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70" r:id="rId3"/>
  </p:sldMasterIdLst>
  <p:notesMasterIdLst>
    <p:notesMasterId r:id="rId17"/>
  </p:notesMasterIdLst>
  <p:handoutMasterIdLst>
    <p:handoutMasterId r:id="rId18"/>
  </p:handoutMasterIdLst>
  <p:sldIdLst>
    <p:sldId id="256" r:id="rId4"/>
    <p:sldId id="289" r:id="rId5"/>
    <p:sldId id="303" r:id="rId6"/>
    <p:sldId id="311" r:id="rId7"/>
    <p:sldId id="312" r:id="rId8"/>
    <p:sldId id="310" r:id="rId9"/>
    <p:sldId id="309" r:id="rId10"/>
    <p:sldId id="313" r:id="rId11"/>
    <p:sldId id="308" r:id="rId12"/>
    <p:sldId id="307" r:id="rId13"/>
    <p:sldId id="304" r:id="rId14"/>
    <p:sldId id="305" r:id="rId15"/>
    <p:sldId id="306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05A"/>
    <a:srgbClr val="2C293F"/>
    <a:srgbClr val="43D8B1"/>
    <a:srgbClr val="00ADFF"/>
    <a:srgbClr val="4B89FF"/>
    <a:srgbClr val="28C34C"/>
    <a:srgbClr val="D2335B"/>
    <a:srgbClr val="FCFCFC"/>
    <a:srgbClr val="00A2F3"/>
    <a:srgbClr val="189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/>
    <p:restoredTop sz="94677"/>
  </p:normalViewPr>
  <p:slideViewPr>
    <p:cSldViewPr snapToGrid="0">
      <p:cViewPr>
        <p:scale>
          <a:sx n="130" d="100"/>
          <a:sy n="130" d="100"/>
        </p:scale>
        <p:origin x="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52"/>
    </p:cViewPr>
  </p:sorterViewPr>
  <p:notesViewPr>
    <p:cSldViewPr snapToGrid="0">
      <p:cViewPr varScale="1">
        <p:scale>
          <a:sx n="104" d="100"/>
          <a:sy n="104" d="100"/>
        </p:scale>
        <p:origin x="426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2554-1B9C-4777-9968-E297D0A885A3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22E4A-EEF8-472F-BB2E-CD7785939A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76285-0D65-8546-B987-DE75E4CA1BFD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5D1E5-22BF-CC43-93E2-9AD630DEB2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941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365126"/>
            <a:ext cx="2621280" cy="420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49B7A9CA-5981-604E-8E6D-AB7287194395}"/>
              </a:ext>
            </a:extLst>
          </p:cNvPr>
          <p:cNvCxnSpPr>
            <a:cxnSpLocks/>
          </p:cNvCxnSpPr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菱形 4">
            <a:extLst>
              <a:ext uri="{FF2B5EF4-FFF2-40B4-BE49-F238E27FC236}">
                <a16:creationId xmlns:a16="http://schemas.microsoft.com/office/drawing/2014/main" id="{728D630B-E9F2-0E4F-AFC7-63F91E325ADE}"/>
              </a:ext>
            </a:extLst>
          </p:cNvPr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菱形 5">
            <a:extLst>
              <a:ext uri="{FF2B5EF4-FFF2-40B4-BE49-F238E27FC236}">
                <a16:creationId xmlns:a16="http://schemas.microsoft.com/office/drawing/2014/main" id="{CD0906D1-4391-9746-91A6-35EE959970C1}"/>
              </a:ext>
            </a:extLst>
          </p:cNvPr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291EBA-41F0-DE49-97C0-3EE924760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768A97-7B3C-6D47-A023-77DFF1FB2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E5A767A-0855-F74E-BE04-FCBE80AA6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79CBA4-E78B-174E-842E-7EB02029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5D052C-AA1F-C74A-81BB-18B8403B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C4E097-A1A0-7E4D-BB7D-011EC772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9050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0BB9A7-E3E9-5342-BEC2-9043AA9C5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D8EBB4-87C2-0843-B6A3-A7BBCA33C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C718A4-D78C-2549-AF21-46E95811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9C74D0-EE6B-CA40-B693-54D298F4B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BC789E-D75F-6741-8552-BFD18C99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3517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7F8F22-16C5-5F4C-8D5E-EF130B94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AA64CA-5288-9C44-92B3-70E0707B7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61D0A-8283-C94A-A2B4-1D367C2A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114675-9268-E44D-A66B-C4591768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D2005B-090A-D449-B6E8-E91EED93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5102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16AE3-2F3B-994E-96D5-EB9A6ACC6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E0C549-C432-634C-B060-0046D72F2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FCA89E-6D87-8F41-B349-DEB7D7144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7E8809-5ABB-584C-92D6-7323C89D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95A456-69F3-CC49-9D8F-CEF9761D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25E87D-A51C-E542-8A09-5B813B88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592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6746BA-BD1E-E84F-A977-378663CA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540CA3-8B7B-BE43-9795-468B06DE3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EA4F9F-037E-9C45-9014-71118A25C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3E9451-1F5F-AB46-B48D-22DBC25DD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6B58E9-3534-674E-8E2B-BA12CAF59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CBFB21A-5B56-7743-9CB5-05C4B81E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DE46597-5B33-B64C-B02C-51B3EC1D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9A3DCC0-8172-B84E-B3FB-BC622F89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388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D10B2A-E524-7942-B944-0212B74C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52A436A-A1D6-B34A-AE50-CB6CC6A1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CFF2C8-E252-5049-9A67-C792BBDF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D35175-D9D9-884A-B538-D9F008DE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663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0D8739-E16D-FF46-80F3-618AF22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7190014-25E5-CB49-9E21-D78E4CA6C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1EC09A-B278-5944-8E8C-661300EA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6962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2A22-31F4-0A4F-882B-D81D5554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80925B-6160-C344-BA5B-DCE5D2F6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8E6DC8-A97A-2A4F-A9E2-4B1D44AEC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C1F59A-6D84-5748-B8CF-465412F2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97A44C-AD80-AC4A-9513-391702CFC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878D31-5289-7D49-9D61-A4BBAEE3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9512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AECBAD-1378-CC4E-AED3-DD3FC4784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9B84521-3A1E-0A4F-8BEF-1E49FF628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D45D3-3881-AB42-8037-B0DA1B577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ACDD31-75D8-2F40-81F1-5E610369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E0C3B5-F565-7442-A751-0B90376F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71A300-131A-FA4D-9F92-2110EF19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723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F5247-04D8-B046-8A56-958DA82B0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0487A2-FAC5-6344-A970-4F1051612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754E56-EB1D-004B-BDBF-2BEF81AC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953D87-E978-3B4D-914B-B19B5137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E15CD0-3AE2-214C-B916-54C25310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7292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C61522-1E26-A542-849B-D02D7EC5A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20B019-4E80-6246-82B3-251D0F5D2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032B41-1717-1F49-A48A-2733A9F55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BD13FA-0839-2F4D-81D4-8F71FEA4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ECBBA6-4CFA-1548-8181-EF3EA64A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573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单击此处编辑正文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>
            <a:extLst>
              <a:ext uri="{FF2B5EF4-FFF2-40B4-BE49-F238E27FC236}">
                <a16:creationId xmlns:a16="http://schemas.microsoft.com/office/drawing/2014/main" id="{2912F515-B038-A349-892E-BFCF97AE9535}"/>
              </a:ext>
            </a:extLst>
          </p:cNvPr>
          <p:cNvCxnSpPr>
            <a:cxnSpLocks/>
          </p:cNvCxnSpPr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菱形 2">
            <a:extLst>
              <a:ext uri="{FF2B5EF4-FFF2-40B4-BE49-F238E27FC236}">
                <a16:creationId xmlns:a16="http://schemas.microsoft.com/office/drawing/2014/main" id="{E27A29F6-E77B-F04A-818E-A39FCB8B5CDF}"/>
              </a:ext>
            </a:extLst>
          </p:cNvPr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>
            <a:extLst>
              <a:ext uri="{FF2B5EF4-FFF2-40B4-BE49-F238E27FC236}">
                <a16:creationId xmlns:a16="http://schemas.microsoft.com/office/drawing/2014/main" id="{EA970BFB-8F21-8449-8FD0-B35FC5880053}"/>
              </a:ext>
            </a:extLst>
          </p:cNvPr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D098FE-AFB7-5C4D-90DD-DF9E25A79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1A7991DB-EFCE-5748-8A08-14F0F260D753}"/>
              </a:ext>
            </a:extLst>
          </p:cNvPr>
          <p:cNvCxnSpPr>
            <a:cxnSpLocks/>
          </p:cNvCxnSpPr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菱形 12">
            <a:extLst>
              <a:ext uri="{FF2B5EF4-FFF2-40B4-BE49-F238E27FC236}">
                <a16:creationId xmlns:a16="http://schemas.microsoft.com/office/drawing/2014/main" id="{6491ABF5-FC4F-B242-BBDA-4415DBCB4A3E}"/>
              </a:ext>
            </a:extLst>
          </p:cNvPr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菱形 13">
            <a:extLst>
              <a:ext uri="{FF2B5EF4-FFF2-40B4-BE49-F238E27FC236}">
                <a16:creationId xmlns:a16="http://schemas.microsoft.com/office/drawing/2014/main" id="{98E4370B-E749-764C-93BF-B3404A97E29E}"/>
              </a:ext>
            </a:extLst>
          </p:cNvPr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967227E-3C72-EF41-8DA9-3B9CE06B27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EF2C65A-6A03-4E49-89BD-678854BE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18A191-4DF9-4942-861D-83A8EF11A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3EF501-FB8E-4F40-9B47-F6F362B77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EF48-8DB5-8945-9B5B-26D07079F5C6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5A07AA-D009-9842-9D07-0D7CEE5B9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822D6-E01A-384D-B8FD-BDC8DB2AB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925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tiff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29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31.pn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30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29.pn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31.png"/><Relationship Id="rId10" Type="http://schemas.openxmlformats.org/officeDocument/2006/relationships/image" Target="../media/image59.png"/><Relationship Id="rId4" Type="http://schemas.openxmlformats.org/officeDocument/2006/relationships/image" Target="../media/image30.png"/><Relationship Id="rId9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Graphic 8">
            <a:extLst>
              <a:ext uri="{FF2B5EF4-FFF2-40B4-BE49-F238E27FC236}">
                <a16:creationId xmlns:a16="http://schemas.microsoft.com/office/drawing/2014/main" id="{C8FB06FB-D521-A24E-9D15-C852DF492C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747" t="23338" r="61364" b="32149"/>
          <a:stretch/>
        </p:blipFill>
        <p:spPr>
          <a:xfrm>
            <a:off x="19269" y="-3"/>
            <a:ext cx="3200401" cy="6858000"/>
          </a:xfrm>
          <a:custGeom>
            <a:avLst/>
            <a:gdLst>
              <a:gd name="connsiteX0" fmla="*/ 0 w 3200401"/>
              <a:gd name="connsiteY0" fmla="*/ 0 h 6858000"/>
              <a:gd name="connsiteX1" fmla="*/ 3200401 w 3200401"/>
              <a:gd name="connsiteY1" fmla="*/ 0 h 6858000"/>
              <a:gd name="connsiteX2" fmla="*/ 3200401 w 3200401"/>
              <a:gd name="connsiteY2" fmla="*/ 6464595 h 6858000"/>
              <a:gd name="connsiteX3" fmla="*/ 2796364 w 3200401"/>
              <a:gd name="connsiteY3" fmla="*/ 6464595 h 6858000"/>
              <a:gd name="connsiteX4" fmla="*/ 2796364 w 3200401"/>
              <a:gd name="connsiteY4" fmla="*/ 6858000 h 6858000"/>
              <a:gd name="connsiteX5" fmla="*/ 0 w 320040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401" h="6858000">
                <a:moveTo>
                  <a:pt x="0" y="0"/>
                </a:moveTo>
                <a:lnTo>
                  <a:pt x="3200401" y="0"/>
                </a:lnTo>
                <a:lnTo>
                  <a:pt x="3200401" y="6464595"/>
                </a:lnTo>
                <a:lnTo>
                  <a:pt x="2796364" y="6464595"/>
                </a:lnTo>
                <a:lnTo>
                  <a:pt x="27963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A_Graphic 6">
            <a:extLst>
              <a:ext uri="{FF2B5EF4-FFF2-40B4-BE49-F238E27FC236}">
                <a16:creationId xmlns:a16="http://schemas.microsoft.com/office/drawing/2014/main" id="{5123F1EB-071B-B24F-B152-BAF2851FAD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627" t="23338" r="15398" b="32149"/>
          <a:stretch/>
        </p:blipFill>
        <p:spPr>
          <a:xfrm>
            <a:off x="5497033" y="0"/>
            <a:ext cx="6694967" cy="6858000"/>
          </a:xfrm>
          <a:custGeom>
            <a:avLst/>
            <a:gdLst>
              <a:gd name="connsiteX0" fmla="*/ 598967 w 6694967"/>
              <a:gd name="connsiteY0" fmla="*/ 0 h 6858000"/>
              <a:gd name="connsiteX1" fmla="*/ 6694967 w 6694967"/>
              <a:gd name="connsiteY1" fmla="*/ 0 h 6858000"/>
              <a:gd name="connsiteX2" fmla="*/ 6694967 w 6694967"/>
              <a:gd name="connsiteY2" fmla="*/ 6858000 h 6858000"/>
              <a:gd name="connsiteX3" fmla="*/ 0 w 6694967"/>
              <a:gd name="connsiteY3" fmla="*/ 6858000 h 6858000"/>
              <a:gd name="connsiteX4" fmla="*/ 0 w 6694967"/>
              <a:gd name="connsiteY4" fmla="*/ 744279 h 6858000"/>
              <a:gd name="connsiteX5" fmla="*/ 598967 w 6694967"/>
              <a:gd name="connsiteY5" fmla="*/ 744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4967" h="6858000">
                <a:moveTo>
                  <a:pt x="598967" y="0"/>
                </a:moveTo>
                <a:lnTo>
                  <a:pt x="6694967" y="0"/>
                </a:lnTo>
                <a:lnTo>
                  <a:pt x="6694967" y="6858000"/>
                </a:lnTo>
                <a:lnTo>
                  <a:pt x="0" y="6858000"/>
                </a:lnTo>
                <a:lnTo>
                  <a:pt x="0" y="744279"/>
                </a:lnTo>
                <a:lnTo>
                  <a:pt x="598967" y="744279"/>
                </a:lnTo>
                <a:close/>
              </a:path>
            </a:pathLst>
          </a:custGeom>
        </p:spPr>
      </p:pic>
      <p:pic>
        <p:nvPicPr>
          <p:cNvPr id="12" name="PA_Graphic 10">
            <a:extLst>
              <a:ext uri="{FF2B5EF4-FFF2-40B4-BE49-F238E27FC236}">
                <a16:creationId xmlns:a16="http://schemas.microsoft.com/office/drawing/2014/main" id="{73C8DFAD-AA58-7B4F-A45C-BF46121D61B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1053" y="387423"/>
            <a:ext cx="11289893" cy="6083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6585306A-65E4-A64A-B7DA-E89A04742C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81730" y="387422"/>
            <a:ext cx="6017032" cy="6083153"/>
          </a:xfrm>
          <a:prstGeom prst="rect">
            <a:avLst/>
          </a:prstGeom>
        </p:spPr>
      </p:pic>
      <p:sp>
        <p:nvSpPr>
          <p:cNvPr id="14" name="Freeform: Shape 3">
            <a:extLst>
              <a:ext uri="{FF2B5EF4-FFF2-40B4-BE49-F238E27FC236}">
                <a16:creationId xmlns:a16="http://schemas.microsoft.com/office/drawing/2014/main" id="{A1F8AF08-E56C-CE4F-904F-D5C12E9761F2}"/>
              </a:ext>
            </a:extLst>
          </p:cNvPr>
          <p:cNvSpPr/>
          <p:nvPr/>
        </p:nvSpPr>
        <p:spPr>
          <a:xfrm flipH="1">
            <a:off x="5893298" y="-3"/>
            <a:ext cx="6298701" cy="5809747"/>
          </a:xfrm>
          <a:custGeom>
            <a:avLst/>
            <a:gdLst>
              <a:gd name="connsiteX0" fmla="*/ 0 w 7629480"/>
              <a:gd name="connsiteY0" fmla="*/ 0 h 6442095"/>
              <a:gd name="connsiteX1" fmla="*/ 7629480 w 7629480"/>
              <a:gd name="connsiteY1" fmla="*/ 1 h 6442095"/>
              <a:gd name="connsiteX2" fmla="*/ 7629480 w 7629480"/>
              <a:gd name="connsiteY2" fmla="*/ 1401063 h 6442095"/>
              <a:gd name="connsiteX3" fmla="*/ 7624395 w 7629480"/>
              <a:gd name="connsiteY3" fmla="*/ 1501756 h 6442095"/>
              <a:gd name="connsiteX4" fmla="*/ 7622908 w 7629480"/>
              <a:gd name="connsiteY4" fmla="*/ 1511502 h 6442095"/>
              <a:gd name="connsiteX5" fmla="*/ 7622271 w 7629480"/>
              <a:gd name="connsiteY5" fmla="*/ 1539997 h 6442095"/>
              <a:gd name="connsiteX6" fmla="*/ 7132141 w 7629480"/>
              <a:gd name="connsiteY6" fmla="*/ 2324352 h 6442095"/>
              <a:gd name="connsiteX7" fmla="*/ 1 w 7629480"/>
              <a:gd name="connsiteY7" fmla="*/ 6442095 h 644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480" h="6442095">
                <a:moveTo>
                  <a:pt x="0" y="0"/>
                </a:moveTo>
                <a:lnTo>
                  <a:pt x="7629480" y="1"/>
                </a:lnTo>
                <a:lnTo>
                  <a:pt x="7629480" y="1401063"/>
                </a:lnTo>
                <a:cubicBezTo>
                  <a:pt x="7629480" y="1435057"/>
                  <a:pt x="7627757" y="1468650"/>
                  <a:pt x="7624395" y="1501756"/>
                </a:cubicBezTo>
                <a:lnTo>
                  <a:pt x="7622908" y="1511502"/>
                </a:lnTo>
                <a:lnTo>
                  <a:pt x="7622271" y="1539997"/>
                </a:lnTo>
                <a:cubicBezTo>
                  <a:pt x="7599984" y="1855361"/>
                  <a:pt x="7426541" y="2154381"/>
                  <a:pt x="7132141" y="2324352"/>
                </a:cubicBezTo>
                <a:lnTo>
                  <a:pt x="1" y="6442095"/>
                </a:lnTo>
                <a:close/>
              </a:path>
            </a:pathLst>
          </a:custGeom>
          <a:gradFill>
            <a:gsLst>
              <a:gs pos="0">
                <a:srgbClr val="38A2FA"/>
              </a:gs>
              <a:gs pos="100000">
                <a:srgbClr val="5361F0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EF28D6C4-4B4C-2741-A8FA-E775902CF958}"/>
              </a:ext>
            </a:extLst>
          </p:cNvPr>
          <p:cNvSpPr/>
          <p:nvPr/>
        </p:nvSpPr>
        <p:spPr>
          <a:xfrm>
            <a:off x="884224" y="2544259"/>
            <a:ext cx="4666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60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微信小程序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E03C90-61C1-4F4E-AB81-95288F4F9E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8" y="277798"/>
            <a:ext cx="1665416" cy="6677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289B58-44EF-8E4E-9C62-45B58C3CF1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4" y="781857"/>
            <a:ext cx="2202300" cy="8830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5AA07E-0984-514C-80EE-B96683AA13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67" y="1528227"/>
            <a:ext cx="7785424" cy="4475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620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多种功能，帮助商家成功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60E67C-214A-DA4D-A152-FA5CDBED6CDA}"/>
              </a:ext>
            </a:extLst>
          </p:cNvPr>
          <p:cNvSpPr txBox="1"/>
          <p:nvPr/>
        </p:nvSpPr>
        <p:spPr>
          <a:xfrm>
            <a:off x="1471036" y="2583693"/>
            <a:ext cx="3209119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D961458-D366-6849-AE8E-C060F18CD7CA}"/>
              </a:ext>
            </a:extLst>
          </p:cNvPr>
          <p:cNvSpPr txBox="1"/>
          <p:nvPr/>
        </p:nvSpPr>
        <p:spPr>
          <a:xfrm>
            <a:off x="1601488" y="2615152"/>
            <a:ext cx="3282512" cy="4997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社交分销，实现全员带货</a:t>
            </a:r>
            <a:endParaRPr lang="zh-CN" altLang="en-US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42EA4D2-0F8D-3B49-8A4A-E43707A9978D}"/>
              </a:ext>
            </a:extLst>
          </p:cNvPr>
          <p:cNvSpPr txBox="1"/>
          <p:nvPr/>
        </p:nvSpPr>
        <p:spPr>
          <a:xfrm>
            <a:off x="1601488" y="3403695"/>
            <a:ext cx="4378688" cy="124145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分销功能，发展分销员顾客变员工，佣金刺激提高带货积极性。助力商家实现超强留量增长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76A8F3-94FE-EE4A-8162-6823D27FA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100" y="1638625"/>
            <a:ext cx="2038154" cy="44132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3FDE4-B42B-444F-B644-DE9A83262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05" y="1638625"/>
            <a:ext cx="2038154" cy="44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7600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620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多种功能，帮助商家成功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60E67C-214A-DA4D-A152-FA5CDBED6CDA}"/>
              </a:ext>
            </a:extLst>
          </p:cNvPr>
          <p:cNvSpPr txBox="1"/>
          <p:nvPr/>
        </p:nvSpPr>
        <p:spPr>
          <a:xfrm>
            <a:off x="5352157" y="2583693"/>
            <a:ext cx="1317884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D961458-D366-6849-AE8E-C060F18CD7CA}"/>
              </a:ext>
            </a:extLst>
          </p:cNvPr>
          <p:cNvSpPr txBox="1"/>
          <p:nvPr/>
        </p:nvSpPr>
        <p:spPr>
          <a:xfrm>
            <a:off x="5482608" y="2615152"/>
            <a:ext cx="1068560" cy="4997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客户触达</a:t>
            </a:r>
            <a:endParaRPr lang="zh-CN" altLang="en-US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42EA4D2-0F8D-3B49-8A4A-E43707A9978D}"/>
              </a:ext>
            </a:extLst>
          </p:cNvPr>
          <p:cNvSpPr txBox="1"/>
          <p:nvPr/>
        </p:nvSpPr>
        <p:spPr>
          <a:xfrm>
            <a:off x="5482608" y="3403695"/>
            <a:ext cx="4140551" cy="80451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短信推送、订阅消息、引导关注公众号，维系客户提升品牌认知，实现从流量到留量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9D97E07-9818-FE4C-A3B4-BA006BEA7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2" y="1704727"/>
            <a:ext cx="3397936" cy="3397936"/>
          </a:xfrm>
          <a:prstGeom prst="rect">
            <a:avLst/>
          </a:prstGeom>
          <a:effectLst>
            <a:outerShdw blurRad="381000" dist="50800" dir="3360000" sx="97000" sy="97000" algn="ctr" rotWithShape="0">
              <a:srgbClr val="000000">
                <a:alpha val="1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72841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620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多种功能，帮助商家成功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6B04A7-F0D6-9F48-80BF-0AA33024DF65}"/>
              </a:ext>
            </a:extLst>
          </p:cNvPr>
          <p:cNvSpPr txBox="1"/>
          <p:nvPr/>
        </p:nvSpPr>
        <p:spPr>
          <a:xfrm>
            <a:off x="2618125" y="1834528"/>
            <a:ext cx="6955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会员成长等级、会员折扣刺激、储值活动、积分兑换、签到维护、游戏互动</a:t>
            </a:r>
            <a:endParaRPr kumimoji="1"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CD2C3F3-F449-374C-A503-6FC6CDC752BC}"/>
              </a:ext>
            </a:extLst>
          </p:cNvPr>
          <p:cNvSpPr txBox="1"/>
          <p:nvPr/>
        </p:nvSpPr>
        <p:spPr>
          <a:xfrm>
            <a:off x="1816933" y="1350791"/>
            <a:ext cx="8558135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客户活跃复购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CCAE115-2BAA-A34B-AF72-B434E462B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841" y="3210329"/>
            <a:ext cx="1956955" cy="25630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9E05FB-555D-FF44-988B-256EE16DC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273" y="3214659"/>
            <a:ext cx="2225386" cy="2407227"/>
          </a:xfrm>
          <a:prstGeom prst="rect">
            <a:avLst/>
          </a:prstGeom>
        </p:spPr>
      </p:pic>
      <p:pic>
        <p:nvPicPr>
          <p:cNvPr id="13" name="图片 12" descr="upload_499643044">
            <a:extLst>
              <a:ext uri="{FF2B5EF4-FFF2-40B4-BE49-F238E27FC236}">
                <a16:creationId xmlns:a16="http://schemas.microsoft.com/office/drawing/2014/main" id="{ECE295EE-0976-7C4F-B090-7DFEA3482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591" y="3219731"/>
            <a:ext cx="2595213" cy="230233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A08D064-B1A3-1C4A-AB14-B68932AB2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114" y="3219731"/>
            <a:ext cx="2303318" cy="260886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7AF0951-1BC7-1F43-AD1D-FE714175214E}"/>
              </a:ext>
            </a:extLst>
          </p:cNvPr>
          <p:cNvSpPr/>
          <p:nvPr/>
        </p:nvSpPr>
        <p:spPr>
          <a:xfrm>
            <a:off x="6202075" y="5304598"/>
            <a:ext cx="1943100" cy="434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2095841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72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这就是微信小程序商城，简单、方便、快捷</a:t>
            </a: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BD529B4C-5128-5A40-A905-3A6CD121ABC0}"/>
              </a:ext>
            </a:extLst>
          </p:cNvPr>
          <p:cNvSpPr/>
          <p:nvPr/>
        </p:nvSpPr>
        <p:spPr>
          <a:xfrm>
            <a:off x="2575474" y="2424928"/>
            <a:ext cx="7330698" cy="2298788"/>
          </a:xfrm>
          <a:custGeom>
            <a:avLst/>
            <a:gdLst>
              <a:gd name="connsiteX0" fmla="*/ 0 w 10151390"/>
              <a:gd name="connsiteY0" fmla="*/ 3183311 h 3183311"/>
              <a:gd name="connsiteX1" fmla="*/ 1689315 w 10151390"/>
              <a:gd name="connsiteY1" fmla="*/ 2299908 h 3183311"/>
              <a:gd name="connsiteX2" fmla="*/ 3394129 w 10151390"/>
              <a:gd name="connsiteY2" fmla="*/ 2842349 h 3183311"/>
              <a:gd name="connsiteX3" fmla="*/ 5083444 w 10151390"/>
              <a:gd name="connsiteY3" fmla="*/ 1726471 h 3183311"/>
              <a:gd name="connsiteX4" fmla="*/ 6788258 w 10151390"/>
              <a:gd name="connsiteY4" fmla="*/ 1958945 h 3183311"/>
              <a:gd name="connsiteX5" fmla="*/ 8477573 w 10151390"/>
              <a:gd name="connsiteY5" fmla="*/ 176640 h 3183311"/>
              <a:gd name="connsiteX6" fmla="*/ 10151390 w 10151390"/>
              <a:gd name="connsiteY6" fmla="*/ 161142 h 318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1390" h="3183311">
                <a:moveTo>
                  <a:pt x="0" y="3183311"/>
                </a:moveTo>
                <a:cubicBezTo>
                  <a:pt x="561813" y="2770023"/>
                  <a:pt x="1123627" y="2356735"/>
                  <a:pt x="1689315" y="2299908"/>
                </a:cubicBezTo>
                <a:cubicBezTo>
                  <a:pt x="2255003" y="2243081"/>
                  <a:pt x="2828441" y="2937922"/>
                  <a:pt x="3394129" y="2842349"/>
                </a:cubicBezTo>
                <a:cubicBezTo>
                  <a:pt x="3959817" y="2746776"/>
                  <a:pt x="4517756" y="1873705"/>
                  <a:pt x="5083444" y="1726471"/>
                </a:cubicBezTo>
                <a:cubicBezTo>
                  <a:pt x="5649132" y="1579237"/>
                  <a:pt x="6222570" y="2217250"/>
                  <a:pt x="6788258" y="1958945"/>
                </a:cubicBezTo>
                <a:cubicBezTo>
                  <a:pt x="7353946" y="1700640"/>
                  <a:pt x="7917051" y="476274"/>
                  <a:pt x="8477573" y="176640"/>
                </a:cubicBezTo>
                <a:cubicBezTo>
                  <a:pt x="9038095" y="-122994"/>
                  <a:pt x="9594742" y="19074"/>
                  <a:pt x="10151390" y="161142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EA4E2502-C515-E741-82A0-254AA2D09519}"/>
              </a:ext>
            </a:extLst>
          </p:cNvPr>
          <p:cNvSpPr/>
          <p:nvPr/>
        </p:nvSpPr>
        <p:spPr>
          <a:xfrm>
            <a:off x="2185643" y="4339051"/>
            <a:ext cx="769330" cy="769329"/>
          </a:xfrm>
          <a:prstGeom prst="ellipse">
            <a:avLst/>
          </a:prstGeom>
          <a:solidFill>
            <a:srgbClr val="00ADFF"/>
          </a:solidFill>
          <a:ln>
            <a:noFill/>
          </a:ln>
          <a:effectLst>
            <a:outerShdw blurRad="266700" sx="74000" sy="74000" algn="c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63DAABE-AA7D-FE45-83C5-FE31BD7F16B2}"/>
              </a:ext>
            </a:extLst>
          </p:cNvPr>
          <p:cNvSpPr/>
          <p:nvPr/>
        </p:nvSpPr>
        <p:spPr>
          <a:xfrm>
            <a:off x="4522443" y="4115531"/>
            <a:ext cx="769330" cy="769329"/>
          </a:xfrm>
          <a:prstGeom prst="ellipse">
            <a:avLst/>
          </a:prstGeom>
          <a:solidFill>
            <a:srgbClr val="43D8B1"/>
          </a:solidFill>
          <a:ln>
            <a:noFill/>
          </a:ln>
          <a:effectLst>
            <a:outerShdw blurRad="266700" sx="74000" sy="74000" algn="c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949C3D67-63D0-A348-8FB4-D9868A1A5D24}"/>
              </a:ext>
            </a:extLst>
          </p:cNvPr>
          <p:cNvSpPr/>
          <p:nvPr/>
        </p:nvSpPr>
        <p:spPr>
          <a:xfrm>
            <a:off x="6920203" y="3516091"/>
            <a:ext cx="769330" cy="769329"/>
          </a:xfrm>
          <a:prstGeom prst="ellipse">
            <a:avLst/>
          </a:prstGeom>
          <a:solidFill>
            <a:srgbClr val="00ADFF"/>
          </a:solidFill>
          <a:ln>
            <a:noFill/>
          </a:ln>
          <a:effectLst>
            <a:outerShdw blurRad="266700" sx="74000" sy="74000" algn="c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9CC72E8C-8182-5E4F-8ED6-320A0B61A844}"/>
              </a:ext>
            </a:extLst>
          </p:cNvPr>
          <p:cNvSpPr/>
          <p:nvPr/>
        </p:nvSpPr>
        <p:spPr>
          <a:xfrm>
            <a:off x="9339766" y="2215611"/>
            <a:ext cx="769330" cy="769329"/>
          </a:xfrm>
          <a:prstGeom prst="ellipse">
            <a:avLst/>
          </a:prstGeom>
          <a:solidFill>
            <a:srgbClr val="43D8B1"/>
          </a:solidFill>
          <a:ln>
            <a:noFill/>
          </a:ln>
          <a:effectLst>
            <a:outerShdw blurRad="266700" sx="74000" sy="74000" algn="c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B0D60D-E080-9B46-A307-C2F958964BA2}"/>
              </a:ext>
            </a:extLst>
          </p:cNvPr>
          <p:cNvSpPr txBox="1"/>
          <p:nvPr/>
        </p:nvSpPr>
        <p:spPr>
          <a:xfrm>
            <a:off x="2272791" y="444118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注册</a:t>
            </a:r>
            <a:endParaRPr lang="en-US" altLang="zh-CN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账户</a:t>
            </a:r>
            <a:endParaRPr lang="en-US" altLang="zh-CN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82990F4-5ACC-9D40-A555-1D5C85E3FB36}"/>
              </a:ext>
            </a:extLst>
          </p:cNvPr>
          <p:cNvSpPr txBox="1"/>
          <p:nvPr/>
        </p:nvSpPr>
        <p:spPr>
          <a:xfrm>
            <a:off x="4523522" y="4197349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授权</a:t>
            </a:r>
            <a:endParaRPr lang="en-US" altLang="zh-CN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小程序</a:t>
            </a:r>
            <a:endParaRPr lang="en-US" altLang="zh-CN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35313C4-04C5-D649-BCDF-EE6095F17E01}"/>
              </a:ext>
            </a:extLst>
          </p:cNvPr>
          <p:cNvSpPr txBox="1"/>
          <p:nvPr/>
        </p:nvSpPr>
        <p:spPr>
          <a:xfrm>
            <a:off x="7007351" y="360806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装修</a:t>
            </a:r>
            <a:endParaRPr lang="en-US" altLang="zh-CN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店铺</a:t>
            </a:r>
            <a:endParaRPr lang="en-US" altLang="zh-CN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2F76F3A-4E6B-4648-960D-CEDC812A3BB1}"/>
              </a:ext>
            </a:extLst>
          </p:cNvPr>
          <p:cNvSpPr txBox="1"/>
          <p:nvPr/>
        </p:nvSpPr>
        <p:spPr>
          <a:xfrm>
            <a:off x="9426914" y="230758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发布</a:t>
            </a:r>
            <a:endParaRPr lang="en-US" altLang="zh-CN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上架</a:t>
            </a:r>
            <a:endParaRPr lang="en-US" altLang="zh-CN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C859F3F-F469-5E48-B51B-24FF70F70CE9}"/>
              </a:ext>
            </a:extLst>
          </p:cNvPr>
          <p:cNvSpPr txBox="1"/>
          <p:nvPr/>
        </p:nvSpPr>
        <p:spPr>
          <a:xfrm>
            <a:off x="1813964" y="3410820"/>
            <a:ext cx="173508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是开启小程序的第一步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5230E98-EF17-584D-8810-046F6F68BC6A}"/>
              </a:ext>
            </a:extLst>
          </p:cNvPr>
          <p:cNvSpPr txBox="1"/>
          <p:nvPr/>
        </p:nvSpPr>
        <p:spPr>
          <a:xfrm>
            <a:off x="4219621" y="5245220"/>
            <a:ext cx="165832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是开启小程序的第二步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3DE432A-F163-B447-8532-715230BE9C9D}"/>
              </a:ext>
            </a:extLst>
          </p:cNvPr>
          <p:cNvSpPr txBox="1"/>
          <p:nvPr/>
        </p:nvSpPr>
        <p:spPr>
          <a:xfrm>
            <a:off x="6710379" y="2651912"/>
            <a:ext cx="129057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距离完成还有一步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A47B970-CAD3-3B48-BCD8-25C34C2D29A4}"/>
              </a:ext>
            </a:extLst>
          </p:cNvPr>
          <p:cNvSpPr txBox="1"/>
          <p:nvPr/>
        </p:nvSpPr>
        <p:spPr>
          <a:xfrm>
            <a:off x="9221730" y="3416436"/>
            <a:ext cx="1005403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开始经营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6" name="三角形 5">
            <a:extLst>
              <a:ext uri="{FF2B5EF4-FFF2-40B4-BE49-F238E27FC236}">
                <a16:creationId xmlns:a16="http://schemas.microsoft.com/office/drawing/2014/main" id="{B9BACE25-6BA7-694F-A78F-0C4D4FC66D49}"/>
              </a:ext>
            </a:extLst>
          </p:cNvPr>
          <p:cNvSpPr/>
          <p:nvPr/>
        </p:nvSpPr>
        <p:spPr>
          <a:xfrm>
            <a:off x="2455317" y="4087603"/>
            <a:ext cx="229982" cy="16624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三角形 36">
            <a:extLst>
              <a:ext uri="{FF2B5EF4-FFF2-40B4-BE49-F238E27FC236}">
                <a16:creationId xmlns:a16="http://schemas.microsoft.com/office/drawing/2014/main" id="{6D2E6DBE-0969-344D-9E04-25AD7023D90D}"/>
              </a:ext>
            </a:extLst>
          </p:cNvPr>
          <p:cNvSpPr/>
          <p:nvPr/>
        </p:nvSpPr>
        <p:spPr>
          <a:xfrm rot="10800000">
            <a:off x="4808640" y="4986998"/>
            <a:ext cx="229982" cy="166243"/>
          </a:xfrm>
          <a:prstGeom prst="triangle">
            <a:avLst/>
          </a:prstGeom>
          <a:solidFill>
            <a:srgbClr val="43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三角形 37">
            <a:extLst>
              <a:ext uri="{FF2B5EF4-FFF2-40B4-BE49-F238E27FC236}">
                <a16:creationId xmlns:a16="http://schemas.microsoft.com/office/drawing/2014/main" id="{C66F2FE9-48BD-C14B-91D7-478CC95C478C}"/>
              </a:ext>
            </a:extLst>
          </p:cNvPr>
          <p:cNvSpPr/>
          <p:nvPr/>
        </p:nvSpPr>
        <p:spPr>
          <a:xfrm>
            <a:off x="7189877" y="3264643"/>
            <a:ext cx="229982" cy="16624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三角形 38">
            <a:extLst>
              <a:ext uri="{FF2B5EF4-FFF2-40B4-BE49-F238E27FC236}">
                <a16:creationId xmlns:a16="http://schemas.microsoft.com/office/drawing/2014/main" id="{5AA6DB5B-B612-7245-A895-12DABE37FA9B}"/>
              </a:ext>
            </a:extLst>
          </p:cNvPr>
          <p:cNvSpPr/>
          <p:nvPr/>
        </p:nvSpPr>
        <p:spPr>
          <a:xfrm rot="10800000">
            <a:off x="9609440" y="3167650"/>
            <a:ext cx="229982" cy="166243"/>
          </a:xfrm>
          <a:prstGeom prst="triangle">
            <a:avLst/>
          </a:prstGeom>
          <a:solidFill>
            <a:srgbClr val="43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13874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2" grpId="0"/>
      <p:bldP spid="33" grpId="0"/>
      <p:bldP spid="34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74855" y="276675"/>
            <a:ext cx="6389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无论大小，您都可以拥有自己的小程序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998A0D3-424F-8747-8644-0A947539F2E1}"/>
              </a:ext>
            </a:extLst>
          </p:cNvPr>
          <p:cNvSpPr txBox="1"/>
          <p:nvPr/>
        </p:nvSpPr>
        <p:spPr>
          <a:xfrm>
            <a:off x="2696659" y="388537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快速创建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8141244-E09D-4C43-91B5-E72C92AFA933}"/>
              </a:ext>
            </a:extLst>
          </p:cNvPr>
          <p:cNvSpPr txBox="1"/>
          <p:nvPr/>
        </p:nvSpPr>
        <p:spPr>
          <a:xfrm>
            <a:off x="5593298" y="388537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快速上线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8C9A0C7-EFE4-E347-BEE9-0C802747F971}"/>
              </a:ext>
            </a:extLst>
          </p:cNvPr>
          <p:cNvSpPr txBox="1"/>
          <p:nvPr/>
        </p:nvSpPr>
        <p:spPr>
          <a:xfrm>
            <a:off x="8476713" y="388537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多样便捷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F2B75578-C974-3742-B500-4BC22B525F49}"/>
              </a:ext>
            </a:extLst>
          </p:cNvPr>
          <p:cNvSpPr/>
          <p:nvPr/>
        </p:nvSpPr>
        <p:spPr>
          <a:xfrm>
            <a:off x="2658587" y="2546555"/>
            <a:ext cx="1081548" cy="1081548"/>
          </a:xfrm>
          <a:prstGeom prst="ellipse">
            <a:avLst/>
          </a:prstGeom>
          <a:solidFill>
            <a:srgbClr val="4B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406EF01-A07F-3B4C-BA93-38A424032517}"/>
              </a:ext>
            </a:extLst>
          </p:cNvPr>
          <p:cNvSpPr/>
          <p:nvPr/>
        </p:nvSpPr>
        <p:spPr>
          <a:xfrm>
            <a:off x="5555226" y="2546555"/>
            <a:ext cx="1081548" cy="1081548"/>
          </a:xfrm>
          <a:prstGeom prst="ellipse">
            <a:avLst/>
          </a:prstGeom>
          <a:solidFill>
            <a:srgbClr val="43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F35790A6-7895-3B48-AE87-D43AB7121A96}"/>
              </a:ext>
            </a:extLst>
          </p:cNvPr>
          <p:cNvSpPr/>
          <p:nvPr/>
        </p:nvSpPr>
        <p:spPr>
          <a:xfrm>
            <a:off x="8438641" y="2546555"/>
            <a:ext cx="1081548" cy="1081548"/>
          </a:xfrm>
          <a:prstGeom prst="ellipse">
            <a:avLst/>
          </a:prstGeom>
          <a:solidFill>
            <a:srgbClr val="4B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63C8EDA7-815E-6E45-A7E9-3AA66D8F0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2860" y="2735345"/>
            <a:ext cx="716526" cy="716526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DC458E90-A536-B64D-AE61-C675B5B30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8541" y="2685916"/>
            <a:ext cx="745159" cy="745159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7A733A25-DB90-4F44-9539-2D8241EC2A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803" t="17466" r="24124" b="17466"/>
          <a:stretch/>
        </p:blipFill>
        <p:spPr>
          <a:xfrm>
            <a:off x="5766486" y="2710631"/>
            <a:ext cx="626075" cy="753398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620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小程序，微信生态内不可缺少的一部分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60E67C-214A-DA4D-A152-FA5CDBED6CDA}"/>
              </a:ext>
            </a:extLst>
          </p:cNvPr>
          <p:cNvSpPr txBox="1"/>
          <p:nvPr/>
        </p:nvSpPr>
        <p:spPr>
          <a:xfrm>
            <a:off x="1471036" y="2583693"/>
            <a:ext cx="3209119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D961458-D366-6849-AE8E-C060F18CD7CA}"/>
              </a:ext>
            </a:extLst>
          </p:cNvPr>
          <p:cNvSpPr txBox="1"/>
          <p:nvPr/>
        </p:nvSpPr>
        <p:spPr>
          <a:xfrm>
            <a:off x="1601488" y="2615152"/>
            <a:ext cx="3282512" cy="4997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小程序独有交互体验</a:t>
            </a:r>
            <a:endParaRPr lang="zh-CN" altLang="en-US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42EA4D2-0F8D-3B49-8A4A-E43707A9978D}"/>
              </a:ext>
            </a:extLst>
          </p:cNvPr>
          <p:cNvSpPr txBox="1"/>
          <p:nvPr/>
        </p:nvSpPr>
        <p:spPr>
          <a:xfrm>
            <a:off x="1601488" y="3403695"/>
            <a:ext cx="4140551" cy="80451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比</a:t>
            </a:r>
            <a:r>
              <a:rPr lang="e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H5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更流畅、操作体验更佳，降低用户门槛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73D2314-B0B0-4041-A60B-BA67E0279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26" y="1781488"/>
            <a:ext cx="5409848" cy="378689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41C515A3-C23A-3A42-9541-40F5887B6F4C}"/>
              </a:ext>
            </a:extLst>
          </p:cNvPr>
          <p:cNvSpPr/>
          <p:nvPr/>
        </p:nvSpPr>
        <p:spPr>
          <a:xfrm>
            <a:off x="6313611" y="3217820"/>
            <a:ext cx="4803494" cy="1848260"/>
          </a:xfrm>
          <a:prstGeom prst="rect">
            <a:avLst/>
          </a:prstGeom>
          <a:solidFill>
            <a:schemeClr val="bg1"/>
          </a:solidFill>
          <a:ln w="6350" cmpd="sng">
            <a:noFill/>
          </a:ln>
          <a:effectLst>
            <a:outerShdw blurRad="762000" sx="95000" sy="95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sz="2400" dirty="0">
              <a:solidFill>
                <a:srgbClr val="FFFFFF"/>
              </a:solidFill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620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小程序，微信生态内不可缺少的一部分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60E67C-214A-DA4D-A152-FA5CDBED6CDA}"/>
              </a:ext>
            </a:extLst>
          </p:cNvPr>
          <p:cNvSpPr txBox="1"/>
          <p:nvPr/>
        </p:nvSpPr>
        <p:spPr>
          <a:xfrm>
            <a:off x="7824011" y="2936505"/>
            <a:ext cx="1782695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D961458-D366-6849-AE8E-C060F18CD7CA}"/>
              </a:ext>
            </a:extLst>
          </p:cNvPr>
          <p:cNvSpPr txBox="1"/>
          <p:nvPr/>
        </p:nvSpPr>
        <p:spPr>
          <a:xfrm>
            <a:off x="8151527" y="2967964"/>
            <a:ext cx="1127662" cy="4997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多种入口</a:t>
            </a:r>
            <a:endParaRPr lang="zh-CN" altLang="en-US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B6B719-540C-BD4A-8E22-2EB5A59323AA}"/>
              </a:ext>
            </a:extLst>
          </p:cNvPr>
          <p:cNvSpPr txBox="1"/>
          <p:nvPr/>
        </p:nvSpPr>
        <p:spPr>
          <a:xfrm>
            <a:off x="1816933" y="1350791"/>
            <a:ext cx="8558135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几十加的入口，便捷获客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8A47F17-4A71-234E-8F00-32B15FBC2493}"/>
              </a:ext>
            </a:extLst>
          </p:cNvPr>
          <p:cNvSpPr txBox="1"/>
          <p:nvPr/>
        </p:nvSpPr>
        <p:spPr>
          <a:xfrm>
            <a:off x="1816933" y="1820372"/>
            <a:ext cx="8558135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让你的客户快速发现你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7F0104A-8156-E748-8B7F-540C30460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37"/>
          <a:stretch/>
        </p:blipFill>
        <p:spPr>
          <a:xfrm>
            <a:off x="747918" y="2717663"/>
            <a:ext cx="2070472" cy="261914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794A33C-DB90-8D49-A5C7-EE63BFA5064F}"/>
              </a:ext>
            </a:extLst>
          </p:cNvPr>
          <p:cNvSpPr txBox="1"/>
          <p:nvPr/>
        </p:nvSpPr>
        <p:spPr>
          <a:xfrm>
            <a:off x="6479812" y="38470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下拉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C90CBE0-1EFA-CF4A-BEDD-2925991025BB}"/>
              </a:ext>
            </a:extLst>
          </p:cNvPr>
          <p:cNvSpPr txBox="1"/>
          <p:nvPr/>
        </p:nvSpPr>
        <p:spPr>
          <a:xfrm>
            <a:off x="7461261" y="38470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聊天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AB8DBD8-BD55-8649-B6D2-DDD51004620F}"/>
              </a:ext>
            </a:extLst>
          </p:cNvPr>
          <p:cNvSpPr txBox="1"/>
          <p:nvPr/>
        </p:nvSpPr>
        <p:spPr>
          <a:xfrm>
            <a:off x="8442710" y="38470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搜索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B2C795D-FB0A-4946-84B2-AE34EA48E224}"/>
              </a:ext>
            </a:extLst>
          </p:cNvPr>
          <p:cNvSpPr txBox="1"/>
          <p:nvPr/>
        </p:nvSpPr>
        <p:spPr>
          <a:xfrm>
            <a:off x="9424159" y="384707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附近的小程序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392A03F-FE66-CB4F-8181-8C5091AB0507}"/>
              </a:ext>
            </a:extLst>
          </p:cNvPr>
          <p:cNvSpPr txBox="1"/>
          <p:nvPr/>
        </p:nvSpPr>
        <p:spPr>
          <a:xfrm>
            <a:off x="7126143" y="443738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最近使用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73E1531-0751-8047-93ED-C4BE198BE979}"/>
              </a:ext>
            </a:extLst>
          </p:cNvPr>
          <p:cNvSpPr txBox="1"/>
          <p:nvPr/>
        </p:nvSpPr>
        <p:spPr>
          <a:xfrm>
            <a:off x="8618136" y="443738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公众号菜单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A43CD5-19E7-EF4D-A6D2-12FAC1795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124" y="2709689"/>
            <a:ext cx="2546287" cy="26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1116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620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小程序，微信生态内不可缺少的一部分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5DF647A-568D-B241-8790-42C5374D09DD}"/>
              </a:ext>
            </a:extLst>
          </p:cNvPr>
          <p:cNvSpPr txBox="1"/>
          <p:nvPr/>
        </p:nvSpPr>
        <p:spPr>
          <a:xfrm>
            <a:off x="5182930" y="1834528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流量互导变现更快</a:t>
            </a:r>
            <a:endParaRPr kumimoji="1"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1E2924B-589E-D14D-859F-B53A67BCD4C3}"/>
              </a:ext>
            </a:extLst>
          </p:cNvPr>
          <p:cNvSpPr txBox="1"/>
          <p:nvPr/>
        </p:nvSpPr>
        <p:spPr>
          <a:xfrm>
            <a:off x="1816933" y="1350791"/>
            <a:ext cx="8558135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微信生态内流量互导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DAB368A-3115-5947-810E-367208080FE9}"/>
              </a:ext>
            </a:extLst>
          </p:cNvPr>
          <p:cNvGrpSpPr/>
          <p:nvPr/>
        </p:nvGrpSpPr>
        <p:grpSpPr>
          <a:xfrm>
            <a:off x="2491344" y="3256801"/>
            <a:ext cx="7209313" cy="1265938"/>
            <a:chOff x="2541283" y="2816963"/>
            <a:chExt cx="7209313" cy="1265938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4B408DB-86ED-644D-A94F-438746A21B82}"/>
                </a:ext>
              </a:extLst>
            </p:cNvPr>
            <p:cNvSpPr txBox="1"/>
            <p:nvPr/>
          </p:nvSpPr>
          <p:spPr>
            <a:xfrm>
              <a:off x="2541283" y="2816963"/>
              <a:ext cx="1194530" cy="772428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36000">
                  <a:srgbClr val="3366FF"/>
                </a:gs>
                <a:gs pos="100000">
                  <a:srgbClr val="00B0F0"/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14AD884-1F07-7D41-B781-E80E9E7D5BBD}"/>
                </a:ext>
              </a:extLst>
            </p:cNvPr>
            <p:cNvSpPr txBox="1"/>
            <p:nvPr/>
          </p:nvSpPr>
          <p:spPr>
            <a:xfrm>
              <a:off x="4546211" y="2816963"/>
              <a:ext cx="1194530" cy="772428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36000">
                  <a:srgbClr val="3366FF"/>
                </a:gs>
                <a:gs pos="100000">
                  <a:srgbClr val="00B0F0"/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692CB35-26DC-E645-8B53-045BE47001BB}"/>
                </a:ext>
              </a:extLst>
            </p:cNvPr>
            <p:cNvSpPr txBox="1"/>
            <p:nvPr/>
          </p:nvSpPr>
          <p:spPr>
            <a:xfrm>
              <a:off x="6551139" y="2816963"/>
              <a:ext cx="1194530" cy="772428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36000">
                  <a:srgbClr val="3366FF"/>
                </a:gs>
                <a:gs pos="100000">
                  <a:srgbClr val="00B0F0"/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6B2CE93-4666-C64F-A1B7-234DE05BCBA1}"/>
                </a:ext>
              </a:extLst>
            </p:cNvPr>
            <p:cNvSpPr txBox="1"/>
            <p:nvPr/>
          </p:nvSpPr>
          <p:spPr>
            <a:xfrm>
              <a:off x="8556066" y="2816963"/>
              <a:ext cx="1194530" cy="772428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36000">
                  <a:srgbClr val="3366FF"/>
                </a:gs>
                <a:gs pos="100000">
                  <a:srgbClr val="00B0F0"/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8ADE172-A997-6E4F-A11A-8651B293FF1D}"/>
                </a:ext>
              </a:extLst>
            </p:cNvPr>
            <p:cNvSpPr txBox="1"/>
            <p:nvPr/>
          </p:nvSpPr>
          <p:spPr>
            <a:xfrm>
              <a:off x="2738439" y="3744347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</a:rPr>
                <a:t>公众号</a:t>
              </a:r>
              <a:endParaRPr kumimoji="1" lang="zh-CN" altLang="en-US" sz="1600" dirty="0"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AA27F0F-AC42-CE4C-8378-E75790F35709}"/>
                </a:ext>
              </a:extLst>
            </p:cNvPr>
            <p:cNvSpPr txBox="1"/>
            <p:nvPr/>
          </p:nvSpPr>
          <p:spPr>
            <a:xfrm>
              <a:off x="4743367" y="3744347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</a:rPr>
                <a:t>小程序</a:t>
              </a:r>
              <a:endParaRPr kumimoji="1" lang="zh-CN" altLang="en-US" sz="1600" dirty="0"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1ECBF29-DE6C-1945-B3BF-B80D0F41E9C4}"/>
                </a:ext>
              </a:extLst>
            </p:cNvPr>
            <p:cNvSpPr txBox="1"/>
            <p:nvPr/>
          </p:nvSpPr>
          <p:spPr>
            <a:xfrm>
              <a:off x="6748295" y="3744347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</a:rPr>
                <a:t>视频号</a:t>
              </a:r>
              <a:endParaRPr kumimoji="1" lang="zh-CN" altLang="en-US" sz="1600" dirty="0"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C9F747C-2C4B-D64A-A388-6E9FF3AE8BA6}"/>
                </a:ext>
              </a:extLst>
            </p:cNvPr>
            <p:cNvSpPr txBox="1"/>
            <p:nvPr/>
          </p:nvSpPr>
          <p:spPr>
            <a:xfrm>
              <a:off x="8650630" y="3744347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</a:rPr>
                <a:t>微信聊天</a:t>
              </a:r>
              <a:endParaRPr kumimoji="1" lang="zh-CN" altLang="en-US" sz="1600" dirty="0"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B9E9D6A0-7FEE-8B4C-B046-BC51A2A2C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0270" y="3416256"/>
            <a:ext cx="488592" cy="488592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D0B3A0B-E277-0C4B-BDF1-5E845022C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8504" y="3476310"/>
            <a:ext cx="395507" cy="368485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1E74866D-3381-B543-A33F-5EA45F3A9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72152" y="3334096"/>
            <a:ext cx="617837" cy="617837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D210BCC5-FB1B-2D42-82D1-15A2ED45A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1608" y="3400535"/>
            <a:ext cx="520035" cy="5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44079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620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一个好的小程序商城，应该具有的能力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64FD09C-AF8E-BF4D-9402-F3FB84545032}"/>
              </a:ext>
            </a:extLst>
          </p:cNvPr>
          <p:cNvSpPr txBox="1"/>
          <p:nvPr/>
        </p:nvSpPr>
        <p:spPr>
          <a:xfrm>
            <a:off x="1696214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小程序商城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4DA8C4-832C-5F4D-8A8C-C550AE15813E}"/>
              </a:ext>
            </a:extLst>
          </p:cNvPr>
          <p:cNvSpPr txBox="1"/>
          <p:nvPr/>
        </p:nvSpPr>
        <p:spPr>
          <a:xfrm>
            <a:off x="3526233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积分商城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14ECD4B-F6BC-8D43-AFF2-BE64FC25285E}"/>
              </a:ext>
            </a:extLst>
          </p:cNvPr>
          <p:cNvSpPr txBox="1"/>
          <p:nvPr/>
        </p:nvSpPr>
        <p:spPr>
          <a:xfrm>
            <a:off x="5376392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分销商城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DEA0146-15DE-FE4B-BFB4-002C9C2903FE}"/>
              </a:ext>
            </a:extLst>
          </p:cNvPr>
          <p:cNvSpPr txBox="1"/>
          <p:nvPr/>
        </p:nvSpPr>
        <p:spPr>
          <a:xfrm>
            <a:off x="7187984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自有流量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BE5CB56-097F-344B-982D-D3D66CB3CA30}"/>
              </a:ext>
            </a:extLst>
          </p:cNvPr>
          <p:cNvSpPr txBox="1"/>
          <p:nvPr/>
        </p:nvSpPr>
        <p:spPr>
          <a:xfrm>
            <a:off x="9018575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多样引流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452CC27-7979-F649-940D-7088AE3771AD}"/>
              </a:ext>
            </a:extLst>
          </p:cNvPr>
          <p:cNvSpPr txBox="1"/>
          <p:nvPr/>
        </p:nvSpPr>
        <p:spPr>
          <a:xfrm>
            <a:off x="2720717" y="1834528"/>
            <a:ext cx="6750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建立品自有微信电商平台，支持多种商城类型，提供丰富的营销场景玩法</a:t>
            </a:r>
            <a:endParaRPr kumimoji="1"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F577C4-7B91-0F4B-8BC8-C94F5C3A74AE}"/>
              </a:ext>
            </a:extLst>
          </p:cNvPr>
          <p:cNvSpPr txBox="1"/>
          <p:nvPr/>
        </p:nvSpPr>
        <p:spPr>
          <a:xfrm>
            <a:off x="1816933" y="1350791"/>
            <a:ext cx="8558135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latin typeface="Heiti SC Medium" pitchFamily="2" charset="-128"/>
                <a:ea typeface="Heiti SC Medium" pitchFamily="2" charset="-128"/>
              </a:rPr>
              <a:t>12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亿微信流量红利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71D68C1-2091-BB48-B09C-3F9F39B92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24" y="3772929"/>
            <a:ext cx="744788" cy="704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17A62D3-2079-BC4B-9CD7-5AA3E037F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34" y="3772929"/>
            <a:ext cx="744788" cy="70416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B17A9B9-7D35-3342-9312-EB148E3A7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44" y="3772929"/>
            <a:ext cx="744788" cy="70416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4C5B0E4-CE07-5443-B4F0-0BD2B887A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54" y="3772929"/>
            <a:ext cx="744788" cy="70416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D086E98-451F-C742-B53B-C3C31200D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15" y="3772929"/>
            <a:ext cx="744788" cy="704163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223A0122-A0F7-F54D-BEE0-FB53CF818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32748" y="3747291"/>
            <a:ext cx="729801" cy="729801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B5029105-D726-824A-8A60-F2FC5506B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95900" y="3954161"/>
            <a:ext cx="361819" cy="361819"/>
          </a:xfrm>
          <a:prstGeom prst="rect">
            <a:avLst/>
          </a:prstGeom>
        </p:spPr>
      </p:pic>
      <p:pic>
        <p:nvPicPr>
          <p:cNvPr id="38" name="图形 37">
            <a:extLst>
              <a:ext uri="{FF2B5EF4-FFF2-40B4-BE49-F238E27FC236}">
                <a16:creationId xmlns:a16="http://schemas.microsoft.com/office/drawing/2014/main" id="{134E9860-5C5F-1F41-A836-07A67ED6F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06294" y="3915962"/>
            <a:ext cx="425924" cy="425924"/>
          </a:xfrm>
          <a:prstGeom prst="rect">
            <a:avLst/>
          </a:prstGeom>
        </p:spPr>
      </p:pic>
      <p:pic>
        <p:nvPicPr>
          <p:cNvPr id="40" name="图形 39">
            <a:extLst>
              <a:ext uri="{FF2B5EF4-FFF2-40B4-BE49-F238E27FC236}">
                <a16:creationId xmlns:a16="http://schemas.microsoft.com/office/drawing/2014/main" id="{7097E112-975D-424A-A0F6-3B673E2C7F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10714" y="3921627"/>
            <a:ext cx="431070" cy="431070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ED7C25E1-2B8F-6A4E-9A3C-ACE9107B3F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65526" y="3930297"/>
            <a:ext cx="377544" cy="3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9742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620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一个好的小程序商城，应该具有的能力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55147B0-CDC0-BE43-B804-3A6AEA7FC54F}"/>
              </a:ext>
            </a:extLst>
          </p:cNvPr>
          <p:cNvSpPr txBox="1"/>
          <p:nvPr/>
        </p:nvSpPr>
        <p:spPr>
          <a:xfrm>
            <a:off x="2105164" y="1834528"/>
            <a:ext cx="798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不同行业模板、多种配色风格、系统素材支持，无需专业设计也能快速搭建高颜值商城</a:t>
            </a:r>
            <a:endParaRPr kumimoji="1"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D85690E-F70B-DF43-99FA-80E040F36C6E}"/>
              </a:ext>
            </a:extLst>
          </p:cNvPr>
          <p:cNvSpPr txBox="1"/>
          <p:nvPr/>
        </p:nvSpPr>
        <p:spPr>
          <a:xfrm>
            <a:off x="1816933" y="1350791"/>
            <a:ext cx="8558135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快速搭建线上商城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222DDA9-6933-D14C-8700-F144F3245F66}"/>
              </a:ext>
            </a:extLst>
          </p:cNvPr>
          <p:cNvSpPr txBox="1"/>
          <p:nvPr/>
        </p:nvSpPr>
        <p:spPr>
          <a:xfrm>
            <a:off x="1490950" y="5138918"/>
            <a:ext cx="2173432" cy="44580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系统模板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BC96C9A-F20B-CA4B-9D42-C6D08D135231}"/>
              </a:ext>
            </a:extLst>
          </p:cNvPr>
          <p:cNvSpPr txBox="1"/>
          <p:nvPr/>
        </p:nvSpPr>
        <p:spPr>
          <a:xfrm>
            <a:off x="5009284" y="5139008"/>
            <a:ext cx="2173432" cy="44580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店铺主题风格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48715ED-9CDC-AE48-AC1B-7E2D49F17A3F}"/>
              </a:ext>
            </a:extLst>
          </p:cNvPr>
          <p:cNvSpPr txBox="1"/>
          <p:nvPr/>
        </p:nvSpPr>
        <p:spPr>
          <a:xfrm>
            <a:off x="8527618" y="5138963"/>
            <a:ext cx="2173432" cy="44580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素材中心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35AD6B8-83D4-6F45-BF7E-A6C064526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019"/>
          <a:stretch/>
        </p:blipFill>
        <p:spPr>
          <a:xfrm>
            <a:off x="772168" y="3064881"/>
            <a:ext cx="3262313" cy="19677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B299956-7C33-0C4C-A58E-AA696686B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46" y="3059740"/>
            <a:ext cx="3139595" cy="19780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11136B-E660-2146-B405-102CD0B96E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522"/>
          <a:stretch/>
        </p:blipFill>
        <p:spPr>
          <a:xfrm>
            <a:off x="8175605" y="3054304"/>
            <a:ext cx="2877458" cy="198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590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620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一个好的小程序商城，应该具有的能力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97D0B44-3004-8542-BD2A-8DC18842EAD0}"/>
              </a:ext>
            </a:extLst>
          </p:cNvPr>
          <p:cNvSpPr txBox="1"/>
          <p:nvPr/>
        </p:nvSpPr>
        <p:spPr>
          <a:xfrm>
            <a:off x="1696214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轮播广告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49846E4-3687-064F-AB69-026B1E6D8745}"/>
              </a:ext>
            </a:extLst>
          </p:cNvPr>
          <p:cNvSpPr txBox="1"/>
          <p:nvPr/>
        </p:nvSpPr>
        <p:spPr>
          <a:xfrm>
            <a:off x="3526233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定位菜单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98E1D43-E9DF-AF48-A5A0-7EA0591641BA}"/>
              </a:ext>
            </a:extLst>
          </p:cNvPr>
          <p:cNvSpPr txBox="1"/>
          <p:nvPr/>
        </p:nvSpPr>
        <p:spPr>
          <a:xfrm>
            <a:off x="5376392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店铺公告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7295710-8C92-6949-B005-841C1000D928}"/>
              </a:ext>
            </a:extLst>
          </p:cNvPr>
          <p:cNvSpPr txBox="1"/>
          <p:nvPr/>
        </p:nvSpPr>
        <p:spPr>
          <a:xfrm>
            <a:off x="7187984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图文导航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C2414BB-4402-AB40-9A81-95FC37A1BAC4}"/>
              </a:ext>
            </a:extLst>
          </p:cNvPr>
          <p:cNvSpPr txBox="1"/>
          <p:nvPr/>
        </p:nvSpPr>
        <p:spPr>
          <a:xfrm>
            <a:off x="9018575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营销组件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10B87D-65CA-024D-AFFD-CEC3277635CE}"/>
              </a:ext>
            </a:extLst>
          </p:cNvPr>
          <p:cNvSpPr txBox="1"/>
          <p:nvPr/>
        </p:nvSpPr>
        <p:spPr>
          <a:xfrm>
            <a:off x="3028494" y="1834528"/>
            <a:ext cx="6135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商城支持组件化模块装修，多样个性化展现，让你的商城与众不同</a:t>
            </a:r>
            <a:endParaRPr kumimoji="1"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D9BF36A-8586-924E-B425-735D69DD1CAD}"/>
              </a:ext>
            </a:extLst>
          </p:cNvPr>
          <p:cNvSpPr txBox="1"/>
          <p:nvPr/>
        </p:nvSpPr>
        <p:spPr>
          <a:xfrm>
            <a:off x="1816933" y="1350791"/>
            <a:ext cx="8558135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商城页面个性装修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A7FBD1F-C35E-2145-A38D-B0DD0CFEA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24" y="3772929"/>
            <a:ext cx="744788" cy="70416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A4A8AE5-BD98-4148-80EC-9075BE1E8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34" y="3772929"/>
            <a:ext cx="744788" cy="704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C7DB073-FE8B-114F-9603-A7D22A3B0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44" y="3772929"/>
            <a:ext cx="744788" cy="70416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68ECFBD-B96F-4E48-A004-02E5C415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54" y="3772929"/>
            <a:ext cx="744788" cy="7041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DD1C76-A42B-CF4B-8E7D-B41FDE8D2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15" y="3772929"/>
            <a:ext cx="744788" cy="704163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764AA8FD-EE55-CF4B-A62A-B2521EB3D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14767" y="3922160"/>
            <a:ext cx="387179" cy="387179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8D4E8447-67FD-5A42-B7BC-9B0E726D7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2299" y="3931791"/>
            <a:ext cx="395634" cy="395634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A9422F1B-240A-9742-BDE6-C1EEE6E1E2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00280" y="3894076"/>
            <a:ext cx="439978" cy="439978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FEF64BF2-FE5C-AD4B-9031-B9DC3A5EF7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55891" y="3955113"/>
            <a:ext cx="370703" cy="370703"/>
          </a:xfrm>
          <a:prstGeom prst="rect">
            <a:avLst/>
          </a:prstGeom>
        </p:spPr>
      </p:pic>
      <p:pic>
        <p:nvPicPr>
          <p:cNvPr id="34" name="图形 33">
            <a:extLst>
              <a:ext uri="{FF2B5EF4-FFF2-40B4-BE49-F238E27FC236}">
                <a16:creationId xmlns:a16="http://schemas.microsoft.com/office/drawing/2014/main" id="{66314CB7-FBE8-B144-BCCC-093FD17110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03958" y="3956505"/>
            <a:ext cx="372762" cy="36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3131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620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一个好的小程序商城，应该具有的能力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1243144-0397-4A4C-8EF3-E03771BCAA22}"/>
              </a:ext>
            </a:extLst>
          </p:cNvPr>
          <p:cNvSpPr txBox="1"/>
          <p:nvPr/>
        </p:nvSpPr>
        <p:spPr>
          <a:xfrm>
            <a:off x="1696214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拼团活动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10901E9-9AC6-564F-8106-5C13E0C0CB92}"/>
              </a:ext>
            </a:extLst>
          </p:cNvPr>
          <p:cNvSpPr txBox="1"/>
          <p:nvPr/>
        </p:nvSpPr>
        <p:spPr>
          <a:xfrm>
            <a:off x="3526233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砍价活动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8DB1875-BDA8-9242-9055-7A4F97FF5B80}"/>
              </a:ext>
            </a:extLst>
          </p:cNvPr>
          <p:cNvSpPr txBox="1"/>
          <p:nvPr/>
        </p:nvSpPr>
        <p:spPr>
          <a:xfrm>
            <a:off x="5376392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秒杀活动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B6DCF19-4EA9-8A4E-B0E1-90B947DBCDA5}"/>
              </a:ext>
            </a:extLst>
          </p:cNvPr>
          <p:cNvSpPr txBox="1"/>
          <p:nvPr/>
        </p:nvSpPr>
        <p:spPr>
          <a:xfrm>
            <a:off x="7187984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满减满折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540B9B6-27B8-EE45-A644-B7B2932AB792}"/>
              </a:ext>
            </a:extLst>
          </p:cNvPr>
          <p:cNvSpPr txBox="1"/>
          <p:nvPr/>
        </p:nvSpPr>
        <p:spPr>
          <a:xfrm>
            <a:off x="9018575" y="4659371"/>
            <a:ext cx="1446068" cy="3723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商品预售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4D2AFC5-5AFE-954A-8CDE-30C9311B2561}"/>
              </a:ext>
            </a:extLst>
          </p:cNvPr>
          <p:cNvSpPr txBox="1"/>
          <p:nvPr/>
        </p:nvSpPr>
        <p:spPr>
          <a:xfrm>
            <a:off x="3387566" y="1834528"/>
            <a:ext cx="5416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多样营销玩法 抓住流量 获取销量，玩转社交释放商城价值</a:t>
            </a:r>
            <a:endParaRPr kumimoji="1"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0BC1F9D-04D4-F147-AD64-45098885F167}"/>
              </a:ext>
            </a:extLst>
          </p:cNvPr>
          <p:cNvSpPr txBox="1"/>
          <p:nvPr/>
        </p:nvSpPr>
        <p:spPr>
          <a:xfrm>
            <a:off x="1816933" y="1350791"/>
            <a:ext cx="8558135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百变营销玩法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46E2517-99FE-F044-BCB8-74789E899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98" y="3772929"/>
            <a:ext cx="744788" cy="70416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EDB541F-27CA-914D-B370-991540DC7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34" y="3772929"/>
            <a:ext cx="744788" cy="704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5CA0459-670C-0B40-8BD4-C585B087B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18" y="3772929"/>
            <a:ext cx="744788" cy="70416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446FE04-B9C6-CC4A-9294-D1D474E45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54" y="3772929"/>
            <a:ext cx="744788" cy="70416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8574D0E-78D3-5843-B206-E6EB2F6D7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154" y="3772929"/>
            <a:ext cx="744788" cy="704163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707EF6F8-FD75-254E-8ED6-011CA66AB2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79" r="21301"/>
          <a:stretch/>
        </p:blipFill>
        <p:spPr>
          <a:xfrm>
            <a:off x="4080769" y="3985763"/>
            <a:ext cx="389631" cy="347340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B8C7CAA5-5D4F-844F-B0DE-D73479A55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44488" y="4024987"/>
            <a:ext cx="320520" cy="228943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9CFB72A-62ED-1047-980E-BE9CF8BBEE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62813" y="3883756"/>
            <a:ext cx="464835" cy="464835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5D0FDA48-F89A-F145-8A24-F029DDE981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43862" y="3950987"/>
            <a:ext cx="363827" cy="363827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231D9B23-560F-1F4B-964B-AE08A756ADF9}"/>
              </a:ext>
            </a:extLst>
          </p:cNvPr>
          <p:cNvSpPr txBox="1"/>
          <p:nvPr/>
        </p:nvSpPr>
        <p:spPr>
          <a:xfrm>
            <a:off x="2161864" y="384890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拼</a:t>
            </a:r>
          </a:p>
        </p:txBody>
      </p:sp>
    </p:spTree>
    <p:extLst>
      <p:ext uri="{BB962C8B-B14F-4D97-AF65-F5344CB8AC3E}">
        <p14:creationId xmlns:p14="http://schemas.microsoft.com/office/powerpoint/2010/main" val="957949503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6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027584"/>
      </a:accent4>
      <a:accent5>
        <a:srgbClr val="FFC000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434</Words>
  <Application>Microsoft Macintosh PowerPoint</Application>
  <PresentationFormat>宽屏</PresentationFormat>
  <Paragraphs>78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等线</vt:lpstr>
      <vt:lpstr>等线 Light</vt:lpstr>
      <vt:lpstr>SimHei</vt:lpstr>
      <vt:lpstr>思源宋体 CN</vt:lpstr>
      <vt:lpstr>宋体</vt:lpstr>
      <vt:lpstr>微软雅黑</vt:lpstr>
      <vt:lpstr>Heiti SC Light</vt:lpstr>
      <vt:lpstr>Heiti SC Medium</vt:lpstr>
      <vt:lpstr>Arial</vt:lpstr>
      <vt:lpstr>Calibri</vt:lpstr>
      <vt:lpstr>webwppDefTheme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Microsoft Office User</cp:lastModifiedBy>
  <cp:revision>74</cp:revision>
  <dcterms:created xsi:type="dcterms:W3CDTF">2021-06-18T04:01:00Z</dcterms:created>
  <dcterms:modified xsi:type="dcterms:W3CDTF">2022-03-17T01:44:51Z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F0F5A2079590439B9DABF9619F6EA82E</vt:lpwstr>
  </property>
</Properties>
</file>