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9"/>
  </p:notesMasterIdLst>
  <p:handoutMasterIdLst>
    <p:handoutMasterId r:id="rId10"/>
  </p:handoutMasterIdLst>
  <p:sldIdLst>
    <p:sldId id="256" r:id="rId4"/>
    <p:sldId id="289" r:id="rId5"/>
    <p:sldId id="305" r:id="rId6"/>
    <p:sldId id="304" r:id="rId7"/>
    <p:sldId id="30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A6B"/>
    <a:srgbClr val="F8D35D"/>
    <a:srgbClr val="00ABE0"/>
    <a:srgbClr val="F37165"/>
    <a:srgbClr val="41D7B1"/>
    <a:srgbClr val="00ADFF"/>
    <a:srgbClr val="04AAE0"/>
    <a:srgbClr val="FCFCFC"/>
    <a:srgbClr val="00A2F3"/>
    <a:srgbClr val="18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4677"/>
  </p:normalViewPr>
  <p:slideViewPr>
    <p:cSldViewPr snapToGrid="0">
      <p:cViewPr>
        <p:scale>
          <a:sx n="125" d="100"/>
          <a:sy n="125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F28D6C4-4B4C-2741-A8FA-E775902CF958}"/>
              </a:ext>
            </a:extLst>
          </p:cNvPr>
          <p:cNvSpPr/>
          <p:nvPr/>
        </p:nvSpPr>
        <p:spPr>
          <a:xfrm>
            <a:off x="884224" y="2291203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商品引进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30A26FE-7431-B54E-A648-8B8B55EB9A06}"/>
              </a:ext>
            </a:extLst>
          </p:cNvPr>
          <p:cNvSpPr/>
          <p:nvPr/>
        </p:nvSpPr>
        <p:spPr>
          <a:xfrm>
            <a:off x="985824" y="3694287"/>
            <a:ext cx="1909776" cy="462160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思源黑体 CN Bold" panose="020B0800000000000000" pitchFamily="34" charset="-122"/>
              </a:rPr>
              <a:t>解决方案</a:t>
            </a:r>
            <a:endParaRPr lang="en-US" altLang="zh-CN" sz="2000" spc="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sym typeface="思源黑体 CN Bold" panose="020B08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场景描述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F69F1F-199A-734D-982F-2D94FE3A52DC}"/>
              </a:ext>
            </a:extLst>
          </p:cNvPr>
          <p:cNvSpPr txBox="1"/>
          <p:nvPr/>
        </p:nvSpPr>
        <p:spPr>
          <a:xfrm>
            <a:off x="776988" y="2540000"/>
            <a:ext cx="5451092" cy="225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某加盟类的商家，对各加盟门店的管理比较松散，总部对各门/网店的控货率要求不严格（商品种数和进货金额），仅需达到90%以上，允许门/网店从外部进货，门/网店为了可以在系统中统一管理并售卖外部进货商品，需要在系统中创建外部商品。</a:t>
            </a:r>
          </a:p>
          <a:p>
            <a:pPr>
              <a:lnSpc>
                <a:spcPct val="150000"/>
              </a:lnSpc>
            </a:pPr>
            <a:endParaRPr kumimoji="1"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0E2D59-4843-774F-80A5-3F88C9CEE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91" y="1442720"/>
            <a:ext cx="5154843" cy="4450079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340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商品引进功能介绍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8BEBA2-0AD9-5141-A837-F90FB990DEB9}"/>
              </a:ext>
            </a:extLst>
          </p:cNvPr>
          <p:cNvSpPr txBox="1"/>
          <p:nvPr/>
        </p:nvSpPr>
        <p:spPr>
          <a:xfrm>
            <a:off x="4225170" y="2023412"/>
            <a:ext cx="4900969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门店根据经营需求，创建一些符合自己特色但总部没有的商品销售；</a:t>
            </a:r>
            <a:endParaRPr kumimoji="1"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FF9092-248B-A44B-8543-99F78D9F6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0" y="3187738"/>
            <a:ext cx="2191512" cy="21189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281D92-D403-734D-A511-DCCACD7BB5A6}"/>
              </a:ext>
            </a:extLst>
          </p:cNvPr>
          <p:cNvSpPr txBox="1"/>
          <p:nvPr/>
        </p:nvSpPr>
        <p:spPr>
          <a:xfrm>
            <a:off x="4458414" y="3915413"/>
            <a:ext cx="509923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由于门店无权限查看总部的商品库，在自建商品时，为避免重新新建相同商品，同时也为了规避经营合规风险，因此门店在引进商品后，需提交总部审核。</a:t>
            </a:r>
          </a:p>
          <a:p>
            <a:endParaRPr kumimoji="1"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507147A-6C06-624A-948C-C217D096BAB8}"/>
              </a:ext>
            </a:extLst>
          </p:cNvPr>
          <p:cNvGrpSpPr/>
          <p:nvPr/>
        </p:nvGrpSpPr>
        <p:grpSpPr>
          <a:xfrm rot="21063694" flipH="1">
            <a:off x="1195016" y="2017104"/>
            <a:ext cx="3043238" cy="3071813"/>
            <a:chOff x="7815025" y="1719104"/>
            <a:chExt cx="3043238" cy="3071813"/>
          </a:xfrm>
        </p:grpSpPr>
        <p:sp>
          <p:nvSpPr>
            <p:cNvPr id="6" name="空心弧 12">
              <a:extLst>
                <a:ext uri="{FF2B5EF4-FFF2-40B4-BE49-F238E27FC236}">
                  <a16:creationId xmlns:a16="http://schemas.microsoft.com/office/drawing/2014/main" id="{5B3CF6CC-8589-5745-A9AD-2196FDD3C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025" y="1719104"/>
              <a:ext cx="3043238" cy="3071813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rgbClr val="00A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6D8A897-AEAB-0447-969F-326A8A0C6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1528" y="2329895"/>
              <a:ext cx="1850231" cy="1850231"/>
            </a:xfrm>
            <a:prstGeom prst="ellipse">
              <a:avLst/>
            </a:prstGeom>
            <a:noFill/>
            <a:ln w="34925">
              <a:solidFill>
                <a:srgbClr val="00AB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C8C904E-D1BC-114B-983D-2E641A51064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713946" y="2707323"/>
              <a:ext cx="1252538" cy="1122760"/>
            </a:xfrm>
            <a:custGeom>
              <a:avLst/>
              <a:gdLst>
                <a:gd name="T0" fmla="*/ 0 w 139"/>
                <a:gd name="T1" fmla="*/ 44 h 124"/>
                <a:gd name="T2" fmla="*/ 24 w 139"/>
                <a:gd name="T3" fmla="*/ 24 h 124"/>
                <a:gd name="T4" fmla="*/ 15 w 139"/>
                <a:gd name="T5" fmla="*/ 45 h 124"/>
                <a:gd name="T6" fmla="*/ 8 w 139"/>
                <a:gd name="T7" fmla="*/ 62 h 124"/>
                <a:gd name="T8" fmla="*/ 12 w 139"/>
                <a:gd name="T9" fmla="*/ 58 h 124"/>
                <a:gd name="T10" fmla="*/ 32 w 139"/>
                <a:gd name="T11" fmla="*/ 36 h 124"/>
                <a:gd name="T12" fmla="*/ 54 w 139"/>
                <a:gd name="T13" fmla="*/ 27 h 124"/>
                <a:gd name="T14" fmla="*/ 36 w 139"/>
                <a:gd name="T15" fmla="*/ 61 h 124"/>
                <a:gd name="T16" fmla="*/ 56 w 139"/>
                <a:gd name="T17" fmla="*/ 44 h 124"/>
                <a:gd name="T18" fmla="*/ 56 w 139"/>
                <a:gd name="T19" fmla="*/ 49 h 124"/>
                <a:gd name="T20" fmla="*/ 62 w 139"/>
                <a:gd name="T21" fmla="*/ 55 h 124"/>
                <a:gd name="T22" fmla="*/ 25 w 139"/>
                <a:gd name="T23" fmla="*/ 87 h 124"/>
                <a:gd name="T24" fmla="*/ 18 w 139"/>
                <a:gd name="T25" fmla="*/ 88 h 124"/>
                <a:gd name="T26" fmla="*/ 31 w 139"/>
                <a:gd name="T27" fmla="*/ 58 h 124"/>
                <a:gd name="T28" fmla="*/ 36 w 139"/>
                <a:gd name="T29" fmla="*/ 39 h 124"/>
                <a:gd name="T30" fmla="*/ 14 w 139"/>
                <a:gd name="T31" fmla="*/ 61 h 124"/>
                <a:gd name="T32" fmla="*/ 6 w 139"/>
                <a:gd name="T33" fmla="*/ 64 h 124"/>
                <a:gd name="T34" fmla="*/ 12 w 139"/>
                <a:gd name="T35" fmla="*/ 43 h 124"/>
                <a:gd name="T36" fmla="*/ 20 w 139"/>
                <a:gd name="T37" fmla="*/ 23 h 124"/>
                <a:gd name="T38" fmla="*/ 1 w 139"/>
                <a:gd name="T39" fmla="*/ 45 h 124"/>
                <a:gd name="T40" fmla="*/ 0 w 139"/>
                <a:gd name="T41" fmla="*/ 44 h 124"/>
                <a:gd name="T42" fmla="*/ 70 w 139"/>
                <a:gd name="T43" fmla="*/ 70 h 124"/>
                <a:gd name="T44" fmla="*/ 88 w 139"/>
                <a:gd name="T45" fmla="*/ 54 h 124"/>
                <a:gd name="T46" fmla="*/ 92 w 139"/>
                <a:gd name="T47" fmla="*/ 54 h 124"/>
                <a:gd name="T48" fmla="*/ 137 w 139"/>
                <a:gd name="T49" fmla="*/ 101 h 124"/>
                <a:gd name="T50" fmla="*/ 136 w 139"/>
                <a:gd name="T51" fmla="*/ 105 h 124"/>
                <a:gd name="T52" fmla="*/ 119 w 139"/>
                <a:gd name="T53" fmla="*/ 122 h 124"/>
                <a:gd name="T54" fmla="*/ 115 w 139"/>
                <a:gd name="T55" fmla="*/ 122 h 124"/>
                <a:gd name="T56" fmla="*/ 70 w 139"/>
                <a:gd name="T57" fmla="*/ 74 h 124"/>
                <a:gd name="T58" fmla="*/ 70 w 139"/>
                <a:gd name="T59" fmla="*/ 70 h 124"/>
                <a:gd name="T60" fmla="*/ 61 w 139"/>
                <a:gd name="T61" fmla="*/ 37 h 124"/>
                <a:gd name="T62" fmla="*/ 59 w 139"/>
                <a:gd name="T63" fmla="*/ 47 h 124"/>
                <a:gd name="T64" fmla="*/ 67 w 139"/>
                <a:gd name="T65" fmla="*/ 56 h 124"/>
                <a:gd name="T66" fmla="*/ 63 w 139"/>
                <a:gd name="T67" fmla="*/ 59 h 124"/>
                <a:gd name="T68" fmla="*/ 70 w 139"/>
                <a:gd name="T69" fmla="*/ 67 h 124"/>
                <a:gd name="T70" fmla="*/ 85 w 139"/>
                <a:gd name="T71" fmla="*/ 53 h 124"/>
                <a:gd name="T72" fmla="*/ 78 w 139"/>
                <a:gd name="T73" fmla="*/ 46 h 124"/>
                <a:gd name="T74" fmla="*/ 73 w 139"/>
                <a:gd name="T75" fmla="*/ 50 h 124"/>
                <a:gd name="T76" fmla="*/ 61 w 139"/>
                <a:gd name="T77" fmla="*/ 37 h 124"/>
                <a:gd name="T78" fmla="*/ 121 w 139"/>
                <a:gd name="T79" fmla="*/ 123 h 124"/>
                <a:gd name="T80" fmla="*/ 122 w 139"/>
                <a:gd name="T81" fmla="*/ 124 h 124"/>
                <a:gd name="T82" fmla="*/ 139 w 139"/>
                <a:gd name="T83" fmla="*/ 108 h 124"/>
                <a:gd name="T84" fmla="*/ 138 w 139"/>
                <a:gd name="T85" fmla="*/ 107 h 124"/>
                <a:gd name="T86" fmla="*/ 121 w 139"/>
                <a:gd name="T8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4">
                  <a:moveTo>
                    <a:pt x="0" y="44"/>
                  </a:moveTo>
                  <a:cubicBezTo>
                    <a:pt x="0" y="44"/>
                    <a:pt x="31" y="0"/>
                    <a:pt x="24" y="24"/>
                  </a:cubicBezTo>
                  <a:cubicBezTo>
                    <a:pt x="22" y="30"/>
                    <a:pt x="19" y="38"/>
                    <a:pt x="15" y="45"/>
                  </a:cubicBezTo>
                  <a:cubicBezTo>
                    <a:pt x="11" y="53"/>
                    <a:pt x="8" y="61"/>
                    <a:pt x="8" y="62"/>
                  </a:cubicBezTo>
                  <a:cubicBezTo>
                    <a:pt x="8" y="62"/>
                    <a:pt x="9" y="61"/>
                    <a:pt x="12" y="58"/>
                  </a:cubicBezTo>
                  <a:cubicBezTo>
                    <a:pt x="18" y="52"/>
                    <a:pt x="25" y="43"/>
                    <a:pt x="32" y="36"/>
                  </a:cubicBezTo>
                  <a:cubicBezTo>
                    <a:pt x="48" y="15"/>
                    <a:pt x="55" y="17"/>
                    <a:pt x="54" y="27"/>
                  </a:cubicBezTo>
                  <a:cubicBezTo>
                    <a:pt x="52" y="36"/>
                    <a:pt x="41" y="51"/>
                    <a:pt x="36" y="61"/>
                  </a:cubicBezTo>
                  <a:cubicBezTo>
                    <a:pt x="21" y="84"/>
                    <a:pt x="45" y="50"/>
                    <a:pt x="56" y="44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45" y="73"/>
                    <a:pt x="25" y="87"/>
                  </a:cubicBezTo>
                  <a:cubicBezTo>
                    <a:pt x="21" y="90"/>
                    <a:pt x="19" y="90"/>
                    <a:pt x="18" y="88"/>
                  </a:cubicBezTo>
                  <a:cubicBezTo>
                    <a:pt x="16" y="85"/>
                    <a:pt x="23" y="72"/>
                    <a:pt x="31" y="58"/>
                  </a:cubicBezTo>
                  <a:cubicBezTo>
                    <a:pt x="40" y="42"/>
                    <a:pt x="57" y="12"/>
                    <a:pt x="36" y="39"/>
                  </a:cubicBezTo>
                  <a:cubicBezTo>
                    <a:pt x="29" y="47"/>
                    <a:pt x="21" y="55"/>
                    <a:pt x="14" y="61"/>
                  </a:cubicBezTo>
                  <a:cubicBezTo>
                    <a:pt x="10" y="65"/>
                    <a:pt x="7" y="66"/>
                    <a:pt x="6" y="64"/>
                  </a:cubicBezTo>
                  <a:cubicBezTo>
                    <a:pt x="4" y="62"/>
                    <a:pt x="8" y="53"/>
                    <a:pt x="12" y="43"/>
                  </a:cubicBezTo>
                  <a:cubicBezTo>
                    <a:pt x="15" y="36"/>
                    <a:pt x="19" y="29"/>
                    <a:pt x="20" y="23"/>
                  </a:cubicBezTo>
                  <a:cubicBezTo>
                    <a:pt x="22" y="17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0" y="70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9" y="52"/>
                    <a:pt x="91" y="52"/>
                    <a:pt x="92" y="54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2"/>
                    <a:pt x="137" y="104"/>
                    <a:pt x="136" y="105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8" y="123"/>
                    <a:pt x="116" y="123"/>
                    <a:pt x="115" y="12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3"/>
                    <a:pt x="69" y="71"/>
                    <a:pt x="70" y="70"/>
                  </a:cubicBezTo>
                  <a:close/>
                  <a:moveTo>
                    <a:pt x="61" y="3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21" y="123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8" y="107"/>
                    <a:pt x="138" y="107"/>
                    <a:pt x="138" y="107"/>
                  </a:cubicBezTo>
                  <a:lnTo>
                    <a:pt x="121" y="123"/>
                  </a:lnTo>
                  <a:close/>
                </a:path>
              </a:pathLst>
            </a:custGeom>
            <a:solidFill>
              <a:srgbClr val="00A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E7A7442-A602-9443-8ECD-0C3C95772B53}"/>
                </a:ext>
              </a:extLst>
            </p:cNvPr>
            <p:cNvSpPr/>
            <p:nvPr/>
          </p:nvSpPr>
          <p:spPr>
            <a:xfrm rot="21285406">
              <a:off x="7868602" y="2001282"/>
              <a:ext cx="491729" cy="490538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00AB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noProof="1">
                  <a:solidFill>
                    <a:schemeClr val="tx1"/>
                  </a:solidFill>
                  <a:latin typeface="印品黑体" panose="00000500000000000000" pitchFamily="2" charset="-122"/>
                </a:rPr>
                <a:t>1</a:t>
              </a:r>
              <a:endParaRPr lang="zh-CN" altLang="en-US" noProof="1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A217618-8C60-9641-B374-8849D3C7899D}"/>
                </a:ext>
              </a:extLst>
            </p:cNvPr>
            <p:cNvSpPr/>
            <p:nvPr/>
          </p:nvSpPr>
          <p:spPr>
            <a:xfrm rot="21244534">
              <a:off x="7972942" y="3947708"/>
              <a:ext cx="490538" cy="491729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00AB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noProof="1">
                  <a:solidFill>
                    <a:schemeClr val="tx1"/>
                  </a:solidFill>
                  <a:latin typeface="印品黑体" panose="00000500000000000000" pitchFamily="2" charset="-122"/>
                </a:rPr>
                <a:t>2</a:t>
              </a:r>
              <a:endParaRPr lang="zh-CN" altLang="en-US" noProof="1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879687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商品引进流程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DDCD08C-6129-E645-89D2-B7D2C6ECAA20}"/>
              </a:ext>
            </a:extLst>
          </p:cNvPr>
          <p:cNvSpPr txBox="1"/>
          <p:nvPr/>
        </p:nvSpPr>
        <p:spPr>
          <a:xfrm>
            <a:off x="1482582" y="3443352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一</a:t>
            </a:r>
            <a:endParaRPr lang="en-US" altLang="zh-CN" b="1" dirty="0">
              <a:solidFill>
                <a:srgbClr val="00ABE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altLang="en-US" sz="1600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门店提交商品引进单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EAA9CE-2588-E54C-ADAF-A0D328AF454A}"/>
              </a:ext>
            </a:extLst>
          </p:cNvPr>
          <p:cNvSpPr txBox="1"/>
          <p:nvPr/>
        </p:nvSpPr>
        <p:spPr>
          <a:xfrm>
            <a:off x="5736582" y="3443352"/>
            <a:ext cx="10054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二</a:t>
            </a:r>
            <a:endParaRPr lang="en-US" altLang="zh-CN" b="1" dirty="0">
              <a:solidFill>
                <a:srgbClr val="00ABE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altLang="en-US" sz="1600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总部审核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D3C053-56B3-DC4E-871A-2B0915733678}"/>
              </a:ext>
            </a:extLst>
          </p:cNvPr>
          <p:cNvSpPr txBox="1"/>
          <p:nvPr/>
        </p:nvSpPr>
        <p:spPr>
          <a:xfrm>
            <a:off x="8780683" y="3443352"/>
            <a:ext cx="18261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三</a:t>
            </a:r>
            <a:endParaRPr lang="en-US" altLang="zh-CN" b="1" dirty="0">
              <a:solidFill>
                <a:srgbClr val="00ABE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sz="1600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系统校验数据落库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C38CBD0-B5E8-F64F-88B0-394D7F51BBF5}"/>
              </a:ext>
            </a:extLst>
          </p:cNvPr>
          <p:cNvGrpSpPr/>
          <p:nvPr/>
        </p:nvGrpSpPr>
        <p:grpSpPr>
          <a:xfrm>
            <a:off x="2046125" y="2296160"/>
            <a:ext cx="8099750" cy="904240"/>
            <a:chOff x="2367028" y="2407920"/>
            <a:chExt cx="7195739" cy="803318"/>
          </a:xfrm>
        </p:grpSpPr>
        <p:cxnSp>
          <p:nvCxnSpPr>
            <p:cNvPr id="6" name="PA-原创设计师QQ598969553      _8">
              <a:extLst>
                <a:ext uri="{FF2B5EF4-FFF2-40B4-BE49-F238E27FC236}">
                  <a16:creationId xmlns:a16="http://schemas.microsoft.com/office/drawing/2014/main" id="{F07390E6-6D2B-764E-85A0-4F5413B91296}"/>
                </a:ext>
              </a:extLst>
            </p:cNvPr>
            <p:cNvCxnSpPr>
              <a:cxnSpLocks/>
            </p:cNvCxnSpPr>
            <p:nvPr>
              <p:custDataLst>
                <p:tags r:id="rId1"/>
              </p:custDataLst>
            </p:nvPr>
          </p:nvCxnSpPr>
          <p:spPr>
            <a:xfrm>
              <a:off x="2903548" y="2809579"/>
              <a:ext cx="638490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A-原创设计师QQ598969553      _9">
              <a:extLst>
                <a:ext uri="{FF2B5EF4-FFF2-40B4-BE49-F238E27FC236}">
                  <a16:creationId xmlns:a16="http://schemas.microsoft.com/office/drawing/2014/main" id="{3AAF09B3-F64E-524D-8E2A-4741B9984DB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367028" y="2407920"/>
              <a:ext cx="803319" cy="803318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PA-原创设计师QQ598969553      _10">
              <a:extLst>
                <a:ext uri="{FF2B5EF4-FFF2-40B4-BE49-F238E27FC236}">
                  <a16:creationId xmlns:a16="http://schemas.microsoft.com/office/drawing/2014/main" id="{488E17A0-51EB-9744-9041-284C211AD2C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694341" y="2407920"/>
              <a:ext cx="803319" cy="803318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PA-原创设计师QQ598969553      _11">
              <a:extLst>
                <a:ext uri="{FF2B5EF4-FFF2-40B4-BE49-F238E27FC236}">
                  <a16:creationId xmlns:a16="http://schemas.microsoft.com/office/drawing/2014/main" id="{8B3F44B7-EDFB-004E-9C88-5129D1E6F0C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759448" y="2407920"/>
              <a:ext cx="803319" cy="803318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三角形 21">
              <a:extLst>
                <a:ext uri="{FF2B5EF4-FFF2-40B4-BE49-F238E27FC236}">
                  <a16:creationId xmlns:a16="http://schemas.microsoft.com/office/drawing/2014/main" id="{3D80A52E-3F18-C041-B3F4-C222B9BDD8FF}"/>
                </a:ext>
              </a:extLst>
            </p:cNvPr>
            <p:cNvSpPr/>
            <p:nvPr/>
          </p:nvSpPr>
          <p:spPr>
            <a:xfrm rot="5400000">
              <a:off x="4289981" y="2700240"/>
              <a:ext cx="261006" cy="2250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三角形 22">
              <a:extLst>
                <a:ext uri="{FF2B5EF4-FFF2-40B4-BE49-F238E27FC236}">
                  <a16:creationId xmlns:a16="http://schemas.microsoft.com/office/drawing/2014/main" id="{48E2989D-21F4-8645-B88A-0500B42E3583}"/>
                </a:ext>
              </a:extLst>
            </p:cNvPr>
            <p:cNvSpPr/>
            <p:nvPr/>
          </p:nvSpPr>
          <p:spPr>
            <a:xfrm rot="5400000">
              <a:off x="7663103" y="2700241"/>
              <a:ext cx="261006" cy="2250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2841FFC-1602-7041-AE3B-59E204BCB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963" y="2594992"/>
              <a:ext cx="449493" cy="44949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DEA3095-B077-6D4E-A24C-44792581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380" y="2551769"/>
              <a:ext cx="515620" cy="515620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25294BA-DF2C-AB43-A941-D679FBF6B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795" y="2587061"/>
              <a:ext cx="488697" cy="488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238117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功能价值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17A9F2-743B-FE47-A80E-011BB137AA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99471" y="2280533"/>
            <a:ext cx="931546" cy="73977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95CCB4-4F20-D845-8C67-ADCB594F26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60413" y="3302565"/>
            <a:ext cx="1809865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ctr"/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丰富商品库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B41E6E-163A-1E43-B30E-17AE30391E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54225" y="3762305"/>
            <a:ext cx="2222241" cy="23743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门店引进的商品，经总部审核通过后，会落入的商品库，并自动同步至引进的门店可售。能有效促进商品库的品类越来越完善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12874F-6967-3F45-9B94-DB8F9F2DB46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69456" y="2280533"/>
            <a:ext cx="995680" cy="81089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altLang="zh-CN" sz="4800" b="1" dirty="0">
                <a:solidFill>
                  <a:srgbClr val="F37165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3FC89F-6AAD-8C48-95F5-DC2CEB6E907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424931" y="3302565"/>
            <a:ext cx="2183130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ctr"/>
            <a:r>
              <a:rPr lang="zh-CN" altLang="en-US" b="1" dirty="0">
                <a:solidFill>
                  <a:srgbClr val="F37165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提升门店经营效率</a:t>
            </a:r>
            <a:endParaRPr lang="en-US" altLang="zh-CN" b="1" dirty="0">
              <a:solidFill>
                <a:srgbClr val="F37165"/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1085B6-F489-0843-91CB-181B5E7F09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402898" y="3762305"/>
            <a:ext cx="2227195" cy="257671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门店在总部的管控下有自建商品的权限，被赋予的一定经营自主权可有效提升门店的经营效率。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E0F929-5DBC-9E45-B70D-9A8CB5FF791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82866" y="2280533"/>
            <a:ext cx="984249" cy="73977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altLang="zh-CN" sz="4800" b="1" dirty="0">
                <a:solidFill>
                  <a:srgbClr val="41D7B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3D2ECB2-CE42-C142-B79D-6D0B3A23A9E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00048" y="3298755"/>
            <a:ext cx="2183130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ctr"/>
            <a:r>
              <a:rPr lang="zh-CN" altLang="en-US" b="1" dirty="0">
                <a:solidFill>
                  <a:srgbClr val="41D7B1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规避经营风险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FE0EF1-6968-4F4E-B662-FD41DA0D3C7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000048" y="3762305"/>
            <a:ext cx="2437130" cy="19984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门店提交引进单后，需总部对其提交的商品信息进行核查，避免门店引进无经营资质、不合规的商品，可有效规避经营风险。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</p:txBody>
      </p:sp>
      <p:sp>
        <p:nvSpPr>
          <p:cNvPr id="22" name="原创设计师QQ598969553      _1">
            <a:extLst>
              <a:ext uri="{FF2B5EF4-FFF2-40B4-BE49-F238E27FC236}">
                <a16:creationId xmlns:a16="http://schemas.microsoft.com/office/drawing/2014/main" id="{1F430AF4-ECCF-594D-B5FB-6AF0BBDE65B4}"/>
              </a:ext>
            </a:extLst>
          </p:cNvPr>
          <p:cNvSpPr/>
          <p:nvPr/>
        </p:nvSpPr>
        <p:spPr>
          <a:xfrm>
            <a:off x="2149747" y="2052385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cxnSp>
        <p:nvCxnSpPr>
          <p:cNvPr id="23" name="原创设计师QQ598969553      _3">
            <a:extLst>
              <a:ext uri="{FF2B5EF4-FFF2-40B4-BE49-F238E27FC236}">
                <a16:creationId xmlns:a16="http://schemas.microsoft.com/office/drawing/2014/main" id="{31C25583-AD99-924A-BD0F-DC45070C6CBE}"/>
              </a:ext>
            </a:extLst>
          </p:cNvPr>
          <p:cNvCxnSpPr>
            <a:cxnSpLocks/>
          </p:cNvCxnSpPr>
          <p:nvPr/>
        </p:nvCxnSpPr>
        <p:spPr>
          <a:xfrm>
            <a:off x="3210697" y="2644140"/>
            <a:ext cx="2354828" cy="0"/>
          </a:xfrm>
          <a:prstGeom prst="line">
            <a:avLst/>
          </a:prstGeom>
          <a:noFill/>
          <a:ln w="9525">
            <a:solidFill>
              <a:srgbClr val="6B6A6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原创设计师QQ598969553      _1">
            <a:extLst>
              <a:ext uri="{FF2B5EF4-FFF2-40B4-BE49-F238E27FC236}">
                <a16:creationId xmlns:a16="http://schemas.microsoft.com/office/drawing/2014/main" id="{8FDF92F3-2A38-9740-8706-A5EA481F3168}"/>
              </a:ext>
            </a:extLst>
          </p:cNvPr>
          <p:cNvSpPr/>
          <p:nvPr/>
        </p:nvSpPr>
        <p:spPr>
          <a:xfrm>
            <a:off x="5565525" y="2052385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7" name="原创设计师QQ598969553      _1">
            <a:extLst>
              <a:ext uri="{FF2B5EF4-FFF2-40B4-BE49-F238E27FC236}">
                <a16:creationId xmlns:a16="http://schemas.microsoft.com/office/drawing/2014/main" id="{F78DD7B2-DA62-6748-AA44-4A362FE965E3}"/>
              </a:ext>
            </a:extLst>
          </p:cNvPr>
          <p:cNvSpPr/>
          <p:nvPr/>
        </p:nvSpPr>
        <p:spPr>
          <a:xfrm>
            <a:off x="8987041" y="2052385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cxnSp>
        <p:nvCxnSpPr>
          <p:cNvPr id="31" name="原创设计师QQ598969553      _3">
            <a:extLst>
              <a:ext uri="{FF2B5EF4-FFF2-40B4-BE49-F238E27FC236}">
                <a16:creationId xmlns:a16="http://schemas.microsoft.com/office/drawing/2014/main" id="{D968D44D-CEE7-CA44-9151-0D8F16DEB67A}"/>
              </a:ext>
            </a:extLst>
          </p:cNvPr>
          <p:cNvCxnSpPr>
            <a:cxnSpLocks/>
          </p:cNvCxnSpPr>
          <p:nvPr/>
        </p:nvCxnSpPr>
        <p:spPr>
          <a:xfrm>
            <a:off x="6634617" y="2644140"/>
            <a:ext cx="2354828" cy="0"/>
          </a:xfrm>
          <a:prstGeom prst="line">
            <a:avLst/>
          </a:prstGeom>
          <a:noFill/>
          <a:ln w="9525">
            <a:solidFill>
              <a:srgbClr val="6B6A6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NOCLEAR" val="0"/>
  <p:tag name="KSO_WM_DIAGRAM_GROUP_CODE" val="l1-2"/>
  <p:tag name="KSO_WM_UNIT_TYPE" val="l_h_f"/>
  <p:tag name="KSO_WM_UNIT_INDEX" val="1_1_1"/>
  <p:tag name="KSO_WM_UNIT_PRESET_TEXT" val="单击此处添加正文"/>
  <p:tag name="KSO_WM_UNIT_VALUE" val="84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i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3_1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a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-2"/>
  <p:tag name="KSO_WM_UNIT_TYPE" val="l_h_a"/>
  <p:tag name="KSO_WM_UNIT_INDEX" val="1_3_1"/>
  <p:tag name="KSO_WM_UNIT_PRESET_TEXT" val="单击此处添加标题"/>
  <p:tag name="KSO_WM_UNIT_VALUE" val="12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f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NOCLEAR" val="0"/>
  <p:tag name="KSO_WM_DIAGRAM_GROUP_CODE" val="l1-2"/>
  <p:tag name="KSO_WM_UNIT_TYPE" val="l_h_f"/>
  <p:tag name="KSO_WM_UNIT_INDEX" val="1_3_1"/>
  <p:tag name="KSO_WM_UNIT_PRESET_TEXT" val="单击此处添加正文"/>
  <p:tag name="KSO_WM_UNIT_VALUE" val="84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a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-2"/>
  <p:tag name="KSO_WM_UNIT_TYPE" val="l_h_a"/>
  <p:tag name="KSO_WM_UNIT_INDEX" val="1_2_1"/>
  <p:tag name="KSO_WM_UNIT_PRESET_TEXT" val="单击此处添加标题"/>
  <p:tag name="KSO_WM_UNIT_VALUE" val="12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NOCLEAR" val="0"/>
  <p:tag name="KSO_WM_DIAGRAM_GROUP_CODE" val="l1-2"/>
  <p:tag name="KSO_WM_UNIT_TYPE" val="l_h_f"/>
  <p:tag name="KSO_WM_UNIT_INDEX" val="1_2_1"/>
  <p:tag name="KSO_WM_UNIT_PRESET_TEXT" val="单击此处添加正文"/>
  <p:tag name="KSO_WM_UNIT_VALUE" val="84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a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-2"/>
  <p:tag name="KSO_WM_UNIT_TYPE" val="l_h_a"/>
  <p:tag name="KSO_WM_UNIT_INDEX" val="1_1_1"/>
  <p:tag name="KSO_WM_UNIT_PRESET_TEXT" val="单击此处添加标题"/>
  <p:tag name="KSO_WM_UNIT_VALUE" val="12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278</Words>
  <Application>Microsoft Macintosh PowerPoint</Application>
  <PresentationFormat>宽屏</PresentationFormat>
  <Paragraphs>26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等线</vt:lpstr>
      <vt:lpstr>等线 Light</vt:lpstr>
      <vt:lpstr>SimHei</vt:lpstr>
      <vt:lpstr>思源黑体 CN Bold</vt:lpstr>
      <vt:lpstr>宋体</vt:lpstr>
      <vt:lpstr>微软雅黑</vt:lpstr>
      <vt:lpstr>印品黑体</vt:lpstr>
      <vt:lpstr>Heiti SC Medium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55</cp:revision>
  <dcterms:created xsi:type="dcterms:W3CDTF">2021-06-18T04:01:00Z</dcterms:created>
  <dcterms:modified xsi:type="dcterms:W3CDTF">2021-08-25T06:23:13Z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