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9"/>
  </p:notesMasterIdLst>
  <p:handoutMasterIdLst>
    <p:handoutMasterId r:id="rId10"/>
  </p:handoutMasterIdLst>
  <p:sldIdLst>
    <p:sldId id="256" r:id="rId4"/>
    <p:sldId id="289" r:id="rId5"/>
    <p:sldId id="303" r:id="rId6"/>
    <p:sldId id="305" r:id="rId7"/>
    <p:sldId id="304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FF"/>
    <a:srgbClr val="FCFCFC"/>
    <a:srgbClr val="00A2F3"/>
    <a:srgbClr val="1890FF"/>
    <a:srgbClr val="F6F6F5"/>
    <a:srgbClr val="FFFFFF"/>
    <a:srgbClr val="1CADE3"/>
    <a:srgbClr val="62A3A0"/>
    <a:srgbClr val="15345A"/>
    <a:srgbClr val="157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5"/>
    <p:restoredTop sz="94677"/>
  </p:normalViewPr>
  <p:slideViewPr>
    <p:cSldViewPr snapToGrid="0">
      <p:cViewPr varScale="1">
        <p:scale>
          <a:sx n="130" d="100"/>
          <a:sy n="130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41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49B7A9CA-5981-604E-8E6D-AB728719439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>
            <a:extLst>
              <a:ext uri="{FF2B5EF4-FFF2-40B4-BE49-F238E27FC236}">
                <a16:creationId xmlns:a16="http://schemas.microsoft.com/office/drawing/2014/main" id="{728D630B-E9F2-0E4F-AFC7-63F91E325AD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CD0906D1-4391-9746-91A6-35EE959970C1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291EBA-41F0-DE49-97C0-3EE924760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768A97-7B3C-6D47-A023-77DFF1FB2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5A767A-0855-F74E-BE04-FCBE80AA6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79CBA4-E78B-174E-842E-7EB0202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5D052C-AA1F-C74A-81BB-18B8403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4E097-A1A0-7E4D-BB7D-011EC772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90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BB9A7-E3E9-5342-BEC2-9043AA9C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8EBB4-87C2-0843-B6A3-A7BBCA33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718A4-D78C-2549-AF21-46E95811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C74D0-EE6B-CA40-B693-54D298F4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C789E-D75F-6741-8552-BFD18C99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351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F8F22-16C5-5F4C-8D5E-EF130B94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AA64CA-5288-9C44-92B3-70E0707B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61D0A-8283-C94A-A2B4-1D367C2A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14675-9268-E44D-A66B-C4591768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2005B-090A-D449-B6E8-E91EED93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10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16AE3-2F3B-994E-96D5-EB9A6ACC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E0C549-C432-634C-B060-0046D72F2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FCA89E-6D87-8F41-B349-DEB7D714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7E8809-5ABB-584C-92D6-7323C89D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95A456-69F3-CC49-9D8F-CEF9761D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5E87D-A51C-E542-8A09-5B813B88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59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746BA-BD1E-E84F-A977-378663CA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540CA3-8B7B-BE43-9795-468B06DE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A4F9F-037E-9C45-9014-71118A25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3E9451-1F5F-AB46-B48D-22DBC25D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6B58E9-3534-674E-8E2B-BA12CAF5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BFB21A-5B56-7743-9CB5-05C4B81E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E46597-5B33-B64C-B02C-51B3EC1D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A3DCC0-8172-B84E-B3FB-BC622F89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8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10B2A-E524-7942-B944-0212B74C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2A436A-A1D6-B34A-AE50-CB6CC6A1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CFF2C8-E252-5049-9A67-C792BBDF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D35175-D9D9-884A-B538-D9F008DE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66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0D8739-E16D-FF46-80F3-618AF22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190014-25E5-CB49-9E21-D78E4CA6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1EC09A-B278-5944-8E8C-661300EA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696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2A22-31F4-0A4F-882B-D81D5554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0925B-6160-C344-BA5B-DCE5D2F6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8E6DC8-A97A-2A4F-A9E2-4B1D44AE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C1F59A-6D84-5748-B8CF-465412F2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97A44C-AD80-AC4A-9513-391702CF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878D31-5289-7D49-9D61-A4BBAEE3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9512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AECBAD-1378-CC4E-AED3-DD3FC478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B84521-3A1E-0A4F-8BEF-1E49FF628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D45D3-3881-AB42-8037-B0DA1B57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ACDD31-75D8-2F40-81F1-5E610369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E0C3B5-F565-7442-A751-0B90376F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71A300-131A-FA4D-9F92-2110EF19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72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F5247-04D8-B046-8A56-958DA82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487A2-FAC5-6344-A970-4F1051612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754E56-EB1D-004B-BDBF-2BEF81A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53D87-E978-3B4D-914B-B19B5137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E15CD0-3AE2-214C-B916-54C25310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29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C61522-1E26-A542-849B-D02D7EC5A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20B019-4E80-6246-82B3-251D0F5D2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32B41-1717-1F49-A48A-2733A9F5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BD13FA-0839-2F4D-81D4-8F71FEA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CBBA6-4CFA-1548-8181-EF3EA64A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7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2912F515-B038-A349-892E-BFCF97AE953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>
            <a:extLst>
              <a:ext uri="{FF2B5EF4-FFF2-40B4-BE49-F238E27FC236}">
                <a16:creationId xmlns:a16="http://schemas.microsoft.com/office/drawing/2014/main" id="{E27A29F6-E77B-F04A-818E-A39FCB8B5CDF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EA970BFB-8F21-8449-8FD0-B35FC5880053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D098FE-AFB7-5C4D-90DD-DF9E25A79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A7991DB-EFCE-5748-8A08-14F0F260D753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>
            <a:extLst>
              <a:ext uri="{FF2B5EF4-FFF2-40B4-BE49-F238E27FC236}">
                <a16:creationId xmlns:a16="http://schemas.microsoft.com/office/drawing/2014/main" id="{6491ABF5-FC4F-B242-BBDA-4415DBCB4A3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98E4370B-E749-764C-93BF-B3404A97E29E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967227E-3C72-EF41-8DA9-3B9CE06B2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F2C65A-6A03-4E49-89BD-678854BE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18A191-4DF9-4942-861D-83A8EF11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3EF501-FB8E-4F40-9B47-F6F362B77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A07AA-D009-9842-9D07-0D7CEE5B9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822D6-E01A-384D-B8FD-BDC8DB2AB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92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>
            <a:extLst>
              <a:ext uri="{FF2B5EF4-FFF2-40B4-BE49-F238E27FC236}">
                <a16:creationId xmlns:a16="http://schemas.microsoft.com/office/drawing/2014/main" id="{C8FB06FB-D521-A24E-9D15-C852DF492C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747" t="23338" r="61364" b="32149"/>
          <a:stretch/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>
            <a:extLst>
              <a:ext uri="{FF2B5EF4-FFF2-40B4-BE49-F238E27FC236}">
                <a16:creationId xmlns:a16="http://schemas.microsoft.com/office/drawing/2014/main" id="{5123F1EB-071B-B24F-B152-BAF2851FA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627" t="23338" r="15398" b="32149"/>
          <a:stretch/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>
            <a:extLst>
              <a:ext uri="{FF2B5EF4-FFF2-40B4-BE49-F238E27FC236}">
                <a16:creationId xmlns:a16="http://schemas.microsoft.com/office/drawing/2014/main" id="{73C8DFAD-AA58-7B4F-A45C-BF46121D61B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6585306A-65E4-A64A-B7DA-E89A04742C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A1F8AF08-E56C-CE4F-904F-D5C12E9761F2}"/>
              </a:ext>
            </a:extLst>
          </p:cNvPr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EF28D6C4-4B4C-2741-A8FA-E775902CF958}"/>
              </a:ext>
            </a:extLst>
          </p:cNvPr>
          <p:cNvSpPr/>
          <p:nvPr/>
        </p:nvSpPr>
        <p:spPr>
          <a:xfrm>
            <a:off x="884224" y="2291203"/>
            <a:ext cx="4666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商品分组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A30A26FE-7431-B54E-A648-8B8B55EB9A06}"/>
              </a:ext>
            </a:extLst>
          </p:cNvPr>
          <p:cNvSpPr/>
          <p:nvPr/>
        </p:nvSpPr>
        <p:spPr>
          <a:xfrm>
            <a:off x="985824" y="3694287"/>
            <a:ext cx="1899616" cy="462160"/>
          </a:xfrm>
          <a:prstGeom prst="roundRect">
            <a:avLst>
              <a:gd name="adj" fmla="val 50000"/>
            </a:avLst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spc="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思源黑体 CN Bold" panose="020B0800000000000000" pitchFamily="34" charset="-122"/>
              </a:rPr>
              <a:t>解决方案</a:t>
            </a:r>
            <a:endParaRPr lang="en-US" altLang="zh-CN" sz="2000" spc="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sym typeface="思源黑体 CN Bold" panose="020B08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E03C90-61C1-4F4E-AB81-95288F4F9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289B58-44EF-8E4E-9C62-45B58C3CF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5AA07E-0984-514C-80EE-B96683AA13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74856" y="276675"/>
            <a:ext cx="278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场景描述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90D7ABA-ACB6-DE46-B977-44D1578AAD28}"/>
              </a:ext>
            </a:extLst>
          </p:cNvPr>
          <p:cNvSpPr txBox="1"/>
          <p:nvPr/>
        </p:nvSpPr>
        <p:spPr>
          <a:xfrm>
            <a:off x="974856" y="2132461"/>
            <a:ext cx="5476744" cy="309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某品牌女装的连衣裙，以商品固有属性来划分商品库类别作为商品后台管理分类，被划分在服饰（一级）-女装（二级）-裙套装（三级）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-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百褶裙（四级）分类下。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100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而门店实际经营和销售为场景划分的分类为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夏季新款（一级）-短袖连衣裙（二级）、网红炸街款（一级）。</a:t>
            </a:r>
          </a:p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以便于收银员和自由网购买家快速定位商品。</a:t>
            </a:r>
          </a:p>
          <a:p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BF0744-BB2E-3E4D-A69D-BDF640A42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1463039"/>
            <a:ext cx="4773617" cy="4735774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418160E-294C-7E46-ACDE-CA4EFAB2EEE7}"/>
              </a:ext>
            </a:extLst>
          </p:cNvPr>
          <p:cNvSpPr/>
          <p:nvPr/>
        </p:nvSpPr>
        <p:spPr>
          <a:xfrm>
            <a:off x="6633425" y="2438400"/>
            <a:ext cx="4998720" cy="2941122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742C23F-535B-1C4C-B8D3-0D04224DE165}"/>
              </a:ext>
            </a:extLst>
          </p:cNvPr>
          <p:cNvSpPr/>
          <p:nvPr/>
        </p:nvSpPr>
        <p:spPr>
          <a:xfrm>
            <a:off x="802640" y="2438400"/>
            <a:ext cx="4998720" cy="2941122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621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场景描述商品类别与商品分组的区别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9D4D9B-2AAD-4B44-B99A-EA1136E4114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35755" y="2835214"/>
            <a:ext cx="4604385" cy="27593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spcAft>
                <a:spcPts val="8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Heiti SC Medium" pitchFamily="2" charset="-128"/>
                <a:ea typeface="Heiti SC Medium" pitchFamily="2" charset="-128"/>
                <a:sym typeface="+mn-ea"/>
              </a:rPr>
              <a:t>商品类别常常与商品的某个固有属性相关，比如生鲜果蔬、日用百货等类别。是用于是商家系统后台商品的分类管理，一般需要精确到三级或实际，通常可用于内部经营管理、数据分析或财务核算等场景。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25AA22-894D-B445-A15E-339B8D040A0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09899" y="1994470"/>
            <a:ext cx="1944951" cy="39878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zh-CN" altLang="en-US" sz="2000" b="1" dirty="0">
                <a:solidFill>
                  <a:srgbClr val="00AD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商品类别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0985F5C-3D2C-B04E-856D-3B4D44BD619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8954" y="1857161"/>
            <a:ext cx="729829" cy="729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88900" dist="50800" dir="5400000" sx="94000" sy="9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6" name="直接连接符 70">
            <a:extLst>
              <a:ext uri="{FF2B5EF4-FFF2-40B4-BE49-F238E27FC236}">
                <a16:creationId xmlns:a16="http://schemas.microsoft.com/office/drawing/2014/main" id="{134AF99C-77E5-074C-ACBC-093646EB10E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6096000" y="1963387"/>
            <a:ext cx="0" cy="38312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412B447-EBFD-D747-ABEF-775951B05D7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974763" y="2661042"/>
            <a:ext cx="4604385" cy="27593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spcAft>
                <a:spcPts val="8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Heiti SC Medium" pitchFamily="2" charset="-128"/>
                <a:ea typeface="Heiti SC Medium" pitchFamily="2" charset="-128"/>
                <a:sym typeface="+mn-ea"/>
              </a:rPr>
              <a:t>商品分组：包括门店商品分组和网店商品分组。</a:t>
            </a:r>
            <a:endParaRPr lang="zh-CN" altLang="en-US" dirty="0">
              <a:latin typeface="Heiti SC Medium" pitchFamily="2" charset="-128"/>
              <a:ea typeface="Heiti SC Medium" pitchFamily="2" charset="-128"/>
            </a:endParaRPr>
          </a:p>
          <a:p>
            <a:pPr marL="0" indent="0">
              <a:buNone/>
            </a:pPr>
            <a:r>
              <a:rPr lang="zh-CN" altLang="en-US" dirty="0">
                <a:latin typeface="Heiti SC Medium" pitchFamily="2" charset="-128"/>
                <a:ea typeface="Heiti SC Medium" pitchFamily="2" charset="-128"/>
                <a:sym typeface="+mn-ea"/>
              </a:rPr>
              <a:t>1）门店商品分组是用于门店日常经营的商品划分，是在收银端展示的导航菜单。门店商品分组最多可配置2级。</a:t>
            </a:r>
            <a:endParaRPr lang="zh-CN" altLang="en-US" dirty="0">
              <a:latin typeface="Heiti SC Medium" pitchFamily="2" charset="-128"/>
              <a:ea typeface="Heiti SC Medium" pitchFamily="2" charset="-128"/>
            </a:endParaRPr>
          </a:p>
          <a:p>
            <a:pPr marL="0" indent="0">
              <a:buNone/>
            </a:pPr>
            <a:r>
              <a:rPr lang="zh-CN" altLang="en-US" dirty="0">
                <a:latin typeface="Heiti SC Medium" pitchFamily="2" charset="-128"/>
                <a:ea typeface="Heiti SC Medium" pitchFamily="2" charset="-128"/>
                <a:sym typeface="+mn-ea"/>
              </a:rPr>
              <a:t>2）网店商品分组是用于网店日常经营的商品划分，是在商品导购页面展示给买家，编辑买家快速定位商品，网店商品分组目前可配置</a:t>
            </a:r>
            <a:r>
              <a:rPr lang="en-US" altLang="zh-CN" dirty="0">
                <a:latin typeface="Heiti SC Medium" pitchFamily="2" charset="-128"/>
                <a:ea typeface="Heiti SC Medium" pitchFamily="2" charset="-128"/>
                <a:sym typeface="+mn-ea"/>
              </a:rPr>
              <a:t>2</a:t>
            </a:r>
            <a:r>
              <a:rPr lang="zh-CN" altLang="en-US" dirty="0">
                <a:latin typeface="Heiti SC Medium" pitchFamily="2" charset="-128"/>
                <a:ea typeface="Heiti SC Medium" pitchFamily="2" charset="-128"/>
                <a:sym typeface="+mn-ea"/>
              </a:rPr>
              <a:t>级。</a:t>
            </a:r>
            <a:endParaRPr lang="zh-CN" altLang="en-US" dirty="0">
              <a:latin typeface="Heiti SC Medium" pitchFamily="2" charset="-128"/>
              <a:ea typeface="Heiti SC Medium" pitchFamily="2" charset="-128"/>
            </a:endParaRPr>
          </a:p>
          <a:p>
            <a:endParaRPr lang="zh-CN" altLang="en-US" dirty="0">
              <a:latin typeface="Heiti SC Medium" pitchFamily="2" charset="-128"/>
              <a:ea typeface="Heiti SC Medium" pitchFamily="2" charset="-128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2DB076-AF4C-A045-8686-A39571491F1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316102" y="1994470"/>
            <a:ext cx="1754730" cy="39878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zh-CN" altLang="en-US" sz="2000" b="1" dirty="0">
                <a:solidFill>
                  <a:srgbClr val="00AD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商品分组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143B47E-F885-E34F-B1B3-F04A3F5D045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59739" y="1857161"/>
            <a:ext cx="729829" cy="729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88900" dist="50800" dir="5400000" sx="94000" sy="9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362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商品分组功能介绍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5DDFF0-4A9B-8743-AA78-BF8787906F63}"/>
              </a:ext>
            </a:extLst>
          </p:cNvPr>
          <p:cNvSpPr txBox="1"/>
          <p:nvPr/>
        </p:nvSpPr>
        <p:spPr>
          <a:xfrm>
            <a:off x="6795278" y="2513708"/>
            <a:ext cx="4157857" cy="77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、通过开关控制，开启后会自动同步商品库的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级和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级类别作为商品分组；</a:t>
            </a:r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10420D-309E-0B45-9F1F-4CA92F95173F}"/>
              </a:ext>
            </a:extLst>
          </p:cNvPr>
          <p:cNvSpPr txBox="1"/>
          <p:nvPr/>
        </p:nvSpPr>
        <p:spPr>
          <a:xfrm>
            <a:off x="6795279" y="3720771"/>
            <a:ext cx="4157857" cy="189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、关闭开关后，可以自由新增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/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编辑分组，且可以将不同的属性类目的商品挂靠在同一个分组中，每个商品可挂靠多个分组。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</a:b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  <a:sym typeface="+mn-ea"/>
            </a:endParaRPr>
          </a:p>
          <a:p>
            <a:pPr>
              <a:lnSpc>
                <a:spcPct val="150000"/>
              </a:lnSpc>
            </a:pPr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521C60-CDF5-DC48-ADE6-48467E15A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251"/>
          <a:stretch/>
        </p:blipFill>
        <p:spPr>
          <a:xfrm>
            <a:off x="1080171" y="2141977"/>
            <a:ext cx="4995509" cy="31880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8E7B58A-DA84-B340-A309-E25832D88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8485" b="76253"/>
          <a:stretch/>
        </p:blipFill>
        <p:spPr>
          <a:xfrm>
            <a:off x="1425610" y="1842926"/>
            <a:ext cx="3173155" cy="1140595"/>
          </a:xfrm>
          <a:prstGeom prst="rect">
            <a:avLst/>
          </a:prstGeom>
          <a:effectLst>
            <a:outerShdw blurRad="393700" dist="50800" dir="5400000" sx="88000" sy="88000" algn="ctr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94788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功能价值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639C136-A2D3-2746-844A-2883D902E09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65987" y="2562790"/>
            <a:ext cx="1483042" cy="13220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800" b="1" dirty="0">
                <a:solidFill>
                  <a:schemeClr val="accent1"/>
                </a:solidFill>
                <a:latin typeface="Heiti SC Medium" pitchFamily="2" charset="-128"/>
                <a:ea typeface="Heiti SC Medium" pitchFamily="2" charset="-128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03826E-9B14-E745-91AA-105D06232F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45360" y="2494910"/>
            <a:ext cx="2375965" cy="39878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pPr algn="r"/>
            <a:r>
              <a:rPr lang="zh-CN" altLang="en-US" sz="2000" b="1" dirty="0">
                <a:solidFill>
                  <a:srgbClr val="00AD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精细化管理商品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F0993D-383F-CA44-BB1F-6C3418BB0CE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40338" y="3135671"/>
            <a:ext cx="3223471" cy="257671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商品后台类目与前台类目分开维护，避免互相束缚。后台可以实现标准化管理，便于做数据存储和分析。前台可自由调整商品分组及挂靠关系，提升商品定位查找效率。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9F4845-9A79-3047-9750-26004C9924C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479940" y="2562790"/>
            <a:ext cx="1059631" cy="90201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800" b="1" dirty="0">
                <a:solidFill>
                  <a:schemeClr val="accent1"/>
                </a:solidFill>
                <a:latin typeface="Heiti SC Medium" pitchFamily="2" charset="-128"/>
                <a:ea typeface="Heiti SC Medium" pitchFamily="2" charset="-128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D1BD23-5285-2C44-A2EB-48F59BFC22F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653607" y="2494910"/>
            <a:ext cx="1500553" cy="39878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pPr algn="l"/>
            <a:r>
              <a:rPr lang="zh-CN" altLang="en-US" sz="2000" b="1" dirty="0">
                <a:solidFill>
                  <a:srgbClr val="00AD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降本增效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416F9E-B731-3743-A692-BA6B5CBE2C1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53607" y="3135671"/>
            <a:ext cx="3239819" cy="257671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门店收银可设置通俗易懂的商品分组，便于导购员向客户推荐商品。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网店售卖时，根据消费者的喜好或市场的趋势设置分组，吸引眼球，促进客户了解商品，提升动销。</a:t>
            </a:r>
          </a:p>
        </p:txBody>
      </p:sp>
      <p:sp>
        <p:nvSpPr>
          <p:cNvPr id="10" name="原创设计师QQ598969553      _1">
            <a:extLst>
              <a:ext uri="{FF2B5EF4-FFF2-40B4-BE49-F238E27FC236}">
                <a16:creationId xmlns:a16="http://schemas.microsoft.com/office/drawing/2014/main" id="{508F307E-F9BE-834A-A824-E01E6328ED9A}"/>
              </a:ext>
            </a:extLst>
          </p:cNvPr>
          <p:cNvSpPr/>
          <p:nvPr/>
        </p:nvSpPr>
        <p:spPr>
          <a:xfrm>
            <a:off x="4763408" y="244856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11" name="原创设计师QQ598969553      _2">
            <a:extLst>
              <a:ext uri="{FF2B5EF4-FFF2-40B4-BE49-F238E27FC236}">
                <a16:creationId xmlns:a16="http://schemas.microsoft.com/office/drawing/2014/main" id="{0D7865B2-9CD9-4F4E-9D8E-F34812643165}"/>
              </a:ext>
            </a:extLst>
          </p:cNvPr>
          <p:cNvSpPr/>
          <p:nvPr/>
        </p:nvSpPr>
        <p:spPr>
          <a:xfrm>
            <a:off x="6389614" y="244856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ea typeface="微软雅黑" panose="020B0503020204020204" pitchFamily="34" charset="-122"/>
            </a:endParaRPr>
          </a:p>
        </p:txBody>
      </p:sp>
      <p:cxnSp>
        <p:nvCxnSpPr>
          <p:cNvPr id="12" name="原创设计师QQ598969553      _3">
            <a:extLst>
              <a:ext uri="{FF2B5EF4-FFF2-40B4-BE49-F238E27FC236}">
                <a16:creationId xmlns:a16="http://schemas.microsoft.com/office/drawing/2014/main" id="{0B299E43-16F7-C643-9A5F-128024D655D3}"/>
              </a:ext>
            </a:extLst>
          </p:cNvPr>
          <p:cNvCxnSpPr/>
          <p:nvPr/>
        </p:nvCxnSpPr>
        <p:spPr>
          <a:xfrm>
            <a:off x="5816600" y="2979035"/>
            <a:ext cx="558800" cy="0"/>
          </a:xfrm>
          <a:prstGeom prst="line">
            <a:avLst/>
          </a:prstGeom>
          <a:noFill/>
          <a:ln w="9525">
            <a:solidFill>
              <a:srgbClr val="00ADFF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原创设计师QQ598969553      _4">
            <a:extLst>
              <a:ext uri="{FF2B5EF4-FFF2-40B4-BE49-F238E27FC236}">
                <a16:creationId xmlns:a16="http://schemas.microsoft.com/office/drawing/2014/main" id="{E65356BF-08DD-8840-BBB2-2536F3D9EDE8}"/>
              </a:ext>
            </a:extLst>
          </p:cNvPr>
          <p:cNvCxnSpPr>
            <a:cxnSpLocks/>
          </p:cNvCxnSpPr>
          <p:nvPr/>
        </p:nvCxnSpPr>
        <p:spPr>
          <a:xfrm flipH="1">
            <a:off x="7443472" y="2987182"/>
            <a:ext cx="3519168" cy="0"/>
          </a:xfrm>
          <a:prstGeom prst="line">
            <a:avLst/>
          </a:prstGeom>
          <a:noFill/>
          <a:ln w="9525">
            <a:solidFill>
              <a:srgbClr val="00ADFF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原创设计师QQ598969553      _4">
            <a:extLst>
              <a:ext uri="{FF2B5EF4-FFF2-40B4-BE49-F238E27FC236}">
                <a16:creationId xmlns:a16="http://schemas.microsoft.com/office/drawing/2014/main" id="{FA357AC9-EF25-EA40-89C7-AEBAE5EBAF59}"/>
              </a:ext>
            </a:extLst>
          </p:cNvPr>
          <p:cNvCxnSpPr>
            <a:cxnSpLocks/>
          </p:cNvCxnSpPr>
          <p:nvPr/>
        </p:nvCxnSpPr>
        <p:spPr>
          <a:xfrm flipH="1">
            <a:off x="1244240" y="2987182"/>
            <a:ext cx="3519168" cy="0"/>
          </a:xfrm>
          <a:prstGeom prst="line">
            <a:avLst/>
          </a:prstGeom>
          <a:noFill/>
          <a:ln w="9525">
            <a:solidFill>
              <a:srgbClr val="00ADFF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423899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31*l_h_i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4"/>
  <p:tag name="KSO_WM_UNIT_TYPE" val="l_h_i"/>
  <p:tag name="KSO_WM_UNIT_INDEX" val="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i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1_1"/>
  <p:tag name="KSO_WM_UNIT_TEXT_FILL_FORE_SCHEMECOLOR_INDEX" val="5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a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-2"/>
  <p:tag name="KSO_WM_UNIT_TYPE" val="l_h_a"/>
  <p:tag name="KSO_WM_UNIT_INDEX" val="1_1_1"/>
  <p:tag name="KSO_WM_UNIT_PRESET_TEXT" val="单击此处添加标题"/>
  <p:tag name="KSO_WM_UNIT_VALUE" val="12"/>
  <p:tag name="KSO_WM_UNIT_SHOW_EDIT_AREA_INDICATION" val="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f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NOCLEAR" val="0"/>
  <p:tag name="KSO_WM_DIAGRAM_GROUP_CODE" val="l1-2"/>
  <p:tag name="KSO_WM_UNIT_TYPE" val="l_h_f"/>
  <p:tag name="KSO_WM_UNIT_INDEX" val="1_1_1"/>
  <p:tag name="KSO_WM_UNIT_PRESET_TEXT" val="单击此处添加正文"/>
  <p:tag name="KSO_WM_UNIT_VALUE" val="84"/>
  <p:tag name="KSO_WM_UNIT_SHOW_EDIT_AREA_INDICATION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i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2_1"/>
  <p:tag name="KSO_WM_UNIT_TEXT_FILL_FORE_SCHEMECOLOR_INDEX" val="5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a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-2"/>
  <p:tag name="KSO_WM_UNIT_TYPE" val="l_h_a"/>
  <p:tag name="KSO_WM_UNIT_INDEX" val="1_2_1"/>
  <p:tag name="KSO_WM_UNIT_PRESET_TEXT" val="单击此处添加标题"/>
  <p:tag name="KSO_WM_UNIT_VALUE" val="12"/>
  <p:tag name="KSO_WM_UNIT_SHOW_EDIT_AREA_INDICATION" val="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f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NOCLEAR" val="0"/>
  <p:tag name="KSO_WM_DIAGRAM_GROUP_CODE" val="l1-2"/>
  <p:tag name="KSO_WM_UNIT_TYPE" val="l_h_f"/>
  <p:tag name="KSO_WM_UNIT_INDEX" val="1_2_1"/>
  <p:tag name="KSO_WM_UNIT_PRESET_TEXT" val="单击此处添加正文"/>
  <p:tag name="KSO_WM_UNIT_VALUE" val="84"/>
  <p:tag name="KSO_WM_UNIT_SHOW_EDIT_AREA_INDICATION" val="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31*l_h_f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PRESET_TEXT" val="单击此处添加正文"/>
  <p:tag name="KSO_WM_UNIT_NOCLEAR" val="0"/>
  <p:tag name="KSO_WM_UNIT_VALUE" val="210"/>
  <p:tag name="KSO_WM_DIAGRAM_GROUP_CODE" val="l1-4"/>
  <p:tag name="KSO_WM_UNIT_TYPE" val="l_h_f"/>
  <p:tag name="KSO_WM_UNIT_INDEX" val="1_1_1"/>
  <p:tag name="KSO_WM_UNIT_SHOW_EDIT_AREA_INDICATION" val="1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31*l_h_a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9"/>
  <p:tag name="KSO_WM_DIAGRAM_GROUP_CODE" val="l1-4"/>
  <p:tag name="KSO_WM_UNIT_TYPE" val="l_h_a"/>
  <p:tag name="KSO_WM_UNIT_INDEX" val="1_1_1"/>
  <p:tag name="KSO_WM_UNIT_SHOW_EDIT_AREA_INDICATION" val="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31*l_h_i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4"/>
  <p:tag name="KSO_WM_UNIT_TYPE" val="l_h_i"/>
  <p:tag name="KSO_WM_UNIT_INDEX" val="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31*l_i*1_1"/>
  <p:tag name="KSO_WM_TEMPLATE_CATEGORY" val="custom"/>
  <p:tag name="KSO_WM_TEMPLATE_INDEX" val="20205081"/>
  <p:tag name="KSO_WM_UNIT_LAYERLEVEL" val="1_1"/>
  <p:tag name="KSO_WM_TAG_VERSION" val="1.0"/>
  <p:tag name="KSO_WM_BEAUTIFY_FLAG" val="#wm#"/>
  <p:tag name="KSO_WM_DIAGRAM_GROUP_CODE" val="l1-4"/>
  <p:tag name="KSO_WM_UNIT_TYPE" val="l_i"/>
  <p:tag name="KSO_WM_UNIT_INDEX" val="1_1"/>
  <p:tag name="KSO_WM_UNIT_LINE_FORE_SCHEMECOLOR_INDEX" val="14"/>
  <p:tag name="KSO_WM_UNIT_LINE_FILL_TYPE" val="2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31*l_h_f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PRESET_TEXT" val="单击此处添加正文"/>
  <p:tag name="KSO_WM_UNIT_NOCLEAR" val="0"/>
  <p:tag name="KSO_WM_UNIT_VALUE" val="210"/>
  <p:tag name="KSO_WM_DIAGRAM_GROUP_CODE" val="l1-4"/>
  <p:tag name="KSO_WM_UNIT_TYPE" val="l_h_f"/>
  <p:tag name="KSO_WM_UNIT_INDEX" val="1_2_1"/>
  <p:tag name="KSO_WM_UNIT_SHOW_EDIT_AREA_INDICATION" val="1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31*l_h_a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9"/>
  <p:tag name="KSO_WM_DIAGRAM_GROUP_CODE" val="l1-4"/>
  <p:tag name="KSO_WM_UNIT_TYPE" val="l_h_a"/>
  <p:tag name="KSO_WM_UNIT_INDEX" val="1_2_1"/>
  <p:tag name="KSO_WM_UNIT_SHOW_EDIT_AREA_INDICATION" val="1"/>
  <p:tag name="KSO_WM_UNIT_ISNUMDGMTITLE" val="0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411</Words>
  <Application>Microsoft Macintosh PowerPoint</Application>
  <PresentationFormat>宽屏</PresentationFormat>
  <Paragraphs>26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等线</vt:lpstr>
      <vt:lpstr>等线 Light</vt:lpstr>
      <vt:lpstr>SimHei</vt:lpstr>
      <vt:lpstr>思源黑体 CN Bold</vt:lpstr>
      <vt:lpstr>宋体</vt:lpstr>
      <vt:lpstr>微软雅黑</vt:lpstr>
      <vt:lpstr>Heiti SC Medium</vt:lpstr>
      <vt:lpstr>Arial</vt:lpstr>
      <vt:lpstr>Calibri</vt:lpstr>
      <vt:lpstr>webwppDefTheme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60</cp:revision>
  <dcterms:created xsi:type="dcterms:W3CDTF">2021-06-18T04:01:00Z</dcterms:created>
  <dcterms:modified xsi:type="dcterms:W3CDTF">2022-03-25T02:09:54Z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F0F5A2079590439B9DABF9619F6EA82E</vt:lpwstr>
  </property>
</Properties>
</file>