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  <p:sldMasterId id="2147483669" r:id="rId3"/>
  </p:sldMasterIdLst>
  <p:notesMasterIdLst>
    <p:notesMasterId r:id="rId10"/>
  </p:notesMasterIdLst>
  <p:handoutMasterIdLst>
    <p:handoutMasterId r:id="rId11"/>
  </p:handoutMasterIdLst>
  <p:sldIdLst>
    <p:sldId id="325" r:id="rId4"/>
    <p:sldId id="326" r:id="rId5"/>
    <p:sldId id="327" r:id="rId6"/>
    <p:sldId id="328" r:id="rId7"/>
    <p:sldId id="329" r:id="rId8"/>
    <p:sldId id="330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263"/>
    <a:srgbClr val="41D7B0"/>
    <a:srgbClr val="00AAE0"/>
    <a:srgbClr val="00ADFF"/>
    <a:srgbClr val="1890FF"/>
    <a:srgbClr val="F8D45B"/>
    <a:srgbClr val="3AD8B4"/>
    <a:srgbClr val="1990FF"/>
    <a:srgbClr val="188FFF"/>
    <a:srgbClr val="238E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5"/>
    <p:restoredTop sz="82510" autoAdjust="0"/>
  </p:normalViewPr>
  <p:slideViewPr>
    <p:cSldViewPr snapToGrid="0">
      <p:cViewPr varScale="1">
        <p:scale>
          <a:sx n="113" d="100"/>
          <a:sy n="113" d="100"/>
        </p:scale>
        <p:origin x="13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952"/>
    </p:cViewPr>
  </p:sorterViewPr>
  <p:notesViewPr>
    <p:cSldViewPr snapToGrid="0">
      <p:cViewPr varScale="1">
        <p:scale>
          <a:sx n="104" d="100"/>
          <a:sy n="104" d="100"/>
        </p:scale>
        <p:origin x="426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2554-1B9C-4777-9968-E297D0A885A3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22E4A-EEF8-472F-BB2E-CD7785939A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162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76285-0D65-8546-B987-DE75E4CA1BFD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5D1E5-22BF-CC43-93E2-9AD630DEB2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5082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桌面收银和手机收银的图考虑调整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7074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3088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/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925" y="3565525"/>
            <a:ext cx="10852150" cy="801370"/>
          </a:xfrm>
        </p:spPr>
        <p:txBody>
          <a:bodyPr lIns="101600" tIns="38100" rIns="76200" bIns="38100" anchor="ctr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1"/>
          <p:cNvCxnSpPr/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菱形 2"/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菱形 3"/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4724400" y="365126"/>
            <a:ext cx="2621280" cy="420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cxnSp>
        <p:nvCxnSpPr>
          <p:cNvPr id="3" name="直线连接符 2"/>
          <p:cNvCxnSpPr/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菱形 4"/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菱形 5"/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与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40105" y="727710"/>
            <a:ext cx="3931920" cy="1115060"/>
          </a:xfrm>
        </p:spPr>
        <p:txBody>
          <a:bodyPr anchor="ctr" anchorCtr="0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 hasCustomPrompt="1"/>
          </p:nvPr>
        </p:nvSpPr>
        <p:spPr>
          <a:xfrm>
            <a:off x="5138420" y="727710"/>
            <a:ext cx="6172200" cy="5403215"/>
          </a:xfrm>
        </p:spPr>
        <p:txBody>
          <a:bodyPr/>
          <a:lstStyle>
            <a:lvl1pPr>
              <a:defRPr sz="2400">
                <a:latin typeface="+mn-ea"/>
                <a:ea typeface="+mn-ea"/>
              </a:defRPr>
            </a:lvl1pPr>
            <a:lvl2pPr marL="457200" indent="0">
              <a:buNone/>
              <a:defRPr sz="2400">
                <a:latin typeface="+mn-ea"/>
                <a:ea typeface="+mn-ea"/>
              </a:defRPr>
            </a:lvl2pPr>
            <a:lvl3pPr>
              <a:defRPr sz="2400">
                <a:latin typeface="+mn-ea"/>
                <a:ea typeface="+mn-ea"/>
              </a:defRPr>
            </a:lvl3pPr>
            <a:lvl4pPr>
              <a:defRPr sz="2400">
                <a:latin typeface="+mn-ea"/>
                <a:ea typeface="+mn-ea"/>
              </a:defRPr>
            </a:lvl4pPr>
            <a:lvl5pPr>
              <a:defRPr sz="2400">
                <a:latin typeface="+mn-ea"/>
                <a:ea typeface="+mn-e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单击此处编辑正文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 hasCustomPrompt="1"/>
          </p:nvPr>
        </p:nvSpPr>
        <p:spPr>
          <a:xfrm>
            <a:off x="840105" y="2239645"/>
            <a:ext cx="3931920" cy="389191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注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669925" y="5605145"/>
            <a:ext cx="10852150" cy="558165"/>
          </a:xfrm>
        </p:spPr>
        <p:txBody>
          <a:bodyPr/>
          <a:lstStyle>
            <a:lvl1pPr>
              <a:defRPr b="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单击此处编辑正文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 hasCustomPrompt="1"/>
          </p:nvPr>
        </p:nvSpPr>
        <p:spPr>
          <a:xfrm>
            <a:off x="669925" y="641350"/>
            <a:ext cx="10852150" cy="455612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单张大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6445" cy="686816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联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sz="half" idx="2" hasCustomPrompt="1"/>
          </p:nvPr>
        </p:nvSpPr>
        <p:spPr>
          <a:xfrm>
            <a:off x="467995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half" idx="13" hasCustomPrompt="1"/>
          </p:nvPr>
        </p:nvSpPr>
        <p:spPr>
          <a:xfrm>
            <a:off x="6287770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</a:t>
            </a:r>
            <a:r>
              <a:rPr>
                <a:sym typeface="+mn-ea"/>
              </a:rPr>
              <a:t>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623591"/>
            <a:ext cx="10852237" cy="899167"/>
          </a:xfrm>
        </p:spPr>
        <p:txBody>
          <a:bodyPr vert="horz" lIns="101600" tIns="38100" rIns="25400" bIns="381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0" i="0" u="none" strike="noStrike" kern="1200" cap="none" spc="600" normalizeH="0" baseline="0" noProof="1" dirty="0"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760FBDFE-C587-4B4C-A407-44438C67B59E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线连接符 11"/>
          <p:cNvCxnSpPr/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菱形 12"/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菱形 13"/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Graphic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747" t="23338" r="61364" b="32149"/>
          <a:stretch>
            <a:fillRect/>
          </a:stretch>
        </p:blipFill>
        <p:spPr>
          <a:xfrm>
            <a:off x="19269" y="-3"/>
            <a:ext cx="3200401" cy="6858000"/>
          </a:xfrm>
          <a:custGeom>
            <a:avLst/>
            <a:gdLst>
              <a:gd name="connsiteX0" fmla="*/ 0 w 3200401"/>
              <a:gd name="connsiteY0" fmla="*/ 0 h 6858000"/>
              <a:gd name="connsiteX1" fmla="*/ 3200401 w 3200401"/>
              <a:gd name="connsiteY1" fmla="*/ 0 h 6858000"/>
              <a:gd name="connsiteX2" fmla="*/ 3200401 w 3200401"/>
              <a:gd name="connsiteY2" fmla="*/ 6464595 h 6858000"/>
              <a:gd name="connsiteX3" fmla="*/ 2796364 w 3200401"/>
              <a:gd name="connsiteY3" fmla="*/ 6464595 h 6858000"/>
              <a:gd name="connsiteX4" fmla="*/ 2796364 w 3200401"/>
              <a:gd name="connsiteY4" fmla="*/ 6858000 h 6858000"/>
              <a:gd name="connsiteX5" fmla="*/ 0 w 320040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401" h="6858000">
                <a:moveTo>
                  <a:pt x="0" y="0"/>
                </a:moveTo>
                <a:lnTo>
                  <a:pt x="3200401" y="0"/>
                </a:lnTo>
                <a:lnTo>
                  <a:pt x="3200401" y="6464595"/>
                </a:lnTo>
                <a:lnTo>
                  <a:pt x="2796364" y="6464595"/>
                </a:lnTo>
                <a:lnTo>
                  <a:pt x="27963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A_Graphic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4627" t="23338" r="15398" b="32149"/>
          <a:stretch>
            <a:fillRect/>
          </a:stretch>
        </p:blipFill>
        <p:spPr>
          <a:xfrm>
            <a:off x="5497033" y="0"/>
            <a:ext cx="6694967" cy="6858000"/>
          </a:xfrm>
          <a:custGeom>
            <a:avLst/>
            <a:gdLst>
              <a:gd name="connsiteX0" fmla="*/ 598967 w 6694967"/>
              <a:gd name="connsiteY0" fmla="*/ 0 h 6858000"/>
              <a:gd name="connsiteX1" fmla="*/ 6694967 w 6694967"/>
              <a:gd name="connsiteY1" fmla="*/ 0 h 6858000"/>
              <a:gd name="connsiteX2" fmla="*/ 6694967 w 6694967"/>
              <a:gd name="connsiteY2" fmla="*/ 6858000 h 6858000"/>
              <a:gd name="connsiteX3" fmla="*/ 0 w 6694967"/>
              <a:gd name="connsiteY3" fmla="*/ 6858000 h 6858000"/>
              <a:gd name="connsiteX4" fmla="*/ 0 w 6694967"/>
              <a:gd name="connsiteY4" fmla="*/ 744279 h 6858000"/>
              <a:gd name="connsiteX5" fmla="*/ 598967 w 6694967"/>
              <a:gd name="connsiteY5" fmla="*/ 744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4967" h="6858000">
                <a:moveTo>
                  <a:pt x="598967" y="0"/>
                </a:moveTo>
                <a:lnTo>
                  <a:pt x="6694967" y="0"/>
                </a:lnTo>
                <a:lnTo>
                  <a:pt x="6694967" y="6858000"/>
                </a:lnTo>
                <a:lnTo>
                  <a:pt x="0" y="6858000"/>
                </a:lnTo>
                <a:lnTo>
                  <a:pt x="0" y="744279"/>
                </a:lnTo>
                <a:lnTo>
                  <a:pt x="598967" y="744279"/>
                </a:lnTo>
                <a:close/>
              </a:path>
            </a:pathLst>
          </a:custGeom>
        </p:spPr>
      </p:pic>
      <p:pic>
        <p:nvPicPr>
          <p:cNvPr id="12" name="PA_Graphic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1053" y="387423"/>
            <a:ext cx="11289893" cy="6083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81730" y="387422"/>
            <a:ext cx="6017032" cy="6083153"/>
          </a:xfrm>
          <a:prstGeom prst="rect">
            <a:avLst/>
          </a:prstGeom>
        </p:spPr>
      </p:pic>
      <p:sp>
        <p:nvSpPr>
          <p:cNvPr id="14" name="Freeform: Shape 3"/>
          <p:cNvSpPr/>
          <p:nvPr/>
        </p:nvSpPr>
        <p:spPr>
          <a:xfrm flipH="1">
            <a:off x="5893298" y="-3"/>
            <a:ext cx="6298701" cy="5809747"/>
          </a:xfrm>
          <a:custGeom>
            <a:avLst/>
            <a:gdLst>
              <a:gd name="connsiteX0" fmla="*/ 0 w 7629480"/>
              <a:gd name="connsiteY0" fmla="*/ 0 h 6442095"/>
              <a:gd name="connsiteX1" fmla="*/ 7629480 w 7629480"/>
              <a:gd name="connsiteY1" fmla="*/ 1 h 6442095"/>
              <a:gd name="connsiteX2" fmla="*/ 7629480 w 7629480"/>
              <a:gd name="connsiteY2" fmla="*/ 1401063 h 6442095"/>
              <a:gd name="connsiteX3" fmla="*/ 7624395 w 7629480"/>
              <a:gd name="connsiteY3" fmla="*/ 1501756 h 6442095"/>
              <a:gd name="connsiteX4" fmla="*/ 7622908 w 7629480"/>
              <a:gd name="connsiteY4" fmla="*/ 1511502 h 6442095"/>
              <a:gd name="connsiteX5" fmla="*/ 7622271 w 7629480"/>
              <a:gd name="connsiteY5" fmla="*/ 1539997 h 6442095"/>
              <a:gd name="connsiteX6" fmla="*/ 7132141 w 7629480"/>
              <a:gd name="connsiteY6" fmla="*/ 2324352 h 6442095"/>
              <a:gd name="connsiteX7" fmla="*/ 1 w 7629480"/>
              <a:gd name="connsiteY7" fmla="*/ 6442095 h 644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9480" h="6442095">
                <a:moveTo>
                  <a:pt x="0" y="0"/>
                </a:moveTo>
                <a:lnTo>
                  <a:pt x="7629480" y="1"/>
                </a:lnTo>
                <a:lnTo>
                  <a:pt x="7629480" y="1401063"/>
                </a:lnTo>
                <a:cubicBezTo>
                  <a:pt x="7629480" y="1435057"/>
                  <a:pt x="7627757" y="1468650"/>
                  <a:pt x="7624395" y="1501756"/>
                </a:cubicBezTo>
                <a:lnTo>
                  <a:pt x="7622908" y="1511502"/>
                </a:lnTo>
                <a:lnTo>
                  <a:pt x="7622271" y="1539997"/>
                </a:lnTo>
                <a:cubicBezTo>
                  <a:pt x="7599984" y="1855361"/>
                  <a:pt x="7426541" y="2154381"/>
                  <a:pt x="7132141" y="2324352"/>
                </a:cubicBezTo>
                <a:lnTo>
                  <a:pt x="1" y="6442095"/>
                </a:lnTo>
                <a:close/>
              </a:path>
            </a:pathLst>
          </a:custGeom>
          <a:gradFill>
            <a:gsLst>
              <a:gs pos="0">
                <a:srgbClr val="38A2FA"/>
              </a:gs>
              <a:gs pos="100000">
                <a:srgbClr val="5361F0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矩形 80"/>
          <p:cNvSpPr/>
          <p:nvPr/>
        </p:nvSpPr>
        <p:spPr>
          <a:xfrm>
            <a:off x="884224" y="2291203"/>
            <a:ext cx="5100016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60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门店收银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985520" y="3694430"/>
            <a:ext cx="3649980" cy="462280"/>
          </a:xfrm>
          <a:prstGeom prst="roundRect">
            <a:avLst>
              <a:gd name="adj" fmla="val 50000"/>
            </a:avLst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spc="300" dirty="0">
                <a:solidFill>
                  <a:schemeClr val="bg1"/>
                </a:solidFill>
                <a:latin typeface="Heiti SC Medium" pitchFamily="2" charset="-128"/>
                <a:ea typeface="黑体" panose="02010609060101010101" pitchFamily="49" charset="-122"/>
                <a:sym typeface="思源黑体 CN Bold" panose="020B0800000000000000" pitchFamily="34" charset="-122"/>
              </a:rPr>
              <a:t>多端收银，不止一个选择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8" y="277798"/>
            <a:ext cx="1665416" cy="6677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4" y="781857"/>
            <a:ext cx="2202300" cy="8830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67" y="1528227"/>
            <a:ext cx="7785424" cy="4475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5" grpId="0" bldLvl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多端都可做门店收银</a:t>
            </a:r>
          </a:p>
        </p:txBody>
      </p:sp>
      <p:grpSp>
        <p:nvGrpSpPr>
          <p:cNvPr id="103" name="组合 102"/>
          <p:cNvGrpSpPr/>
          <p:nvPr/>
        </p:nvGrpSpPr>
        <p:grpSpPr>
          <a:xfrm>
            <a:off x="5189380" y="2551396"/>
            <a:ext cx="2244995" cy="1335920"/>
            <a:chOff x="5343050" y="2771741"/>
            <a:chExt cx="2244995" cy="1335920"/>
          </a:xfrm>
          <a:solidFill>
            <a:srgbClr val="00AAE0"/>
          </a:solidFill>
        </p:grpSpPr>
        <p:sp>
          <p:nvSpPr>
            <p:cNvPr id="104" name="直角三角形 103"/>
            <p:cNvSpPr/>
            <p:nvPr/>
          </p:nvSpPr>
          <p:spPr>
            <a:xfrm rot="1800000">
              <a:off x="5343050" y="2771741"/>
              <a:ext cx="2244995" cy="133592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5" name="矩形 7"/>
            <p:cNvSpPr>
              <a:spLocks noChangeArrowheads="1"/>
            </p:cNvSpPr>
            <p:nvPr/>
          </p:nvSpPr>
          <p:spPr bwMode="auto">
            <a:xfrm rot="1800000">
              <a:off x="5642701" y="3237416"/>
              <a:ext cx="328936" cy="4001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EAE7D4"/>
                  </a:solidFill>
                  <a:latin typeface="Century Gothic" panose="020B0502020202020204" pitchFamily="34" charset="0"/>
                </a:rPr>
                <a:t>1</a:t>
              </a:r>
              <a:endParaRPr lang="zh-CN" altLang="en-US" sz="2000" b="1" dirty="0">
                <a:solidFill>
                  <a:srgbClr val="EAE7D4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669824" y="3233951"/>
            <a:ext cx="1335920" cy="2244994"/>
            <a:chOff x="3823494" y="3454296"/>
            <a:chExt cx="1335920" cy="2244994"/>
          </a:xfrm>
          <a:solidFill>
            <a:srgbClr val="F27263"/>
          </a:solidFill>
        </p:grpSpPr>
        <p:sp>
          <p:nvSpPr>
            <p:cNvPr id="107" name="直角三角形 106"/>
            <p:cNvSpPr/>
            <p:nvPr/>
          </p:nvSpPr>
          <p:spPr>
            <a:xfrm rot="16200000">
              <a:off x="3368957" y="3908833"/>
              <a:ext cx="2244994" cy="133592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8" name="矩形 7"/>
            <p:cNvSpPr>
              <a:spLocks noChangeArrowheads="1"/>
            </p:cNvSpPr>
            <p:nvPr/>
          </p:nvSpPr>
          <p:spPr bwMode="auto">
            <a:xfrm flipH="1">
              <a:off x="4540300" y="5036549"/>
              <a:ext cx="328936" cy="4001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EAE7D4"/>
                  </a:solidFill>
                  <a:latin typeface="Century Gothic" panose="020B0502020202020204" pitchFamily="34" charset="0"/>
                </a:rPr>
                <a:t>2</a:t>
              </a:r>
              <a:endParaRPr lang="zh-CN" altLang="en-US" sz="2000" b="1" dirty="0">
                <a:solidFill>
                  <a:srgbClr val="EAE7D4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2" name="TextBox 18"/>
          <p:cNvSpPr txBox="1"/>
          <p:nvPr/>
        </p:nvSpPr>
        <p:spPr>
          <a:xfrm>
            <a:off x="6727101" y="2177014"/>
            <a:ext cx="4157005" cy="892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放置在服务台，一般机器占位较大。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Heiti SC Medium" pitchFamily="2" charset="-128"/>
              <a:ea typeface="Heiti SC Medium" pitchFamily="2" charset="-128"/>
              <a:cs typeface="Levenim MT" pitchFamily="2" charset="-79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电脑、一体秤、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Windows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和安卓收银机均可安装桌面收银。</a:t>
            </a:r>
          </a:p>
        </p:txBody>
      </p:sp>
      <p:sp>
        <p:nvSpPr>
          <p:cNvPr id="113" name="文本框 112"/>
          <p:cNvSpPr txBox="1"/>
          <p:nvPr/>
        </p:nvSpPr>
        <p:spPr>
          <a:xfrm>
            <a:off x="6727101" y="1679323"/>
            <a:ext cx="314159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AAE0"/>
                </a:solidFill>
                <a:latin typeface="Heiti SC Medium" pitchFamily="2" charset="-128"/>
                <a:ea typeface="Heiti SC Medium" pitchFamily="2" charset="-128"/>
              </a:rPr>
              <a:t>桌面收银</a:t>
            </a:r>
          </a:p>
        </p:txBody>
      </p:sp>
      <p:sp>
        <p:nvSpPr>
          <p:cNvPr id="114" name="TextBox 18"/>
          <p:cNvSpPr txBox="1"/>
          <p:nvPr/>
        </p:nvSpPr>
        <p:spPr>
          <a:xfrm>
            <a:off x="7617969" y="4772606"/>
            <a:ext cx="3334511" cy="612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解放收银台，顾客自己点单收款。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Heiti SC Medium" pitchFamily="2" charset="-128"/>
              <a:ea typeface="Heiti SC Medium" pitchFamily="2" charset="-128"/>
              <a:cs typeface="Levenim MT" pitchFamily="2" charset="-79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安卓自助收银机可安装自助收银软件。</a:t>
            </a:r>
          </a:p>
        </p:txBody>
      </p:sp>
      <p:sp>
        <p:nvSpPr>
          <p:cNvPr id="115" name="文本框 114"/>
          <p:cNvSpPr txBox="1"/>
          <p:nvPr/>
        </p:nvSpPr>
        <p:spPr>
          <a:xfrm>
            <a:off x="7617969" y="4274915"/>
            <a:ext cx="314159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41D7B0"/>
                </a:solidFill>
                <a:latin typeface="Heiti SC Medium" pitchFamily="2" charset="-128"/>
                <a:ea typeface="Heiti SC Medium" pitchFamily="2" charset="-128"/>
              </a:rPr>
              <a:t>自助收银</a:t>
            </a:r>
          </a:p>
        </p:txBody>
      </p:sp>
      <p:sp>
        <p:nvSpPr>
          <p:cNvPr id="116" name="TextBox 18"/>
          <p:cNvSpPr txBox="1"/>
          <p:nvPr/>
        </p:nvSpPr>
        <p:spPr>
          <a:xfrm>
            <a:off x="570174" y="3342365"/>
            <a:ext cx="3394774" cy="892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随身携带，小巧轻便，不占空间。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Heiti SC Medium" pitchFamily="2" charset="-128"/>
              <a:ea typeface="Heiti SC Medium" pitchFamily="2" charset="-128"/>
              <a:cs typeface="Levenim MT" pitchFamily="2" charset="-79"/>
            </a:endParaRPr>
          </a:p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苹果手机、安卓手机、安卓智能手持设备均可安装手机收银。</a:t>
            </a:r>
          </a:p>
        </p:txBody>
      </p:sp>
      <p:sp>
        <p:nvSpPr>
          <p:cNvPr id="117" name="文本框 116"/>
          <p:cNvSpPr txBox="1"/>
          <p:nvPr/>
        </p:nvSpPr>
        <p:spPr>
          <a:xfrm>
            <a:off x="823351" y="2835203"/>
            <a:ext cx="314159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rgbClr val="F27263"/>
                </a:solidFill>
                <a:latin typeface="Heiti SC Medium" pitchFamily="2" charset="-128"/>
                <a:ea typeface="Heiti SC Medium" pitchFamily="2" charset="-128"/>
              </a:rPr>
              <a:t>移动收银</a:t>
            </a:r>
          </a:p>
        </p:txBody>
      </p:sp>
      <p:sp>
        <p:nvSpPr>
          <p:cNvPr id="122" name="直角三角形 121"/>
          <p:cNvSpPr/>
          <p:nvPr/>
        </p:nvSpPr>
        <p:spPr>
          <a:xfrm rot="8990440">
            <a:off x="5189337" y="4828206"/>
            <a:ext cx="2244995" cy="1335920"/>
          </a:xfrm>
          <a:prstGeom prst="rtTriangle">
            <a:avLst/>
          </a:prstGeom>
          <a:solidFill>
            <a:srgbClr val="41D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3" name="矩形 7"/>
          <p:cNvSpPr>
            <a:spLocks noChangeArrowheads="1"/>
          </p:cNvSpPr>
          <p:nvPr/>
        </p:nvSpPr>
        <p:spPr bwMode="auto">
          <a:xfrm rot="19800000" flipH="1">
            <a:off x="6487322" y="4677635"/>
            <a:ext cx="3289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EAE7D4"/>
                </a:solidFill>
                <a:latin typeface="Century Gothic" panose="020B0502020202020204" pitchFamily="34" charset="0"/>
              </a:rPr>
              <a:t>3</a:t>
            </a:r>
            <a:endParaRPr lang="zh-CN" altLang="en-US" sz="2000" b="1" dirty="0">
              <a:solidFill>
                <a:srgbClr val="EAE7D4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push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974856" y="276675"/>
            <a:ext cx="501954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快速上手，打开即用</a:t>
            </a:r>
          </a:p>
        </p:txBody>
      </p:sp>
      <p:sp>
        <p:nvSpPr>
          <p:cNvPr id="107" name="矩形 106"/>
          <p:cNvSpPr/>
          <p:nvPr/>
        </p:nvSpPr>
        <p:spPr>
          <a:xfrm>
            <a:off x="2164080" y="1212215"/>
            <a:ext cx="7863840" cy="113107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  <a:ea typeface="黑体" panose="02010609060101010101" pitchFamily="49" charset="-122"/>
                <a:cs typeface="+mn-ea"/>
                <a:sym typeface="+mn-lt"/>
              </a:rPr>
              <a:t>收银系统多平台统一设计，全新界面，简洁直观；功能布局，一目了然。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  <a:ea typeface="黑体" panose="02010609060101010101" pitchFamily="49" charset="-122"/>
                <a:cs typeface="+mn-ea"/>
                <a:sym typeface="+mn-lt"/>
              </a:rPr>
              <a:t>扫码添加购物车、选商品添加购物车的标准加购方式；自动识别促销活动并使用活动价；卡券核销；触屏、键盘操作等，适应门店的全部收银场景，有效提升收银效率！</a:t>
            </a:r>
          </a:p>
        </p:txBody>
      </p:sp>
      <p:pic>
        <p:nvPicPr>
          <p:cNvPr id="118" name="图片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635132"/>
            <a:ext cx="1496306" cy="324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288" y="2646338"/>
            <a:ext cx="1822500" cy="3240000"/>
          </a:xfrm>
          <a:prstGeom prst="rect">
            <a:avLst/>
          </a:prstGeom>
        </p:spPr>
      </p:pic>
      <p:sp>
        <p:nvSpPr>
          <p:cNvPr id="119" name="文本框 118"/>
          <p:cNvSpPr txBox="1"/>
          <p:nvPr/>
        </p:nvSpPr>
        <p:spPr>
          <a:xfrm>
            <a:off x="3173521" y="5896280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ea typeface="黑体" panose="02010609060101010101" pitchFamily="49" charset="-122"/>
              </a:rPr>
              <a:t>桌面收银</a:t>
            </a:r>
          </a:p>
        </p:txBody>
      </p:sp>
      <p:sp>
        <p:nvSpPr>
          <p:cNvPr id="120" name="文本框 119"/>
          <p:cNvSpPr txBox="1"/>
          <p:nvPr/>
        </p:nvSpPr>
        <p:spPr>
          <a:xfrm>
            <a:off x="6295513" y="5896280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ea typeface="黑体" panose="02010609060101010101" pitchFamily="49" charset="-122"/>
              </a:rPr>
              <a:t>手机收银</a:t>
            </a:r>
          </a:p>
        </p:txBody>
      </p:sp>
      <p:sp>
        <p:nvSpPr>
          <p:cNvPr id="121" name="文本框 120"/>
          <p:cNvSpPr txBox="1"/>
          <p:nvPr/>
        </p:nvSpPr>
        <p:spPr>
          <a:xfrm>
            <a:off x="8939498" y="5896280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ea typeface="黑体" panose="02010609060101010101" pitchFamily="49" charset="-122"/>
              </a:rPr>
              <a:t>自助收银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825A6F3-BAEF-2D4D-9214-FC2AF929C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623" y="3210536"/>
            <a:ext cx="3838222" cy="2159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974856" y="276675"/>
            <a:ext cx="501954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随心付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18" y="1985985"/>
            <a:ext cx="3240000" cy="3240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5064125" y="3013075"/>
            <a:ext cx="5275580" cy="163583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sz="1600" dirty="0">
                <a:latin typeface="Heiti SC Medium" pitchFamily="2" charset="-128"/>
                <a:ea typeface="Heiti SC Medium" pitchFamily="2" charset="-128"/>
                <a:cs typeface="Levenim MT" pitchFamily="2" charset="-79"/>
                <a:sym typeface="+mn-ea"/>
              </a:rPr>
              <a:t>购物车可随时增减商品，门店收银深度集成了现金、支付宝、微信支付、云闪付、储值卡、预付卡、次卡、积分、赊账、自定义支付等支付方式，并且支持任意支付方式的多种组合（次卡除外），支付完成自动确认，线上线下全方位整合。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974725" y="276860"/>
            <a:ext cx="7132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多渠道订单整合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30" y="2559050"/>
            <a:ext cx="4309745" cy="26835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67765" y="2813685"/>
            <a:ext cx="5090795" cy="1950406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200000"/>
              </a:lnSpc>
            </a:pPr>
            <a:r>
              <a:rPr sz="1600" dirty="0">
                <a:latin typeface="Heiti SC Medium" pitchFamily="2" charset="-128"/>
                <a:ea typeface="Heiti SC Medium" pitchFamily="2" charset="-128"/>
                <a:cs typeface="Levenim MT" pitchFamily="2" charset="-79"/>
                <a:sym typeface="+mn-ea"/>
              </a:rPr>
              <a:t>对接美团外卖、饿了么平台订单，用收银系统就能处理外卖订单。</a:t>
            </a:r>
          </a:p>
          <a:p>
            <a:pPr>
              <a:lnSpc>
                <a:spcPct val="200000"/>
              </a:lnSpc>
            </a:pPr>
            <a:r>
              <a:rPr sz="1600" dirty="0">
                <a:latin typeface="Heiti SC Medium" pitchFamily="2" charset="-128"/>
                <a:ea typeface="Heiti SC Medium" pitchFamily="2" charset="-128"/>
                <a:cs typeface="Levenim MT" pitchFamily="2" charset="-79"/>
                <a:sym typeface="+mn-ea"/>
              </a:rPr>
              <a:t>对接线上订单，网店下单后智能分单，就近门店发货，在缓解供应链压力的同时，协助门店销货。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974856" y="276675"/>
            <a:ext cx="501954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门店收银支持的外接设备</a:t>
            </a:r>
          </a:p>
        </p:txBody>
      </p:sp>
      <p:pic>
        <p:nvPicPr>
          <p:cNvPr id="2" name="图片 1" descr="图层 11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3" y="2507615"/>
            <a:ext cx="8905875" cy="159067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webwppDef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6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027584"/>
      </a:accent4>
      <a:accent5>
        <a:srgbClr val="FFC000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plus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239</Words>
  <Application>Microsoft Macintosh PowerPoint</Application>
  <PresentationFormat>宽屏</PresentationFormat>
  <Paragraphs>29</Paragraphs>
  <Slides>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</vt:i4>
      </vt:variant>
    </vt:vector>
  </HeadingPairs>
  <TitlesOfParts>
    <vt:vector size="20" baseType="lpstr">
      <vt:lpstr>等线</vt:lpstr>
      <vt:lpstr>等线 Light</vt:lpstr>
      <vt:lpstr>黑体</vt:lpstr>
      <vt:lpstr>思源黑体 CN Bold</vt:lpstr>
      <vt:lpstr>宋体</vt:lpstr>
      <vt:lpstr>微软雅黑</vt:lpstr>
      <vt:lpstr>Heiti SC Medium</vt:lpstr>
      <vt:lpstr>Arial</vt:lpstr>
      <vt:lpstr>Calibri</vt:lpstr>
      <vt:lpstr>Century Gothic</vt:lpstr>
      <vt:lpstr>Levenim MT</vt:lpstr>
      <vt:lpstr>webwppDefTheme</vt:lpstr>
      <vt:lpstr>自定义设计方案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Microsoft Office User</cp:lastModifiedBy>
  <cp:revision>86</cp:revision>
  <dcterms:created xsi:type="dcterms:W3CDTF">2021-06-18T04:01:00Z</dcterms:created>
  <dcterms:modified xsi:type="dcterms:W3CDTF">2022-03-16T03:33:50Z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F0F5A2079590439B9DABF9619F6EA82E</vt:lpwstr>
  </property>
</Properties>
</file>