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70" r:id="rId3"/>
  </p:sldMasterIdLst>
  <p:notesMasterIdLst>
    <p:notesMasterId r:id="rId12"/>
  </p:notesMasterIdLst>
  <p:handoutMasterIdLst>
    <p:handoutMasterId r:id="rId13"/>
  </p:handoutMasterIdLst>
  <p:sldIdLst>
    <p:sldId id="256" r:id="rId4"/>
    <p:sldId id="307" r:id="rId5"/>
    <p:sldId id="306" r:id="rId6"/>
    <p:sldId id="305" r:id="rId7"/>
    <p:sldId id="304" r:id="rId8"/>
    <p:sldId id="308" r:id="rId9"/>
    <p:sldId id="303" r:id="rId10"/>
    <p:sldId id="309"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0FF"/>
    <a:srgbClr val="00AAE0"/>
    <a:srgbClr val="40D6B1"/>
    <a:srgbClr val="F37163"/>
    <a:srgbClr val="00ADFF"/>
    <a:srgbClr val="FCFCFC"/>
    <a:srgbClr val="00A2F3"/>
    <a:srgbClr val="1890FF"/>
    <a:srgbClr val="F6F6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8"/>
    <p:restoredTop sz="94677"/>
  </p:normalViewPr>
  <p:slideViewPr>
    <p:cSldViewPr snapToGrid="0">
      <p:cViewPr varScale="1">
        <p:scale>
          <a:sx n="130" d="100"/>
          <a:sy n="130" d="100"/>
        </p:scale>
        <p:origin x="480" y="192"/>
      </p:cViewPr>
      <p:guideLst/>
    </p:cSldViewPr>
  </p:slideViewPr>
  <p:notesTextViewPr>
    <p:cViewPr>
      <p:scale>
        <a:sx n="1" d="1"/>
        <a:sy n="1" d="1"/>
      </p:scale>
      <p:origin x="0" y="0"/>
    </p:cViewPr>
  </p:notesTextViewPr>
  <p:sorterViewPr>
    <p:cViewPr>
      <p:scale>
        <a:sx n="66" d="100"/>
        <a:sy n="66" d="100"/>
      </p:scale>
      <p:origin x="0" y="-2952"/>
    </p:cViewPr>
  </p:sorterViewPr>
  <p:notesViewPr>
    <p:cSldViewPr snapToGrid="0">
      <p:cViewPr varScale="1">
        <p:scale>
          <a:sx n="104" d="100"/>
          <a:sy n="104" d="100"/>
        </p:scale>
        <p:origin x="426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F32554-1B9C-4777-9968-E297D0A885A3}" type="datetimeFigureOut">
              <a:rPr lang="zh-CN" altLang="en-US" smtClean="0"/>
              <a:t>2022/3/24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722E4A-EEF8-472F-BB2E-CD7785939A30}"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76285-0D65-8546-B987-DE75E4CA1BFD}" type="datetimeFigureOut">
              <a:rPr kumimoji="1" lang="zh-CN" altLang="en-US" smtClean="0"/>
              <a:t>2022/3/24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5D1E5-22BF-CC43-93E2-9AD630DEB23F}" type="slidenum">
              <a:rPr kumimoji="1" lang="zh-CN" altLang="en-US" smtClean="0"/>
              <a:t>‹#›</a:t>
            </a:fld>
            <a:endParaRPr kumimoji="1" lang="zh-CN" altLang="en-US"/>
          </a:p>
        </p:txBody>
      </p:sp>
    </p:spTree>
    <p:extLst>
      <p:ext uri="{BB962C8B-B14F-4D97-AF65-F5344CB8AC3E}">
        <p14:creationId xmlns:p14="http://schemas.microsoft.com/office/powerpoint/2010/main" val="414941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4724400" y="365126"/>
            <a:ext cx="2621280" cy="420552"/>
          </a:xfrm>
          <a:prstGeom prst="rect">
            <a:avLst/>
          </a:prstGeom>
        </p:spPr>
        <p:txBody>
          <a:bodyPr/>
          <a:lstStyle>
            <a:lvl1pPr marL="0" indent="0">
              <a:buNone/>
              <a:defRPr sz="2400" b="1"/>
            </a:lvl1pPr>
          </a:lstStyle>
          <a:p>
            <a:pPr lvl="0"/>
            <a:r>
              <a:rPr lang="zh-CN" altLang="en-US" dirty="0"/>
              <a:t>点击此处添加标题</a:t>
            </a:r>
          </a:p>
        </p:txBody>
      </p:sp>
      <p:cxnSp>
        <p:nvCxnSpPr>
          <p:cNvPr id="3" name="直线连接符 2">
            <a:extLst>
              <a:ext uri="{FF2B5EF4-FFF2-40B4-BE49-F238E27FC236}">
                <a16:creationId xmlns:a16="http://schemas.microsoft.com/office/drawing/2014/main" id="{49B7A9CA-5981-604E-8E6D-AB7287194395}"/>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5" name="菱形 4">
            <a:extLst>
              <a:ext uri="{FF2B5EF4-FFF2-40B4-BE49-F238E27FC236}">
                <a16:creationId xmlns:a16="http://schemas.microsoft.com/office/drawing/2014/main" id="{728D630B-E9F2-0E4F-AFC7-63F91E325ADE}"/>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菱形 5">
            <a:extLst>
              <a:ext uri="{FF2B5EF4-FFF2-40B4-BE49-F238E27FC236}">
                <a16:creationId xmlns:a16="http://schemas.microsoft.com/office/drawing/2014/main" id="{CD0906D1-4391-9746-91A6-35EE959970C1}"/>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16291EBA-41F0-DE49-97C0-3EE924760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768A97-7B3C-6D47-A023-77DFF1FB2E4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E5A767A-0855-F74E-BE04-FCBE80AA6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C79CBA4-E78B-174E-842E-7EB020297A26}"/>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755D052C-AA1F-C74A-81BB-18B8403B016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4C4E097-A1A0-7E4D-BB7D-011EC77230F0}"/>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059050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BB9A7-E3E9-5342-BEC2-9043AA9C59A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2D8EBB4-87C2-0843-B6A3-A7BBCA33C201}"/>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D6C718A4-D78C-2549-AF21-46E958119FC0}"/>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059C74D0-EE6B-CA40-B693-54D298F4BF4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5BC789E-D75F-6741-8552-BFD18C992B31}"/>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68351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7F8F22-16C5-5F4C-8D5E-EF130B946239}"/>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2AA64CA-5288-9C44-92B3-70E0707B7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CAB61D0A-8283-C94A-A2B4-1D367C2AD518}"/>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B8114675-9268-E44D-A66B-C4591768A10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8D2005B-090A-D449-B6E8-E91EED93A7FA}"/>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675102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16AE3-2F3B-994E-96D5-EB9A6ACC6A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1E0C549-C432-634C-B060-0046D72F2C8B}"/>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1AFCA89E-6D87-8F41-B349-DEB7D71446CD}"/>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1E7E8809-5ABB-584C-92D6-7323C89DF057}"/>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6" name="页脚占位符 5">
            <a:extLst>
              <a:ext uri="{FF2B5EF4-FFF2-40B4-BE49-F238E27FC236}">
                <a16:creationId xmlns:a16="http://schemas.microsoft.com/office/drawing/2014/main" id="{1495A456-69F3-CC49-9D8F-CEF9761D529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325E87D-A51C-E542-8A09-5B813B884540}"/>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22592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6746BA-BD1E-E84F-A977-378663CA1585}"/>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5540CA3-8B7B-BE43-9795-468B06DE3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54EA4F9F-037E-9C45-9014-71118A25CDD2}"/>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C53E9451-1F5F-AB46-B48D-22DBC25DD6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B56B58E9-3534-674E-8E2B-BA12CAF5999F}"/>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DCBFB21A-5B56-7743-9CB5-05C4B81EB513}"/>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8" name="页脚占位符 7">
            <a:extLst>
              <a:ext uri="{FF2B5EF4-FFF2-40B4-BE49-F238E27FC236}">
                <a16:creationId xmlns:a16="http://schemas.microsoft.com/office/drawing/2014/main" id="{0DE46597-5B33-B64C-B02C-51B3EC1D5B03}"/>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9A3DCC0-8172-B84E-B3FB-BC622F89BCFE}"/>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23388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10B2A-E524-7942-B944-0212B74CA81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52A436A-A1D6-B34A-AE50-CB6CC6A144FB}"/>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4" name="页脚占位符 3">
            <a:extLst>
              <a:ext uri="{FF2B5EF4-FFF2-40B4-BE49-F238E27FC236}">
                <a16:creationId xmlns:a16="http://schemas.microsoft.com/office/drawing/2014/main" id="{2BCFF2C8-E252-5049-9A67-C792BBDF67E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3DD35175-D9D9-884A-B538-D9F008DE0DB7}"/>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42166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0D8739-E16D-FF46-80F3-618AF2264BB1}"/>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3" name="页脚占位符 2">
            <a:extLst>
              <a:ext uri="{FF2B5EF4-FFF2-40B4-BE49-F238E27FC236}">
                <a16:creationId xmlns:a16="http://schemas.microsoft.com/office/drawing/2014/main" id="{F7190014-25E5-CB49-9E21-D78E4CA6CE73}"/>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D1EC09A-B278-5944-8E8C-661300EAB609}"/>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90696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2A22-31F4-0A4F-882B-D81D5554DD20}"/>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680925B-6160-C344-BA5B-DCE5D2F6EB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2F8E6DC8-A97A-2A4F-A9E2-4B1D44AEC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7FC1F59A-6D84-5748-B8CF-465412F2380F}"/>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6" name="页脚占位符 5">
            <a:extLst>
              <a:ext uri="{FF2B5EF4-FFF2-40B4-BE49-F238E27FC236}">
                <a16:creationId xmlns:a16="http://schemas.microsoft.com/office/drawing/2014/main" id="{4C97A44C-AD80-AC4A-9513-391702CFCCD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5878D31-5289-7D49-9D61-A4BBAEE39896}"/>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291951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AECBAD-1378-CC4E-AED3-DD3FC478416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99B84521-3A1E-0A4F-8BEF-1E49FF628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2BD45D3-3881-AB42-8037-B0DA1B577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D6ACDD31-75D8-2F40-81F1-5E610369C237}"/>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6" name="页脚占位符 5">
            <a:extLst>
              <a:ext uri="{FF2B5EF4-FFF2-40B4-BE49-F238E27FC236}">
                <a16:creationId xmlns:a16="http://schemas.microsoft.com/office/drawing/2014/main" id="{DDE0C3B5-F565-7442-A751-0B90376F858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471A300-131A-FA4D-9F92-2110EF195EB7}"/>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83723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F5247-04D8-B046-8A56-958DA82B0BA7}"/>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E0487A2-FAC5-6344-A970-4F1051612C84}"/>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B3754E56-EB1D-004B-BDBF-2BEF81AC11B2}"/>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C8953D87-E978-3B4D-914B-B19B5137A25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EE15CD0-3AE2-214C-B916-54C253107CBD}"/>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75729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C61522-1E26-A542-849B-D02D7EC5A5C7}"/>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A20B019-4E80-6246-82B3-251D0F5D2551}"/>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4032B41-1717-1F49-A48A-2733A9F5532D}"/>
              </a:ext>
            </a:extLst>
          </p:cNvPr>
          <p:cNvSpPr>
            <a:spLocks noGrp="1"/>
          </p:cNvSpPr>
          <p:nvPr>
            <p:ph type="dt" sz="half" idx="10"/>
          </p:nvPr>
        </p:nvSpPr>
        <p:spPr/>
        <p:txBody>
          <a:body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96BD13FA-0839-2F4D-81D4-8F71FEA41CC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BECBBA6-4CFA-1548-8181-EF3EA64A697B}"/>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46573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t>‹#›</a:t>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CFCFC"/>
        </a:solidFill>
        <a:effectLst/>
      </p:bgPr>
    </p:bg>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2" name="直线连接符 1">
            <a:extLst>
              <a:ext uri="{FF2B5EF4-FFF2-40B4-BE49-F238E27FC236}">
                <a16:creationId xmlns:a16="http://schemas.microsoft.com/office/drawing/2014/main" id="{2912F515-B038-A349-892E-BFCF97AE9535}"/>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3" name="菱形 2">
            <a:extLst>
              <a:ext uri="{FF2B5EF4-FFF2-40B4-BE49-F238E27FC236}">
                <a16:creationId xmlns:a16="http://schemas.microsoft.com/office/drawing/2014/main" id="{E27A29F6-E77B-F04A-818E-A39FCB8B5CDF}"/>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菱形 3">
            <a:extLst>
              <a:ext uri="{FF2B5EF4-FFF2-40B4-BE49-F238E27FC236}">
                <a16:creationId xmlns:a16="http://schemas.microsoft.com/office/drawing/2014/main" id="{EA970BFB-8F21-8449-8FD0-B35FC5880053}"/>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1DD098FE-AFB7-5C4D-90DD-DF9E25A79C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t>2022/3/24</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t>‹#›</a:t>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cxnSp>
        <p:nvCxnSpPr>
          <p:cNvPr id="12" name="直线连接符 11">
            <a:extLst>
              <a:ext uri="{FF2B5EF4-FFF2-40B4-BE49-F238E27FC236}">
                <a16:creationId xmlns:a16="http://schemas.microsoft.com/office/drawing/2014/main" id="{1A7991DB-EFCE-5748-8A08-14F0F260D753}"/>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13" name="菱形 12">
            <a:extLst>
              <a:ext uri="{FF2B5EF4-FFF2-40B4-BE49-F238E27FC236}">
                <a16:creationId xmlns:a16="http://schemas.microsoft.com/office/drawing/2014/main" id="{6491ABF5-FC4F-B242-BBDA-4415DBCB4A3E}"/>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菱形 13">
            <a:extLst>
              <a:ext uri="{FF2B5EF4-FFF2-40B4-BE49-F238E27FC236}">
                <a16:creationId xmlns:a16="http://schemas.microsoft.com/office/drawing/2014/main" id="{98E4370B-E749-764C-93BF-B3404A97E29E}"/>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6967227E-3C72-EF41-8DA9-3B9CE06B27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EF2C65A-6A03-4E49-89BD-678854BE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218A191-4DF9-4942-861D-83A8EF11A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E3EF501-FB8E-4F40-9B47-F6F362B77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0EF48-8DB5-8945-9B5B-26D07079F5C6}" type="datetimeFigureOut">
              <a:rPr kumimoji="1" lang="zh-CN" altLang="en-US" smtClean="0"/>
              <a:t>2022/3/24</a:t>
            </a:fld>
            <a:endParaRPr kumimoji="1" lang="zh-CN" altLang="en-US"/>
          </a:p>
        </p:txBody>
      </p:sp>
      <p:sp>
        <p:nvSpPr>
          <p:cNvPr id="5" name="页脚占位符 4">
            <a:extLst>
              <a:ext uri="{FF2B5EF4-FFF2-40B4-BE49-F238E27FC236}">
                <a16:creationId xmlns:a16="http://schemas.microsoft.com/office/drawing/2014/main" id="{F65A07AA-D009-9842-9D07-0D7CEE5B95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07822D6-E01A-384D-B8FD-BDC8DB2AB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79925752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A_Graphic 8">
            <a:extLst>
              <a:ext uri="{FF2B5EF4-FFF2-40B4-BE49-F238E27FC236}">
                <a16:creationId xmlns:a16="http://schemas.microsoft.com/office/drawing/2014/main" id="{C8FB06FB-D521-A24E-9D15-C852DF492CD9}"/>
              </a:ext>
            </a:extLst>
          </p:cNvPr>
          <p:cNvPicPr>
            <a:picLocks noChangeAspect="1"/>
          </p:cNvPicPr>
          <p:nvPr>
            <p:custDataLst>
              <p:tags r:id="rId1"/>
            </p:custDataLst>
          </p:nvPr>
        </p:nvPicPr>
        <p:blipFill rotWithShape="1">
          <a:blip r:embed="rId5">
            <a:extLst>
              <a:ext uri="{96DAC541-7B7A-43D3-8B79-37D633B846F1}">
                <asvg:svgBlip xmlns:asvg="http://schemas.microsoft.com/office/drawing/2016/SVG/main" r:embed="rId6"/>
              </a:ext>
            </a:extLst>
          </a:blip>
          <a:srcRect l="14747" t="23338" r="61364" b="32149"/>
          <a:stretch/>
        </p:blipFill>
        <p:spPr>
          <a:xfrm>
            <a:off x="19269" y="-3"/>
            <a:ext cx="3200401" cy="6858000"/>
          </a:xfrm>
          <a:custGeom>
            <a:avLst/>
            <a:gdLst>
              <a:gd name="connsiteX0" fmla="*/ 0 w 3200401"/>
              <a:gd name="connsiteY0" fmla="*/ 0 h 6858000"/>
              <a:gd name="connsiteX1" fmla="*/ 3200401 w 3200401"/>
              <a:gd name="connsiteY1" fmla="*/ 0 h 6858000"/>
              <a:gd name="connsiteX2" fmla="*/ 3200401 w 3200401"/>
              <a:gd name="connsiteY2" fmla="*/ 6464595 h 6858000"/>
              <a:gd name="connsiteX3" fmla="*/ 2796364 w 3200401"/>
              <a:gd name="connsiteY3" fmla="*/ 6464595 h 6858000"/>
              <a:gd name="connsiteX4" fmla="*/ 2796364 w 3200401"/>
              <a:gd name="connsiteY4" fmla="*/ 6858000 h 6858000"/>
              <a:gd name="connsiteX5" fmla="*/ 0 w 32004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1" h="6858000">
                <a:moveTo>
                  <a:pt x="0" y="0"/>
                </a:moveTo>
                <a:lnTo>
                  <a:pt x="3200401" y="0"/>
                </a:lnTo>
                <a:lnTo>
                  <a:pt x="3200401" y="6464595"/>
                </a:lnTo>
                <a:lnTo>
                  <a:pt x="2796364" y="6464595"/>
                </a:lnTo>
                <a:lnTo>
                  <a:pt x="2796364" y="6858000"/>
                </a:lnTo>
                <a:lnTo>
                  <a:pt x="0" y="6858000"/>
                </a:lnTo>
                <a:close/>
              </a:path>
            </a:pathLst>
          </a:custGeom>
        </p:spPr>
      </p:pic>
      <p:pic>
        <p:nvPicPr>
          <p:cNvPr id="11" name="PA_Graphic 6">
            <a:extLst>
              <a:ext uri="{FF2B5EF4-FFF2-40B4-BE49-F238E27FC236}">
                <a16:creationId xmlns:a16="http://schemas.microsoft.com/office/drawing/2014/main" id="{5123F1EB-071B-B24F-B152-BAF2851FADFA}"/>
              </a:ext>
            </a:extLst>
          </p:cNvPr>
          <p:cNvPicPr>
            <a:picLocks noChangeAspect="1"/>
          </p:cNvPicPr>
          <p:nvPr>
            <p:custDataLst>
              <p:tags r:id="rId2"/>
            </p:custDataLst>
          </p:nvPr>
        </p:nvPicPr>
        <p:blipFill rotWithShape="1">
          <a:blip r:embed="rId5">
            <a:extLst>
              <a:ext uri="{96DAC541-7B7A-43D3-8B79-37D633B846F1}">
                <asvg:svgBlip xmlns:asvg="http://schemas.microsoft.com/office/drawing/2016/SVG/main" r:embed="rId6"/>
              </a:ext>
            </a:extLst>
          </a:blip>
          <a:srcRect l="34627" t="23338" r="15398" b="32149"/>
          <a:stretch/>
        </p:blipFill>
        <p:spPr>
          <a:xfrm>
            <a:off x="5497033" y="0"/>
            <a:ext cx="6694967" cy="6858000"/>
          </a:xfrm>
          <a:custGeom>
            <a:avLst/>
            <a:gdLst>
              <a:gd name="connsiteX0" fmla="*/ 598967 w 6694967"/>
              <a:gd name="connsiteY0" fmla="*/ 0 h 6858000"/>
              <a:gd name="connsiteX1" fmla="*/ 6694967 w 6694967"/>
              <a:gd name="connsiteY1" fmla="*/ 0 h 6858000"/>
              <a:gd name="connsiteX2" fmla="*/ 6694967 w 6694967"/>
              <a:gd name="connsiteY2" fmla="*/ 6858000 h 6858000"/>
              <a:gd name="connsiteX3" fmla="*/ 0 w 6694967"/>
              <a:gd name="connsiteY3" fmla="*/ 6858000 h 6858000"/>
              <a:gd name="connsiteX4" fmla="*/ 0 w 6694967"/>
              <a:gd name="connsiteY4" fmla="*/ 744279 h 6858000"/>
              <a:gd name="connsiteX5" fmla="*/ 598967 w 6694967"/>
              <a:gd name="connsiteY5" fmla="*/ 744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967" h="6858000">
                <a:moveTo>
                  <a:pt x="598967" y="0"/>
                </a:moveTo>
                <a:lnTo>
                  <a:pt x="6694967" y="0"/>
                </a:lnTo>
                <a:lnTo>
                  <a:pt x="6694967" y="6858000"/>
                </a:lnTo>
                <a:lnTo>
                  <a:pt x="0" y="6858000"/>
                </a:lnTo>
                <a:lnTo>
                  <a:pt x="0" y="744279"/>
                </a:lnTo>
                <a:lnTo>
                  <a:pt x="598967" y="744279"/>
                </a:lnTo>
                <a:close/>
              </a:path>
            </a:pathLst>
          </a:custGeom>
        </p:spPr>
      </p:pic>
      <p:pic>
        <p:nvPicPr>
          <p:cNvPr id="12" name="PA_Graphic 10">
            <a:extLst>
              <a:ext uri="{FF2B5EF4-FFF2-40B4-BE49-F238E27FC236}">
                <a16:creationId xmlns:a16="http://schemas.microsoft.com/office/drawing/2014/main" id="{73C8DFAD-AA58-7B4F-A45C-BF46121D61BC}"/>
              </a:ext>
            </a:extLst>
          </p:cNvPr>
          <p:cNvPicPr>
            <a:picLocks noChangeAspect="1"/>
          </p:cNvPicPr>
          <p:nvPr>
            <p:custDataLst>
              <p:tags r:id="rId3"/>
            </p:custDataLst>
          </p:nvPr>
        </p:nvPicPr>
        <p:blipFill>
          <a:blip r:embed="rId7">
            <a:extLst>
              <a:ext uri="{96DAC541-7B7A-43D3-8B79-37D633B846F1}">
                <asvg:svgBlip xmlns:asvg="http://schemas.microsoft.com/office/drawing/2016/SVG/main" r:embed="rId8"/>
              </a:ext>
            </a:extLst>
          </a:blip>
          <a:stretch>
            <a:fillRect/>
          </a:stretch>
        </p:blipFill>
        <p:spPr>
          <a:xfrm>
            <a:off x="451053" y="387423"/>
            <a:ext cx="11289893" cy="6083153"/>
          </a:xfrm>
          <a:prstGeom prst="rect">
            <a:avLst/>
          </a:prstGeom>
          <a:effectLst>
            <a:outerShdw blurRad="50800" dist="38100" dir="2700000" algn="tl" rotWithShape="0">
              <a:prstClr val="black">
                <a:alpha val="40000"/>
              </a:prstClr>
            </a:outerShdw>
          </a:effectLst>
        </p:spPr>
      </p:pic>
      <p:pic>
        <p:nvPicPr>
          <p:cNvPr id="13" name="图形 12">
            <a:extLst>
              <a:ext uri="{FF2B5EF4-FFF2-40B4-BE49-F238E27FC236}">
                <a16:creationId xmlns:a16="http://schemas.microsoft.com/office/drawing/2014/main" id="{6585306A-65E4-A64A-B7DA-E89A04742C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81730" y="387422"/>
            <a:ext cx="6017032" cy="6083153"/>
          </a:xfrm>
          <a:prstGeom prst="rect">
            <a:avLst/>
          </a:prstGeom>
        </p:spPr>
      </p:pic>
      <p:sp>
        <p:nvSpPr>
          <p:cNvPr id="14" name="Freeform: Shape 3">
            <a:extLst>
              <a:ext uri="{FF2B5EF4-FFF2-40B4-BE49-F238E27FC236}">
                <a16:creationId xmlns:a16="http://schemas.microsoft.com/office/drawing/2014/main" id="{A1F8AF08-E56C-CE4F-904F-D5C12E9761F2}"/>
              </a:ext>
            </a:extLst>
          </p:cNvPr>
          <p:cNvSpPr/>
          <p:nvPr/>
        </p:nvSpPr>
        <p:spPr>
          <a:xfrm flipH="1">
            <a:off x="5893298" y="-3"/>
            <a:ext cx="6298701" cy="5809747"/>
          </a:xfrm>
          <a:custGeom>
            <a:avLst/>
            <a:gdLst>
              <a:gd name="connsiteX0" fmla="*/ 0 w 7629480"/>
              <a:gd name="connsiteY0" fmla="*/ 0 h 6442095"/>
              <a:gd name="connsiteX1" fmla="*/ 7629480 w 7629480"/>
              <a:gd name="connsiteY1" fmla="*/ 1 h 6442095"/>
              <a:gd name="connsiteX2" fmla="*/ 7629480 w 7629480"/>
              <a:gd name="connsiteY2" fmla="*/ 1401063 h 6442095"/>
              <a:gd name="connsiteX3" fmla="*/ 7624395 w 7629480"/>
              <a:gd name="connsiteY3" fmla="*/ 1501756 h 6442095"/>
              <a:gd name="connsiteX4" fmla="*/ 7622908 w 7629480"/>
              <a:gd name="connsiteY4" fmla="*/ 1511502 h 6442095"/>
              <a:gd name="connsiteX5" fmla="*/ 7622271 w 7629480"/>
              <a:gd name="connsiteY5" fmla="*/ 1539997 h 6442095"/>
              <a:gd name="connsiteX6" fmla="*/ 7132141 w 7629480"/>
              <a:gd name="connsiteY6" fmla="*/ 2324352 h 6442095"/>
              <a:gd name="connsiteX7" fmla="*/ 1 w 7629480"/>
              <a:gd name="connsiteY7" fmla="*/ 6442095 h 644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9480" h="6442095">
                <a:moveTo>
                  <a:pt x="0" y="0"/>
                </a:moveTo>
                <a:lnTo>
                  <a:pt x="7629480" y="1"/>
                </a:lnTo>
                <a:lnTo>
                  <a:pt x="7629480" y="1401063"/>
                </a:lnTo>
                <a:cubicBezTo>
                  <a:pt x="7629480" y="1435057"/>
                  <a:pt x="7627757" y="1468650"/>
                  <a:pt x="7624395" y="1501756"/>
                </a:cubicBezTo>
                <a:lnTo>
                  <a:pt x="7622908" y="1511502"/>
                </a:lnTo>
                <a:lnTo>
                  <a:pt x="7622271" y="1539997"/>
                </a:lnTo>
                <a:cubicBezTo>
                  <a:pt x="7599984" y="1855361"/>
                  <a:pt x="7426541" y="2154381"/>
                  <a:pt x="7132141" y="2324352"/>
                </a:cubicBezTo>
                <a:lnTo>
                  <a:pt x="1" y="6442095"/>
                </a:lnTo>
                <a:close/>
              </a:path>
            </a:pathLst>
          </a:custGeom>
          <a:gradFill>
            <a:gsLst>
              <a:gs pos="0">
                <a:srgbClr val="38A2FA"/>
              </a:gs>
              <a:gs pos="100000">
                <a:srgbClr val="5361F0"/>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61E03C90-61C1-4F4E-AB81-95288F4F9E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798" y="277798"/>
            <a:ext cx="1665416" cy="667795"/>
          </a:xfrm>
          <a:prstGeom prst="rect">
            <a:avLst/>
          </a:prstGeom>
        </p:spPr>
      </p:pic>
      <p:pic>
        <p:nvPicPr>
          <p:cNvPr id="6" name="图片 5">
            <a:extLst>
              <a:ext uri="{FF2B5EF4-FFF2-40B4-BE49-F238E27FC236}">
                <a16:creationId xmlns:a16="http://schemas.microsoft.com/office/drawing/2014/main" id="{8A289B58-44EF-8E4E-9C62-45B58C3CF1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064" y="781857"/>
            <a:ext cx="2202300" cy="883074"/>
          </a:xfrm>
          <a:prstGeom prst="rect">
            <a:avLst/>
          </a:prstGeom>
        </p:spPr>
      </p:pic>
      <p:pic>
        <p:nvPicPr>
          <p:cNvPr id="8" name="图片 7">
            <a:extLst>
              <a:ext uri="{FF2B5EF4-FFF2-40B4-BE49-F238E27FC236}">
                <a16:creationId xmlns:a16="http://schemas.microsoft.com/office/drawing/2014/main" id="{4F5AA07E-0984-514C-80EE-B96683AA13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4367" y="1528227"/>
            <a:ext cx="7785424" cy="4475228"/>
          </a:xfrm>
          <a:prstGeom prst="rect">
            <a:avLst/>
          </a:prstGeom>
        </p:spPr>
      </p:pic>
      <p:sp>
        <p:nvSpPr>
          <p:cNvPr id="15" name="矩形 14">
            <a:extLst>
              <a:ext uri="{FF2B5EF4-FFF2-40B4-BE49-F238E27FC236}">
                <a16:creationId xmlns:a16="http://schemas.microsoft.com/office/drawing/2014/main" id="{E0B771E9-E874-5C4F-84E1-FD67C7FD7849}"/>
              </a:ext>
            </a:extLst>
          </p:cNvPr>
          <p:cNvSpPr/>
          <p:nvPr/>
        </p:nvSpPr>
        <p:spPr>
          <a:xfrm>
            <a:off x="884224" y="2544259"/>
            <a:ext cx="4666726" cy="1015663"/>
          </a:xfrm>
          <a:prstGeom prst="rect">
            <a:avLst/>
          </a:prstGeom>
        </p:spPr>
        <p:txBody>
          <a:bodyPr wrap="square">
            <a:spAutoFit/>
          </a:bodyPr>
          <a:lstStyle/>
          <a:p>
            <a:pPr>
              <a:defRPr/>
            </a:pPr>
            <a:r>
              <a:rPr lang="zh-CN" altLang="en-US" sz="6000" b="1" spc="300" dirty="0">
                <a:solidFill>
                  <a:srgbClr val="1890FF"/>
                </a:solidFill>
                <a:latin typeface="SimHei" panose="02010609060101010101" pitchFamily="49" charset="-122"/>
                <a:ea typeface="SimHei" panose="02010609060101010101" pitchFamily="49" charset="-122"/>
              </a:rPr>
              <a:t>会员积分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1+#ppt_w/2"/>
                                          </p:val>
                                        </p:tav>
                                        <p:tav tm="100000">
                                          <p:val>
                                            <p:strVal val="#ppt_x"/>
                                          </p:val>
                                        </p:tav>
                                      </p:tavLst>
                                    </p:anim>
                                    <p:anim calcmode="lin" valueType="num">
                                      <p:cBhvr additive="base">
                                        <p:cTn id="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974856" y="276675"/>
            <a:ext cx="27843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积分体系</a:t>
            </a:r>
          </a:p>
        </p:txBody>
      </p:sp>
      <p:sp>
        <p:nvSpPr>
          <p:cNvPr id="3" name="文本框 2">
            <a:extLst>
              <a:ext uri="{FF2B5EF4-FFF2-40B4-BE49-F238E27FC236}">
                <a16:creationId xmlns:a16="http://schemas.microsoft.com/office/drawing/2014/main" id="{4B51F1EE-1FB9-464F-92FC-F6EE49136DAF}"/>
              </a:ext>
            </a:extLst>
          </p:cNvPr>
          <p:cNvSpPr txBox="1"/>
          <p:nvPr/>
        </p:nvSpPr>
        <p:spPr>
          <a:xfrm>
            <a:off x="1180156" y="1202623"/>
            <a:ext cx="9831689" cy="601345"/>
          </a:xfrm>
          <a:prstGeom prst="rect">
            <a:avLst/>
          </a:prstGeom>
        </p:spPr>
        <p:txBody>
          <a:bodyPr wrap="square" rtlCol="0">
            <a:noAutofit/>
          </a:bodyPr>
          <a:lstStyle/>
          <a:p>
            <a:pPr algn="ctr"/>
            <a:r>
              <a:rPr lang="zh-CN" altLang="en-US" dirty="0">
                <a:latin typeface="Heiti SC Medium" pitchFamily="2" charset="-128"/>
                <a:ea typeface="Heiti SC Medium" pitchFamily="2" charset="-128"/>
              </a:rPr>
              <a:t>积分体系是对于用户完成任务（某个动作）的一种及时反馈以及行为激励的一种体系。</a:t>
            </a:r>
          </a:p>
        </p:txBody>
      </p:sp>
      <p:sp>
        <p:nvSpPr>
          <p:cNvPr id="4" name="文本框 3">
            <a:extLst>
              <a:ext uri="{FF2B5EF4-FFF2-40B4-BE49-F238E27FC236}">
                <a16:creationId xmlns:a16="http://schemas.microsoft.com/office/drawing/2014/main" id="{E468AD70-6FC8-2F4C-9BBA-FB77B7D1FED4}"/>
              </a:ext>
            </a:extLst>
          </p:cNvPr>
          <p:cNvSpPr txBox="1"/>
          <p:nvPr/>
        </p:nvSpPr>
        <p:spPr>
          <a:xfrm>
            <a:off x="974856" y="1975816"/>
            <a:ext cx="9967464" cy="2266150"/>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我们去超市，收银员会问我们，有没有会员卡？读取会员卡以后用户购物可按照消费金额进行积分累计，积分可换取奖品或者直接购物打折，实质上，是对于用户行为的多次激励，积分越多，可享受到的权益越多。</a:t>
            </a:r>
          </a:p>
        </p:txBody>
      </p:sp>
      <p:pic>
        <p:nvPicPr>
          <p:cNvPr id="5" name="图片 4">
            <a:extLst>
              <a:ext uri="{FF2B5EF4-FFF2-40B4-BE49-F238E27FC236}">
                <a16:creationId xmlns:a16="http://schemas.microsoft.com/office/drawing/2014/main" id="{CB149058-A0BB-2341-8C15-5181D5DEB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288" y="3215405"/>
            <a:ext cx="9647424" cy="3969697"/>
          </a:xfrm>
          <a:prstGeom prst="rect">
            <a:avLst/>
          </a:prstGeom>
        </p:spPr>
      </p:pic>
    </p:spTree>
    <p:extLst>
      <p:ext uri="{BB962C8B-B14F-4D97-AF65-F5344CB8AC3E}">
        <p14:creationId xmlns:p14="http://schemas.microsoft.com/office/powerpoint/2010/main" val="232957319"/>
      </p:ext>
    </p:extLst>
  </p:cSld>
  <p:clrMapOvr>
    <a:masterClrMapping/>
  </p:clrMapOvr>
  <p:transition spd="slow">
    <p:push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39">
            <a:extLst>
              <a:ext uri="{FF2B5EF4-FFF2-40B4-BE49-F238E27FC236}">
                <a16:creationId xmlns:a16="http://schemas.microsoft.com/office/drawing/2014/main" id="{8D0C37AA-039E-BF44-8ED9-2B2EAADD1326}"/>
              </a:ext>
            </a:extLst>
          </p:cNvPr>
          <p:cNvCxnSpPr/>
          <p:nvPr/>
        </p:nvCxnSpPr>
        <p:spPr>
          <a:xfrm>
            <a:off x="1677293" y="3481647"/>
            <a:ext cx="8837415" cy="0"/>
          </a:xfrm>
          <a:prstGeom prst="line">
            <a:avLst/>
          </a:prstGeom>
          <a:ln>
            <a:solidFill>
              <a:srgbClr val="2C3637"/>
            </a:solidFill>
            <a:prstDash val="dashDot"/>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7F86E9BB-5272-EB4F-BCAE-017BAAD79EE0}"/>
              </a:ext>
            </a:extLst>
          </p:cNvPr>
          <p:cNvSpPr/>
          <p:nvPr/>
        </p:nvSpPr>
        <p:spPr>
          <a:xfrm>
            <a:off x="1679753" y="3408451"/>
            <a:ext cx="146353" cy="146392"/>
          </a:xfrm>
          <a:prstGeom prst="ellipse">
            <a:avLst/>
          </a:prstGeom>
          <a:solidFill>
            <a:srgbClr val="4855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defTabSz="866943" fontAlgn="base">
              <a:spcBef>
                <a:spcPct val="0"/>
              </a:spcBef>
              <a:spcAft>
                <a:spcPct val="0"/>
              </a:spcAft>
            </a:pPr>
            <a:endParaRPr lang="zh-CN" altLang="en-US" sz="2000">
              <a:solidFill>
                <a:srgbClr val="93CDDD"/>
              </a:solidFill>
              <a:cs typeface="+mn-ea"/>
              <a:sym typeface="+mn-lt"/>
            </a:endParaRPr>
          </a:p>
        </p:txBody>
      </p:sp>
      <p:sp>
        <p:nvSpPr>
          <p:cNvPr id="11" name="椭圆 10">
            <a:extLst>
              <a:ext uri="{FF2B5EF4-FFF2-40B4-BE49-F238E27FC236}">
                <a16:creationId xmlns:a16="http://schemas.microsoft.com/office/drawing/2014/main" id="{39A125D6-FDE3-FA4A-9CA0-5D959C70097E}"/>
              </a:ext>
            </a:extLst>
          </p:cNvPr>
          <p:cNvSpPr/>
          <p:nvPr/>
        </p:nvSpPr>
        <p:spPr>
          <a:xfrm>
            <a:off x="10544069" y="3408451"/>
            <a:ext cx="146353" cy="146392"/>
          </a:xfrm>
          <a:prstGeom prst="ellipse">
            <a:avLst/>
          </a:prstGeom>
          <a:solidFill>
            <a:srgbClr val="4855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defTabSz="866943" fontAlgn="base">
              <a:spcBef>
                <a:spcPct val="0"/>
              </a:spcBef>
              <a:spcAft>
                <a:spcPct val="0"/>
              </a:spcAft>
            </a:pPr>
            <a:endParaRPr lang="zh-CN" altLang="en-US" sz="2000">
              <a:solidFill>
                <a:srgbClr val="93CDDD"/>
              </a:solidFill>
              <a:cs typeface="+mn-ea"/>
              <a:sym typeface="+mn-lt"/>
            </a:endParaRPr>
          </a:p>
        </p:txBody>
      </p:sp>
      <p:sp>
        <p:nvSpPr>
          <p:cNvPr id="13" name="椭圆 12">
            <a:extLst>
              <a:ext uri="{FF2B5EF4-FFF2-40B4-BE49-F238E27FC236}">
                <a16:creationId xmlns:a16="http://schemas.microsoft.com/office/drawing/2014/main" id="{EE505007-89CA-F041-AB86-1DFF8AE49CEC}"/>
              </a:ext>
            </a:extLst>
          </p:cNvPr>
          <p:cNvSpPr/>
          <p:nvPr/>
        </p:nvSpPr>
        <p:spPr>
          <a:xfrm>
            <a:off x="6044908" y="3423094"/>
            <a:ext cx="146353" cy="146392"/>
          </a:xfrm>
          <a:prstGeom prst="ellipse">
            <a:avLst/>
          </a:prstGeom>
          <a:solidFill>
            <a:srgbClr val="40D6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defTabSz="866943" fontAlgn="base">
              <a:spcBef>
                <a:spcPct val="0"/>
              </a:spcBef>
              <a:spcAft>
                <a:spcPct val="0"/>
              </a:spcAft>
            </a:pPr>
            <a:endParaRPr lang="zh-CN" altLang="en-US" sz="2000">
              <a:solidFill>
                <a:srgbClr val="93CDDD"/>
              </a:solidFill>
              <a:cs typeface="+mn-ea"/>
              <a:sym typeface="+mn-lt"/>
            </a:endParaRPr>
          </a:p>
        </p:txBody>
      </p:sp>
      <p:sp>
        <p:nvSpPr>
          <p:cNvPr id="15" name="任意多边形 51">
            <a:extLst>
              <a:ext uri="{FF2B5EF4-FFF2-40B4-BE49-F238E27FC236}">
                <a16:creationId xmlns:a16="http://schemas.microsoft.com/office/drawing/2014/main" id="{CA2F1729-F720-B548-8398-8D2718ED6FA1}"/>
              </a:ext>
            </a:extLst>
          </p:cNvPr>
          <p:cNvSpPr/>
          <p:nvPr/>
        </p:nvSpPr>
        <p:spPr>
          <a:xfrm>
            <a:off x="2225993" y="1539391"/>
            <a:ext cx="1667862" cy="1797940"/>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00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2000" dirty="0">
              <a:solidFill>
                <a:prstClr val="white"/>
              </a:solidFill>
              <a:cs typeface="+mn-ea"/>
              <a:sym typeface="+mn-lt"/>
            </a:endParaRPr>
          </a:p>
        </p:txBody>
      </p:sp>
      <p:sp>
        <p:nvSpPr>
          <p:cNvPr id="12" name="文本框 11"/>
          <p:cNvSpPr txBox="1"/>
          <p:nvPr/>
        </p:nvSpPr>
        <p:spPr>
          <a:xfrm>
            <a:off x="974856" y="276675"/>
            <a:ext cx="427786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用户如何获取积分？</a:t>
            </a:r>
          </a:p>
        </p:txBody>
      </p:sp>
      <p:sp>
        <p:nvSpPr>
          <p:cNvPr id="3" name="文本框 2">
            <a:extLst>
              <a:ext uri="{FF2B5EF4-FFF2-40B4-BE49-F238E27FC236}">
                <a16:creationId xmlns:a16="http://schemas.microsoft.com/office/drawing/2014/main" id="{B04067F9-C9D6-B24E-8165-8A810F672578}"/>
              </a:ext>
            </a:extLst>
          </p:cNvPr>
          <p:cNvSpPr txBox="1"/>
          <p:nvPr/>
        </p:nvSpPr>
        <p:spPr>
          <a:xfrm>
            <a:off x="2297453" y="1924303"/>
            <a:ext cx="1526824" cy="1028116"/>
          </a:xfrm>
          <a:prstGeom prst="rect">
            <a:avLst/>
          </a:prstGeom>
        </p:spPr>
        <p:txBody>
          <a:bodyPr wrap="square" rtlCol="0">
            <a:noAutofit/>
          </a:bodyPr>
          <a:lstStyle/>
          <a:p>
            <a:pPr algn="ctr">
              <a:lnSpc>
                <a:spcPct val="150000"/>
              </a:lnSpc>
            </a:pPr>
            <a:r>
              <a:rPr lang="zh-CN" altLang="en-US" dirty="0">
                <a:solidFill>
                  <a:schemeClr val="bg1"/>
                </a:solidFill>
                <a:latin typeface="Heiti SC Medium" pitchFamily="2" charset="-128"/>
                <a:ea typeface="Heiti SC Medium" pitchFamily="2" charset="-128"/>
              </a:rPr>
              <a:t>通过购买商品获取积分 </a:t>
            </a:r>
          </a:p>
        </p:txBody>
      </p:sp>
      <p:sp>
        <p:nvSpPr>
          <p:cNvPr id="6" name="文本框 5">
            <a:extLst>
              <a:ext uri="{FF2B5EF4-FFF2-40B4-BE49-F238E27FC236}">
                <a16:creationId xmlns:a16="http://schemas.microsoft.com/office/drawing/2014/main" id="{46BE9992-96EE-BB47-9B0B-676E0C423271}"/>
              </a:ext>
            </a:extLst>
          </p:cNvPr>
          <p:cNvSpPr txBox="1"/>
          <p:nvPr/>
        </p:nvSpPr>
        <p:spPr>
          <a:xfrm>
            <a:off x="1725904" y="3718283"/>
            <a:ext cx="2734336" cy="3007525"/>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此类途径需要配置积分获取规则，支持按消费金额积分、按订单数量积分、按商品积分值积分。积分规则还支持配置积分保护期、每日获取积分上限、适用商品范围等自定义内容；</a:t>
            </a:r>
          </a:p>
        </p:txBody>
      </p:sp>
      <p:sp>
        <p:nvSpPr>
          <p:cNvPr id="7" name="文本框 6">
            <a:extLst>
              <a:ext uri="{FF2B5EF4-FFF2-40B4-BE49-F238E27FC236}">
                <a16:creationId xmlns:a16="http://schemas.microsoft.com/office/drawing/2014/main" id="{71082B32-ED77-064D-A68B-72AFBB4431A1}"/>
              </a:ext>
            </a:extLst>
          </p:cNvPr>
          <p:cNvSpPr txBox="1"/>
          <p:nvPr/>
        </p:nvSpPr>
        <p:spPr>
          <a:xfrm>
            <a:off x="4902147" y="3718283"/>
            <a:ext cx="2435241" cy="1724120"/>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储值规则中支持设置赠送的积分，并且支持分期到账赠送部分；</a:t>
            </a:r>
          </a:p>
        </p:txBody>
      </p:sp>
      <p:sp>
        <p:nvSpPr>
          <p:cNvPr id="8" name="文本框 7">
            <a:extLst>
              <a:ext uri="{FF2B5EF4-FFF2-40B4-BE49-F238E27FC236}">
                <a16:creationId xmlns:a16="http://schemas.microsoft.com/office/drawing/2014/main" id="{0F543E5D-6DC2-C44A-9EBF-C816CB87D3BF}"/>
              </a:ext>
            </a:extLst>
          </p:cNvPr>
          <p:cNvSpPr txBox="1"/>
          <p:nvPr/>
        </p:nvSpPr>
        <p:spPr>
          <a:xfrm>
            <a:off x="7868033" y="3718283"/>
            <a:ext cx="2554116" cy="2198024"/>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微商城、汇邻商城等平台配置优惠活动时支持设置赠送积分，满足条件后获取。</a:t>
            </a:r>
          </a:p>
        </p:txBody>
      </p:sp>
      <p:sp>
        <p:nvSpPr>
          <p:cNvPr id="19" name="任意多边形 51">
            <a:extLst>
              <a:ext uri="{FF2B5EF4-FFF2-40B4-BE49-F238E27FC236}">
                <a16:creationId xmlns:a16="http://schemas.microsoft.com/office/drawing/2014/main" id="{4496B616-5B89-1D49-ACC7-DCDE534A6074}"/>
              </a:ext>
            </a:extLst>
          </p:cNvPr>
          <p:cNvSpPr/>
          <p:nvPr/>
        </p:nvSpPr>
        <p:spPr>
          <a:xfrm>
            <a:off x="5262069" y="1539391"/>
            <a:ext cx="1667862" cy="1797940"/>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40D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2000" dirty="0">
              <a:solidFill>
                <a:prstClr val="white"/>
              </a:solidFill>
              <a:cs typeface="+mn-ea"/>
              <a:sym typeface="+mn-lt"/>
            </a:endParaRPr>
          </a:p>
        </p:txBody>
      </p:sp>
      <p:sp>
        <p:nvSpPr>
          <p:cNvPr id="20" name="任意多边形 51">
            <a:extLst>
              <a:ext uri="{FF2B5EF4-FFF2-40B4-BE49-F238E27FC236}">
                <a16:creationId xmlns:a16="http://schemas.microsoft.com/office/drawing/2014/main" id="{464E9437-0F82-474B-B688-CF60873E7544}"/>
              </a:ext>
            </a:extLst>
          </p:cNvPr>
          <p:cNvSpPr/>
          <p:nvPr/>
        </p:nvSpPr>
        <p:spPr>
          <a:xfrm>
            <a:off x="8281353" y="1539391"/>
            <a:ext cx="1667862" cy="1797940"/>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F37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2000" dirty="0">
              <a:solidFill>
                <a:prstClr val="white"/>
              </a:solidFill>
              <a:cs typeface="+mn-ea"/>
              <a:sym typeface="+mn-lt"/>
            </a:endParaRPr>
          </a:p>
        </p:txBody>
      </p:sp>
      <p:sp>
        <p:nvSpPr>
          <p:cNvPr id="21" name="椭圆 20">
            <a:extLst>
              <a:ext uri="{FF2B5EF4-FFF2-40B4-BE49-F238E27FC236}">
                <a16:creationId xmlns:a16="http://schemas.microsoft.com/office/drawing/2014/main" id="{9E256E35-7D7C-A647-B5E6-7FB208AA5E0B}"/>
              </a:ext>
            </a:extLst>
          </p:cNvPr>
          <p:cNvSpPr/>
          <p:nvPr/>
        </p:nvSpPr>
        <p:spPr>
          <a:xfrm>
            <a:off x="9072587" y="3423094"/>
            <a:ext cx="146353" cy="146392"/>
          </a:xfrm>
          <a:prstGeom prst="ellipse">
            <a:avLst/>
          </a:prstGeom>
          <a:solidFill>
            <a:srgbClr val="F3716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defTabSz="866943" fontAlgn="base">
              <a:spcBef>
                <a:spcPct val="0"/>
              </a:spcBef>
              <a:spcAft>
                <a:spcPct val="0"/>
              </a:spcAft>
            </a:pPr>
            <a:endParaRPr lang="zh-CN" altLang="en-US" sz="2000">
              <a:solidFill>
                <a:srgbClr val="93CDDD"/>
              </a:solidFill>
              <a:cs typeface="+mn-ea"/>
              <a:sym typeface="+mn-lt"/>
            </a:endParaRPr>
          </a:p>
        </p:txBody>
      </p:sp>
      <p:sp>
        <p:nvSpPr>
          <p:cNvPr id="22" name="椭圆 21">
            <a:extLst>
              <a:ext uri="{FF2B5EF4-FFF2-40B4-BE49-F238E27FC236}">
                <a16:creationId xmlns:a16="http://schemas.microsoft.com/office/drawing/2014/main" id="{33D958FA-DDC1-3644-97AD-7055A93B131D}"/>
              </a:ext>
            </a:extLst>
          </p:cNvPr>
          <p:cNvSpPr/>
          <p:nvPr/>
        </p:nvSpPr>
        <p:spPr>
          <a:xfrm>
            <a:off x="3017227" y="3423094"/>
            <a:ext cx="146353" cy="146392"/>
          </a:xfrm>
          <a:prstGeom prst="ellipse">
            <a:avLst/>
          </a:prstGeom>
          <a:solidFill>
            <a:srgbClr val="00A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defTabSz="866943" fontAlgn="base">
              <a:spcBef>
                <a:spcPct val="0"/>
              </a:spcBef>
              <a:spcAft>
                <a:spcPct val="0"/>
              </a:spcAft>
            </a:pPr>
            <a:endParaRPr lang="zh-CN" altLang="en-US" sz="2000">
              <a:solidFill>
                <a:srgbClr val="93CDDD"/>
              </a:solidFill>
              <a:cs typeface="+mn-ea"/>
              <a:sym typeface="+mn-lt"/>
            </a:endParaRPr>
          </a:p>
        </p:txBody>
      </p:sp>
      <p:sp>
        <p:nvSpPr>
          <p:cNvPr id="4" name="文本框 3">
            <a:extLst>
              <a:ext uri="{FF2B5EF4-FFF2-40B4-BE49-F238E27FC236}">
                <a16:creationId xmlns:a16="http://schemas.microsoft.com/office/drawing/2014/main" id="{67217D0F-5E70-AA48-B25F-D5D5F65AE764}"/>
              </a:ext>
            </a:extLst>
          </p:cNvPr>
          <p:cNvSpPr txBox="1"/>
          <p:nvPr/>
        </p:nvSpPr>
        <p:spPr>
          <a:xfrm>
            <a:off x="5325748" y="1924303"/>
            <a:ext cx="1521298" cy="947131"/>
          </a:xfrm>
          <a:prstGeom prst="rect">
            <a:avLst/>
          </a:prstGeom>
        </p:spPr>
        <p:txBody>
          <a:bodyPr wrap="square" rtlCol="0">
            <a:noAutofit/>
          </a:bodyPr>
          <a:lstStyle/>
          <a:p>
            <a:pPr algn="ctr">
              <a:lnSpc>
                <a:spcPct val="150000"/>
              </a:lnSpc>
            </a:pPr>
            <a:r>
              <a:rPr lang="zh-CN" altLang="en-US" dirty="0">
                <a:solidFill>
                  <a:schemeClr val="bg1"/>
                </a:solidFill>
                <a:latin typeface="Heiti SC Medium" pitchFamily="2" charset="-128"/>
                <a:ea typeface="Heiti SC Medium" pitchFamily="2" charset="-128"/>
              </a:rPr>
              <a:t>通过储值赠送获取积分</a:t>
            </a:r>
          </a:p>
        </p:txBody>
      </p:sp>
      <p:sp>
        <p:nvSpPr>
          <p:cNvPr id="5" name="文本框 4">
            <a:extLst>
              <a:ext uri="{FF2B5EF4-FFF2-40B4-BE49-F238E27FC236}">
                <a16:creationId xmlns:a16="http://schemas.microsoft.com/office/drawing/2014/main" id="{71670E9D-4D34-AC44-8DE9-5A2D31AAE2AD}"/>
              </a:ext>
            </a:extLst>
          </p:cNvPr>
          <p:cNvSpPr txBox="1"/>
          <p:nvPr/>
        </p:nvSpPr>
        <p:spPr>
          <a:xfrm>
            <a:off x="8481344" y="1924303"/>
            <a:ext cx="1225650" cy="947131"/>
          </a:xfrm>
          <a:prstGeom prst="rect">
            <a:avLst/>
          </a:prstGeom>
        </p:spPr>
        <p:txBody>
          <a:bodyPr wrap="square" rtlCol="0">
            <a:noAutofit/>
          </a:bodyPr>
          <a:lstStyle/>
          <a:p>
            <a:pPr algn="ctr">
              <a:lnSpc>
                <a:spcPct val="150000"/>
              </a:lnSpc>
            </a:pPr>
            <a:r>
              <a:rPr lang="zh-CN" altLang="en-US" dirty="0">
                <a:solidFill>
                  <a:schemeClr val="bg1"/>
                </a:solidFill>
                <a:latin typeface="Heiti SC Medium" pitchFamily="2" charset="-128"/>
                <a:ea typeface="Heiti SC Medium" pitchFamily="2" charset="-128"/>
              </a:rPr>
              <a:t>通过活动获取积分</a:t>
            </a:r>
          </a:p>
        </p:txBody>
      </p:sp>
    </p:spTree>
    <p:extLst>
      <p:ext uri="{BB962C8B-B14F-4D97-AF65-F5344CB8AC3E}">
        <p14:creationId xmlns:p14="http://schemas.microsoft.com/office/powerpoint/2010/main" val="149976293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3000"/>
                                        <p:tgtEl>
                                          <p:spTgt spid="9"/>
                                        </p:tgtEl>
                                      </p:cBhvr>
                                    </p:animEffect>
                                  </p:childTnLst>
                                </p:cTn>
                              </p:par>
                              <p:par>
                                <p:cTn id="15" presetID="49" presetClass="entr" presetSubtype="0" decel="100000"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par>
                                <p:cTn id="21" presetID="49" presetClass="entr" presetSubtype="0" decel="100000" fill="hold" grpId="0" nodeType="withEffect">
                                  <p:stCondLst>
                                    <p:cond delay="225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par>
                                <p:cTn id="27" presetID="49" presetClass="entr" presetSubtype="0" decel="100000" fill="hold" grpId="0" nodeType="withEffect">
                                  <p:stCondLst>
                                    <p:cond delay="75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 calcmode="lin" valueType="num">
                                      <p:cBhvr>
                                        <p:cTn id="31" dur="500" fill="hold"/>
                                        <p:tgtEl>
                                          <p:spTgt spid="21"/>
                                        </p:tgtEl>
                                        <p:attrNameLst>
                                          <p:attrName>style.rotation</p:attrName>
                                        </p:attrNameLst>
                                      </p:cBhvr>
                                      <p:tavLst>
                                        <p:tav tm="0">
                                          <p:val>
                                            <p:fltVal val="360"/>
                                          </p:val>
                                        </p:tav>
                                        <p:tav tm="100000">
                                          <p:val>
                                            <p:fltVal val="0"/>
                                          </p:val>
                                        </p:tav>
                                      </p:tavLst>
                                    </p:anim>
                                    <p:animEffect transition="in" filter="fade">
                                      <p:cBhvr>
                                        <p:cTn id="32" dur="500"/>
                                        <p:tgtEl>
                                          <p:spTgt spid="21"/>
                                        </p:tgtEl>
                                      </p:cBhvr>
                                    </p:animEffect>
                                  </p:childTnLst>
                                </p:cTn>
                              </p:par>
                              <p:par>
                                <p:cTn id="33" presetID="49" presetClass="entr" presetSubtype="0" decel="100000" fill="hold" grpId="0" nodeType="withEffect">
                                  <p:stCondLst>
                                    <p:cond delay="75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974856" y="276675"/>
            <a:ext cx="27843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积分的用处</a:t>
            </a:r>
          </a:p>
        </p:txBody>
      </p:sp>
      <p:sp>
        <p:nvSpPr>
          <p:cNvPr id="2" name="文本框 1">
            <a:extLst>
              <a:ext uri="{FF2B5EF4-FFF2-40B4-BE49-F238E27FC236}">
                <a16:creationId xmlns:a16="http://schemas.microsoft.com/office/drawing/2014/main" id="{616E116C-6CA6-9D47-AA72-3B1AB96D9992}"/>
              </a:ext>
            </a:extLst>
          </p:cNvPr>
          <p:cNvSpPr txBox="1"/>
          <p:nvPr/>
        </p:nvSpPr>
        <p:spPr>
          <a:xfrm>
            <a:off x="1306333" y="3972616"/>
            <a:ext cx="1005403" cy="338554"/>
          </a:xfrm>
          <a:prstGeom prst="rect">
            <a:avLst/>
          </a:prstGeom>
          <a:noFill/>
        </p:spPr>
        <p:txBody>
          <a:bodyPr wrap="none" rtlCol="0">
            <a:spAutoFit/>
          </a:bodyPr>
          <a:lstStyle/>
          <a:p>
            <a:r>
              <a:rPr lang="zh-CN" altLang="en-US" sz="1600" dirty="0">
                <a:latin typeface="Heiti SC Medium" pitchFamily="2" charset="-128"/>
                <a:ea typeface="Heiti SC Medium" pitchFamily="2" charset="-128"/>
              </a:rPr>
              <a:t>积分抵现</a:t>
            </a:r>
          </a:p>
        </p:txBody>
      </p:sp>
      <p:sp>
        <p:nvSpPr>
          <p:cNvPr id="5" name="文本框 4">
            <a:extLst>
              <a:ext uri="{FF2B5EF4-FFF2-40B4-BE49-F238E27FC236}">
                <a16:creationId xmlns:a16="http://schemas.microsoft.com/office/drawing/2014/main" id="{174F5778-3DB9-6D45-A3F3-B369F6B4D585}"/>
              </a:ext>
            </a:extLst>
          </p:cNvPr>
          <p:cNvSpPr txBox="1"/>
          <p:nvPr/>
        </p:nvSpPr>
        <p:spPr>
          <a:xfrm>
            <a:off x="4040283" y="3972616"/>
            <a:ext cx="1005403" cy="338554"/>
          </a:xfrm>
          <a:prstGeom prst="rect">
            <a:avLst/>
          </a:prstGeom>
          <a:noFill/>
        </p:spPr>
        <p:txBody>
          <a:bodyPr wrap="none" rtlCol="0">
            <a:spAutoFit/>
          </a:bodyPr>
          <a:lstStyle/>
          <a:p>
            <a:r>
              <a:rPr lang="zh-CN" altLang="en-US" sz="1600" dirty="0">
                <a:latin typeface="Heiti SC Medium" pitchFamily="2" charset="-128"/>
                <a:ea typeface="Heiti SC Medium" pitchFamily="2" charset="-128"/>
              </a:rPr>
              <a:t>积分兑换</a:t>
            </a:r>
          </a:p>
        </p:txBody>
      </p:sp>
      <p:sp>
        <p:nvSpPr>
          <p:cNvPr id="6" name="文本框 5">
            <a:extLst>
              <a:ext uri="{FF2B5EF4-FFF2-40B4-BE49-F238E27FC236}">
                <a16:creationId xmlns:a16="http://schemas.microsoft.com/office/drawing/2014/main" id="{D281E484-2211-B64B-BAC6-40429D780520}"/>
              </a:ext>
            </a:extLst>
          </p:cNvPr>
          <p:cNvSpPr txBox="1"/>
          <p:nvPr/>
        </p:nvSpPr>
        <p:spPr>
          <a:xfrm>
            <a:off x="6466457" y="3695617"/>
            <a:ext cx="1620957" cy="830997"/>
          </a:xfrm>
          <a:prstGeom prst="rect">
            <a:avLst/>
          </a:prstGeom>
          <a:noFill/>
        </p:spPr>
        <p:txBody>
          <a:bodyPr wrap="none" rtlCol="0">
            <a:spAutoFit/>
          </a:bodyPr>
          <a:lstStyle/>
          <a:p>
            <a:pPr algn="ctr"/>
            <a:r>
              <a:rPr lang="zh-CN" altLang="en-US" sz="1600" dirty="0">
                <a:latin typeface="Heiti SC Medium" pitchFamily="2" charset="-128"/>
                <a:ea typeface="Heiti SC Medium" pitchFamily="2" charset="-128"/>
              </a:rPr>
              <a:t>积分游戏</a:t>
            </a:r>
            <a:endParaRPr lang="en-US" altLang="zh-CN" sz="1600" dirty="0">
              <a:latin typeface="Heiti SC Medium" pitchFamily="2" charset="-128"/>
              <a:ea typeface="Heiti SC Medium" pitchFamily="2" charset="-128"/>
            </a:endParaRPr>
          </a:p>
          <a:p>
            <a:pPr algn="ctr"/>
            <a:r>
              <a:rPr lang="zh-CN" altLang="en-US" sz="1600" dirty="0">
                <a:latin typeface="Heiti SC Medium" pitchFamily="2" charset="-128"/>
                <a:ea typeface="Heiti SC Medium" pitchFamily="2" charset="-128"/>
              </a:rPr>
              <a:t>如积分抽奖、</a:t>
            </a:r>
            <a:endParaRPr lang="en-US" altLang="zh-CN" sz="1600" dirty="0">
              <a:latin typeface="Heiti SC Medium" pitchFamily="2" charset="-128"/>
              <a:ea typeface="Heiti SC Medium" pitchFamily="2" charset="-128"/>
            </a:endParaRPr>
          </a:p>
          <a:p>
            <a:pPr algn="ctr"/>
            <a:r>
              <a:rPr lang="zh-CN" altLang="en-US" sz="1600" dirty="0">
                <a:latin typeface="Heiti SC Medium" pitchFamily="2" charset="-128"/>
                <a:ea typeface="Heiti SC Medium" pitchFamily="2" charset="-128"/>
              </a:rPr>
              <a:t>砸金蛋等小游戏</a:t>
            </a:r>
          </a:p>
        </p:txBody>
      </p:sp>
      <p:sp>
        <p:nvSpPr>
          <p:cNvPr id="7" name="文本框 6">
            <a:extLst>
              <a:ext uri="{FF2B5EF4-FFF2-40B4-BE49-F238E27FC236}">
                <a16:creationId xmlns:a16="http://schemas.microsoft.com/office/drawing/2014/main" id="{BE258EA6-48BE-AC4E-BF85-9D7BDC21198E}"/>
              </a:ext>
            </a:extLst>
          </p:cNvPr>
          <p:cNvSpPr txBox="1"/>
          <p:nvPr/>
        </p:nvSpPr>
        <p:spPr>
          <a:xfrm>
            <a:off x="9302999" y="3834117"/>
            <a:ext cx="1415772" cy="584775"/>
          </a:xfrm>
          <a:prstGeom prst="rect">
            <a:avLst/>
          </a:prstGeom>
          <a:noFill/>
        </p:spPr>
        <p:txBody>
          <a:bodyPr wrap="none" rtlCol="0">
            <a:spAutoFit/>
          </a:bodyPr>
          <a:lstStyle/>
          <a:p>
            <a:pPr algn="ctr"/>
            <a:r>
              <a:rPr lang="zh-CN" altLang="en-US" sz="1600" dirty="0">
                <a:latin typeface="Heiti SC Medium" pitchFamily="2" charset="-128"/>
                <a:ea typeface="Heiti SC Medium" pitchFamily="2" charset="-128"/>
              </a:rPr>
              <a:t>获取积分</a:t>
            </a:r>
            <a:endParaRPr lang="en-US" altLang="zh-CN" sz="1600" dirty="0">
              <a:latin typeface="Heiti SC Medium" pitchFamily="2" charset="-128"/>
              <a:ea typeface="Heiti SC Medium" pitchFamily="2" charset="-128"/>
            </a:endParaRPr>
          </a:p>
          <a:p>
            <a:pPr algn="ctr"/>
            <a:r>
              <a:rPr lang="zh-CN" altLang="en-US" sz="1600" dirty="0">
                <a:latin typeface="Heiti SC Medium" pitchFamily="2" charset="-128"/>
                <a:ea typeface="Heiti SC Medium" pitchFamily="2" charset="-128"/>
              </a:rPr>
              <a:t>提升会员等级</a:t>
            </a:r>
          </a:p>
        </p:txBody>
      </p:sp>
      <p:sp>
        <p:nvSpPr>
          <p:cNvPr id="4" name="椭圆 3">
            <a:extLst>
              <a:ext uri="{FF2B5EF4-FFF2-40B4-BE49-F238E27FC236}">
                <a16:creationId xmlns:a16="http://schemas.microsoft.com/office/drawing/2014/main" id="{5949A5AC-FEB8-0D47-B453-A7B513246E3A}"/>
              </a:ext>
            </a:extLst>
          </p:cNvPr>
          <p:cNvSpPr/>
          <p:nvPr/>
        </p:nvSpPr>
        <p:spPr>
          <a:xfrm>
            <a:off x="1125970" y="2166926"/>
            <a:ext cx="1366131" cy="1366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AB2B48CA-9291-7B48-9331-193FC4CD5E5D}"/>
              </a:ext>
            </a:extLst>
          </p:cNvPr>
          <p:cNvSpPr/>
          <p:nvPr/>
        </p:nvSpPr>
        <p:spPr>
          <a:xfrm>
            <a:off x="3859920" y="2166926"/>
            <a:ext cx="1366131" cy="1366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2EE6CC1F-EBDA-264A-8456-81412806E5DB}"/>
              </a:ext>
            </a:extLst>
          </p:cNvPr>
          <p:cNvSpPr/>
          <p:nvPr/>
        </p:nvSpPr>
        <p:spPr>
          <a:xfrm>
            <a:off x="6593870" y="2166926"/>
            <a:ext cx="1366131" cy="1366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4355FB41-2465-9945-B1C7-212CF7A54061}"/>
              </a:ext>
            </a:extLst>
          </p:cNvPr>
          <p:cNvSpPr/>
          <p:nvPr/>
        </p:nvSpPr>
        <p:spPr>
          <a:xfrm>
            <a:off x="9327820" y="2288846"/>
            <a:ext cx="1366131" cy="1366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a:extLst>
              <a:ext uri="{FF2B5EF4-FFF2-40B4-BE49-F238E27FC236}">
                <a16:creationId xmlns:a16="http://schemas.microsoft.com/office/drawing/2014/main" id="{647B518F-4F0E-9D4A-9536-8273B98C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933" y="2445937"/>
            <a:ext cx="828427" cy="828427"/>
          </a:xfrm>
          <a:prstGeom prst="rect">
            <a:avLst/>
          </a:prstGeom>
        </p:spPr>
      </p:pic>
      <p:pic>
        <p:nvPicPr>
          <p:cNvPr id="15" name="图片 14">
            <a:extLst>
              <a:ext uri="{FF2B5EF4-FFF2-40B4-BE49-F238E27FC236}">
                <a16:creationId xmlns:a16="http://schemas.microsoft.com/office/drawing/2014/main" id="{32FD3216-ED85-1448-B8B8-D74CA6046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466" y="2425630"/>
            <a:ext cx="869039" cy="869039"/>
          </a:xfrm>
          <a:prstGeom prst="rect">
            <a:avLst/>
          </a:prstGeom>
        </p:spPr>
      </p:pic>
      <p:pic>
        <p:nvPicPr>
          <p:cNvPr id="17" name="图片 16">
            <a:extLst>
              <a:ext uri="{FF2B5EF4-FFF2-40B4-BE49-F238E27FC236}">
                <a16:creationId xmlns:a16="http://schemas.microsoft.com/office/drawing/2014/main" id="{250DDA7D-C46A-2346-85EF-40E469977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99" y="2425630"/>
            <a:ext cx="855121" cy="855121"/>
          </a:xfrm>
          <a:prstGeom prst="rect">
            <a:avLst/>
          </a:prstGeom>
        </p:spPr>
      </p:pic>
      <p:pic>
        <p:nvPicPr>
          <p:cNvPr id="19" name="图片 18">
            <a:extLst>
              <a:ext uri="{FF2B5EF4-FFF2-40B4-BE49-F238E27FC236}">
                <a16:creationId xmlns:a16="http://schemas.microsoft.com/office/drawing/2014/main" id="{4CB1B140-B7F2-6849-BF7F-E0F7FDD8A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0398" y="2391424"/>
            <a:ext cx="1160974" cy="1160974"/>
          </a:xfrm>
          <a:prstGeom prst="rect">
            <a:avLst/>
          </a:prstGeom>
        </p:spPr>
      </p:pic>
    </p:spTree>
    <p:extLst>
      <p:ext uri="{BB962C8B-B14F-4D97-AF65-F5344CB8AC3E}">
        <p14:creationId xmlns:p14="http://schemas.microsoft.com/office/powerpoint/2010/main" val="1947739228"/>
      </p:ext>
    </p:extLst>
  </p:cSld>
  <p:clrMapOvr>
    <a:masterClrMapping/>
  </p:clrMapOvr>
  <p:transition spd="slow">
    <p:push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974856" y="276675"/>
            <a:ext cx="27843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积分抵现</a:t>
            </a:r>
          </a:p>
        </p:txBody>
      </p:sp>
      <p:sp>
        <p:nvSpPr>
          <p:cNvPr id="3" name="文本框 2">
            <a:extLst>
              <a:ext uri="{FF2B5EF4-FFF2-40B4-BE49-F238E27FC236}">
                <a16:creationId xmlns:a16="http://schemas.microsoft.com/office/drawing/2014/main" id="{721AAC06-BC56-C64D-98CE-45FBA1919F5B}"/>
              </a:ext>
            </a:extLst>
          </p:cNvPr>
          <p:cNvSpPr txBox="1"/>
          <p:nvPr/>
        </p:nvSpPr>
        <p:spPr>
          <a:xfrm>
            <a:off x="827372" y="2401859"/>
            <a:ext cx="5447711" cy="1157417"/>
          </a:xfrm>
          <a:prstGeom prst="rect">
            <a:avLst/>
          </a:prstGeom>
        </p:spPr>
        <p:txBody>
          <a:bodyPr wrap="square" rtlCol="0">
            <a:noAutofit/>
          </a:bodyPr>
          <a:lstStyle/>
          <a:p>
            <a:pPr>
              <a:lnSpc>
                <a:spcPct val="150000"/>
              </a:lnSpc>
            </a:pPr>
            <a:r>
              <a:rPr lang="zh-CN" altLang="en-US" dirty="0">
                <a:latin typeface="Heiti SC Medium" pitchFamily="2" charset="-128"/>
                <a:ea typeface="Heiti SC Medium" pitchFamily="2" charset="-128"/>
              </a:rPr>
              <a:t>开启积分抵现开关后，选择参与抵现的商品和抵现规则，即可使用积分抵现功能。</a:t>
            </a:r>
          </a:p>
          <a:p>
            <a:pPr>
              <a:lnSpc>
                <a:spcPct val="150000"/>
              </a:lnSpc>
            </a:pPr>
            <a:endParaRPr lang="zh-CN" altLang="en-US" dirty="0">
              <a:latin typeface="Heiti SC Medium" pitchFamily="2" charset="-128"/>
              <a:ea typeface="Heiti SC Medium" pitchFamily="2" charset="-128"/>
            </a:endParaRPr>
          </a:p>
        </p:txBody>
      </p:sp>
      <p:sp>
        <p:nvSpPr>
          <p:cNvPr id="4" name="文本框 3">
            <a:extLst>
              <a:ext uri="{FF2B5EF4-FFF2-40B4-BE49-F238E27FC236}">
                <a16:creationId xmlns:a16="http://schemas.microsoft.com/office/drawing/2014/main" id="{FB14CE63-8AC6-984B-BAFF-385C191D3583}"/>
              </a:ext>
            </a:extLst>
          </p:cNvPr>
          <p:cNvSpPr txBox="1"/>
          <p:nvPr/>
        </p:nvSpPr>
        <p:spPr>
          <a:xfrm>
            <a:off x="827489" y="3756018"/>
            <a:ext cx="4245956" cy="1122648"/>
          </a:xfrm>
          <a:prstGeom prst="rect">
            <a:avLst/>
          </a:prstGeom>
        </p:spPr>
        <p:txBody>
          <a:bodyPr wrap="square" rtlCol="0">
            <a:noAutofit/>
          </a:bodyPr>
          <a:lstStyle/>
          <a:p>
            <a:pPr>
              <a:lnSpc>
                <a:spcPct val="150000"/>
              </a:lnSpc>
            </a:pPr>
            <a:r>
              <a:rPr lang="zh-CN" altLang="en-US" dirty="0">
                <a:latin typeface="Heiti SC Medium" pitchFamily="2" charset="-128"/>
                <a:ea typeface="Heiti SC Medium" pitchFamily="2" charset="-128"/>
              </a:rPr>
              <a:t>积分抵现功能直接把积分转化为钱，是有效增加会员回头消费的一种策略。</a:t>
            </a:r>
          </a:p>
        </p:txBody>
      </p:sp>
      <p:pic>
        <p:nvPicPr>
          <p:cNvPr id="6" name="图片 5">
            <a:extLst>
              <a:ext uri="{FF2B5EF4-FFF2-40B4-BE49-F238E27FC236}">
                <a16:creationId xmlns:a16="http://schemas.microsoft.com/office/drawing/2014/main" id="{4357E114-5FA7-7B4B-B977-011B0F4067BC}"/>
              </a:ext>
            </a:extLst>
          </p:cNvPr>
          <p:cNvPicPr>
            <a:picLocks noChangeAspect="1"/>
          </p:cNvPicPr>
          <p:nvPr/>
        </p:nvPicPr>
        <p:blipFill>
          <a:blip r:embed="rId2"/>
          <a:stretch>
            <a:fillRect/>
          </a:stretch>
        </p:blipFill>
        <p:spPr>
          <a:xfrm>
            <a:off x="6422567" y="2034732"/>
            <a:ext cx="5110504" cy="3715395"/>
          </a:xfrm>
          <a:prstGeom prst="rect">
            <a:avLst/>
          </a:prstGeom>
        </p:spPr>
      </p:pic>
    </p:spTree>
    <p:extLst>
      <p:ext uri="{BB962C8B-B14F-4D97-AF65-F5344CB8AC3E}">
        <p14:creationId xmlns:p14="http://schemas.microsoft.com/office/powerpoint/2010/main" val="564370290"/>
      </p:ext>
    </p:extLst>
  </p:cSld>
  <p:clrMapOvr>
    <a:masterClrMapping/>
  </p:clrMapOvr>
  <p:transition spd="slow">
    <p:push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974856" y="276675"/>
            <a:ext cx="27843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积分兑换</a:t>
            </a:r>
          </a:p>
        </p:txBody>
      </p:sp>
      <p:sp>
        <p:nvSpPr>
          <p:cNvPr id="3" name="文本框 2">
            <a:extLst>
              <a:ext uri="{FF2B5EF4-FFF2-40B4-BE49-F238E27FC236}">
                <a16:creationId xmlns:a16="http://schemas.microsoft.com/office/drawing/2014/main" id="{5D326C3F-F701-FD43-ABB8-445D210CCC6B}"/>
              </a:ext>
            </a:extLst>
          </p:cNvPr>
          <p:cNvSpPr txBox="1"/>
          <p:nvPr/>
        </p:nvSpPr>
        <p:spPr>
          <a:xfrm>
            <a:off x="6185952" y="2586056"/>
            <a:ext cx="4914667" cy="3029442"/>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积分兑换是面向会员的特定活动，支持将会员积分兑换成指定的商品或优惠券。</a:t>
            </a:r>
            <a:endParaRPr lang="en-US" altLang="zh-CN" sz="1600" dirty="0">
              <a:latin typeface="Heiti SC Medium" pitchFamily="2" charset="-128"/>
              <a:ea typeface="Heiti SC Medium" pitchFamily="2" charset="-128"/>
            </a:endParaRPr>
          </a:p>
          <a:p>
            <a:pPr>
              <a:lnSpc>
                <a:spcPct val="150000"/>
              </a:lnSpc>
            </a:pPr>
            <a:endParaRPr lang="en-US" altLang="zh-CN" sz="1600" dirty="0">
              <a:latin typeface="Heiti SC Medium" pitchFamily="2" charset="-128"/>
              <a:ea typeface="Heiti SC Medium" pitchFamily="2" charset="-128"/>
            </a:endParaRPr>
          </a:p>
          <a:p>
            <a:pPr>
              <a:lnSpc>
                <a:spcPct val="150000"/>
              </a:lnSpc>
            </a:pPr>
            <a:r>
              <a:rPr lang="zh-CN" altLang="en-US" sz="1600" dirty="0">
                <a:latin typeface="Heiti SC Medium" pitchFamily="2" charset="-128"/>
                <a:ea typeface="Heiti SC Medium" pitchFamily="2" charset="-128"/>
              </a:rPr>
              <a:t>合理设置积分兑换活动能有效增加用户粘性、提高用户活跃度。</a:t>
            </a:r>
          </a:p>
        </p:txBody>
      </p:sp>
      <p:pic>
        <p:nvPicPr>
          <p:cNvPr id="4" name="图片 3">
            <a:extLst>
              <a:ext uri="{FF2B5EF4-FFF2-40B4-BE49-F238E27FC236}">
                <a16:creationId xmlns:a16="http://schemas.microsoft.com/office/drawing/2014/main" id="{4BB69369-F631-D34D-99F1-2259B6E05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2" y="1199534"/>
            <a:ext cx="5460730" cy="4415964"/>
          </a:xfrm>
          <a:prstGeom prst="rect">
            <a:avLst/>
          </a:prstGeom>
        </p:spPr>
      </p:pic>
    </p:spTree>
    <p:extLst>
      <p:ext uri="{BB962C8B-B14F-4D97-AF65-F5344CB8AC3E}">
        <p14:creationId xmlns:p14="http://schemas.microsoft.com/office/powerpoint/2010/main" val="2553928636"/>
      </p:ext>
    </p:extLst>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积分游戏</a:t>
            </a:r>
          </a:p>
        </p:txBody>
      </p:sp>
      <p:sp>
        <p:nvSpPr>
          <p:cNvPr id="3" name="文本框 2">
            <a:extLst>
              <a:ext uri="{FF2B5EF4-FFF2-40B4-BE49-F238E27FC236}">
                <a16:creationId xmlns:a16="http://schemas.microsoft.com/office/drawing/2014/main" id="{DE28B7D1-077A-C242-B819-EB1026C95AF9}"/>
              </a:ext>
            </a:extLst>
          </p:cNvPr>
          <p:cNvSpPr txBox="1"/>
          <p:nvPr/>
        </p:nvSpPr>
        <p:spPr>
          <a:xfrm>
            <a:off x="974856" y="2962191"/>
            <a:ext cx="4718021" cy="1658969"/>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微商城幸运大抽奖、生肖翻翻看、砸金蛋等小游戏，通过消耗积分获取游戏机会并赢取奖品的活动。积分游戏是有效消耗会员积分的渠道，</a:t>
            </a:r>
          </a:p>
        </p:txBody>
      </p:sp>
      <p:pic>
        <p:nvPicPr>
          <p:cNvPr id="8" name="图片 7">
            <a:extLst>
              <a:ext uri="{FF2B5EF4-FFF2-40B4-BE49-F238E27FC236}">
                <a16:creationId xmlns:a16="http://schemas.microsoft.com/office/drawing/2014/main" id="{F8611C5B-E58F-B347-9BBC-E107AC52F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618" y="1377887"/>
            <a:ext cx="4473678" cy="4473678"/>
          </a:xfrm>
          <a:prstGeom prst="rect">
            <a:avLst/>
          </a:prstGeom>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通过积分升级会员</a:t>
            </a:r>
          </a:p>
        </p:txBody>
      </p:sp>
      <p:sp>
        <p:nvSpPr>
          <p:cNvPr id="3" name="文本框 2">
            <a:extLst>
              <a:ext uri="{FF2B5EF4-FFF2-40B4-BE49-F238E27FC236}">
                <a16:creationId xmlns:a16="http://schemas.microsoft.com/office/drawing/2014/main" id="{0F720EC2-4262-FE4E-A6DB-BE9E9389EA45}"/>
              </a:ext>
            </a:extLst>
          </p:cNvPr>
          <p:cNvSpPr txBox="1"/>
          <p:nvPr/>
        </p:nvSpPr>
        <p:spPr>
          <a:xfrm>
            <a:off x="6146623" y="3231926"/>
            <a:ext cx="5019544" cy="1123766"/>
          </a:xfrm>
          <a:prstGeom prst="rect">
            <a:avLst/>
          </a:prstGeom>
        </p:spPr>
        <p:txBody>
          <a:bodyPr wrap="square" rtlCol="0">
            <a:noAutofit/>
          </a:bodyPr>
          <a:lstStyle/>
          <a:p>
            <a:pPr>
              <a:lnSpc>
                <a:spcPct val="150000"/>
              </a:lnSpc>
            </a:pPr>
            <a:r>
              <a:rPr lang="zh-CN" altLang="en-US" sz="1600" dirty="0">
                <a:latin typeface="Heiti SC Medium" pitchFamily="2" charset="-128"/>
                <a:ea typeface="Heiti SC Medium" pitchFamily="2" charset="-128"/>
              </a:rPr>
              <a:t>会员等级的升降级规则中支持根据会员某段时间内获得的积分来提升会员等级。</a:t>
            </a:r>
          </a:p>
        </p:txBody>
      </p:sp>
      <p:pic>
        <p:nvPicPr>
          <p:cNvPr id="4" name="图片 3">
            <a:extLst>
              <a:ext uri="{FF2B5EF4-FFF2-40B4-BE49-F238E27FC236}">
                <a16:creationId xmlns:a16="http://schemas.microsoft.com/office/drawing/2014/main" id="{9FBE57E9-3F74-4449-ACB2-3A92B22A1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4" y="1887792"/>
            <a:ext cx="5405282" cy="3603521"/>
          </a:xfrm>
          <a:prstGeom prst="rect">
            <a:avLst/>
          </a:prstGeom>
        </p:spPr>
      </p:pic>
    </p:spTree>
    <p:extLst>
      <p:ext uri="{BB962C8B-B14F-4D97-AF65-F5344CB8AC3E}">
        <p14:creationId xmlns:p14="http://schemas.microsoft.com/office/powerpoint/2010/main" val="418150883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6">
      <a:dk1>
        <a:sysClr val="windowText" lastClr="000000"/>
      </a:dk1>
      <a:lt1>
        <a:sysClr val="window" lastClr="FFFFFF"/>
      </a:lt1>
      <a:dk2>
        <a:srgbClr val="335B74"/>
      </a:dk2>
      <a:lt2>
        <a:srgbClr val="DFE3E5"/>
      </a:lt2>
      <a:accent1>
        <a:srgbClr val="1CADE4"/>
      </a:accent1>
      <a:accent2>
        <a:srgbClr val="2683C6"/>
      </a:accent2>
      <a:accent3>
        <a:srgbClr val="27CED7"/>
      </a:accent3>
      <a:accent4>
        <a:srgbClr val="027584"/>
      </a:accent4>
      <a:accent5>
        <a:srgbClr val="FFC000"/>
      </a:accent5>
      <a:accent6>
        <a:srgbClr val="62A39F"/>
      </a:accent6>
      <a:hlink>
        <a:srgbClr val="6EAC1C"/>
      </a:hlink>
      <a:folHlink>
        <a:srgbClr val="B26B0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370</Words>
  <Application>Microsoft Macintosh PowerPoint</Application>
  <PresentationFormat>宽屏</PresentationFormat>
  <Paragraphs>30</Paragraphs>
  <Slides>8</Slides>
  <Notes>0</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8</vt:i4>
      </vt:variant>
    </vt:vector>
  </HeadingPairs>
  <TitlesOfParts>
    <vt:vector size="19" baseType="lpstr">
      <vt:lpstr>等线</vt:lpstr>
      <vt:lpstr>等线 Light</vt:lpstr>
      <vt:lpstr>SimHei</vt:lpstr>
      <vt:lpstr>宋体</vt:lpstr>
      <vt:lpstr>微软雅黑</vt:lpstr>
      <vt:lpstr>Heiti SC Medium</vt:lpstr>
      <vt:lpstr>Arial</vt:lpstr>
      <vt:lpstr>Calibri</vt:lpstr>
      <vt:lpstr>webwppDefTheme</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59</cp:revision>
  <dcterms:created xsi:type="dcterms:W3CDTF">2021-06-18T04:01:00Z</dcterms:created>
  <dcterms:modified xsi:type="dcterms:W3CDTF">2022-03-24T08:41:57Z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F0F5A2079590439B9DABF9619F6EA82E</vt:lpwstr>
  </property>
</Properties>
</file>