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0" r:id="rId4"/>
  </p:sldMasterIdLst>
  <p:notesMasterIdLst>
    <p:notesMasterId r:id="rId12"/>
  </p:notesMasterIdLst>
  <p:handoutMasterIdLst>
    <p:handoutMasterId r:id="rId14"/>
  </p:handoutMasterIdLst>
  <p:sldIdLst>
    <p:sldId id="256" r:id="rId5"/>
    <p:sldId id="289" r:id="rId6"/>
    <p:sldId id="303" r:id="rId7"/>
    <p:sldId id="305" r:id="rId8"/>
    <p:sldId id="307" r:id="rId9"/>
    <p:sldId id="308" r:id="rId10"/>
    <p:sldId id="309" r:id="rId11"/>
    <p:sldId id="30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7B4"/>
    <a:srgbClr val="1891FF"/>
    <a:srgbClr val="E0F1F6"/>
    <a:srgbClr val="00AAE0"/>
    <a:srgbClr val="F57264"/>
    <a:srgbClr val="F8D35C"/>
    <a:srgbClr val="FFAB15"/>
    <a:srgbClr val="FCFCFC"/>
    <a:srgbClr val="00ADFF"/>
    <a:srgbClr val="00A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2"/>
    <p:restoredTop sz="92966"/>
  </p:normalViewPr>
  <p:slideViewPr>
    <p:cSldViewPr snapToGrid="0">
      <p:cViewPr varScale="1">
        <p:scale>
          <a:sx n="123" d="100"/>
          <a:sy n="123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cxnSp>
        <p:nvCxnSpPr>
          <p:cNvPr id="3" name="直线连接符 2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>
              <a:sym typeface="+mn-ea"/>
            </a:endParaRP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svg"/><Relationship Id="rId8" Type="http://schemas.openxmlformats.org/officeDocument/2006/relationships/image" Target="../media/image5.png"/><Relationship Id="rId7" Type="http://schemas.openxmlformats.org/officeDocument/2006/relationships/image" Target="../media/image2.sv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9.xml"/><Relationship Id="rId12" Type="http://schemas.openxmlformats.org/officeDocument/2006/relationships/image" Target="../media/image7.png"/><Relationship Id="rId11" Type="http://schemas.openxmlformats.org/officeDocument/2006/relationships/image" Target="../media/image2.png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47" t="23338" r="61364" b="32149"/>
          <a:stretch>
            <a:fillRect/>
          </a:stretch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27" t="23338" r="15398" b="32149"/>
          <a:stretch>
            <a:fillRect/>
          </a:stretch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/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/>
          <p:cNvSpPr/>
          <p:nvPr/>
        </p:nvSpPr>
        <p:spPr>
          <a:xfrm>
            <a:off x="884224" y="2291203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会员管理</a:t>
            </a:r>
            <a:endParaRPr lang="zh-CN" altLang="en-US" sz="6000" b="1" spc="300" dirty="0">
              <a:solidFill>
                <a:srgbClr val="189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88133" y="3694287"/>
            <a:ext cx="2417777" cy="462160"/>
          </a:xfrm>
          <a:prstGeom prst="roundRect">
            <a:avLst>
              <a:gd name="adj" fmla="val 50000"/>
            </a:avLst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spc="3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思源黑体 CN Bold" panose="020B0800000000000000" pitchFamily="34" charset="-122"/>
              </a:rPr>
              <a:t>全渠道会员管理</a:t>
            </a:r>
            <a:endParaRPr lang="en-US" altLang="zh-CN" sz="2000" spc="3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sym typeface="思源黑体 CN Bold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27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多渠道会员管理</a:t>
            </a:r>
            <a:endParaRPr lang="zh-CN" altLang="en-US" sz="2400" b="1" spc="300" dirty="0">
              <a:solidFill>
                <a:srgbClr val="189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642" y="2551119"/>
            <a:ext cx="2829769" cy="293285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查看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编辑会员基本信息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54349" y="2134496"/>
            <a:ext cx="208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AAE0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会员资料</a:t>
            </a:r>
            <a:endParaRPr lang="zh-CN" altLang="en-US" sz="2000" b="1" dirty="0">
              <a:solidFill>
                <a:srgbClr val="00AAE0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4923" y="3966673"/>
            <a:ext cx="2359660" cy="551818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0000"/>
              </a:lnSpc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创建储值活动，吸引客户储值并用余额消费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11980" y="3549990"/>
            <a:ext cx="208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FAB15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会员储值</a:t>
            </a:r>
            <a:endParaRPr lang="zh-CN" altLang="en-US" sz="2000" b="1" dirty="0">
              <a:solidFill>
                <a:srgbClr val="FFAB15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7750" y="5611251"/>
            <a:ext cx="2829769" cy="551818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创建会员权益卡，提升会员消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费欲望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64457" y="5194628"/>
            <a:ext cx="208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1891FF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会员权益</a:t>
            </a:r>
            <a:endParaRPr lang="zh-CN" altLang="en-US" sz="2000" b="1" dirty="0">
              <a:solidFill>
                <a:srgbClr val="1891FF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70052" y="2397610"/>
            <a:ext cx="2472055" cy="810350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建立一套自己的会员成长体系，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不同会员等级，获得不同的会员权益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96326" y="1996789"/>
            <a:ext cx="208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1D7B4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会员等级</a:t>
            </a:r>
            <a:endParaRPr lang="zh-CN" altLang="en-US" sz="2000" b="1" dirty="0">
              <a:solidFill>
                <a:srgbClr val="41D7B4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19516" y="4066330"/>
            <a:ext cx="3174762" cy="810350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设置会员积分规则，刺激会员消费，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积分兑换和积分抵现活动，带来会员持续复购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19515" y="3649707"/>
            <a:ext cx="208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8D35C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会员积分</a:t>
            </a:r>
            <a:endParaRPr lang="zh-CN" altLang="en-US" sz="2000" b="1" dirty="0">
              <a:solidFill>
                <a:srgbClr val="F8D35C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435494" y="5627611"/>
            <a:ext cx="2829769" cy="551818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会员分群管理，可针对不同群体制定不同的营销策略；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35494" y="5210988"/>
            <a:ext cx="208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57264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会员分群</a:t>
            </a:r>
            <a:endParaRPr lang="zh-CN" altLang="en-US" sz="2000" b="1" dirty="0">
              <a:solidFill>
                <a:srgbClr val="F57264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608906" y="2155149"/>
            <a:ext cx="4683241" cy="4109426"/>
            <a:chOff x="3214693" y="1714500"/>
            <a:chExt cx="5300141" cy="4650740"/>
          </a:xfrm>
        </p:grpSpPr>
        <p:sp>
          <p:nvSpPr>
            <p:cNvPr id="5" name="椭圆 4"/>
            <p:cNvSpPr/>
            <p:nvPr/>
          </p:nvSpPr>
          <p:spPr>
            <a:xfrm>
              <a:off x="3516630" y="1714500"/>
              <a:ext cx="4650740" cy="4650740"/>
            </a:xfrm>
            <a:prstGeom prst="ellipse">
              <a:avLst/>
            </a:prstGeom>
            <a:noFill/>
            <a:ln w="127000">
              <a:solidFill>
                <a:schemeClr val="accent4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812607" y="1897986"/>
              <a:ext cx="765196" cy="765196"/>
              <a:chOff x="4012632" y="1583661"/>
              <a:chExt cx="765196" cy="76519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012632" y="1583661"/>
                <a:ext cx="765196" cy="765196"/>
              </a:xfrm>
              <a:prstGeom prst="ellipse">
                <a:avLst/>
              </a:prstGeom>
              <a:solidFill>
                <a:srgbClr val="00A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iṡḷïďé"/>
              <p:cNvSpPr/>
              <p:nvPr/>
            </p:nvSpPr>
            <p:spPr>
              <a:xfrm>
                <a:off x="4122448" y="1800193"/>
                <a:ext cx="545564" cy="332132"/>
              </a:xfrm>
              <a:custGeom>
                <a:avLst/>
                <a:gdLst>
                  <a:gd name="T0" fmla="*/ 9934 w 12800"/>
                  <a:gd name="T1" fmla="*/ 4202 h 7792"/>
                  <a:gd name="T2" fmla="*/ 6623 w 12800"/>
                  <a:gd name="T3" fmla="*/ 2783 h 7792"/>
                  <a:gd name="T4" fmla="*/ 2894 w 12800"/>
                  <a:gd name="T5" fmla="*/ 4202 h 7792"/>
                  <a:gd name="T6" fmla="*/ 1837 w 12800"/>
                  <a:gd name="T7" fmla="*/ 3757 h 7792"/>
                  <a:gd name="T8" fmla="*/ 1837 w 12800"/>
                  <a:gd name="T9" fmla="*/ 5037 h 7792"/>
                  <a:gd name="T10" fmla="*/ 2115 w 12800"/>
                  <a:gd name="T11" fmla="*/ 5426 h 7792"/>
                  <a:gd name="T12" fmla="*/ 1837 w 12800"/>
                  <a:gd name="T13" fmla="*/ 5816 h 7792"/>
                  <a:gd name="T14" fmla="*/ 2143 w 12800"/>
                  <a:gd name="T15" fmla="*/ 7179 h 7792"/>
                  <a:gd name="T16" fmla="*/ 1197 w 12800"/>
                  <a:gd name="T17" fmla="*/ 7179 h 7792"/>
                  <a:gd name="T18" fmla="*/ 1503 w 12800"/>
                  <a:gd name="T19" fmla="*/ 5788 h 7792"/>
                  <a:gd name="T20" fmla="*/ 1252 w 12800"/>
                  <a:gd name="T21" fmla="*/ 5399 h 7792"/>
                  <a:gd name="T22" fmla="*/ 1503 w 12800"/>
                  <a:gd name="T23" fmla="*/ 5009 h 7792"/>
                  <a:gd name="T24" fmla="*/ 1503 w 12800"/>
                  <a:gd name="T25" fmla="*/ 3618 h 7792"/>
                  <a:gd name="T26" fmla="*/ 0 w 12800"/>
                  <a:gd name="T27" fmla="*/ 3006 h 7792"/>
                  <a:gd name="T28" fmla="*/ 6678 w 12800"/>
                  <a:gd name="T29" fmla="*/ 0 h 7792"/>
                  <a:gd name="T30" fmla="*/ 12800 w 12800"/>
                  <a:gd name="T31" fmla="*/ 3033 h 7792"/>
                  <a:gd name="T32" fmla="*/ 9934 w 12800"/>
                  <a:gd name="T33" fmla="*/ 4202 h 7792"/>
                  <a:gd name="T34" fmla="*/ 6511 w 12800"/>
                  <a:gd name="T35" fmla="*/ 3479 h 7792"/>
                  <a:gd name="T36" fmla="*/ 9517 w 12800"/>
                  <a:gd name="T37" fmla="*/ 4508 h 7792"/>
                  <a:gd name="T38" fmla="*/ 9517 w 12800"/>
                  <a:gd name="T39" fmla="*/ 6985 h 7792"/>
                  <a:gd name="T40" fmla="*/ 6344 w 12800"/>
                  <a:gd name="T41" fmla="*/ 7792 h 7792"/>
                  <a:gd name="T42" fmla="*/ 3534 w 12800"/>
                  <a:gd name="T43" fmla="*/ 6985 h 7792"/>
                  <a:gd name="T44" fmla="*/ 3534 w 12800"/>
                  <a:gd name="T45" fmla="*/ 4508 h 7792"/>
                  <a:gd name="T46" fmla="*/ 6511 w 12800"/>
                  <a:gd name="T47" fmla="*/ 3479 h 7792"/>
                  <a:gd name="T48" fmla="*/ 6483 w 12800"/>
                  <a:gd name="T49" fmla="*/ 7346 h 7792"/>
                  <a:gd name="T50" fmla="*/ 8904 w 12800"/>
                  <a:gd name="T51" fmla="*/ 6734 h 7792"/>
                  <a:gd name="T52" fmla="*/ 6483 w 12800"/>
                  <a:gd name="T53" fmla="*/ 6122 h 7792"/>
                  <a:gd name="T54" fmla="*/ 4063 w 12800"/>
                  <a:gd name="T55" fmla="*/ 6734 h 7792"/>
                  <a:gd name="T56" fmla="*/ 6483 w 12800"/>
                  <a:gd name="T57" fmla="*/ 7346 h 7792"/>
                  <a:gd name="T58" fmla="*/ 6483 w 12800"/>
                  <a:gd name="T59" fmla="*/ 7346 h 7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800" h="7792">
                    <a:moveTo>
                      <a:pt x="9934" y="4202"/>
                    </a:moveTo>
                    <a:cubicBezTo>
                      <a:pt x="9934" y="4202"/>
                      <a:pt x="8543" y="2783"/>
                      <a:pt x="6623" y="2783"/>
                    </a:cubicBezTo>
                    <a:cubicBezTo>
                      <a:pt x="4730" y="2783"/>
                      <a:pt x="2894" y="4202"/>
                      <a:pt x="2894" y="4202"/>
                    </a:cubicBezTo>
                    <a:lnTo>
                      <a:pt x="1837" y="3757"/>
                    </a:lnTo>
                    <a:lnTo>
                      <a:pt x="1837" y="5037"/>
                    </a:lnTo>
                    <a:cubicBezTo>
                      <a:pt x="2003" y="5093"/>
                      <a:pt x="2115" y="5232"/>
                      <a:pt x="2115" y="5426"/>
                    </a:cubicBezTo>
                    <a:cubicBezTo>
                      <a:pt x="2115" y="5621"/>
                      <a:pt x="2003" y="5760"/>
                      <a:pt x="1837" y="5816"/>
                    </a:cubicBezTo>
                    <a:lnTo>
                      <a:pt x="2143" y="7179"/>
                    </a:lnTo>
                    <a:lnTo>
                      <a:pt x="1197" y="7179"/>
                    </a:lnTo>
                    <a:lnTo>
                      <a:pt x="1503" y="5788"/>
                    </a:lnTo>
                    <a:cubicBezTo>
                      <a:pt x="1363" y="5733"/>
                      <a:pt x="1252" y="5566"/>
                      <a:pt x="1252" y="5399"/>
                    </a:cubicBezTo>
                    <a:cubicBezTo>
                      <a:pt x="1252" y="5232"/>
                      <a:pt x="1363" y="5093"/>
                      <a:pt x="1503" y="5009"/>
                    </a:cubicBezTo>
                    <a:lnTo>
                      <a:pt x="1503" y="3618"/>
                    </a:lnTo>
                    <a:lnTo>
                      <a:pt x="0" y="3006"/>
                    </a:lnTo>
                    <a:lnTo>
                      <a:pt x="6678" y="0"/>
                    </a:lnTo>
                    <a:lnTo>
                      <a:pt x="12800" y="3033"/>
                    </a:lnTo>
                    <a:lnTo>
                      <a:pt x="9934" y="4202"/>
                    </a:lnTo>
                    <a:close/>
                    <a:moveTo>
                      <a:pt x="6511" y="3479"/>
                    </a:moveTo>
                    <a:cubicBezTo>
                      <a:pt x="8459" y="3479"/>
                      <a:pt x="9517" y="4508"/>
                      <a:pt x="9517" y="4508"/>
                    </a:cubicBezTo>
                    <a:lnTo>
                      <a:pt x="9517" y="6985"/>
                    </a:lnTo>
                    <a:cubicBezTo>
                      <a:pt x="9517" y="6985"/>
                      <a:pt x="8403" y="7792"/>
                      <a:pt x="6344" y="7792"/>
                    </a:cubicBezTo>
                    <a:cubicBezTo>
                      <a:pt x="4285" y="7792"/>
                      <a:pt x="3534" y="6985"/>
                      <a:pt x="3534" y="6985"/>
                    </a:cubicBezTo>
                    <a:lnTo>
                      <a:pt x="3534" y="4508"/>
                    </a:lnTo>
                    <a:cubicBezTo>
                      <a:pt x="3562" y="4508"/>
                      <a:pt x="4591" y="3479"/>
                      <a:pt x="6511" y="3479"/>
                    </a:cubicBezTo>
                    <a:close/>
                    <a:moveTo>
                      <a:pt x="6483" y="7346"/>
                    </a:moveTo>
                    <a:cubicBezTo>
                      <a:pt x="7819" y="7346"/>
                      <a:pt x="8904" y="7068"/>
                      <a:pt x="8904" y="6734"/>
                    </a:cubicBezTo>
                    <a:cubicBezTo>
                      <a:pt x="8904" y="6400"/>
                      <a:pt x="7819" y="6122"/>
                      <a:pt x="6483" y="6122"/>
                    </a:cubicBezTo>
                    <a:cubicBezTo>
                      <a:pt x="5148" y="6122"/>
                      <a:pt x="4063" y="6400"/>
                      <a:pt x="4063" y="6734"/>
                    </a:cubicBezTo>
                    <a:cubicBezTo>
                      <a:pt x="4063" y="7068"/>
                      <a:pt x="5148" y="7346"/>
                      <a:pt x="6483" y="7346"/>
                    </a:cubicBezTo>
                    <a:close/>
                    <a:moveTo>
                      <a:pt x="6483" y="7346"/>
                    </a:move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691341" y="5115303"/>
              <a:ext cx="765195" cy="765196"/>
              <a:chOff x="3891366" y="4800978"/>
              <a:chExt cx="765195" cy="765196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891366" y="4800978"/>
                <a:ext cx="765195" cy="765196"/>
              </a:xfrm>
              <a:prstGeom prst="ellipse">
                <a:avLst/>
              </a:prstGeom>
              <a:solidFill>
                <a:srgbClr val="189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íśľiḍe"/>
              <p:cNvSpPr/>
              <p:nvPr/>
            </p:nvSpPr>
            <p:spPr>
              <a:xfrm>
                <a:off x="4047081" y="4956740"/>
                <a:ext cx="453765" cy="453673"/>
              </a:xfrm>
              <a:custGeom>
                <a:avLst/>
                <a:gdLst>
                  <a:gd name="T0" fmla="*/ 6176 w 10375"/>
                  <a:gd name="T1" fmla="*/ 2754 h 10375"/>
                  <a:gd name="T2" fmla="*/ 2741 w 10375"/>
                  <a:gd name="T3" fmla="*/ 6188 h 10375"/>
                  <a:gd name="T4" fmla="*/ 2741 w 10375"/>
                  <a:gd name="T5" fmla="*/ 6549 h 10375"/>
                  <a:gd name="T6" fmla="*/ 3826 w 10375"/>
                  <a:gd name="T7" fmla="*/ 7634 h 10375"/>
                  <a:gd name="T8" fmla="*/ 4188 w 10375"/>
                  <a:gd name="T9" fmla="*/ 7634 h 10375"/>
                  <a:gd name="T10" fmla="*/ 7623 w 10375"/>
                  <a:gd name="T11" fmla="*/ 4199 h 10375"/>
                  <a:gd name="T12" fmla="*/ 7623 w 10375"/>
                  <a:gd name="T13" fmla="*/ 3838 h 10375"/>
                  <a:gd name="T14" fmla="*/ 6538 w 10375"/>
                  <a:gd name="T15" fmla="*/ 2754 h 10375"/>
                  <a:gd name="T16" fmla="*/ 6176 w 10375"/>
                  <a:gd name="T17" fmla="*/ 2754 h 10375"/>
                  <a:gd name="T18" fmla="*/ 7441 w 10375"/>
                  <a:gd name="T19" fmla="*/ 1850 h 10375"/>
                  <a:gd name="T20" fmla="*/ 8526 w 10375"/>
                  <a:gd name="T21" fmla="*/ 2935 h 10375"/>
                  <a:gd name="T22" fmla="*/ 8526 w 10375"/>
                  <a:gd name="T23" fmla="*/ 3296 h 10375"/>
                  <a:gd name="T24" fmla="*/ 8165 w 10375"/>
                  <a:gd name="T25" fmla="*/ 3658 h 10375"/>
                  <a:gd name="T26" fmla="*/ 7804 w 10375"/>
                  <a:gd name="T27" fmla="*/ 3658 h 10375"/>
                  <a:gd name="T28" fmla="*/ 6719 w 10375"/>
                  <a:gd name="T29" fmla="*/ 2573 h 10375"/>
                  <a:gd name="T30" fmla="*/ 6719 w 10375"/>
                  <a:gd name="T31" fmla="*/ 2211 h 10375"/>
                  <a:gd name="T32" fmla="*/ 7080 w 10375"/>
                  <a:gd name="T33" fmla="*/ 1850 h 10375"/>
                  <a:gd name="T34" fmla="*/ 7441 w 10375"/>
                  <a:gd name="T35" fmla="*/ 1850 h 10375"/>
                  <a:gd name="T36" fmla="*/ 2583 w 10375"/>
                  <a:gd name="T37" fmla="*/ 6639 h 10375"/>
                  <a:gd name="T38" fmla="*/ 3738 w 10375"/>
                  <a:gd name="T39" fmla="*/ 7794 h 10375"/>
                  <a:gd name="T40" fmla="*/ 3688 w 10375"/>
                  <a:gd name="T41" fmla="*/ 8005 h 10375"/>
                  <a:gd name="T42" fmla="*/ 1943 w 10375"/>
                  <a:gd name="T43" fmla="*/ 8595 h 10375"/>
                  <a:gd name="T44" fmla="*/ 1780 w 10375"/>
                  <a:gd name="T45" fmla="*/ 8433 h 10375"/>
                  <a:gd name="T46" fmla="*/ 2370 w 10375"/>
                  <a:gd name="T47" fmla="*/ 6688 h 10375"/>
                  <a:gd name="T48" fmla="*/ 2583 w 10375"/>
                  <a:gd name="T49" fmla="*/ 6639 h 10375"/>
                  <a:gd name="T50" fmla="*/ 10375 w 10375"/>
                  <a:gd name="T51" fmla="*/ 10375 h 10375"/>
                  <a:gd name="T52" fmla="*/ 0 w 10375"/>
                  <a:gd name="T53" fmla="*/ 10375 h 10375"/>
                  <a:gd name="T54" fmla="*/ 0 w 10375"/>
                  <a:gd name="T55" fmla="*/ 0 h 10375"/>
                  <a:gd name="T56" fmla="*/ 10375 w 10375"/>
                  <a:gd name="T57" fmla="*/ 0 h 10375"/>
                  <a:gd name="T58" fmla="*/ 10375 w 10375"/>
                  <a:gd name="T59" fmla="*/ 10375 h 10375"/>
                  <a:gd name="T60" fmla="*/ 9565 w 10375"/>
                  <a:gd name="T61" fmla="*/ 812 h 10375"/>
                  <a:gd name="T62" fmla="*/ 810 w 10375"/>
                  <a:gd name="T63" fmla="*/ 812 h 10375"/>
                  <a:gd name="T64" fmla="*/ 810 w 10375"/>
                  <a:gd name="T65" fmla="*/ 9565 h 10375"/>
                  <a:gd name="T66" fmla="*/ 9564 w 10375"/>
                  <a:gd name="T67" fmla="*/ 9565 h 10375"/>
                  <a:gd name="T68" fmla="*/ 9564 w 10375"/>
                  <a:gd name="T69" fmla="*/ 812 h 10375"/>
                  <a:gd name="T70" fmla="*/ 9565 w 10375"/>
                  <a:gd name="T71" fmla="*/ 812 h 10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75" h="10375">
                    <a:moveTo>
                      <a:pt x="6176" y="2754"/>
                    </a:moveTo>
                    <a:lnTo>
                      <a:pt x="2741" y="6188"/>
                    </a:lnTo>
                    <a:cubicBezTo>
                      <a:pt x="2641" y="6288"/>
                      <a:pt x="2641" y="6449"/>
                      <a:pt x="2741" y="6549"/>
                    </a:cubicBezTo>
                    <a:lnTo>
                      <a:pt x="3826" y="7634"/>
                    </a:lnTo>
                    <a:cubicBezTo>
                      <a:pt x="3926" y="7734"/>
                      <a:pt x="4088" y="7734"/>
                      <a:pt x="4188" y="7634"/>
                    </a:cubicBezTo>
                    <a:lnTo>
                      <a:pt x="7623" y="4199"/>
                    </a:lnTo>
                    <a:cubicBezTo>
                      <a:pt x="7723" y="4099"/>
                      <a:pt x="7723" y="3938"/>
                      <a:pt x="7623" y="3838"/>
                    </a:cubicBezTo>
                    <a:lnTo>
                      <a:pt x="6538" y="2754"/>
                    </a:lnTo>
                    <a:cubicBezTo>
                      <a:pt x="6438" y="2654"/>
                      <a:pt x="6276" y="2654"/>
                      <a:pt x="6176" y="2754"/>
                    </a:cubicBezTo>
                    <a:close/>
                    <a:moveTo>
                      <a:pt x="7441" y="1850"/>
                    </a:moveTo>
                    <a:lnTo>
                      <a:pt x="8526" y="2935"/>
                    </a:lnTo>
                    <a:cubicBezTo>
                      <a:pt x="8626" y="3035"/>
                      <a:pt x="8626" y="3196"/>
                      <a:pt x="8526" y="3296"/>
                    </a:cubicBezTo>
                    <a:lnTo>
                      <a:pt x="8165" y="3658"/>
                    </a:lnTo>
                    <a:cubicBezTo>
                      <a:pt x="8065" y="3758"/>
                      <a:pt x="7904" y="3758"/>
                      <a:pt x="7804" y="3658"/>
                    </a:cubicBezTo>
                    <a:lnTo>
                      <a:pt x="6719" y="2573"/>
                    </a:lnTo>
                    <a:cubicBezTo>
                      <a:pt x="6619" y="2473"/>
                      <a:pt x="6619" y="2311"/>
                      <a:pt x="6719" y="2211"/>
                    </a:cubicBezTo>
                    <a:lnTo>
                      <a:pt x="7080" y="1850"/>
                    </a:lnTo>
                    <a:cubicBezTo>
                      <a:pt x="7180" y="1750"/>
                      <a:pt x="7341" y="1750"/>
                      <a:pt x="7441" y="1850"/>
                    </a:cubicBezTo>
                    <a:close/>
                    <a:moveTo>
                      <a:pt x="2583" y="6639"/>
                    </a:moveTo>
                    <a:lnTo>
                      <a:pt x="3738" y="7794"/>
                    </a:lnTo>
                    <a:cubicBezTo>
                      <a:pt x="3805" y="7862"/>
                      <a:pt x="3778" y="7975"/>
                      <a:pt x="3688" y="8005"/>
                    </a:cubicBezTo>
                    <a:lnTo>
                      <a:pt x="1943" y="8595"/>
                    </a:lnTo>
                    <a:cubicBezTo>
                      <a:pt x="1843" y="8629"/>
                      <a:pt x="1746" y="8534"/>
                      <a:pt x="1780" y="8433"/>
                    </a:cubicBezTo>
                    <a:lnTo>
                      <a:pt x="2370" y="6688"/>
                    </a:lnTo>
                    <a:cubicBezTo>
                      <a:pt x="2401" y="6599"/>
                      <a:pt x="2515" y="6572"/>
                      <a:pt x="2583" y="6639"/>
                    </a:cubicBezTo>
                    <a:close/>
                    <a:moveTo>
                      <a:pt x="10375" y="10375"/>
                    </a:moveTo>
                    <a:lnTo>
                      <a:pt x="0" y="10375"/>
                    </a:lnTo>
                    <a:lnTo>
                      <a:pt x="0" y="0"/>
                    </a:lnTo>
                    <a:lnTo>
                      <a:pt x="10375" y="0"/>
                    </a:lnTo>
                    <a:lnTo>
                      <a:pt x="10375" y="10375"/>
                    </a:lnTo>
                    <a:close/>
                    <a:moveTo>
                      <a:pt x="9565" y="812"/>
                    </a:moveTo>
                    <a:lnTo>
                      <a:pt x="810" y="812"/>
                    </a:lnTo>
                    <a:lnTo>
                      <a:pt x="810" y="9565"/>
                    </a:lnTo>
                    <a:lnTo>
                      <a:pt x="9564" y="9565"/>
                    </a:lnTo>
                    <a:lnTo>
                      <a:pt x="9564" y="812"/>
                    </a:lnTo>
                    <a:lnTo>
                      <a:pt x="9565" y="812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214693" y="3519484"/>
              <a:ext cx="765196" cy="765196"/>
              <a:chOff x="3414718" y="3222628"/>
              <a:chExt cx="765196" cy="76519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414718" y="3222628"/>
                <a:ext cx="765196" cy="765196"/>
              </a:xfrm>
              <a:prstGeom prst="ellipse">
                <a:avLst/>
              </a:prstGeom>
              <a:solidFill>
                <a:srgbClr val="FFAA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" name="íṣḻîḑè"/>
              <p:cNvSpPr/>
              <p:nvPr/>
            </p:nvSpPr>
            <p:spPr>
              <a:xfrm>
                <a:off x="3578317" y="3385761"/>
                <a:ext cx="437998" cy="438930"/>
              </a:xfrm>
              <a:custGeom>
                <a:avLst/>
                <a:gdLst>
                  <a:gd name="T0" fmla="*/ 12123 w 12728"/>
                  <a:gd name="T1" fmla="*/ 2794 h 12755"/>
                  <a:gd name="T2" fmla="*/ 11574 w 12728"/>
                  <a:gd name="T3" fmla="*/ 3342 h 12755"/>
                  <a:gd name="T4" fmla="*/ 9386 w 12728"/>
                  <a:gd name="T5" fmla="*/ 1151 h 12755"/>
                  <a:gd name="T6" fmla="*/ 9932 w 12728"/>
                  <a:gd name="T7" fmla="*/ 605 h 12755"/>
                  <a:gd name="T8" fmla="*/ 12123 w 12728"/>
                  <a:gd name="T9" fmla="*/ 605 h 12755"/>
                  <a:gd name="T10" fmla="*/ 12123 w 12728"/>
                  <a:gd name="T11" fmla="*/ 2794 h 12755"/>
                  <a:gd name="T12" fmla="*/ 10479 w 12728"/>
                  <a:gd name="T13" fmla="*/ 4436 h 12755"/>
                  <a:gd name="T14" fmla="*/ 7742 w 12728"/>
                  <a:gd name="T15" fmla="*/ 7169 h 12755"/>
                  <a:gd name="T16" fmla="*/ 3926 w 12728"/>
                  <a:gd name="T17" fmla="*/ 8827 h 12755"/>
                  <a:gd name="T18" fmla="*/ 5551 w 12728"/>
                  <a:gd name="T19" fmla="*/ 4980 h 12755"/>
                  <a:gd name="T20" fmla="*/ 8290 w 12728"/>
                  <a:gd name="T21" fmla="*/ 2245 h 12755"/>
                  <a:gd name="T22" fmla="*/ 10479 w 12728"/>
                  <a:gd name="T23" fmla="*/ 4436 h 12755"/>
                  <a:gd name="T24" fmla="*/ 4711 w 12728"/>
                  <a:gd name="T25" fmla="*/ 1735 h 12755"/>
                  <a:gd name="T26" fmla="*/ 2356 w 12728"/>
                  <a:gd name="T27" fmla="*/ 1735 h 12755"/>
                  <a:gd name="T28" fmla="*/ 1570 w 12728"/>
                  <a:gd name="T29" fmla="*/ 2522 h 12755"/>
                  <a:gd name="T30" fmla="*/ 1570 w 12728"/>
                  <a:gd name="T31" fmla="*/ 10392 h 12755"/>
                  <a:gd name="T32" fmla="*/ 2356 w 12728"/>
                  <a:gd name="T33" fmla="*/ 11179 h 12755"/>
                  <a:gd name="T34" fmla="*/ 10210 w 12728"/>
                  <a:gd name="T35" fmla="*/ 11179 h 12755"/>
                  <a:gd name="T36" fmla="*/ 10995 w 12728"/>
                  <a:gd name="T37" fmla="*/ 10392 h 12755"/>
                  <a:gd name="T38" fmla="*/ 10995 w 12728"/>
                  <a:gd name="T39" fmla="*/ 7245 h 12755"/>
                  <a:gd name="T40" fmla="*/ 11780 w 12728"/>
                  <a:gd name="T41" fmla="*/ 6458 h 12755"/>
                  <a:gd name="T42" fmla="*/ 12565 w 12728"/>
                  <a:gd name="T43" fmla="*/ 7245 h 12755"/>
                  <a:gd name="T44" fmla="*/ 12565 w 12728"/>
                  <a:gd name="T45" fmla="*/ 11181 h 12755"/>
                  <a:gd name="T46" fmla="*/ 10995 w 12728"/>
                  <a:gd name="T47" fmla="*/ 12755 h 12755"/>
                  <a:gd name="T48" fmla="*/ 1570 w 12728"/>
                  <a:gd name="T49" fmla="*/ 12755 h 12755"/>
                  <a:gd name="T50" fmla="*/ 0 w 12728"/>
                  <a:gd name="T51" fmla="*/ 11181 h 12755"/>
                  <a:gd name="T52" fmla="*/ 0 w 12728"/>
                  <a:gd name="T53" fmla="*/ 1735 h 12755"/>
                  <a:gd name="T54" fmla="*/ 1570 w 12728"/>
                  <a:gd name="T55" fmla="*/ 161 h 12755"/>
                  <a:gd name="T56" fmla="*/ 4711 w 12728"/>
                  <a:gd name="T57" fmla="*/ 161 h 12755"/>
                  <a:gd name="T58" fmla="*/ 5496 w 12728"/>
                  <a:gd name="T59" fmla="*/ 948 h 12755"/>
                  <a:gd name="T60" fmla="*/ 4711 w 12728"/>
                  <a:gd name="T61" fmla="*/ 1735 h 12755"/>
                  <a:gd name="T62" fmla="*/ 4711 w 12728"/>
                  <a:gd name="T63" fmla="*/ 1735 h 1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28" h="12755">
                    <a:moveTo>
                      <a:pt x="12123" y="2794"/>
                    </a:moveTo>
                    <a:lnTo>
                      <a:pt x="11574" y="3342"/>
                    </a:lnTo>
                    <a:lnTo>
                      <a:pt x="9386" y="1151"/>
                    </a:lnTo>
                    <a:lnTo>
                      <a:pt x="9932" y="605"/>
                    </a:lnTo>
                    <a:cubicBezTo>
                      <a:pt x="10537" y="0"/>
                      <a:pt x="11518" y="0"/>
                      <a:pt x="12123" y="605"/>
                    </a:cubicBezTo>
                    <a:cubicBezTo>
                      <a:pt x="12728" y="1208"/>
                      <a:pt x="12728" y="2189"/>
                      <a:pt x="12123" y="2794"/>
                    </a:cubicBezTo>
                    <a:close/>
                    <a:moveTo>
                      <a:pt x="10479" y="4436"/>
                    </a:moveTo>
                    <a:lnTo>
                      <a:pt x="7742" y="7169"/>
                    </a:lnTo>
                    <a:lnTo>
                      <a:pt x="3926" y="8827"/>
                    </a:lnTo>
                    <a:lnTo>
                      <a:pt x="5551" y="4980"/>
                    </a:lnTo>
                    <a:lnTo>
                      <a:pt x="8290" y="2245"/>
                    </a:lnTo>
                    <a:lnTo>
                      <a:pt x="10479" y="4436"/>
                    </a:lnTo>
                    <a:close/>
                    <a:moveTo>
                      <a:pt x="4711" y="1735"/>
                    </a:moveTo>
                    <a:lnTo>
                      <a:pt x="2356" y="1735"/>
                    </a:lnTo>
                    <a:cubicBezTo>
                      <a:pt x="1921" y="1735"/>
                      <a:pt x="1570" y="2088"/>
                      <a:pt x="1570" y="2522"/>
                    </a:cubicBezTo>
                    <a:lnTo>
                      <a:pt x="1570" y="10392"/>
                    </a:lnTo>
                    <a:cubicBezTo>
                      <a:pt x="1570" y="10826"/>
                      <a:pt x="1921" y="11179"/>
                      <a:pt x="2356" y="11179"/>
                    </a:cubicBezTo>
                    <a:lnTo>
                      <a:pt x="10210" y="11179"/>
                    </a:lnTo>
                    <a:cubicBezTo>
                      <a:pt x="10644" y="11179"/>
                      <a:pt x="10995" y="10826"/>
                      <a:pt x="10995" y="10392"/>
                    </a:cubicBezTo>
                    <a:lnTo>
                      <a:pt x="10995" y="7245"/>
                    </a:lnTo>
                    <a:cubicBezTo>
                      <a:pt x="10995" y="6811"/>
                      <a:pt x="11346" y="6458"/>
                      <a:pt x="11780" y="6458"/>
                    </a:cubicBezTo>
                    <a:cubicBezTo>
                      <a:pt x="12214" y="6458"/>
                      <a:pt x="12565" y="6811"/>
                      <a:pt x="12565" y="7245"/>
                    </a:cubicBezTo>
                    <a:lnTo>
                      <a:pt x="12565" y="11181"/>
                    </a:lnTo>
                    <a:cubicBezTo>
                      <a:pt x="12565" y="12049"/>
                      <a:pt x="11861" y="12755"/>
                      <a:pt x="10995" y="12755"/>
                    </a:cubicBezTo>
                    <a:lnTo>
                      <a:pt x="1570" y="12755"/>
                    </a:lnTo>
                    <a:cubicBezTo>
                      <a:pt x="704" y="12755"/>
                      <a:pt x="0" y="12051"/>
                      <a:pt x="0" y="11181"/>
                    </a:cubicBezTo>
                    <a:lnTo>
                      <a:pt x="0" y="1735"/>
                    </a:lnTo>
                    <a:cubicBezTo>
                      <a:pt x="0" y="866"/>
                      <a:pt x="704" y="161"/>
                      <a:pt x="1570" y="161"/>
                    </a:cubicBezTo>
                    <a:lnTo>
                      <a:pt x="4711" y="161"/>
                    </a:lnTo>
                    <a:cubicBezTo>
                      <a:pt x="5145" y="161"/>
                      <a:pt x="5496" y="514"/>
                      <a:pt x="5496" y="948"/>
                    </a:cubicBezTo>
                    <a:cubicBezTo>
                      <a:pt x="5496" y="1384"/>
                      <a:pt x="5145" y="1735"/>
                      <a:pt x="4711" y="1735"/>
                    </a:cubicBezTo>
                    <a:close/>
                    <a:moveTo>
                      <a:pt x="4711" y="1735"/>
                    </a:move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274382" y="1897986"/>
              <a:ext cx="765196" cy="765196"/>
              <a:chOff x="7474407" y="1644278"/>
              <a:chExt cx="765196" cy="76519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7474407" y="1644278"/>
                <a:ext cx="765196" cy="765196"/>
              </a:xfrm>
              <a:prstGeom prst="ellipse">
                <a:avLst/>
              </a:prstGeom>
              <a:solidFill>
                <a:srgbClr val="41D7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" name="iş1îďè"/>
              <p:cNvSpPr/>
              <p:nvPr/>
            </p:nvSpPr>
            <p:spPr>
              <a:xfrm>
                <a:off x="7730687" y="1820292"/>
                <a:ext cx="312450" cy="438848"/>
              </a:xfrm>
              <a:custGeom>
                <a:avLst/>
                <a:gdLst>
                  <a:gd name="T0" fmla="*/ 648 w 7770"/>
                  <a:gd name="T1" fmla="*/ 0 h 10360"/>
                  <a:gd name="T2" fmla="*/ 7123 w 7770"/>
                  <a:gd name="T3" fmla="*/ 0 h 10360"/>
                  <a:gd name="T4" fmla="*/ 7770 w 7770"/>
                  <a:gd name="T5" fmla="*/ 647 h 10360"/>
                  <a:gd name="T6" fmla="*/ 7770 w 7770"/>
                  <a:gd name="T7" fmla="*/ 9712 h 10360"/>
                  <a:gd name="T8" fmla="*/ 7123 w 7770"/>
                  <a:gd name="T9" fmla="*/ 10360 h 10360"/>
                  <a:gd name="T10" fmla="*/ 648 w 7770"/>
                  <a:gd name="T11" fmla="*/ 10360 h 10360"/>
                  <a:gd name="T12" fmla="*/ 0 w 7770"/>
                  <a:gd name="T13" fmla="*/ 9712 h 10360"/>
                  <a:gd name="T14" fmla="*/ 0 w 7770"/>
                  <a:gd name="T15" fmla="*/ 647 h 10360"/>
                  <a:gd name="T16" fmla="*/ 648 w 7770"/>
                  <a:gd name="T17" fmla="*/ 0 h 10360"/>
                  <a:gd name="T18" fmla="*/ 1295 w 7770"/>
                  <a:gd name="T19" fmla="*/ 1293 h 10360"/>
                  <a:gd name="T20" fmla="*/ 1295 w 7770"/>
                  <a:gd name="T21" fmla="*/ 8416 h 10360"/>
                  <a:gd name="T22" fmla="*/ 6475 w 7770"/>
                  <a:gd name="T23" fmla="*/ 8416 h 10360"/>
                  <a:gd name="T24" fmla="*/ 6475 w 7770"/>
                  <a:gd name="T25" fmla="*/ 1293 h 10360"/>
                  <a:gd name="T26" fmla="*/ 1295 w 7770"/>
                  <a:gd name="T27" fmla="*/ 1293 h 10360"/>
                  <a:gd name="T28" fmla="*/ 3890 w 7770"/>
                  <a:gd name="T29" fmla="*/ 8902 h 10360"/>
                  <a:gd name="T30" fmla="*/ 3405 w 7770"/>
                  <a:gd name="T31" fmla="*/ 9387 h 10360"/>
                  <a:gd name="T32" fmla="*/ 3890 w 7770"/>
                  <a:gd name="T33" fmla="*/ 9872 h 10360"/>
                  <a:gd name="T34" fmla="*/ 4375 w 7770"/>
                  <a:gd name="T35" fmla="*/ 9387 h 10360"/>
                  <a:gd name="T36" fmla="*/ 3890 w 7770"/>
                  <a:gd name="T37" fmla="*/ 8902 h 10360"/>
                  <a:gd name="T38" fmla="*/ 3413 w 7770"/>
                  <a:gd name="T39" fmla="*/ 5486 h 10360"/>
                  <a:gd name="T40" fmla="*/ 5026 w 7770"/>
                  <a:gd name="T41" fmla="*/ 3825 h 10360"/>
                  <a:gd name="T42" fmla="*/ 5683 w 7770"/>
                  <a:gd name="T43" fmla="*/ 3815 h 10360"/>
                  <a:gd name="T44" fmla="*/ 5688 w 7770"/>
                  <a:gd name="T45" fmla="*/ 3820 h 10360"/>
                  <a:gd name="T46" fmla="*/ 5692 w 7770"/>
                  <a:gd name="T47" fmla="*/ 4491 h 10360"/>
                  <a:gd name="T48" fmla="*/ 3769 w 7770"/>
                  <a:gd name="T49" fmla="*/ 6472 h 10360"/>
                  <a:gd name="T50" fmla="*/ 3636 w 7770"/>
                  <a:gd name="T51" fmla="*/ 6567 h 10360"/>
                  <a:gd name="T52" fmla="*/ 3081 w 7770"/>
                  <a:gd name="T53" fmla="*/ 6485 h 10360"/>
                  <a:gd name="T54" fmla="*/ 2081 w 7770"/>
                  <a:gd name="T55" fmla="*/ 5486 h 10360"/>
                  <a:gd name="T56" fmla="*/ 2103 w 7770"/>
                  <a:gd name="T57" fmla="*/ 4820 h 10360"/>
                  <a:gd name="T58" fmla="*/ 2748 w 7770"/>
                  <a:gd name="T59" fmla="*/ 4820 h 10360"/>
                  <a:gd name="T60" fmla="*/ 3413 w 7770"/>
                  <a:gd name="T61" fmla="*/ 5486 h 10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70" h="10360">
                    <a:moveTo>
                      <a:pt x="648" y="0"/>
                    </a:moveTo>
                    <a:lnTo>
                      <a:pt x="7123" y="0"/>
                    </a:lnTo>
                    <a:cubicBezTo>
                      <a:pt x="7480" y="0"/>
                      <a:pt x="7770" y="290"/>
                      <a:pt x="7770" y="647"/>
                    </a:cubicBezTo>
                    <a:lnTo>
                      <a:pt x="7770" y="9712"/>
                    </a:lnTo>
                    <a:cubicBezTo>
                      <a:pt x="7770" y="10070"/>
                      <a:pt x="7480" y="10360"/>
                      <a:pt x="7123" y="10360"/>
                    </a:cubicBezTo>
                    <a:lnTo>
                      <a:pt x="648" y="10360"/>
                    </a:lnTo>
                    <a:cubicBezTo>
                      <a:pt x="290" y="10360"/>
                      <a:pt x="0" y="10070"/>
                      <a:pt x="0" y="9712"/>
                    </a:cubicBezTo>
                    <a:lnTo>
                      <a:pt x="0" y="647"/>
                    </a:lnTo>
                    <a:cubicBezTo>
                      <a:pt x="0" y="288"/>
                      <a:pt x="290" y="0"/>
                      <a:pt x="648" y="0"/>
                    </a:cubicBezTo>
                    <a:close/>
                    <a:moveTo>
                      <a:pt x="1295" y="1293"/>
                    </a:moveTo>
                    <a:lnTo>
                      <a:pt x="1295" y="8416"/>
                    </a:lnTo>
                    <a:lnTo>
                      <a:pt x="6475" y="8416"/>
                    </a:lnTo>
                    <a:lnTo>
                      <a:pt x="6475" y="1293"/>
                    </a:lnTo>
                    <a:lnTo>
                      <a:pt x="1295" y="1293"/>
                    </a:lnTo>
                    <a:close/>
                    <a:moveTo>
                      <a:pt x="3890" y="8902"/>
                    </a:moveTo>
                    <a:cubicBezTo>
                      <a:pt x="3621" y="8902"/>
                      <a:pt x="3405" y="9120"/>
                      <a:pt x="3405" y="9387"/>
                    </a:cubicBezTo>
                    <a:cubicBezTo>
                      <a:pt x="3405" y="9656"/>
                      <a:pt x="3622" y="9872"/>
                      <a:pt x="3890" y="9872"/>
                    </a:cubicBezTo>
                    <a:cubicBezTo>
                      <a:pt x="4157" y="9872"/>
                      <a:pt x="4375" y="9655"/>
                      <a:pt x="4375" y="9387"/>
                    </a:cubicBezTo>
                    <a:cubicBezTo>
                      <a:pt x="4376" y="9120"/>
                      <a:pt x="4159" y="8902"/>
                      <a:pt x="3890" y="8902"/>
                    </a:cubicBezTo>
                    <a:close/>
                    <a:moveTo>
                      <a:pt x="3413" y="5486"/>
                    </a:moveTo>
                    <a:lnTo>
                      <a:pt x="5026" y="3825"/>
                    </a:lnTo>
                    <a:cubicBezTo>
                      <a:pt x="5205" y="3641"/>
                      <a:pt x="5499" y="3636"/>
                      <a:pt x="5683" y="3815"/>
                    </a:cubicBezTo>
                    <a:lnTo>
                      <a:pt x="5688" y="3820"/>
                    </a:lnTo>
                    <a:cubicBezTo>
                      <a:pt x="5872" y="4005"/>
                      <a:pt x="5874" y="4303"/>
                      <a:pt x="5692" y="4491"/>
                    </a:cubicBezTo>
                    <a:lnTo>
                      <a:pt x="3769" y="6472"/>
                    </a:lnTo>
                    <a:cubicBezTo>
                      <a:pt x="3730" y="6511"/>
                      <a:pt x="3685" y="6543"/>
                      <a:pt x="3636" y="6567"/>
                    </a:cubicBezTo>
                    <a:cubicBezTo>
                      <a:pt x="3453" y="6665"/>
                      <a:pt x="3228" y="6631"/>
                      <a:pt x="3081" y="6485"/>
                    </a:cubicBezTo>
                    <a:lnTo>
                      <a:pt x="2081" y="5486"/>
                    </a:lnTo>
                    <a:cubicBezTo>
                      <a:pt x="1904" y="5296"/>
                      <a:pt x="1913" y="4997"/>
                      <a:pt x="2103" y="4820"/>
                    </a:cubicBezTo>
                    <a:cubicBezTo>
                      <a:pt x="2284" y="4650"/>
                      <a:pt x="2566" y="4650"/>
                      <a:pt x="2748" y="4820"/>
                    </a:cubicBezTo>
                    <a:lnTo>
                      <a:pt x="3413" y="5486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335416" y="5115303"/>
              <a:ext cx="765196" cy="765196"/>
              <a:chOff x="7535441" y="4969449"/>
              <a:chExt cx="765196" cy="76519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7535441" y="4969449"/>
                <a:ext cx="765196" cy="765196"/>
              </a:xfrm>
              <a:prstGeom prst="ellipse">
                <a:avLst/>
              </a:prstGeom>
              <a:solidFill>
                <a:srgbClr val="F57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iṥḷiďe"/>
              <p:cNvSpPr/>
              <p:nvPr/>
            </p:nvSpPr>
            <p:spPr>
              <a:xfrm>
                <a:off x="7749155" y="5079265"/>
                <a:ext cx="337768" cy="545564"/>
              </a:xfrm>
              <a:custGeom>
                <a:avLst/>
                <a:gdLst>
                  <a:gd name="connsiteX0" fmla="*/ 196325 w 351439"/>
                  <a:gd name="connsiteY0" fmla="*/ 483772 h 567645"/>
                  <a:gd name="connsiteX1" fmla="*/ 298422 w 351439"/>
                  <a:gd name="connsiteY1" fmla="*/ 483772 h 567645"/>
                  <a:gd name="connsiteX2" fmla="*/ 298422 w 351439"/>
                  <a:gd name="connsiteY2" fmla="*/ 500547 h 567645"/>
                  <a:gd name="connsiteX3" fmla="*/ 196325 w 351439"/>
                  <a:gd name="connsiteY3" fmla="*/ 500547 h 567645"/>
                  <a:gd name="connsiteX4" fmla="*/ 63371 w 351439"/>
                  <a:gd name="connsiteY4" fmla="*/ 442560 h 567645"/>
                  <a:gd name="connsiteX5" fmla="*/ 298423 w 351439"/>
                  <a:gd name="connsiteY5" fmla="*/ 442560 h 567645"/>
                  <a:gd name="connsiteX6" fmla="*/ 298423 w 351439"/>
                  <a:gd name="connsiteY6" fmla="*/ 459335 h 567645"/>
                  <a:gd name="connsiteX7" fmla="*/ 63371 w 351439"/>
                  <a:gd name="connsiteY7" fmla="*/ 459335 h 567645"/>
                  <a:gd name="connsiteX8" fmla="*/ 63371 w 351439"/>
                  <a:gd name="connsiteY8" fmla="*/ 405076 h 567645"/>
                  <a:gd name="connsiteX9" fmla="*/ 298423 w 351439"/>
                  <a:gd name="connsiteY9" fmla="*/ 405076 h 567645"/>
                  <a:gd name="connsiteX10" fmla="*/ 298423 w 351439"/>
                  <a:gd name="connsiteY10" fmla="*/ 421851 h 567645"/>
                  <a:gd name="connsiteX11" fmla="*/ 63371 w 351439"/>
                  <a:gd name="connsiteY11" fmla="*/ 421851 h 567645"/>
                  <a:gd name="connsiteX12" fmla="*/ 63371 w 351439"/>
                  <a:gd name="connsiteY12" fmla="*/ 365107 h 567645"/>
                  <a:gd name="connsiteX13" fmla="*/ 298423 w 351439"/>
                  <a:gd name="connsiteY13" fmla="*/ 365107 h 567645"/>
                  <a:gd name="connsiteX14" fmla="*/ 298423 w 351439"/>
                  <a:gd name="connsiteY14" fmla="*/ 381882 h 567645"/>
                  <a:gd name="connsiteX15" fmla="*/ 63371 w 351439"/>
                  <a:gd name="connsiteY15" fmla="*/ 381882 h 567645"/>
                  <a:gd name="connsiteX16" fmla="*/ 63371 w 351439"/>
                  <a:gd name="connsiteY16" fmla="*/ 327623 h 567645"/>
                  <a:gd name="connsiteX17" fmla="*/ 298423 w 351439"/>
                  <a:gd name="connsiteY17" fmla="*/ 327623 h 567645"/>
                  <a:gd name="connsiteX18" fmla="*/ 298423 w 351439"/>
                  <a:gd name="connsiteY18" fmla="*/ 344398 h 567645"/>
                  <a:gd name="connsiteX19" fmla="*/ 63371 w 351439"/>
                  <a:gd name="connsiteY19" fmla="*/ 344398 h 567645"/>
                  <a:gd name="connsiteX20" fmla="*/ 63371 w 351439"/>
                  <a:gd name="connsiteY20" fmla="*/ 287654 h 567645"/>
                  <a:gd name="connsiteX21" fmla="*/ 298423 w 351439"/>
                  <a:gd name="connsiteY21" fmla="*/ 287654 h 567645"/>
                  <a:gd name="connsiteX22" fmla="*/ 298423 w 351439"/>
                  <a:gd name="connsiteY22" fmla="*/ 304429 h 567645"/>
                  <a:gd name="connsiteX23" fmla="*/ 63371 w 351439"/>
                  <a:gd name="connsiteY23" fmla="*/ 304429 h 567645"/>
                  <a:gd name="connsiteX24" fmla="*/ 63371 w 351439"/>
                  <a:gd name="connsiteY24" fmla="*/ 250170 h 567645"/>
                  <a:gd name="connsiteX25" fmla="*/ 298423 w 351439"/>
                  <a:gd name="connsiteY25" fmla="*/ 250170 h 567645"/>
                  <a:gd name="connsiteX26" fmla="*/ 298423 w 351439"/>
                  <a:gd name="connsiteY26" fmla="*/ 265702 h 567645"/>
                  <a:gd name="connsiteX27" fmla="*/ 63371 w 351439"/>
                  <a:gd name="connsiteY27" fmla="*/ 265702 h 567645"/>
                  <a:gd name="connsiteX28" fmla="*/ 96920 w 351439"/>
                  <a:gd name="connsiteY28" fmla="*/ 212893 h 567645"/>
                  <a:gd name="connsiteX29" fmla="*/ 258246 w 351439"/>
                  <a:gd name="connsiteY29" fmla="*/ 212893 h 567645"/>
                  <a:gd name="connsiteX30" fmla="*/ 258246 w 351439"/>
                  <a:gd name="connsiteY30" fmla="*/ 229668 h 567645"/>
                  <a:gd name="connsiteX31" fmla="*/ 96920 w 351439"/>
                  <a:gd name="connsiteY31" fmla="*/ 229668 h 567645"/>
                  <a:gd name="connsiteX32" fmla="*/ 21965 w 351439"/>
                  <a:gd name="connsiteY32" fmla="*/ 152232 h 567645"/>
                  <a:gd name="connsiteX33" fmla="*/ 21965 w 351439"/>
                  <a:gd name="connsiteY33" fmla="*/ 545713 h 567645"/>
                  <a:gd name="connsiteX34" fmla="*/ 329474 w 351439"/>
                  <a:gd name="connsiteY34" fmla="*/ 545713 h 567645"/>
                  <a:gd name="connsiteX35" fmla="*/ 329474 w 351439"/>
                  <a:gd name="connsiteY35" fmla="*/ 152232 h 567645"/>
                  <a:gd name="connsiteX36" fmla="*/ 240322 w 351439"/>
                  <a:gd name="connsiteY36" fmla="*/ 152232 h 567645"/>
                  <a:gd name="connsiteX37" fmla="*/ 240322 w 351439"/>
                  <a:gd name="connsiteY37" fmla="*/ 180614 h 567645"/>
                  <a:gd name="connsiteX38" fmla="*/ 111117 w 351439"/>
                  <a:gd name="connsiteY38" fmla="*/ 180614 h 567645"/>
                  <a:gd name="connsiteX39" fmla="*/ 111117 w 351439"/>
                  <a:gd name="connsiteY39" fmla="*/ 152232 h 567645"/>
                  <a:gd name="connsiteX40" fmla="*/ 175719 w 351439"/>
                  <a:gd name="connsiteY40" fmla="*/ 21932 h 567645"/>
                  <a:gd name="connsiteX41" fmla="*/ 151170 w 351439"/>
                  <a:gd name="connsiteY41" fmla="*/ 46444 h 567645"/>
                  <a:gd name="connsiteX42" fmla="*/ 175719 w 351439"/>
                  <a:gd name="connsiteY42" fmla="*/ 70956 h 567645"/>
                  <a:gd name="connsiteX43" fmla="*/ 200269 w 351439"/>
                  <a:gd name="connsiteY43" fmla="*/ 46444 h 567645"/>
                  <a:gd name="connsiteX44" fmla="*/ 175719 w 351439"/>
                  <a:gd name="connsiteY44" fmla="*/ 21932 h 567645"/>
                  <a:gd name="connsiteX45" fmla="*/ 175719 w 351439"/>
                  <a:gd name="connsiteY45" fmla="*/ 0 h 567645"/>
                  <a:gd name="connsiteX46" fmla="*/ 222233 w 351439"/>
                  <a:gd name="connsiteY46" fmla="*/ 46444 h 567645"/>
                  <a:gd name="connsiteX47" fmla="*/ 205437 w 351439"/>
                  <a:gd name="connsiteY47" fmla="*/ 82567 h 567645"/>
                  <a:gd name="connsiteX48" fmla="*/ 240322 w 351439"/>
                  <a:gd name="connsiteY48" fmla="*/ 82567 h 567645"/>
                  <a:gd name="connsiteX49" fmla="*/ 240322 w 351439"/>
                  <a:gd name="connsiteY49" fmla="*/ 130300 h 567645"/>
                  <a:gd name="connsiteX50" fmla="*/ 351439 w 351439"/>
                  <a:gd name="connsiteY50" fmla="*/ 130300 h 567645"/>
                  <a:gd name="connsiteX51" fmla="*/ 351439 w 351439"/>
                  <a:gd name="connsiteY51" fmla="*/ 567645 h 567645"/>
                  <a:gd name="connsiteX52" fmla="*/ 0 w 351439"/>
                  <a:gd name="connsiteY52" fmla="*/ 567645 h 567645"/>
                  <a:gd name="connsiteX53" fmla="*/ 0 w 351439"/>
                  <a:gd name="connsiteY53" fmla="*/ 130300 h 567645"/>
                  <a:gd name="connsiteX54" fmla="*/ 111117 w 351439"/>
                  <a:gd name="connsiteY54" fmla="*/ 130300 h 567645"/>
                  <a:gd name="connsiteX55" fmla="*/ 111117 w 351439"/>
                  <a:gd name="connsiteY55" fmla="*/ 82567 h 567645"/>
                  <a:gd name="connsiteX56" fmla="*/ 146002 w 351439"/>
                  <a:gd name="connsiteY56" fmla="*/ 82567 h 567645"/>
                  <a:gd name="connsiteX57" fmla="*/ 129206 w 351439"/>
                  <a:gd name="connsiteY57" fmla="*/ 46444 h 567645"/>
                  <a:gd name="connsiteX58" fmla="*/ 175719 w 351439"/>
                  <a:gd name="connsiteY58" fmla="*/ 0 h 56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51439" h="567645">
                    <a:moveTo>
                      <a:pt x="196325" y="483772"/>
                    </a:moveTo>
                    <a:lnTo>
                      <a:pt x="298422" y="483772"/>
                    </a:lnTo>
                    <a:lnTo>
                      <a:pt x="298422" y="500547"/>
                    </a:lnTo>
                    <a:lnTo>
                      <a:pt x="196325" y="500547"/>
                    </a:lnTo>
                    <a:close/>
                    <a:moveTo>
                      <a:pt x="63371" y="442560"/>
                    </a:moveTo>
                    <a:lnTo>
                      <a:pt x="298423" y="442560"/>
                    </a:lnTo>
                    <a:lnTo>
                      <a:pt x="298423" y="459335"/>
                    </a:lnTo>
                    <a:lnTo>
                      <a:pt x="63371" y="459335"/>
                    </a:lnTo>
                    <a:close/>
                    <a:moveTo>
                      <a:pt x="63371" y="405076"/>
                    </a:moveTo>
                    <a:lnTo>
                      <a:pt x="298423" y="405076"/>
                    </a:lnTo>
                    <a:lnTo>
                      <a:pt x="298423" y="421851"/>
                    </a:lnTo>
                    <a:lnTo>
                      <a:pt x="63371" y="421851"/>
                    </a:lnTo>
                    <a:close/>
                    <a:moveTo>
                      <a:pt x="63371" y="365107"/>
                    </a:moveTo>
                    <a:lnTo>
                      <a:pt x="298423" y="365107"/>
                    </a:lnTo>
                    <a:lnTo>
                      <a:pt x="298423" y="381882"/>
                    </a:lnTo>
                    <a:lnTo>
                      <a:pt x="63371" y="381882"/>
                    </a:lnTo>
                    <a:close/>
                    <a:moveTo>
                      <a:pt x="63371" y="327623"/>
                    </a:moveTo>
                    <a:lnTo>
                      <a:pt x="298423" y="327623"/>
                    </a:lnTo>
                    <a:lnTo>
                      <a:pt x="298423" y="344398"/>
                    </a:lnTo>
                    <a:lnTo>
                      <a:pt x="63371" y="344398"/>
                    </a:lnTo>
                    <a:close/>
                    <a:moveTo>
                      <a:pt x="63371" y="287654"/>
                    </a:moveTo>
                    <a:lnTo>
                      <a:pt x="298423" y="287654"/>
                    </a:lnTo>
                    <a:lnTo>
                      <a:pt x="298423" y="304429"/>
                    </a:lnTo>
                    <a:lnTo>
                      <a:pt x="63371" y="304429"/>
                    </a:lnTo>
                    <a:close/>
                    <a:moveTo>
                      <a:pt x="63371" y="250170"/>
                    </a:moveTo>
                    <a:lnTo>
                      <a:pt x="298423" y="250170"/>
                    </a:lnTo>
                    <a:lnTo>
                      <a:pt x="298423" y="265702"/>
                    </a:lnTo>
                    <a:lnTo>
                      <a:pt x="63371" y="265702"/>
                    </a:lnTo>
                    <a:close/>
                    <a:moveTo>
                      <a:pt x="96920" y="212893"/>
                    </a:moveTo>
                    <a:lnTo>
                      <a:pt x="258246" y="212893"/>
                    </a:lnTo>
                    <a:lnTo>
                      <a:pt x="258246" y="229668"/>
                    </a:lnTo>
                    <a:lnTo>
                      <a:pt x="96920" y="229668"/>
                    </a:lnTo>
                    <a:close/>
                    <a:moveTo>
                      <a:pt x="21965" y="152232"/>
                    </a:moveTo>
                    <a:lnTo>
                      <a:pt x="21965" y="545713"/>
                    </a:lnTo>
                    <a:lnTo>
                      <a:pt x="329474" y="545713"/>
                    </a:lnTo>
                    <a:lnTo>
                      <a:pt x="329474" y="152232"/>
                    </a:lnTo>
                    <a:lnTo>
                      <a:pt x="240322" y="152232"/>
                    </a:lnTo>
                    <a:lnTo>
                      <a:pt x="240322" y="180614"/>
                    </a:lnTo>
                    <a:lnTo>
                      <a:pt x="111117" y="180614"/>
                    </a:lnTo>
                    <a:lnTo>
                      <a:pt x="111117" y="152232"/>
                    </a:lnTo>
                    <a:close/>
                    <a:moveTo>
                      <a:pt x="175719" y="21932"/>
                    </a:moveTo>
                    <a:cubicBezTo>
                      <a:pt x="162799" y="21932"/>
                      <a:pt x="151170" y="33543"/>
                      <a:pt x="151170" y="46444"/>
                    </a:cubicBezTo>
                    <a:cubicBezTo>
                      <a:pt x="151170" y="60635"/>
                      <a:pt x="162799" y="70956"/>
                      <a:pt x="175719" y="70956"/>
                    </a:cubicBezTo>
                    <a:cubicBezTo>
                      <a:pt x="189932" y="70956"/>
                      <a:pt x="200269" y="60635"/>
                      <a:pt x="200269" y="46444"/>
                    </a:cubicBezTo>
                    <a:cubicBezTo>
                      <a:pt x="200269" y="33543"/>
                      <a:pt x="189932" y="21932"/>
                      <a:pt x="175719" y="21932"/>
                    </a:cubicBezTo>
                    <a:close/>
                    <a:moveTo>
                      <a:pt x="175719" y="0"/>
                    </a:moveTo>
                    <a:cubicBezTo>
                      <a:pt x="201561" y="0"/>
                      <a:pt x="222233" y="20642"/>
                      <a:pt x="222233" y="46444"/>
                    </a:cubicBezTo>
                    <a:cubicBezTo>
                      <a:pt x="222233" y="60635"/>
                      <a:pt x="215773" y="73536"/>
                      <a:pt x="205437" y="82567"/>
                    </a:cubicBezTo>
                    <a:lnTo>
                      <a:pt x="240322" y="82567"/>
                    </a:lnTo>
                    <a:lnTo>
                      <a:pt x="240322" y="130300"/>
                    </a:lnTo>
                    <a:lnTo>
                      <a:pt x="351439" y="130300"/>
                    </a:lnTo>
                    <a:lnTo>
                      <a:pt x="351439" y="567645"/>
                    </a:lnTo>
                    <a:lnTo>
                      <a:pt x="0" y="567645"/>
                    </a:lnTo>
                    <a:lnTo>
                      <a:pt x="0" y="130300"/>
                    </a:lnTo>
                    <a:lnTo>
                      <a:pt x="111117" y="130300"/>
                    </a:lnTo>
                    <a:lnTo>
                      <a:pt x="111117" y="82567"/>
                    </a:lnTo>
                    <a:lnTo>
                      <a:pt x="146002" y="82567"/>
                    </a:lnTo>
                    <a:cubicBezTo>
                      <a:pt x="135666" y="73536"/>
                      <a:pt x="129206" y="60635"/>
                      <a:pt x="129206" y="46444"/>
                    </a:cubicBezTo>
                    <a:cubicBezTo>
                      <a:pt x="129206" y="20642"/>
                      <a:pt x="149878" y="0"/>
                      <a:pt x="175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749638" y="3519484"/>
              <a:ext cx="765196" cy="765196"/>
              <a:chOff x="7949663" y="3205159"/>
              <a:chExt cx="765196" cy="76519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7949663" y="3205159"/>
                <a:ext cx="765196" cy="765196"/>
              </a:xfrm>
              <a:prstGeom prst="ellipse">
                <a:avLst/>
              </a:prstGeom>
              <a:solidFill>
                <a:srgbClr val="F8D3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íŝḷîḓè"/>
              <p:cNvSpPr/>
              <p:nvPr/>
            </p:nvSpPr>
            <p:spPr>
              <a:xfrm>
                <a:off x="8167033" y="3423189"/>
                <a:ext cx="365440" cy="380309"/>
              </a:xfrm>
              <a:custGeom>
                <a:avLst/>
                <a:gdLst>
                  <a:gd name="T0" fmla="*/ 5203 w 10375"/>
                  <a:gd name="T1" fmla="*/ 3208 h 10375"/>
                  <a:gd name="T2" fmla="*/ 1896 w 10375"/>
                  <a:gd name="T3" fmla="*/ 5192 h 10375"/>
                  <a:gd name="T4" fmla="*/ 5188 w 10375"/>
                  <a:gd name="T5" fmla="*/ 7165 h 10375"/>
                  <a:gd name="T6" fmla="*/ 8479 w 10375"/>
                  <a:gd name="T7" fmla="*/ 5194 h 10375"/>
                  <a:gd name="T8" fmla="*/ 5203 w 10375"/>
                  <a:gd name="T9" fmla="*/ 3208 h 10375"/>
                  <a:gd name="T10" fmla="*/ 5214 w 10375"/>
                  <a:gd name="T11" fmla="*/ 6582 h 10375"/>
                  <a:gd name="T12" fmla="*/ 3726 w 10375"/>
                  <a:gd name="T13" fmla="*/ 5197 h 10375"/>
                  <a:gd name="T14" fmla="*/ 5214 w 10375"/>
                  <a:gd name="T15" fmla="*/ 3812 h 10375"/>
                  <a:gd name="T16" fmla="*/ 6701 w 10375"/>
                  <a:gd name="T17" fmla="*/ 5197 h 10375"/>
                  <a:gd name="T18" fmla="*/ 5214 w 10375"/>
                  <a:gd name="T19" fmla="*/ 6582 h 10375"/>
                  <a:gd name="T20" fmla="*/ 0 w 10375"/>
                  <a:gd name="T21" fmla="*/ 0 h 10375"/>
                  <a:gd name="T22" fmla="*/ 0 w 10375"/>
                  <a:gd name="T23" fmla="*/ 10375 h 10375"/>
                  <a:gd name="T24" fmla="*/ 10375 w 10375"/>
                  <a:gd name="T25" fmla="*/ 10375 h 10375"/>
                  <a:gd name="T26" fmla="*/ 10375 w 10375"/>
                  <a:gd name="T27" fmla="*/ 0 h 10375"/>
                  <a:gd name="T28" fmla="*/ 0 w 10375"/>
                  <a:gd name="T29" fmla="*/ 0 h 10375"/>
                  <a:gd name="T30" fmla="*/ 9151 w 10375"/>
                  <a:gd name="T31" fmla="*/ 5257 h 10375"/>
                  <a:gd name="T32" fmla="*/ 9146 w 10375"/>
                  <a:gd name="T33" fmla="*/ 5292 h 10375"/>
                  <a:gd name="T34" fmla="*/ 9140 w 10375"/>
                  <a:gd name="T35" fmla="*/ 5303 h 10375"/>
                  <a:gd name="T36" fmla="*/ 9134 w 10375"/>
                  <a:gd name="T37" fmla="*/ 5325 h 10375"/>
                  <a:gd name="T38" fmla="*/ 5188 w 10375"/>
                  <a:gd name="T39" fmla="*/ 7730 h 10375"/>
                  <a:gd name="T40" fmla="*/ 1241 w 10375"/>
                  <a:gd name="T41" fmla="*/ 5322 h 10375"/>
                  <a:gd name="T42" fmla="*/ 1236 w 10375"/>
                  <a:gd name="T43" fmla="*/ 5302 h 10375"/>
                  <a:gd name="T44" fmla="*/ 1229 w 10375"/>
                  <a:gd name="T45" fmla="*/ 5290 h 10375"/>
                  <a:gd name="T46" fmla="*/ 1224 w 10375"/>
                  <a:gd name="T47" fmla="*/ 5255 h 10375"/>
                  <a:gd name="T48" fmla="*/ 1215 w 10375"/>
                  <a:gd name="T49" fmla="*/ 5192 h 10375"/>
                  <a:gd name="T50" fmla="*/ 1224 w 10375"/>
                  <a:gd name="T51" fmla="*/ 5131 h 10375"/>
                  <a:gd name="T52" fmla="*/ 1229 w 10375"/>
                  <a:gd name="T53" fmla="*/ 5096 h 10375"/>
                  <a:gd name="T54" fmla="*/ 1236 w 10375"/>
                  <a:gd name="T55" fmla="*/ 5085 h 10375"/>
                  <a:gd name="T56" fmla="*/ 1241 w 10375"/>
                  <a:gd name="T57" fmla="*/ 5065 h 10375"/>
                  <a:gd name="T58" fmla="*/ 5203 w 10375"/>
                  <a:gd name="T59" fmla="*/ 2643 h 10375"/>
                  <a:gd name="T60" fmla="*/ 9133 w 10375"/>
                  <a:gd name="T61" fmla="*/ 5066 h 10375"/>
                  <a:gd name="T62" fmla="*/ 9139 w 10375"/>
                  <a:gd name="T63" fmla="*/ 5086 h 10375"/>
                  <a:gd name="T64" fmla="*/ 9145 w 10375"/>
                  <a:gd name="T65" fmla="*/ 5098 h 10375"/>
                  <a:gd name="T66" fmla="*/ 9150 w 10375"/>
                  <a:gd name="T67" fmla="*/ 5133 h 10375"/>
                  <a:gd name="T68" fmla="*/ 9159 w 10375"/>
                  <a:gd name="T69" fmla="*/ 5195 h 10375"/>
                  <a:gd name="T70" fmla="*/ 9151 w 10375"/>
                  <a:gd name="T71" fmla="*/ 5257 h 10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75" h="10375">
                    <a:moveTo>
                      <a:pt x="5203" y="3208"/>
                    </a:moveTo>
                    <a:cubicBezTo>
                      <a:pt x="3865" y="3208"/>
                      <a:pt x="2535" y="3880"/>
                      <a:pt x="1896" y="5192"/>
                    </a:cubicBezTo>
                    <a:cubicBezTo>
                      <a:pt x="2540" y="6510"/>
                      <a:pt x="3854" y="7165"/>
                      <a:pt x="5188" y="7165"/>
                    </a:cubicBezTo>
                    <a:cubicBezTo>
                      <a:pt x="6525" y="7165"/>
                      <a:pt x="7840" y="6506"/>
                      <a:pt x="8479" y="5194"/>
                    </a:cubicBezTo>
                    <a:cubicBezTo>
                      <a:pt x="7840" y="3881"/>
                      <a:pt x="6539" y="3208"/>
                      <a:pt x="5203" y="3208"/>
                    </a:cubicBezTo>
                    <a:close/>
                    <a:moveTo>
                      <a:pt x="5214" y="6582"/>
                    </a:moveTo>
                    <a:cubicBezTo>
                      <a:pt x="4393" y="6582"/>
                      <a:pt x="3726" y="5962"/>
                      <a:pt x="3726" y="5197"/>
                    </a:cubicBezTo>
                    <a:cubicBezTo>
                      <a:pt x="3726" y="4432"/>
                      <a:pt x="4393" y="3812"/>
                      <a:pt x="5214" y="3812"/>
                    </a:cubicBezTo>
                    <a:cubicBezTo>
                      <a:pt x="6035" y="3812"/>
                      <a:pt x="6701" y="4432"/>
                      <a:pt x="6701" y="5197"/>
                    </a:cubicBezTo>
                    <a:cubicBezTo>
                      <a:pt x="6701" y="5962"/>
                      <a:pt x="6036" y="6582"/>
                      <a:pt x="5214" y="6582"/>
                    </a:cubicBezTo>
                    <a:close/>
                    <a:moveTo>
                      <a:pt x="0" y="0"/>
                    </a:moveTo>
                    <a:lnTo>
                      <a:pt x="0" y="10375"/>
                    </a:lnTo>
                    <a:lnTo>
                      <a:pt x="10375" y="10375"/>
                    </a:lnTo>
                    <a:lnTo>
                      <a:pt x="10375" y="0"/>
                    </a:lnTo>
                    <a:lnTo>
                      <a:pt x="0" y="0"/>
                    </a:lnTo>
                    <a:close/>
                    <a:moveTo>
                      <a:pt x="9151" y="5257"/>
                    </a:moveTo>
                    <a:cubicBezTo>
                      <a:pt x="9149" y="5268"/>
                      <a:pt x="9150" y="5281"/>
                      <a:pt x="9146" y="5292"/>
                    </a:cubicBezTo>
                    <a:cubicBezTo>
                      <a:pt x="9145" y="5296"/>
                      <a:pt x="9141" y="5300"/>
                      <a:pt x="9140" y="5303"/>
                    </a:cubicBezTo>
                    <a:cubicBezTo>
                      <a:pt x="9138" y="5311"/>
                      <a:pt x="9138" y="5317"/>
                      <a:pt x="9134" y="5325"/>
                    </a:cubicBezTo>
                    <a:cubicBezTo>
                      <a:pt x="8413" y="6862"/>
                      <a:pt x="6844" y="7730"/>
                      <a:pt x="5188" y="7730"/>
                    </a:cubicBezTo>
                    <a:cubicBezTo>
                      <a:pt x="3531" y="7730"/>
                      <a:pt x="1963" y="6860"/>
                      <a:pt x="1241" y="5322"/>
                    </a:cubicBezTo>
                    <a:cubicBezTo>
                      <a:pt x="1239" y="5316"/>
                      <a:pt x="1239" y="5308"/>
                      <a:pt x="1236" y="5302"/>
                    </a:cubicBezTo>
                    <a:cubicBezTo>
                      <a:pt x="1235" y="5297"/>
                      <a:pt x="1231" y="5296"/>
                      <a:pt x="1229" y="5290"/>
                    </a:cubicBezTo>
                    <a:cubicBezTo>
                      <a:pt x="1225" y="5278"/>
                      <a:pt x="1226" y="5266"/>
                      <a:pt x="1224" y="5255"/>
                    </a:cubicBezTo>
                    <a:cubicBezTo>
                      <a:pt x="1219" y="5233"/>
                      <a:pt x="1215" y="5213"/>
                      <a:pt x="1215" y="5192"/>
                    </a:cubicBezTo>
                    <a:cubicBezTo>
                      <a:pt x="1215" y="5171"/>
                      <a:pt x="1219" y="5151"/>
                      <a:pt x="1224" y="5131"/>
                    </a:cubicBezTo>
                    <a:cubicBezTo>
                      <a:pt x="1226" y="5120"/>
                      <a:pt x="1225" y="5107"/>
                      <a:pt x="1229" y="5096"/>
                    </a:cubicBezTo>
                    <a:cubicBezTo>
                      <a:pt x="1230" y="5092"/>
                      <a:pt x="1234" y="5090"/>
                      <a:pt x="1236" y="5085"/>
                    </a:cubicBezTo>
                    <a:cubicBezTo>
                      <a:pt x="1239" y="5077"/>
                      <a:pt x="1239" y="5071"/>
                      <a:pt x="1241" y="5065"/>
                    </a:cubicBezTo>
                    <a:cubicBezTo>
                      <a:pt x="1963" y="3527"/>
                      <a:pt x="3548" y="2643"/>
                      <a:pt x="5203" y="2643"/>
                    </a:cubicBezTo>
                    <a:cubicBezTo>
                      <a:pt x="6859" y="2643"/>
                      <a:pt x="8411" y="3528"/>
                      <a:pt x="9133" y="5066"/>
                    </a:cubicBezTo>
                    <a:cubicBezTo>
                      <a:pt x="9136" y="5072"/>
                      <a:pt x="9135" y="5080"/>
                      <a:pt x="9139" y="5086"/>
                    </a:cubicBezTo>
                    <a:cubicBezTo>
                      <a:pt x="9140" y="5090"/>
                      <a:pt x="9144" y="5093"/>
                      <a:pt x="9145" y="5098"/>
                    </a:cubicBezTo>
                    <a:cubicBezTo>
                      <a:pt x="9149" y="5110"/>
                      <a:pt x="9148" y="5122"/>
                      <a:pt x="9150" y="5133"/>
                    </a:cubicBezTo>
                    <a:cubicBezTo>
                      <a:pt x="9154" y="5155"/>
                      <a:pt x="9159" y="5175"/>
                      <a:pt x="9159" y="5195"/>
                    </a:cubicBezTo>
                    <a:cubicBezTo>
                      <a:pt x="9159" y="5216"/>
                      <a:pt x="9155" y="5236"/>
                      <a:pt x="9151" y="525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394075" y="2245995"/>
              <a:ext cx="4492625" cy="3478530"/>
              <a:chOff x="-281" y="2163"/>
              <a:chExt cx="8810" cy="680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092" y="2163"/>
                <a:ext cx="6754" cy="6754"/>
              </a:xfrm>
              <a:prstGeom prst="ellipse">
                <a:avLst/>
              </a:prstGeom>
              <a:gradFill>
                <a:gsLst>
                  <a:gs pos="0">
                    <a:srgbClr val="9386F5"/>
                  </a:gs>
                  <a:gs pos="100000">
                    <a:srgbClr val="8772F2"/>
                  </a:gs>
                </a:gsLst>
                <a:lin ang="84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9" name="图片 38" descr="200326线上教育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281" y="3067"/>
                <a:ext cx="8810" cy="5900"/>
              </a:xfrm>
              <a:prstGeom prst="rect">
                <a:avLst/>
              </a:prstGeom>
            </p:spPr>
          </p:pic>
        </p:grpSp>
      </p:grpSp>
      <p:sp>
        <p:nvSpPr>
          <p:cNvPr id="2" name="矩形 1"/>
          <p:cNvSpPr/>
          <p:nvPr/>
        </p:nvSpPr>
        <p:spPr>
          <a:xfrm>
            <a:off x="2957962" y="1153801"/>
            <a:ext cx="62760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 构建会员成长体系</a:t>
            </a:r>
            <a:r>
              <a:rPr lang="en-US" altLang="zh-CN" sz="2200" b="1" dirty="0">
                <a:latin typeface="Heiti SC Medium" pitchFamily="2" charset="-128"/>
                <a:ea typeface="Heiti SC Medium" pitchFamily="2" charset="-128"/>
              </a:rPr>
              <a:t>|</a:t>
            </a:r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会员储值服务</a:t>
            </a:r>
            <a:r>
              <a:rPr lang="en-US" altLang="zh-CN" sz="2200" b="1" dirty="0">
                <a:latin typeface="Heiti SC Medium" pitchFamily="2" charset="-128"/>
                <a:ea typeface="Heiti SC Medium" pitchFamily="2" charset="-128"/>
              </a:rPr>
              <a:t>|</a:t>
            </a:r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会员精准营销</a:t>
            </a:r>
            <a:endParaRPr lang="zh-CN" altLang="en-US" sz="22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27" grpId="0" bldLvl="0" animBg="1"/>
      <p:bldP spid="28" grpId="0"/>
      <p:bldP spid="29" grpId="0" bldLvl="0" animBg="1"/>
      <p:bldP spid="30" grpId="0"/>
      <p:bldP spid="31" grpId="0" bldLvl="0" animBg="1"/>
      <p:bldP spid="32" grpId="0"/>
      <p:bldP spid="33" grpId="0" bldLvl="0" animBg="1"/>
      <p:bldP spid="34" grpId="0"/>
      <p:bldP spid="35" grpId="0" bldLvl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会员信息资产管理</a:t>
            </a:r>
            <a:endParaRPr lang="zh-CN" altLang="en-US" sz="2400" b="1" spc="300" dirty="0">
              <a:solidFill>
                <a:srgbClr val="189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6741" y="1153801"/>
            <a:ext cx="62985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会员资料维护</a:t>
            </a:r>
            <a:r>
              <a:rPr lang="en-US" altLang="zh-CN" sz="2200" b="1" dirty="0">
                <a:latin typeface="Heiti SC Medium" pitchFamily="2" charset="-128"/>
                <a:ea typeface="Heiti SC Medium" pitchFamily="2" charset="-128"/>
              </a:rPr>
              <a:t>|</a:t>
            </a:r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店铺会员使用、消费提成动态配置</a:t>
            </a:r>
            <a:endParaRPr lang="zh-CN" altLang="en-US" sz="2200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reading_65784"/>
          <p:cNvSpPr>
            <a:spLocks noChangeAspect="1"/>
          </p:cNvSpPr>
          <p:nvPr/>
        </p:nvSpPr>
        <p:spPr bwMode="auto">
          <a:xfrm>
            <a:off x="1290575" y="2784122"/>
            <a:ext cx="597017" cy="609684"/>
          </a:xfrm>
          <a:custGeom>
            <a:avLst/>
            <a:gdLst>
              <a:gd name="connsiteX0" fmla="*/ 47370 w 595290"/>
              <a:gd name="connsiteY0" fmla="*/ 369974 h 607921"/>
              <a:gd name="connsiteX1" fmla="*/ 48020 w 595290"/>
              <a:gd name="connsiteY1" fmla="*/ 369974 h 607921"/>
              <a:gd name="connsiteX2" fmla="*/ 96040 w 595290"/>
              <a:gd name="connsiteY2" fmla="*/ 417923 h 607921"/>
              <a:gd name="connsiteX3" fmla="*/ 48020 w 595290"/>
              <a:gd name="connsiteY3" fmla="*/ 465872 h 607921"/>
              <a:gd name="connsiteX4" fmla="*/ 47370 w 595290"/>
              <a:gd name="connsiteY4" fmla="*/ 465872 h 607921"/>
              <a:gd name="connsiteX5" fmla="*/ 37366 w 595290"/>
              <a:gd name="connsiteY5" fmla="*/ 464673 h 607921"/>
              <a:gd name="connsiteX6" fmla="*/ 27361 w 595290"/>
              <a:gd name="connsiteY6" fmla="*/ 461177 h 607921"/>
              <a:gd name="connsiteX7" fmla="*/ 0 w 595290"/>
              <a:gd name="connsiteY7" fmla="*/ 417923 h 607921"/>
              <a:gd name="connsiteX8" fmla="*/ 27361 w 595290"/>
              <a:gd name="connsiteY8" fmla="*/ 374619 h 607921"/>
              <a:gd name="connsiteX9" fmla="*/ 37366 w 595290"/>
              <a:gd name="connsiteY9" fmla="*/ 371173 h 607921"/>
              <a:gd name="connsiteX10" fmla="*/ 47370 w 595290"/>
              <a:gd name="connsiteY10" fmla="*/ 369974 h 607921"/>
              <a:gd name="connsiteX11" fmla="*/ 547270 w 595290"/>
              <a:gd name="connsiteY11" fmla="*/ 369833 h 607921"/>
              <a:gd name="connsiteX12" fmla="*/ 557274 w 595290"/>
              <a:gd name="connsiteY12" fmla="*/ 370882 h 607921"/>
              <a:gd name="connsiteX13" fmla="*/ 567278 w 595290"/>
              <a:gd name="connsiteY13" fmla="*/ 374228 h 607921"/>
              <a:gd name="connsiteX14" fmla="*/ 595290 w 595290"/>
              <a:gd name="connsiteY14" fmla="*/ 417828 h 607921"/>
              <a:gd name="connsiteX15" fmla="*/ 567278 w 595290"/>
              <a:gd name="connsiteY15" fmla="*/ 461478 h 607921"/>
              <a:gd name="connsiteX16" fmla="*/ 557274 w 595290"/>
              <a:gd name="connsiteY16" fmla="*/ 464774 h 607921"/>
              <a:gd name="connsiteX17" fmla="*/ 547270 w 595290"/>
              <a:gd name="connsiteY17" fmla="*/ 465873 h 607921"/>
              <a:gd name="connsiteX18" fmla="*/ 499250 w 595290"/>
              <a:gd name="connsiteY18" fmla="*/ 417928 h 607921"/>
              <a:gd name="connsiteX19" fmla="*/ 547270 w 595290"/>
              <a:gd name="connsiteY19" fmla="*/ 369833 h 607921"/>
              <a:gd name="connsiteX20" fmla="*/ 172366 w 595290"/>
              <a:gd name="connsiteY20" fmla="*/ 284449 h 607921"/>
              <a:gd name="connsiteX21" fmla="*/ 297363 w 595290"/>
              <a:gd name="connsiteY21" fmla="*/ 306124 h 607921"/>
              <a:gd name="connsiteX22" fmla="*/ 422360 w 595290"/>
              <a:gd name="connsiteY22" fmla="*/ 284449 h 607921"/>
              <a:gd name="connsiteX23" fmla="*/ 535652 w 595290"/>
              <a:gd name="connsiteY23" fmla="*/ 302128 h 607921"/>
              <a:gd name="connsiteX24" fmla="*/ 547306 w 595290"/>
              <a:gd name="connsiteY24" fmla="*/ 318010 h 607921"/>
              <a:gd name="connsiteX25" fmla="*/ 547306 w 595290"/>
              <a:gd name="connsiteY25" fmla="*/ 345977 h 607921"/>
              <a:gd name="connsiteX26" fmla="*/ 496387 w 595290"/>
              <a:gd name="connsiteY26" fmla="*/ 367002 h 607921"/>
              <a:gd name="connsiteX27" fmla="*/ 475279 w 595290"/>
              <a:gd name="connsiteY27" fmla="*/ 417893 h 607921"/>
              <a:gd name="connsiteX28" fmla="*/ 496387 w 595290"/>
              <a:gd name="connsiteY28" fmla="*/ 468734 h 607921"/>
              <a:gd name="connsiteX29" fmla="*/ 547306 w 595290"/>
              <a:gd name="connsiteY29" fmla="*/ 489809 h 607921"/>
              <a:gd name="connsiteX30" fmla="*/ 547306 w 595290"/>
              <a:gd name="connsiteY30" fmla="*/ 586197 h 607921"/>
              <a:gd name="connsiteX31" fmla="*/ 530700 w 595290"/>
              <a:gd name="connsiteY31" fmla="*/ 602877 h 607921"/>
              <a:gd name="connsiteX32" fmla="*/ 527299 w 595290"/>
              <a:gd name="connsiteY32" fmla="*/ 602527 h 607921"/>
              <a:gd name="connsiteX33" fmla="*/ 422360 w 595290"/>
              <a:gd name="connsiteY33" fmla="*/ 594087 h 607921"/>
              <a:gd name="connsiteX34" fmla="*/ 297363 w 595290"/>
              <a:gd name="connsiteY34" fmla="*/ 607921 h 607921"/>
              <a:gd name="connsiteX35" fmla="*/ 172366 w 595290"/>
              <a:gd name="connsiteY35" fmla="*/ 594087 h 607921"/>
              <a:gd name="connsiteX36" fmla="*/ 67427 w 595290"/>
              <a:gd name="connsiteY36" fmla="*/ 602527 h 607921"/>
              <a:gd name="connsiteX37" fmla="*/ 64026 w 595290"/>
              <a:gd name="connsiteY37" fmla="*/ 602877 h 607921"/>
              <a:gd name="connsiteX38" fmla="*/ 47420 w 595290"/>
              <a:gd name="connsiteY38" fmla="*/ 586197 h 607921"/>
              <a:gd name="connsiteX39" fmla="*/ 47420 w 595290"/>
              <a:gd name="connsiteY39" fmla="*/ 489809 h 607921"/>
              <a:gd name="connsiteX40" fmla="*/ 48070 w 595290"/>
              <a:gd name="connsiteY40" fmla="*/ 489809 h 607921"/>
              <a:gd name="connsiteX41" fmla="*/ 99039 w 595290"/>
              <a:gd name="connsiteY41" fmla="*/ 468734 h 607921"/>
              <a:gd name="connsiteX42" fmla="*/ 120097 w 595290"/>
              <a:gd name="connsiteY42" fmla="*/ 417893 h 607921"/>
              <a:gd name="connsiteX43" fmla="*/ 99039 w 595290"/>
              <a:gd name="connsiteY43" fmla="*/ 367002 h 607921"/>
              <a:gd name="connsiteX44" fmla="*/ 48070 w 595290"/>
              <a:gd name="connsiteY44" fmla="*/ 345977 h 607921"/>
              <a:gd name="connsiteX45" fmla="*/ 47420 w 595290"/>
              <a:gd name="connsiteY45" fmla="*/ 345977 h 607921"/>
              <a:gd name="connsiteX46" fmla="*/ 47420 w 595290"/>
              <a:gd name="connsiteY46" fmla="*/ 318010 h 607921"/>
              <a:gd name="connsiteX47" fmla="*/ 59074 w 595290"/>
              <a:gd name="connsiteY47" fmla="*/ 302128 h 607921"/>
              <a:gd name="connsiteX48" fmla="*/ 172366 w 595290"/>
              <a:gd name="connsiteY48" fmla="*/ 284449 h 607921"/>
              <a:gd name="connsiteX49" fmla="*/ 297363 w 595290"/>
              <a:gd name="connsiteY49" fmla="*/ 0 h 607921"/>
              <a:gd name="connsiteX50" fmla="*/ 432355 w 595290"/>
              <a:gd name="connsiteY50" fmla="*/ 134780 h 607921"/>
              <a:gd name="connsiteX51" fmla="*/ 297363 w 595290"/>
              <a:gd name="connsiteY51" fmla="*/ 269560 h 607921"/>
              <a:gd name="connsiteX52" fmla="*/ 162371 w 595290"/>
              <a:gd name="connsiteY52" fmla="*/ 134780 h 607921"/>
              <a:gd name="connsiteX53" fmla="*/ 297363 w 595290"/>
              <a:gd name="connsiteY53" fmla="*/ 0 h 60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95290" h="607921">
                <a:moveTo>
                  <a:pt x="47370" y="369974"/>
                </a:moveTo>
                <a:lnTo>
                  <a:pt x="48020" y="369974"/>
                </a:lnTo>
                <a:cubicBezTo>
                  <a:pt x="74581" y="369974"/>
                  <a:pt x="96040" y="391401"/>
                  <a:pt x="96040" y="417923"/>
                </a:cubicBezTo>
                <a:cubicBezTo>
                  <a:pt x="96040" y="444395"/>
                  <a:pt x="74581" y="465872"/>
                  <a:pt x="48020" y="465872"/>
                </a:cubicBezTo>
                <a:lnTo>
                  <a:pt x="47370" y="465872"/>
                </a:lnTo>
                <a:cubicBezTo>
                  <a:pt x="43968" y="465772"/>
                  <a:pt x="40567" y="465373"/>
                  <a:pt x="37366" y="464673"/>
                </a:cubicBezTo>
                <a:cubicBezTo>
                  <a:pt x="33864" y="463874"/>
                  <a:pt x="30463" y="462725"/>
                  <a:pt x="27361" y="461177"/>
                </a:cubicBezTo>
                <a:cubicBezTo>
                  <a:pt x="11205" y="453485"/>
                  <a:pt x="0" y="437003"/>
                  <a:pt x="0" y="417923"/>
                </a:cubicBezTo>
                <a:cubicBezTo>
                  <a:pt x="0" y="398793"/>
                  <a:pt x="11155" y="382361"/>
                  <a:pt x="27361" y="374619"/>
                </a:cubicBezTo>
                <a:cubicBezTo>
                  <a:pt x="30463" y="373071"/>
                  <a:pt x="33864" y="371972"/>
                  <a:pt x="37366" y="371173"/>
                </a:cubicBezTo>
                <a:cubicBezTo>
                  <a:pt x="40617" y="370424"/>
                  <a:pt x="43968" y="370024"/>
                  <a:pt x="47370" y="369974"/>
                </a:cubicBezTo>
                <a:close/>
                <a:moveTo>
                  <a:pt x="547270" y="369833"/>
                </a:moveTo>
                <a:cubicBezTo>
                  <a:pt x="550671" y="369833"/>
                  <a:pt x="554073" y="370233"/>
                  <a:pt x="557274" y="370882"/>
                </a:cubicBezTo>
                <a:cubicBezTo>
                  <a:pt x="560726" y="371631"/>
                  <a:pt x="564127" y="372780"/>
                  <a:pt x="567278" y="374228"/>
                </a:cubicBezTo>
                <a:cubicBezTo>
                  <a:pt x="583835" y="381819"/>
                  <a:pt x="595290" y="398450"/>
                  <a:pt x="595290" y="417828"/>
                </a:cubicBezTo>
                <a:cubicBezTo>
                  <a:pt x="595290" y="437206"/>
                  <a:pt x="583835" y="453887"/>
                  <a:pt x="567278" y="461478"/>
                </a:cubicBezTo>
                <a:cubicBezTo>
                  <a:pt x="564127" y="462927"/>
                  <a:pt x="560726" y="464075"/>
                  <a:pt x="557274" y="464774"/>
                </a:cubicBezTo>
                <a:cubicBezTo>
                  <a:pt x="554073" y="465524"/>
                  <a:pt x="550671" y="465873"/>
                  <a:pt x="547270" y="465873"/>
                </a:cubicBezTo>
                <a:cubicBezTo>
                  <a:pt x="520709" y="465873"/>
                  <a:pt x="499250" y="444398"/>
                  <a:pt x="499250" y="417928"/>
                </a:cubicBezTo>
                <a:cubicBezTo>
                  <a:pt x="499250" y="391458"/>
                  <a:pt x="520709" y="369983"/>
                  <a:pt x="547270" y="369833"/>
                </a:cubicBezTo>
                <a:close/>
                <a:moveTo>
                  <a:pt x="172366" y="284449"/>
                </a:moveTo>
                <a:cubicBezTo>
                  <a:pt x="241392" y="284449"/>
                  <a:pt x="297363" y="306124"/>
                  <a:pt x="297363" y="306124"/>
                </a:cubicBezTo>
                <a:cubicBezTo>
                  <a:pt x="297363" y="306124"/>
                  <a:pt x="353334" y="284449"/>
                  <a:pt x="422360" y="284449"/>
                </a:cubicBezTo>
                <a:cubicBezTo>
                  <a:pt x="472478" y="284449"/>
                  <a:pt x="515794" y="295886"/>
                  <a:pt x="535652" y="302128"/>
                </a:cubicBezTo>
                <a:cubicBezTo>
                  <a:pt x="542604" y="304276"/>
                  <a:pt x="547306" y="310718"/>
                  <a:pt x="547306" y="318010"/>
                </a:cubicBezTo>
                <a:lnTo>
                  <a:pt x="547306" y="345977"/>
                </a:lnTo>
                <a:cubicBezTo>
                  <a:pt x="528049" y="345977"/>
                  <a:pt x="509992" y="353418"/>
                  <a:pt x="496387" y="367002"/>
                </a:cubicBezTo>
                <a:cubicBezTo>
                  <a:pt x="482782" y="380587"/>
                  <a:pt x="475279" y="398716"/>
                  <a:pt x="475279" y="417893"/>
                </a:cubicBezTo>
                <a:cubicBezTo>
                  <a:pt x="475279" y="437121"/>
                  <a:pt x="482782" y="455150"/>
                  <a:pt x="496387" y="468734"/>
                </a:cubicBezTo>
                <a:cubicBezTo>
                  <a:pt x="509992" y="482318"/>
                  <a:pt x="528099" y="489809"/>
                  <a:pt x="547306" y="489809"/>
                </a:cubicBezTo>
                <a:lnTo>
                  <a:pt x="547306" y="586197"/>
                </a:lnTo>
                <a:cubicBezTo>
                  <a:pt x="547306" y="595586"/>
                  <a:pt x="539703" y="602877"/>
                  <a:pt x="530700" y="602877"/>
                </a:cubicBezTo>
                <a:cubicBezTo>
                  <a:pt x="529599" y="602877"/>
                  <a:pt x="528449" y="602727"/>
                  <a:pt x="527299" y="602527"/>
                </a:cubicBezTo>
                <a:cubicBezTo>
                  <a:pt x="502039" y="597334"/>
                  <a:pt x="464425" y="594087"/>
                  <a:pt x="422360" y="594087"/>
                </a:cubicBezTo>
                <a:cubicBezTo>
                  <a:pt x="366939" y="594087"/>
                  <a:pt x="319171" y="599731"/>
                  <a:pt x="297363" y="607921"/>
                </a:cubicBezTo>
                <a:cubicBezTo>
                  <a:pt x="275505" y="599731"/>
                  <a:pt x="227737" y="594087"/>
                  <a:pt x="172366" y="594087"/>
                </a:cubicBezTo>
                <a:cubicBezTo>
                  <a:pt x="130301" y="594087"/>
                  <a:pt x="92687" y="597383"/>
                  <a:pt x="67427" y="602527"/>
                </a:cubicBezTo>
                <a:cubicBezTo>
                  <a:pt x="66277" y="602727"/>
                  <a:pt x="65127" y="602877"/>
                  <a:pt x="64026" y="602877"/>
                </a:cubicBezTo>
                <a:cubicBezTo>
                  <a:pt x="55073" y="602877"/>
                  <a:pt x="47420" y="595586"/>
                  <a:pt x="47420" y="586197"/>
                </a:cubicBezTo>
                <a:lnTo>
                  <a:pt x="47420" y="489809"/>
                </a:lnTo>
                <a:lnTo>
                  <a:pt x="48070" y="489809"/>
                </a:lnTo>
                <a:cubicBezTo>
                  <a:pt x="67327" y="489809"/>
                  <a:pt x="85434" y="482318"/>
                  <a:pt x="99039" y="468734"/>
                </a:cubicBezTo>
                <a:cubicBezTo>
                  <a:pt x="112644" y="455150"/>
                  <a:pt x="120097" y="437071"/>
                  <a:pt x="120097" y="417893"/>
                </a:cubicBezTo>
                <a:cubicBezTo>
                  <a:pt x="120097" y="398616"/>
                  <a:pt x="112644" y="380587"/>
                  <a:pt x="99039" y="367002"/>
                </a:cubicBezTo>
                <a:cubicBezTo>
                  <a:pt x="85434" y="353418"/>
                  <a:pt x="67277" y="345977"/>
                  <a:pt x="48070" y="345977"/>
                </a:cubicBezTo>
                <a:lnTo>
                  <a:pt x="47420" y="345977"/>
                </a:lnTo>
                <a:lnTo>
                  <a:pt x="47420" y="318010"/>
                </a:lnTo>
                <a:cubicBezTo>
                  <a:pt x="47420" y="310718"/>
                  <a:pt x="52122" y="304326"/>
                  <a:pt x="59074" y="302128"/>
                </a:cubicBezTo>
                <a:cubicBezTo>
                  <a:pt x="78932" y="295886"/>
                  <a:pt x="122248" y="284449"/>
                  <a:pt x="172366" y="284449"/>
                </a:cubicBezTo>
                <a:close/>
                <a:moveTo>
                  <a:pt x="297363" y="0"/>
                </a:moveTo>
                <a:cubicBezTo>
                  <a:pt x="371917" y="0"/>
                  <a:pt x="432355" y="60343"/>
                  <a:pt x="432355" y="134780"/>
                </a:cubicBezTo>
                <a:cubicBezTo>
                  <a:pt x="432355" y="209217"/>
                  <a:pt x="371917" y="269560"/>
                  <a:pt x="297363" y="269560"/>
                </a:cubicBezTo>
                <a:cubicBezTo>
                  <a:pt x="222809" y="269560"/>
                  <a:pt x="162371" y="209217"/>
                  <a:pt x="162371" y="134780"/>
                </a:cubicBezTo>
                <a:cubicBezTo>
                  <a:pt x="162371" y="60343"/>
                  <a:pt x="222809" y="0"/>
                  <a:pt x="297363" y="0"/>
                </a:cubicBezTo>
                <a:close/>
              </a:path>
            </a:pathLst>
          </a:custGeom>
          <a:solidFill>
            <a:srgbClr val="1891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magnifier-and-open-book_65775"/>
          <p:cNvSpPr>
            <a:spLocks noChangeAspect="1"/>
          </p:cNvSpPr>
          <p:nvPr/>
        </p:nvSpPr>
        <p:spPr bwMode="auto">
          <a:xfrm>
            <a:off x="1290575" y="4798538"/>
            <a:ext cx="609685" cy="574997"/>
          </a:xfrm>
          <a:custGeom>
            <a:avLst/>
            <a:gdLst>
              <a:gd name="connsiteX0" fmla="*/ 541910 w 607785"/>
              <a:gd name="connsiteY0" fmla="*/ 465873 h 573206"/>
              <a:gd name="connsiteX1" fmla="*/ 566339 w 607785"/>
              <a:gd name="connsiteY1" fmla="*/ 544203 h 573206"/>
              <a:gd name="connsiteX2" fmla="*/ 556199 w 607785"/>
              <a:gd name="connsiteY2" fmla="*/ 563441 h 573206"/>
              <a:gd name="connsiteX3" fmla="*/ 526791 w 607785"/>
              <a:gd name="connsiteY3" fmla="*/ 572507 h 573206"/>
              <a:gd name="connsiteX4" fmla="*/ 507570 w 607785"/>
              <a:gd name="connsiteY4" fmla="*/ 562382 h 573206"/>
              <a:gd name="connsiteX5" fmla="*/ 483232 w 607785"/>
              <a:gd name="connsiteY5" fmla="*/ 484006 h 573206"/>
              <a:gd name="connsiteX6" fmla="*/ 513470 w 607785"/>
              <a:gd name="connsiteY6" fmla="*/ 477747 h 573206"/>
              <a:gd name="connsiteX7" fmla="*/ 541910 w 607785"/>
              <a:gd name="connsiteY7" fmla="*/ 465873 h 573206"/>
              <a:gd name="connsiteX8" fmla="*/ 466195 w 607785"/>
              <a:gd name="connsiteY8" fmla="*/ 232668 h 573206"/>
              <a:gd name="connsiteX9" fmla="*/ 384154 w 607785"/>
              <a:gd name="connsiteY9" fmla="*/ 282004 h 573206"/>
              <a:gd name="connsiteX10" fmla="*/ 377747 w 607785"/>
              <a:gd name="connsiteY10" fmla="*/ 297330 h 573206"/>
              <a:gd name="connsiteX11" fmla="*/ 375166 w 607785"/>
              <a:gd name="connsiteY11" fmla="*/ 307455 h 573206"/>
              <a:gd name="connsiteX12" fmla="*/ 373830 w 607785"/>
              <a:gd name="connsiteY12" fmla="*/ 317580 h 573206"/>
              <a:gd name="connsiteX13" fmla="*/ 422916 w 607785"/>
              <a:gd name="connsiteY13" fmla="*/ 406771 h 573206"/>
              <a:gd name="connsiteX14" fmla="*/ 462508 w 607785"/>
              <a:gd name="connsiteY14" fmla="*/ 417310 h 573206"/>
              <a:gd name="connsiteX15" fmla="*/ 465872 w 607785"/>
              <a:gd name="connsiteY15" fmla="*/ 417356 h 573206"/>
              <a:gd name="connsiteX16" fmla="*/ 521181 w 607785"/>
              <a:gd name="connsiteY16" fmla="*/ 399131 h 573206"/>
              <a:gd name="connsiteX17" fmla="*/ 547867 w 607785"/>
              <a:gd name="connsiteY17" fmla="*/ 368020 h 573206"/>
              <a:gd name="connsiteX18" fmla="*/ 509151 w 607785"/>
              <a:gd name="connsiteY18" fmla="*/ 243299 h 573206"/>
              <a:gd name="connsiteX19" fmla="*/ 499933 w 607785"/>
              <a:gd name="connsiteY19" fmla="*/ 239065 h 573206"/>
              <a:gd name="connsiteX20" fmla="*/ 489701 w 607785"/>
              <a:gd name="connsiteY20" fmla="*/ 235752 h 573206"/>
              <a:gd name="connsiteX21" fmla="*/ 479515 w 607785"/>
              <a:gd name="connsiteY21" fmla="*/ 233635 h 573206"/>
              <a:gd name="connsiteX22" fmla="*/ 466195 w 607785"/>
              <a:gd name="connsiteY22" fmla="*/ 232668 h 573206"/>
              <a:gd name="connsiteX23" fmla="*/ 466195 w 607785"/>
              <a:gd name="connsiteY23" fmla="*/ 183470 h 573206"/>
              <a:gd name="connsiteX24" fmla="*/ 479515 w 607785"/>
              <a:gd name="connsiteY24" fmla="*/ 184115 h 573206"/>
              <a:gd name="connsiteX25" fmla="*/ 489701 w 607785"/>
              <a:gd name="connsiteY25" fmla="*/ 185495 h 573206"/>
              <a:gd name="connsiteX26" fmla="*/ 499933 w 607785"/>
              <a:gd name="connsiteY26" fmla="*/ 187566 h 573206"/>
              <a:gd name="connsiteX27" fmla="*/ 532058 w 607785"/>
              <a:gd name="connsiteY27" fmla="*/ 199854 h 573206"/>
              <a:gd name="connsiteX28" fmla="*/ 601378 w 607785"/>
              <a:gd name="connsiteY28" fmla="*/ 283109 h 573206"/>
              <a:gd name="connsiteX29" fmla="*/ 591469 w 607785"/>
              <a:gd name="connsiteY29" fmla="*/ 390939 h 573206"/>
              <a:gd name="connsiteX30" fmla="*/ 536437 w 607785"/>
              <a:gd name="connsiteY30" fmla="*/ 447869 h 573206"/>
              <a:gd name="connsiteX31" fmla="*/ 508045 w 607785"/>
              <a:gd name="connsiteY31" fmla="*/ 460157 h 573206"/>
              <a:gd name="connsiteX32" fmla="*/ 477671 w 607785"/>
              <a:gd name="connsiteY32" fmla="*/ 466048 h 573206"/>
              <a:gd name="connsiteX33" fmla="*/ 465872 w 607785"/>
              <a:gd name="connsiteY33" fmla="*/ 466508 h 573206"/>
              <a:gd name="connsiteX34" fmla="*/ 400009 w 607785"/>
              <a:gd name="connsiteY34" fmla="*/ 450124 h 573206"/>
              <a:gd name="connsiteX35" fmla="*/ 330689 w 607785"/>
              <a:gd name="connsiteY35" fmla="*/ 366870 h 573206"/>
              <a:gd name="connsiteX36" fmla="*/ 324421 w 607785"/>
              <a:gd name="connsiteY36" fmla="*/ 318270 h 573206"/>
              <a:gd name="connsiteX37" fmla="*/ 325250 w 607785"/>
              <a:gd name="connsiteY37" fmla="*/ 308007 h 573206"/>
              <a:gd name="connsiteX38" fmla="*/ 326910 w 607785"/>
              <a:gd name="connsiteY38" fmla="*/ 297790 h 573206"/>
              <a:gd name="connsiteX39" fmla="*/ 340691 w 607785"/>
              <a:gd name="connsiteY39" fmla="*/ 259039 h 573206"/>
              <a:gd name="connsiteX40" fmla="*/ 424068 w 607785"/>
              <a:gd name="connsiteY40" fmla="*/ 189821 h 573206"/>
              <a:gd name="connsiteX41" fmla="*/ 466195 w 607785"/>
              <a:gd name="connsiteY41" fmla="*/ 183470 h 573206"/>
              <a:gd name="connsiteX42" fmla="*/ 359639 w 607785"/>
              <a:gd name="connsiteY42" fmla="*/ 0 h 573206"/>
              <a:gd name="connsiteX43" fmla="*/ 468802 w 607785"/>
              <a:gd name="connsiteY43" fmla="*/ 17118 h 573206"/>
              <a:gd name="connsiteX44" fmla="*/ 479492 w 607785"/>
              <a:gd name="connsiteY44" fmla="*/ 31705 h 573206"/>
              <a:gd name="connsiteX45" fmla="*/ 479492 w 607785"/>
              <a:gd name="connsiteY45" fmla="*/ 165611 h 573206"/>
              <a:gd name="connsiteX46" fmla="*/ 466175 w 607785"/>
              <a:gd name="connsiteY46" fmla="*/ 165059 h 573206"/>
              <a:gd name="connsiteX47" fmla="*/ 418621 w 607785"/>
              <a:gd name="connsiteY47" fmla="*/ 172283 h 573206"/>
              <a:gd name="connsiteX48" fmla="*/ 324342 w 607785"/>
              <a:gd name="connsiteY48" fmla="*/ 250511 h 573206"/>
              <a:gd name="connsiteX49" fmla="*/ 307937 w 607785"/>
              <a:gd name="connsiteY49" fmla="*/ 298919 h 573206"/>
              <a:gd name="connsiteX50" fmla="*/ 248955 w 607785"/>
              <a:gd name="connsiteY50" fmla="*/ 307524 h 573206"/>
              <a:gd name="connsiteX51" fmla="*/ 248955 w 607785"/>
              <a:gd name="connsiteY51" fmla="*/ 17624 h 573206"/>
              <a:gd name="connsiteX52" fmla="*/ 359639 w 607785"/>
              <a:gd name="connsiteY52" fmla="*/ 0 h 573206"/>
              <a:gd name="connsiteX53" fmla="*/ 119890 w 607785"/>
              <a:gd name="connsiteY53" fmla="*/ 0 h 573206"/>
              <a:gd name="connsiteX54" fmla="*/ 230608 w 607785"/>
              <a:gd name="connsiteY54" fmla="*/ 17624 h 573206"/>
              <a:gd name="connsiteX55" fmla="*/ 230608 w 607785"/>
              <a:gd name="connsiteY55" fmla="*/ 307524 h 573206"/>
              <a:gd name="connsiteX56" fmla="*/ 119890 w 607785"/>
              <a:gd name="connsiteY56" fmla="*/ 297079 h 573206"/>
              <a:gd name="connsiteX57" fmla="*/ 18437 w 607785"/>
              <a:gd name="connsiteY57" fmla="*/ 305315 h 573206"/>
              <a:gd name="connsiteX58" fmla="*/ 15303 w 607785"/>
              <a:gd name="connsiteY58" fmla="*/ 305592 h 573206"/>
              <a:gd name="connsiteX59" fmla="*/ 0 w 607785"/>
              <a:gd name="connsiteY59" fmla="*/ 290268 h 573206"/>
              <a:gd name="connsiteX60" fmla="*/ 0 w 607785"/>
              <a:gd name="connsiteY60" fmla="*/ 31705 h 573206"/>
              <a:gd name="connsiteX61" fmla="*/ 10694 w 607785"/>
              <a:gd name="connsiteY61" fmla="*/ 17118 h 573206"/>
              <a:gd name="connsiteX62" fmla="*/ 119890 w 607785"/>
              <a:gd name="connsiteY62" fmla="*/ 0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785" h="573206">
                <a:moveTo>
                  <a:pt x="541910" y="465873"/>
                </a:moveTo>
                <a:lnTo>
                  <a:pt x="566339" y="544203"/>
                </a:lnTo>
                <a:cubicBezTo>
                  <a:pt x="568828" y="552303"/>
                  <a:pt x="564311" y="560909"/>
                  <a:pt x="556199" y="563441"/>
                </a:cubicBezTo>
                <a:lnTo>
                  <a:pt x="526791" y="572507"/>
                </a:lnTo>
                <a:cubicBezTo>
                  <a:pt x="518678" y="575038"/>
                  <a:pt x="510105" y="570482"/>
                  <a:pt x="507570" y="562382"/>
                </a:cubicBezTo>
                <a:lnTo>
                  <a:pt x="483232" y="484006"/>
                </a:lnTo>
                <a:cubicBezTo>
                  <a:pt x="493419" y="482902"/>
                  <a:pt x="503560" y="480831"/>
                  <a:pt x="513470" y="477747"/>
                </a:cubicBezTo>
                <a:cubicBezTo>
                  <a:pt x="523426" y="474617"/>
                  <a:pt x="532967" y="470660"/>
                  <a:pt x="541910" y="465873"/>
                </a:cubicBezTo>
                <a:close/>
                <a:moveTo>
                  <a:pt x="466195" y="232668"/>
                </a:moveTo>
                <a:cubicBezTo>
                  <a:pt x="432872" y="232668"/>
                  <a:pt x="400654" y="250663"/>
                  <a:pt x="384154" y="282004"/>
                </a:cubicBezTo>
                <a:cubicBezTo>
                  <a:pt x="381481" y="286975"/>
                  <a:pt x="379407" y="292129"/>
                  <a:pt x="377747" y="297330"/>
                </a:cubicBezTo>
                <a:cubicBezTo>
                  <a:pt x="376641" y="300735"/>
                  <a:pt x="375858" y="304095"/>
                  <a:pt x="375166" y="307455"/>
                </a:cubicBezTo>
                <a:cubicBezTo>
                  <a:pt x="374567" y="310860"/>
                  <a:pt x="374060" y="314220"/>
                  <a:pt x="373830" y="317580"/>
                </a:cubicBezTo>
                <a:cubicBezTo>
                  <a:pt x="370972" y="353293"/>
                  <a:pt x="389178" y="389006"/>
                  <a:pt x="422916" y="406771"/>
                </a:cubicBezTo>
                <a:cubicBezTo>
                  <a:pt x="435591" y="413398"/>
                  <a:pt x="449095" y="416804"/>
                  <a:pt x="462508" y="417310"/>
                </a:cubicBezTo>
                <a:cubicBezTo>
                  <a:pt x="463660" y="417356"/>
                  <a:pt x="464766" y="417356"/>
                  <a:pt x="465872" y="417356"/>
                </a:cubicBezTo>
                <a:cubicBezTo>
                  <a:pt x="485737" y="417356"/>
                  <a:pt x="505187" y="411005"/>
                  <a:pt x="521181" y="399131"/>
                </a:cubicBezTo>
                <a:cubicBezTo>
                  <a:pt x="532012" y="391123"/>
                  <a:pt x="541138" y="380676"/>
                  <a:pt x="547867" y="368020"/>
                </a:cubicBezTo>
                <a:cubicBezTo>
                  <a:pt x="571650" y="323010"/>
                  <a:pt x="554228" y="266955"/>
                  <a:pt x="509151" y="243299"/>
                </a:cubicBezTo>
                <a:cubicBezTo>
                  <a:pt x="506109" y="241689"/>
                  <a:pt x="503067" y="240262"/>
                  <a:pt x="499933" y="239065"/>
                </a:cubicBezTo>
                <a:cubicBezTo>
                  <a:pt x="496522" y="237777"/>
                  <a:pt x="493158" y="236672"/>
                  <a:pt x="489701" y="235752"/>
                </a:cubicBezTo>
                <a:cubicBezTo>
                  <a:pt x="486336" y="234877"/>
                  <a:pt x="482880" y="234141"/>
                  <a:pt x="479515" y="233635"/>
                </a:cubicBezTo>
                <a:cubicBezTo>
                  <a:pt x="475090" y="232990"/>
                  <a:pt x="470620" y="232668"/>
                  <a:pt x="466195" y="232668"/>
                </a:cubicBezTo>
                <a:close/>
                <a:moveTo>
                  <a:pt x="466195" y="183470"/>
                </a:moveTo>
                <a:cubicBezTo>
                  <a:pt x="470620" y="183470"/>
                  <a:pt x="475090" y="183700"/>
                  <a:pt x="479515" y="184115"/>
                </a:cubicBezTo>
                <a:cubicBezTo>
                  <a:pt x="482972" y="184437"/>
                  <a:pt x="486336" y="184943"/>
                  <a:pt x="489701" y="185495"/>
                </a:cubicBezTo>
                <a:cubicBezTo>
                  <a:pt x="493158" y="186048"/>
                  <a:pt x="496522" y="186692"/>
                  <a:pt x="499933" y="187566"/>
                </a:cubicBezTo>
                <a:cubicBezTo>
                  <a:pt x="510903" y="190328"/>
                  <a:pt x="521734" y="194378"/>
                  <a:pt x="532058" y="199854"/>
                </a:cubicBezTo>
                <a:cubicBezTo>
                  <a:pt x="565566" y="217435"/>
                  <a:pt x="590178" y="247027"/>
                  <a:pt x="601378" y="283109"/>
                </a:cubicBezTo>
                <a:cubicBezTo>
                  <a:pt x="612578" y="319190"/>
                  <a:pt x="608983" y="357481"/>
                  <a:pt x="591469" y="390939"/>
                </a:cubicBezTo>
                <a:cubicBezTo>
                  <a:pt x="578702" y="415101"/>
                  <a:pt x="559666" y="434661"/>
                  <a:pt x="536437" y="447869"/>
                </a:cubicBezTo>
                <a:cubicBezTo>
                  <a:pt x="527495" y="452886"/>
                  <a:pt x="518047" y="457074"/>
                  <a:pt x="508045" y="460157"/>
                </a:cubicBezTo>
                <a:cubicBezTo>
                  <a:pt x="497997" y="463195"/>
                  <a:pt x="487857" y="465174"/>
                  <a:pt x="477671" y="466048"/>
                </a:cubicBezTo>
                <a:cubicBezTo>
                  <a:pt x="473754" y="466324"/>
                  <a:pt x="469790" y="466508"/>
                  <a:pt x="465872" y="466508"/>
                </a:cubicBezTo>
                <a:cubicBezTo>
                  <a:pt x="443150" y="466508"/>
                  <a:pt x="420658" y="460986"/>
                  <a:pt x="400009" y="450124"/>
                </a:cubicBezTo>
                <a:cubicBezTo>
                  <a:pt x="366501" y="432544"/>
                  <a:pt x="341843" y="402951"/>
                  <a:pt x="330689" y="366870"/>
                </a:cubicBezTo>
                <a:cubicBezTo>
                  <a:pt x="325711" y="350900"/>
                  <a:pt x="323683" y="334470"/>
                  <a:pt x="324421" y="318270"/>
                </a:cubicBezTo>
                <a:cubicBezTo>
                  <a:pt x="324605" y="314818"/>
                  <a:pt x="324836" y="311413"/>
                  <a:pt x="325250" y="308007"/>
                </a:cubicBezTo>
                <a:cubicBezTo>
                  <a:pt x="325711" y="304601"/>
                  <a:pt x="326264" y="301150"/>
                  <a:pt x="326910" y="297790"/>
                </a:cubicBezTo>
                <a:cubicBezTo>
                  <a:pt x="329583" y="284443"/>
                  <a:pt x="334192" y="271465"/>
                  <a:pt x="340691" y="259039"/>
                </a:cubicBezTo>
                <a:cubicBezTo>
                  <a:pt x="358343" y="225627"/>
                  <a:pt x="387933" y="201005"/>
                  <a:pt x="424068" y="189821"/>
                </a:cubicBezTo>
                <a:cubicBezTo>
                  <a:pt x="437895" y="185587"/>
                  <a:pt x="452091" y="183470"/>
                  <a:pt x="466195" y="183470"/>
                </a:cubicBezTo>
                <a:close/>
                <a:moveTo>
                  <a:pt x="359639" y="0"/>
                </a:moveTo>
                <a:cubicBezTo>
                  <a:pt x="408161" y="0"/>
                  <a:pt x="449955" y="11182"/>
                  <a:pt x="468802" y="17118"/>
                </a:cubicBezTo>
                <a:cubicBezTo>
                  <a:pt x="475115" y="19142"/>
                  <a:pt x="479492" y="25032"/>
                  <a:pt x="479492" y="31705"/>
                </a:cubicBezTo>
                <a:lnTo>
                  <a:pt x="479492" y="165611"/>
                </a:lnTo>
                <a:cubicBezTo>
                  <a:pt x="475069" y="165243"/>
                  <a:pt x="470599" y="165059"/>
                  <a:pt x="466175" y="165059"/>
                </a:cubicBezTo>
                <a:cubicBezTo>
                  <a:pt x="450139" y="165059"/>
                  <a:pt x="434104" y="167497"/>
                  <a:pt x="418621" y="172283"/>
                </a:cubicBezTo>
                <a:cubicBezTo>
                  <a:pt x="377748" y="184938"/>
                  <a:pt x="344248" y="212732"/>
                  <a:pt x="324342" y="250511"/>
                </a:cubicBezTo>
                <a:cubicBezTo>
                  <a:pt x="316185" y="265926"/>
                  <a:pt x="310702" y="282216"/>
                  <a:pt x="307937" y="298919"/>
                </a:cubicBezTo>
                <a:cubicBezTo>
                  <a:pt x="283745" y="300714"/>
                  <a:pt x="263239" y="303705"/>
                  <a:pt x="248955" y="307524"/>
                </a:cubicBezTo>
                <a:lnTo>
                  <a:pt x="248955" y="17624"/>
                </a:lnTo>
                <a:cubicBezTo>
                  <a:pt x="267018" y="11780"/>
                  <a:pt x="309780" y="0"/>
                  <a:pt x="359639" y="0"/>
                </a:cubicBezTo>
                <a:close/>
                <a:moveTo>
                  <a:pt x="119890" y="0"/>
                </a:moveTo>
                <a:cubicBezTo>
                  <a:pt x="169764" y="0"/>
                  <a:pt x="212539" y="11780"/>
                  <a:pt x="230608" y="17624"/>
                </a:cubicBezTo>
                <a:lnTo>
                  <a:pt x="230608" y="307524"/>
                </a:lnTo>
                <a:cubicBezTo>
                  <a:pt x="207008" y="301266"/>
                  <a:pt x="166261" y="297079"/>
                  <a:pt x="119890" y="297079"/>
                </a:cubicBezTo>
                <a:cubicBezTo>
                  <a:pt x="79097" y="297079"/>
                  <a:pt x="42637" y="300254"/>
                  <a:pt x="18437" y="305315"/>
                </a:cubicBezTo>
                <a:cubicBezTo>
                  <a:pt x="17377" y="305500"/>
                  <a:pt x="16363" y="305592"/>
                  <a:pt x="15303" y="305592"/>
                </a:cubicBezTo>
                <a:cubicBezTo>
                  <a:pt x="7052" y="305592"/>
                  <a:pt x="0" y="298919"/>
                  <a:pt x="0" y="290268"/>
                </a:cubicBezTo>
                <a:lnTo>
                  <a:pt x="0" y="31705"/>
                </a:lnTo>
                <a:cubicBezTo>
                  <a:pt x="0" y="25032"/>
                  <a:pt x="4379" y="19142"/>
                  <a:pt x="10694" y="17118"/>
                </a:cubicBezTo>
                <a:cubicBezTo>
                  <a:pt x="29638" y="11182"/>
                  <a:pt x="71353" y="0"/>
                  <a:pt x="119890" y="0"/>
                </a:cubicBezTo>
                <a:close/>
              </a:path>
            </a:pathLst>
          </a:custGeom>
          <a:solidFill>
            <a:srgbClr val="F8D35C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7250" y="4857046"/>
            <a:ext cx="3460928" cy="664926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会员注册登录密码差异化设置、会员销售设置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60368" y="4336873"/>
            <a:ext cx="1667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spcBef>
                <a:spcPct val="0"/>
              </a:spcBef>
            </a:pPr>
            <a:r>
              <a:rPr lang="zh-CN" altLang="en-US" sz="2000" b="1" dirty="0">
                <a:solidFill>
                  <a:srgbClr val="F8D35C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会员设置</a:t>
            </a:r>
            <a:endParaRPr lang="zh-CN" altLang="en-US" sz="2000" b="1" dirty="0">
              <a:solidFill>
                <a:srgbClr val="F8D35C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7725" y="3094541"/>
            <a:ext cx="3346720" cy="664926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会员基本信息、会员销售导购提成设置、会员标签等资料维护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12743" y="2649219"/>
            <a:ext cx="1667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spcBef>
                <a:spcPct val="0"/>
              </a:spcBef>
            </a:pPr>
            <a:r>
              <a:rPr lang="zh-CN" altLang="en-US" sz="2000" b="1" dirty="0">
                <a:solidFill>
                  <a:srgbClr val="1891FF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会员资料</a:t>
            </a:r>
            <a:endParaRPr lang="zh-CN" altLang="en-US" sz="2000" b="1" dirty="0">
              <a:solidFill>
                <a:srgbClr val="1891FF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1495" y="1584688"/>
            <a:ext cx="4878948" cy="4878948"/>
          </a:xfrm>
          <a:prstGeom prst="rect">
            <a:avLst/>
          </a:prstGeom>
        </p:spPr>
      </p:pic>
      <p:cxnSp>
        <p:nvCxnSpPr>
          <p:cNvPr id="11" name="直接连接符 25"/>
          <p:cNvCxnSpPr/>
          <p:nvPr/>
        </p:nvCxnSpPr>
        <p:spPr>
          <a:xfrm>
            <a:off x="6337195" y="2238276"/>
            <a:ext cx="0" cy="374607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 bldLvl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6223345" y="2159223"/>
            <a:ext cx="3859435" cy="6861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054261" y="2159223"/>
            <a:ext cx="686118" cy="686118"/>
          </a:xfrm>
          <a:prstGeom prst="roundRect">
            <a:avLst/>
          </a:prstGeom>
          <a:ln>
            <a:solidFill>
              <a:srgbClr val="00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会员储值业务</a:t>
            </a:r>
            <a:endParaRPr lang="zh-CN" altLang="en-US" sz="2400" b="1" spc="300" dirty="0">
              <a:solidFill>
                <a:srgbClr val="189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41420" y="1153801"/>
            <a:ext cx="77091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发布储值奖励吸引客户储值</a:t>
            </a:r>
            <a:r>
              <a:rPr lang="en-US" altLang="zh-CN" sz="2200" b="1" dirty="0">
                <a:latin typeface="Heiti SC Medium" pitchFamily="2" charset="-128"/>
                <a:ea typeface="Heiti SC Medium" pitchFamily="2" charset="-128"/>
              </a:rPr>
              <a:t>|</a:t>
            </a:r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线下储值线上消费提升销售收益</a:t>
            </a:r>
            <a:endParaRPr lang="zh-CN" altLang="en-US" sz="2200" b="1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图片 3" descr="E:\原来\下载\028bad556568806859e38ca92f79796d.png028bad556568806859e38ca92f79796d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39096" y="2251954"/>
            <a:ext cx="3830320" cy="3830628"/>
          </a:xfrm>
          <a:prstGeom prst="rect">
            <a:avLst/>
          </a:prstGeom>
        </p:spPr>
      </p:pic>
      <p:cxnSp>
        <p:nvCxnSpPr>
          <p:cNvPr id="5" name="直接连接符 25"/>
          <p:cNvCxnSpPr/>
          <p:nvPr/>
        </p:nvCxnSpPr>
        <p:spPr>
          <a:xfrm>
            <a:off x="5511838" y="2126605"/>
            <a:ext cx="0" cy="374607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835866" y="2286616"/>
            <a:ext cx="257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商家发布储值充值活动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5866" y="3333571"/>
            <a:ext cx="29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客户充值，获取充值奖励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35866" y="4349616"/>
            <a:ext cx="327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客户消费，使用储值余额付款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35866" y="5365616"/>
            <a:ext cx="343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客户特殊需要，储值充值退款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223345" y="3175223"/>
            <a:ext cx="3859435" cy="6861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6054261" y="3175223"/>
            <a:ext cx="686118" cy="686118"/>
          </a:xfrm>
          <a:prstGeom prst="roundRect">
            <a:avLst/>
          </a:prstGeom>
          <a:ln>
            <a:solidFill>
              <a:srgbClr val="00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6223345" y="4191223"/>
            <a:ext cx="3859435" cy="6861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6054261" y="4191223"/>
            <a:ext cx="686118" cy="686118"/>
          </a:xfrm>
          <a:prstGeom prst="roundRect">
            <a:avLst/>
          </a:prstGeom>
          <a:ln>
            <a:solidFill>
              <a:srgbClr val="00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223345" y="5207223"/>
            <a:ext cx="3859435" cy="6861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6054261" y="5207223"/>
            <a:ext cx="686118" cy="686118"/>
          </a:xfrm>
          <a:prstGeom prst="roundRect">
            <a:avLst/>
          </a:prstGeom>
          <a:ln>
            <a:solidFill>
              <a:srgbClr val="00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00" y="3236692"/>
            <a:ext cx="576840" cy="57684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79" y="2228794"/>
            <a:ext cx="586682" cy="58668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20" y="4235116"/>
            <a:ext cx="621600" cy="6216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79" y="5256941"/>
            <a:ext cx="586682" cy="58668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1299374" y="4521262"/>
            <a:ext cx="1739750" cy="44827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5139854" y="4521262"/>
            <a:ext cx="1739750" cy="448270"/>
          </a:xfrm>
          <a:prstGeom prst="roundRect">
            <a:avLst>
              <a:gd name="adj" fmla="val 50000"/>
            </a:avLst>
          </a:pr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8939694" y="4521262"/>
            <a:ext cx="1739750" cy="448270"/>
          </a:xfrm>
          <a:prstGeom prst="roundRect">
            <a:avLst>
              <a:gd name="adj" fmla="val 50000"/>
            </a:avLst>
          </a:prstGeom>
          <a:solidFill>
            <a:srgbClr val="F5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会员权益卡</a:t>
            </a:r>
            <a:endParaRPr lang="zh-CN" altLang="en-US" sz="2400" b="1" spc="300" dirty="0">
              <a:solidFill>
                <a:srgbClr val="189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41420" y="1153801"/>
            <a:ext cx="77091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以权益卡形式提升会员资产</a:t>
            </a:r>
            <a:r>
              <a:rPr lang="en-US" altLang="zh-CN" sz="2200" b="1" dirty="0">
                <a:latin typeface="Heiti SC Medium" pitchFamily="2" charset="-128"/>
                <a:ea typeface="Heiti SC Medium" pitchFamily="2" charset="-128"/>
              </a:rPr>
              <a:t>|</a:t>
            </a:r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支持线上线下多方式权益卡核销</a:t>
            </a:r>
            <a:endParaRPr lang="zh-CN" altLang="en-US" sz="2200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4364" y="5127311"/>
            <a:ext cx="2829769" cy="62081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无门槛，会员可直接领取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的权益卡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7125" y="4562620"/>
            <a:ext cx="20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无门槛权益卡</a:t>
            </a:r>
            <a:endParaRPr lang="zh-CN" altLang="en-US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8" name="MH_Other_4"/>
          <p:cNvSpPr/>
          <p:nvPr>
            <p:custDataLst>
              <p:tags r:id="rId1"/>
            </p:custDataLst>
          </p:nvPr>
        </p:nvSpPr>
        <p:spPr>
          <a:xfrm>
            <a:off x="1480457" y="3347637"/>
            <a:ext cx="1459807" cy="506684"/>
          </a:xfrm>
          <a:custGeom>
            <a:avLst/>
            <a:gdLst>
              <a:gd name="connsiteX0" fmla="*/ 0 w 930647"/>
              <a:gd name="connsiteY0" fmla="*/ 0 h 296525"/>
              <a:gd name="connsiteX1" fmla="*/ 31025 w 930647"/>
              <a:gd name="connsiteY1" fmla="*/ 0 h 296525"/>
              <a:gd name="connsiteX2" fmla="*/ 60185 w 930647"/>
              <a:gd name="connsiteY2" fmla="*/ 53723 h 296525"/>
              <a:gd name="connsiteX3" fmla="*/ 465322 w 930647"/>
              <a:gd name="connsiteY3" fmla="*/ 269133 h 296525"/>
              <a:gd name="connsiteX4" fmla="*/ 870460 w 930647"/>
              <a:gd name="connsiteY4" fmla="*/ 53723 h 296525"/>
              <a:gd name="connsiteX5" fmla="*/ 899620 w 930647"/>
              <a:gd name="connsiteY5" fmla="*/ 0 h 296525"/>
              <a:gd name="connsiteX6" fmla="*/ 930647 w 930647"/>
              <a:gd name="connsiteY6" fmla="*/ 0 h 296525"/>
              <a:gd name="connsiteX7" fmla="*/ 893174 w 930647"/>
              <a:gd name="connsiteY7" fmla="*/ 69039 h 296525"/>
              <a:gd name="connsiteX8" fmla="*/ 465323 w 930647"/>
              <a:gd name="connsiteY8" fmla="*/ 296525 h 296525"/>
              <a:gd name="connsiteX9" fmla="*/ 37473 w 930647"/>
              <a:gd name="connsiteY9" fmla="*/ 69039 h 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0647" h="296525">
                <a:moveTo>
                  <a:pt x="0" y="0"/>
                </a:moveTo>
                <a:lnTo>
                  <a:pt x="31025" y="0"/>
                </a:lnTo>
                <a:lnTo>
                  <a:pt x="60185" y="53723"/>
                </a:lnTo>
                <a:cubicBezTo>
                  <a:pt x="147986" y="183686"/>
                  <a:pt x="296675" y="269133"/>
                  <a:pt x="465322" y="269133"/>
                </a:cubicBezTo>
                <a:cubicBezTo>
                  <a:pt x="633969" y="269133"/>
                  <a:pt x="782659" y="183686"/>
                  <a:pt x="870460" y="53723"/>
                </a:cubicBezTo>
                <a:lnTo>
                  <a:pt x="899620" y="0"/>
                </a:lnTo>
                <a:lnTo>
                  <a:pt x="930647" y="0"/>
                </a:lnTo>
                <a:lnTo>
                  <a:pt x="893174" y="69039"/>
                </a:lnTo>
                <a:cubicBezTo>
                  <a:pt x="800450" y="206288"/>
                  <a:pt x="643425" y="296525"/>
                  <a:pt x="465323" y="296525"/>
                </a:cubicBezTo>
                <a:cubicBezTo>
                  <a:pt x="287222" y="296525"/>
                  <a:pt x="130197" y="206288"/>
                  <a:pt x="37473" y="69039"/>
                </a:cubicBezTo>
                <a:close/>
              </a:path>
            </a:pathLst>
          </a:custGeom>
          <a:solidFill>
            <a:srgbClr val="00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Other_5"/>
          <p:cNvSpPr/>
          <p:nvPr>
            <p:custDataLst>
              <p:tags r:id="rId2"/>
            </p:custDataLst>
          </p:nvPr>
        </p:nvSpPr>
        <p:spPr>
          <a:xfrm flipV="1">
            <a:off x="1480457" y="3809337"/>
            <a:ext cx="1459807" cy="506684"/>
          </a:xfrm>
          <a:custGeom>
            <a:avLst/>
            <a:gdLst>
              <a:gd name="connsiteX0" fmla="*/ 0 w 930647"/>
              <a:gd name="connsiteY0" fmla="*/ 0 h 296525"/>
              <a:gd name="connsiteX1" fmla="*/ 31025 w 930647"/>
              <a:gd name="connsiteY1" fmla="*/ 0 h 296525"/>
              <a:gd name="connsiteX2" fmla="*/ 60185 w 930647"/>
              <a:gd name="connsiteY2" fmla="*/ 53723 h 296525"/>
              <a:gd name="connsiteX3" fmla="*/ 465322 w 930647"/>
              <a:gd name="connsiteY3" fmla="*/ 269133 h 296525"/>
              <a:gd name="connsiteX4" fmla="*/ 870460 w 930647"/>
              <a:gd name="connsiteY4" fmla="*/ 53723 h 296525"/>
              <a:gd name="connsiteX5" fmla="*/ 899620 w 930647"/>
              <a:gd name="connsiteY5" fmla="*/ 0 h 296525"/>
              <a:gd name="connsiteX6" fmla="*/ 930647 w 930647"/>
              <a:gd name="connsiteY6" fmla="*/ 0 h 296525"/>
              <a:gd name="connsiteX7" fmla="*/ 893174 w 930647"/>
              <a:gd name="connsiteY7" fmla="*/ 69039 h 296525"/>
              <a:gd name="connsiteX8" fmla="*/ 465323 w 930647"/>
              <a:gd name="connsiteY8" fmla="*/ 296525 h 296525"/>
              <a:gd name="connsiteX9" fmla="*/ 37473 w 930647"/>
              <a:gd name="connsiteY9" fmla="*/ 69039 h 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0647" h="296525">
                <a:moveTo>
                  <a:pt x="0" y="0"/>
                </a:moveTo>
                <a:lnTo>
                  <a:pt x="31025" y="0"/>
                </a:lnTo>
                <a:lnTo>
                  <a:pt x="60185" y="53723"/>
                </a:lnTo>
                <a:cubicBezTo>
                  <a:pt x="147986" y="183686"/>
                  <a:pt x="296675" y="269133"/>
                  <a:pt x="465322" y="269133"/>
                </a:cubicBezTo>
                <a:cubicBezTo>
                  <a:pt x="633969" y="269133"/>
                  <a:pt x="782659" y="183686"/>
                  <a:pt x="870460" y="53723"/>
                </a:cubicBezTo>
                <a:lnTo>
                  <a:pt x="899620" y="0"/>
                </a:lnTo>
                <a:lnTo>
                  <a:pt x="930647" y="0"/>
                </a:lnTo>
                <a:lnTo>
                  <a:pt x="893174" y="69039"/>
                </a:lnTo>
                <a:cubicBezTo>
                  <a:pt x="800450" y="206288"/>
                  <a:pt x="643425" y="296525"/>
                  <a:pt x="465323" y="296525"/>
                </a:cubicBezTo>
                <a:cubicBezTo>
                  <a:pt x="287222" y="296525"/>
                  <a:pt x="130197" y="206288"/>
                  <a:pt x="37473" y="69039"/>
                </a:cubicBezTo>
                <a:close/>
              </a:path>
            </a:pathLst>
          </a:custGeom>
          <a:solidFill>
            <a:srgbClr val="00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r="48917" b="81554"/>
          <a:stretch>
            <a:fillRect/>
          </a:stretch>
        </p:blipFill>
        <p:spPr>
          <a:xfrm>
            <a:off x="1480457" y="2456561"/>
            <a:ext cx="1580093" cy="1265036"/>
          </a:xfrm>
          <a:prstGeom prst="rect">
            <a:avLst/>
          </a:prstGeom>
        </p:spPr>
      </p:pic>
      <p:sp>
        <p:nvSpPr>
          <p:cNvPr id="12" name="MH_Other_9"/>
          <p:cNvSpPr/>
          <p:nvPr>
            <p:custDataLst>
              <p:tags r:id="rId4"/>
            </p:custDataLst>
          </p:nvPr>
        </p:nvSpPr>
        <p:spPr>
          <a:xfrm>
            <a:off x="5248488" y="3347637"/>
            <a:ext cx="1459807" cy="506684"/>
          </a:xfrm>
          <a:custGeom>
            <a:avLst/>
            <a:gdLst>
              <a:gd name="connsiteX0" fmla="*/ 0 w 930647"/>
              <a:gd name="connsiteY0" fmla="*/ 0 h 296525"/>
              <a:gd name="connsiteX1" fmla="*/ 31025 w 930647"/>
              <a:gd name="connsiteY1" fmla="*/ 0 h 296525"/>
              <a:gd name="connsiteX2" fmla="*/ 60185 w 930647"/>
              <a:gd name="connsiteY2" fmla="*/ 53723 h 296525"/>
              <a:gd name="connsiteX3" fmla="*/ 465322 w 930647"/>
              <a:gd name="connsiteY3" fmla="*/ 269133 h 296525"/>
              <a:gd name="connsiteX4" fmla="*/ 870460 w 930647"/>
              <a:gd name="connsiteY4" fmla="*/ 53723 h 296525"/>
              <a:gd name="connsiteX5" fmla="*/ 899620 w 930647"/>
              <a:gd name="connsiteY5" fmla="*/ 0 h 296525"/>
              <a:gd name="connsiteX6" fmla="*/ 930647 w 930647"/>
              <a:gd name="connsiteY6" fmla="*/ 0 h 296525"/>
              <a:gd name="connsiteX7" fmla="*/ 893174 w 930647"/>
              <a:gd name="connsiteY7" fmla="*/ 69039 h 296525"/>
              <a:gd name="connsiteX8" fmla="*/ 465323 w 930647"/>
              <a:gd name="connsiteY8" fmla="*/ 296525 h 296525"/>
              <a:gd name="connsiteX9" fmla="*/ 37473 w 930647"/>
              <a:gd name="connsiteY9" fmla="*/ 69039 h 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0647" h="296525">
                <a:moveTo>
                  <a:pt x="0" y="0"/>
                </a:moveTo>
                <a:lnTo>
                  <a:pt x="31025" y="0"/>
                </a:lnTo>
                <a:lnTo>
                  <a:pt x="60185" y="53723"/>
                </a:lnTo>
                <a:cubicBezTo>
                  <a:pt x="147986" y="183686"/>
                  <a:pt x="296675" y="269133"/>
                  <a:pt x="465322" y="269133"/>
                </a:cubicBezTo>
                <a:cubicBezTo>
                  <a:pt x="633969" y="269133"/>
                  <a:pt x="782659" y="183686"/>
                  <a:pt x="870460" y="53723"/>
                </a:cubicBezTo>
                <a:lnTo>
                  <a:pt x="899620" y="0"/>
                </a:lnTo>
                <a:lnTo>
                  <a:pt x="930647" y="0"/>
                </a:lnTo>
                <a:lnTo>
                  <a:pt x="893174" y="69039"/>
                </a:lnTo>
                <a:cubicBezTo>
                  <a:pt x="800450" y="206288"/>
                  <a:pt x="643425" y="296525"/>
                  <a:pt x="465323" y="296525"/>
                </a:cubicBezTo>
                <a:cubicBezTo>
                  <a:pt x="287222" y="296525"/>
                  <a:pt x="130197" y="206288"/>
                  <a:pt x="37473" y="69039"/>
                </a:cubicBezTo>
                <a:close/>
              </a:path>
            </a:pathLst>
          </a:cu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MH_Other_10"/>
          <p:cNvSpPr/>
          <p:nvPr>
            <p:custDataLst>
              <p:tags r:id="rId5"/>
            </p:custDataLst>
          </p:nvPr>
        </p:nvSpPr>
        <p:spPr>
          <a:xfrm flipV="1">
            <a:off x="5248488" y="3809337"/>
            <a:ext cx="1459807" cy="506684"/>
          </a:xfrm>
          <a:custGeom>
            <a:avLst/>
            <a:gdLst>
              <a:gd name="connsiteX0" fmla="*/ 0 w 930647"/>
              <a:gd name="connsiteY0" fmla="*/ 0 h 296525"/>
              <a:gd name="connsiteX1" fmla="*/ 31025 w 930647"/>
              <a:gd name="connsiteY1" fmla="*/ 0 h 296525"/>
              <a:gd name="connsiteX2" fmla="*/ 60185 w 930647"/>
              <a:gd name="connsiteY2" fmla="*/ 53723 h 296525"/>
              <a:gd name="connsiteX3" fmla="*/ 465322 w 930647"/>
              <a:gd name="connsiteY3" fmla="*/ 269133 h 296525"/>
              <a:gd name="connsiteX4" fmla="*/ 870460 w 930647"/>
              <a:gd name="connsiteY4" fmla="*/ 53723 h 296525"/>
              <a:gd name="connsiteX5" fmla="*/ 899620 w 930647"/>
              <a:gd name="connsiteY5" fmla="*/ 0 h 296525"/>
              <a:gd name="connsiteX6" fmla="*/ 930647 w 930647"/>
              <a:gd name="connsiteY6" fmla="*/ 0 h 296525"/>
              <a:gd name="connsiteX7" fmla="*/ 893174 w 930647"/>
              <a:gd name="connsiteY7" fmla="*/ 69039 h 296525"/>
              <a:gd name="connsiteX8" fmla="*/ 465323 w 930647"/>
              <a:gd name="connsiteY8" fmla="*/ 296525 h 296525"/>
              <a:gd name="connsiteX9" fmla="*/ 37473 w 930647"/>
              <a:gd name="connsiteY9" fmla="*/ 69039 h 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0647" h="296525">
                <a:moveTo>
                  <a:pt x="0" y="0"/>
                </a:moveTo>
                <a:lnTo>
                  <a:pt x="31025" y="0"/>
                </a:lnTo>
                <a:lnTo>
                  <a:pt x="60185" y="53723"/>
                </a:lnTo>
                <a:cubicBezTo>
                  <a:pt x="147986" y="183686"/>
                  <a:pt x="296675" y="269133"/>
                  <a:pt x="465322" y="269133"/>
                </a:cubicBezTo>
                <a:cubicBezTo>
                  <a:pt x="633969" y="269133"/>
                  <a:pt x="782659" y="183686"/>
                  <a:pt x="870460" y="53723"/>
                </a:cubicBezTo>
                <a:lnTo>
                  <a:pt x="899620" y="0"/>
                </a:lnTo>
                <a:lnTo>
                  <a:pt x="930647" y="0"/>
                </a:lnTo>
                <a:lnTo>
                  <a:pt x="893174" y="69039"/>
                </a:lnTo>
                <a:cubicBezTo>
                  <a:pt x="800450" y="206288"/>
                  <a:pt x="643425" y="296525"/>
                  <a:pt x="465323" y="296525"/>
                </a:cubicBezTo>
                <a:cubicBezTo>
                  <a:pt x="287222" y="296525"/>
                  <a:pt x="130197" y="206288"/>
                  <a:pt x="37473" y="69039"/>
                </a:cubicBezTo>
                <a:close/>
              </a:path>
            </a:pathLst>
          </a:cu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7" r="20897" b="81554"/>
          <a:stretch>
            <a:fillRect/>
          </a:stretch>
        </p:blipFill>
        <p:spPr>
          <a:xfrm>
            <a:off x="5151477" y="2396336"/>
            <a:ext cx="1769941" cy="1265036"/>
          </a:xfrm>
          <a:prstGeom prst="rect">
            <a:avLst/>
          </a:prstGeom>
        </p:spPr>
      </p:pic>
      <p:sp>
        <p:nvSpPr>
          <p:cNvPr id="16" name="MH_Other_14"/>
          <p:cNvSpPr/>
          <p:nvPr>
            <p:custDataLst>
              <p:tags r:id="rId6"/>
            </p:custDataLst>
          </p:nvPr>
        </p:nvSpPr>
        <p:spPr>
          <a:xfrm>
            <a:off x="9019507" y="3347637"/>
            <a:ext cx="1459807" cy="506684"/>
          </a:xfrm>
          <a:custGeom>
            <a:avLst/>
            <a:gdLst>
              <a:gd name="connsiteX0" fmla="*/ 0 w 930647"/>
              <a:gd name="connsiteY0" fmla="*/ 0 h 296525"/>
              <a:gd name="connsiteX1" fmla="*/ 31025 w 930647"/>
              <a:gd name="connsiteY1" fmla="*/ 0 h 296525"/>
              <a:gd name="connsiteX2" fmla="*/ 60185 w 930647"/>
              <a:gd name="connsiteY2" fmla="*/ 53723 h 296525"/>
              <a:gd name="connsiteX3" fmla="*/ 465322 w 930647"/>
              <a:gd name="connsiteY3" fmla="*/ 269133 h 296525"/>
              <a:gd name="connsiteX4" fmla="*/ 870460 w 930647"/>
              <a:gd name="connsiteY4" fmla="*/ 53723 h 296525"/>
              <a:gd name="connsiteX5" fmla="*/ 899620 w 930647"/>
              <a:gd name="connsiteY5" fmla="*/ 0 h 296525"/>
              <a:gd name="connsiteX6" fmla="*/ 930647 w 930647"/>
              <a:gd name="connsiteY6" fmla="*/ 0 h 296525"/>
              <a:gd name="connsiteX7" fmla="*/ 893174 w 930647"/>
              <a:gd name="connsiteY7" fmla="*/ 69039 h 296525"/>
              <a:gd name="connsiteX8" fmla="*/ 465323 w 930647"/>
              <a:gd name="connsiteY8" fmla="*/ 296525 h 296525"/>
              <a:gd name="connsiteX9" fmla="*/ 37473 w 930647"/>
              <a:gd name="connsiteY9" fmla="*/ 69039 h 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0647" h="296525">
                <a:moveTo>
                  <a:pt x="0" y="0"/>
                </a:moveTo>
                <a:lnTo>
                  <a:pt x="31025" y="0"/>
                </a:lnTo>
                <a:lnTo>
                  <a:pt x="60185" y="53723"/>
                </a:lnTo>
                <a:cubicBezTo>
                  <a:pt x="147986" y="183686"/>
                  <a:pt x="296675" y="269133"/>
                  <a:pt x="465322" y="269133"/>
                </a:cubicBezTo>
                <a:cubicBezTo>
                  <a:pt x="633969" y="269133"/>
                  <a:pt x="782659" y="183686"/>
                  <a:pt x="870460" y="53723"/>
                </a:cubicBezTo>
                <a:lnTo>
                  <a:pt x="899620" y="0"/>
                </a:lnTo>
                <a:lnTo>
                  <a:pt x="930647" y="0"/>
                </a:lnTo>
                <a:lnTo>
                  <a:pt x="893174" y="69039"/>
                </a:lnTo>
                <a:cubicBezTo>
                  <a:pt x="800450" y="206288"/>
                  <a:pt x="643425" y="296525"/>
                  <a:pt x="465323" y="296525"/>
                </a:cubicBezTo>
                <a:cubicBezTo>
                  <a:pt x="287222" y="296525"/>
                  <a:pt x="130197" y="206288"/>
                  <a:pt x="37473" y="69039"/>
                </a:cubicBezTo>
                <a:close/>
              </a:path>
            </a:pathLst>
          </a:custGeom>
          <a:solidFill>
            <a:srgbClr val="F5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MH_Other_15"/>
          <p:cNvSpPr/>
          <p:nvPr>
            <p:custDataLst>
              <p:tags r:id="rId7"/>
            </p:custDataLst>
          </p:nvPr>
        </p:nvSpPr>
        <p:spPr>
          <a:xfrm flipV="1">
            <a:off x="9019507" y="3809337"/>
            <a:ext cx="1459807" cy="506684"/>
          </a:xfrm>
          <a:custGeom>
            <a:avLst/>
            <a:gdLst>
              <a:gd name="connsiteX0" fmla="*/ 0 w 930647"/>
              <a:gd name="connsiteY0" fmla="*/ 0 h 296525"/>
              <a:gd name="connsiteX1" fmla="*/ 31025 w 930647"/>
              <a:gd name="connsiteY1" fmla="*/ 0 h 296525"/>
              <a:gd name="connsiteX2" fmla="*/ 60185 w 930647"/>
              <a:gd name="connsiteY2" fmla="*/ 53723 h 296525"/>
              <a:gd name="connsiteX3" fmla="*/ 465322 w 930647"/>
              <a:gd name="connsiteY3" fmla="*/ 269133 h 296525"/>
              <a:gd name="connsiteX4" fmla="*/ 870460 w 930647"/>
              <a:gd name="connsiteY4" fmla="*/ 53723 h 296525"/>
              <a:gd name="connsiteX5" fmla="*/ 899620 w 930647"/>
              <a:gd name="connsiteY5" fmla="*/ 0 h 296525"/>
              <a:gd name="connsiteX6" fmla="*/ 930647 w 930647"/>
              <a:gd name="connsiteY6" fmla="*/ 0 h 296525"/>
              <a:gd name="connsiteX7" fmla="*/ 893174 w 930647"/>
              <a:gd name="connsiteY7" fmla="*/ 69039 h 296525"/>
              <a:gd name="connsiteX8" fmla="*/ 465323 w 930647"/>
              <a:gd name="connsiteY8" fmla="*/ 296525 h 296525"/>
              <a:gd name="connsiteX9" fmla="*/ 37473 w 930647"/>
              <a:gd name="connsiteY9" fmla="*/ 69039 h 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0647" h="296525">
                <a:moveTo>
                  <a:pt x="0" y="0"/>
                </a:moveTo>
                <a:lnTo>
                  <a:pt x="31025" y="0"/>
                </a:lnTo>
                <a:lnTo>
                  <a:pt x="60185" y="53723"/>
                </a:lnTo>
                <a:cubicBezTo>
                  <a:pt x="147986" y="183686"/>
                  <a:pt x="296675" y="269133"/>
                  <a:pt x="465322" y="269133"/>
                </a:cubicBezTo>
                <a:cubicBezTo>
                  <a:pt x="633969" y="269133"/>
                  <a:pt x="782659" y="183686"/>
                  <a:pt x="870460" y="53723"/>
                </a:cubicBezTo>
                <a:lnTo>
                  <a:pt x="899620" y="0"/>
                </a:lnTo>
                <a:lnTo>
                  <a:pt x="930647" y="0"/>
                </a:lnTo>
                <a:lnTo>
                  <a:pt x="893174" y="69039"/>
                </a:lnTo>
                <a:cubicBezTo>
                  <a:pt x="800450" y="206288"/>
                  <a:pt x="643425" y="296525"/>
                  <a:pt x="465323" y="296525"/>
                </a:cubicBezTo>
                <a:cubicBezTo>
                  <a:pt x="287222" y="296525"/>
                  <a:pt x="130197" y="206288"/>
                  <a:pt x="37473" y="69039"/>
                </a:cubicBezTo>
                <a:close/>
              </a:path>
            </a:pathLst>
          </a:custGeom>
          <a:solidFill>
            <a:srgbClr val="F5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1" b="81554"/>
          <a:stretch>
            <a:fillRect/>
          </a:stretch>
        </p:blipFill>
        <p:spPr>
          <a:xfrm>
            <a:off x="8836906" y="2434172"/>
            <a:ext cx="1532188" cy="126503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549630" y="5127311"/>
            <a:ext cx="2829769" cy="325345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需付费购买的权益卡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08997" y="4562620"/>
            <a:ext cx="163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付费权益卡</a:t>
            </a:r>
            <a:endParaRPr lang="zh-CN" altLang="en-US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94684" y="5115250"/>
            <a:ext cx="2829769" cy="62081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设置领取权益卡的规则，商户可自定义领卡规则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08280" y="4562620"/>
            <a:ext cx="20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按规则发卡</a:t>
            </a:r>
            <a:endParaRPr lang="zh-CN" altLang="en-US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7796575" y="3409396"/>
            <a:ext cx="3176223" cy="371371"/>
          </a:xfrm>
          <a:prstGeom prst="roundRect">
            <a:avLst>
              <a:gd name="adj" fmla="val 50000"/>
            </a:avLst>
          </a:pr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7796575" y="3866596"/>
            <a:ext cx="3176223" cy="371371"/>
          </a:xfrm>
          <a:prstGeom prst="roundRect">
            <a:avLst>
              <a:gd name="adj" fmla="val 50000"/>
            </a:avLst>
          </a:pr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7796575" y="4364436"/>
            <a:ext cx="2200865" cy="371371"/>
          </a:xfrm>
          <a:prstGeom prst="roundRect">
            <a:avLst>
              <a:gd name="adj" fmla="val 50000"/>
            </a:avLst>
          </a:pr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796575" y="4841956"/>
            <a:ext cx="3176223" cy="371371"/>
          </a:xfrm>
          <a:prstGeom prst="roundRect">
            <a:avLst>
              <a:gd name="adj" fmla="val 50000"/>
            </a:avLst>
          </a:pr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7796575" y="5329636"/>
            <a:ext cx="2200865" cy="371371"/>
          </a:xfrm>
          <a:prstGeom prst="roundRect">
            <a:avLst>
              <a:gd name="adj" fmla="val 50000"/>
            </a:avLst>
          </a:prstGeom>
          <a:solidFill>
            <a:srgbClr val="41D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507535" y="3409396"/>
            <a:ext cx="3176223" cy="3713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74321" y="4029156"/>
            <a:ext cx="4409438" cy="3713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778000" y="4637439"/>
            <a:ext cx="2905758" cy="3713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661920" y="5248356"/>
            <a:ext cx="2021838" cy="3713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会员等级维护</a:t>
            </a:r>
            <a:endParaRPr lang="zh-CN" altLang="en-US" sz="2400" b="1" spc="300" dirty="0">
              <a:solidFill>
                <a:srgbClr val="189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95034" y="1153801"/>
            <a:ext cx="9401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根据客户生命周期设置会员等级</a:t>
            </a:r>
            <a:r>
              <a:rPr lang="en-US" altLang="zh-CN" sz="2200" b="1" dirty="0">
                <a:latin typeface="Heiti SC Medium" pitchFamily="2" charset="-128"/>
                <a:ea typeface="Heiti SC Medium" pitchFamily="2" charset="-128"/>
              </a:rPr>
              <a:t>|</a:t>
            </a:r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不同等级获得不同权益保证会员的活跃度</a:t>
            </a:r>
            <a:endParaRPr lang="zh-CN" altLang="en-US" sz="2200" b="1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00" y="1806543"/>
            <a:ext cx="4292401" cy="39347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274320" y="3157019"/>
            <a:ext cx="4364517" cy="255333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支持无限等级的会员成长体系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 algn="r"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设置会员等级权益，如会员折扣、会员价格等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 algn="r"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设置升级条件和升级奖励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 algn="r">
              <a:lnSpc>
                <a:spcPct val="2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设置降级条件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6" name="文本框 12"/>
          <p:cNvSpPr txBox="1"/>
          <p:nvPr/>
        </p:nvSpPr>
        <p:spPr>
          <a:xfrm>
            <a:off x="2320761" y="2608807"/>
            <a:ext cx="221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AAE0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免费会员等级</a:t>
            </a:r>
            <a:endParaRPr lang="zh-CN" altLang="en-US" sz="2000" b="1" dirty="0">
              <a:solidFill>
                <a:srgbClr val="00AAE0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841496" y="3252680"/>
            <a:ext cx="3733971" cy="29583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支持</a:t>
            </a:r>
            <a:r>
              <a:rPr lang="en-US" altLang="zh-CN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个等级的会员成长体系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支持多终端付费购买实现升级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设置付费标准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设置会员权益，如会员折扣等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设置升级奖励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9" name="文本框 12"/>
          <p:cNvSpPr txBox="1"/>
          <p:nvPr/>
        </p:nvSpPr>
        <p:spPr>
          <a:xfrm>
            <a:off x="7789885" y="2608807"/>
            <a:ext cx="325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41D7B4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付费会员等级</a:t>
            </a:r>
            <a:endParaRPr lang="zh-CN" altLang="en-US" sz="2000" b="1" dirty="0">
              <a:solidFill>
                <a:srgbClr val="41D7B4"/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/>
      <p:bldP spid="8" grpId="0" bldLvl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直角三角形 69"/>
          <p:cNvSpPr/>
          <p:nvPr/>
        </p:nvSpPr>
        <p:spPr>
          <a:xfrm flipH="1" flipV="1">
            <a:off x="1072012" y="6375413"/>
            <a:ext cx="3598406" cy="377626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7687" h="290831">
                <a:moveTo>
                  <a:pt x="273050" y="290831"/>
                </a:moveTo>
                <a:lnTo>
                  <a:pt x="0" y="0"/>
                </a:lnTo>
                <a:lnTo>
                  <a:pt x="2267687" y="290831"/>
                </a:lnTo>
                <a:lnTo>
                  <a:pt x="273050" y="2908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latin typeface="印品黑体" panose="00000500000000000000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08740" y="2924671"/>
            <a:ext cx="2615806" cy="3483723"/>
          </a:xfrm>
          <a:prstGeom prst="rect">
            <a:avLst/>
          </a:prstGeom>
          <a:solidFill>
            <a:srgbClr val="E0F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latin typeface="印品黑体" panose="00000500000000000000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611632" y="2554545"/>
            <a:ext cx="2615806" cy="657864"/>
          </a:xfrm>
          <a:prstGeom prst="rect">
            <a:avLst/>
          </a:prstGeom>
          <a:solidFill>
            <a:srgbClr val="00AA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latin typeface="印品黑体" panose="00000500000000000000" pitchFamily="2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2260547" y="1818368"/>
            <a:ext cx="1317979" cy="1266036"/>
            <a:chOff x="6591300" y="1966752"/>
            <a:chExt cx="830580" cy="975045"/>
          </a:xfrm>
        </p:grpSpPr>
        <p:sp>
          <p:nvSpPr>
            <p:cNvPr id="54" name="任意多边形 20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sp>
          <p:nvSpPr>
            <p:cNvPr id="55" name="任意多边形 21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65" name="直角三角形 69"/>
          <p:cNvSpPr/>
          <p:nvPr/>
        </p:nvSpPr>
        <p:spPr>
          <a:xfrm flipH="1" flipV="1">
            <a:off x="4207489" y="6370062"/>
            <a:ext cx="3598406" cy="377626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7687" h="290831">
                <a:moveTo>
                  <a:pt x="273050" y="290831"/>
                </a:moveTo>
                <a:lnTo>
                  <a:pt x="0" y="0"/>
                </a:lnTo>
                <a:lnTo>
                  <a:pt x="2267687" y="290831"/>
                </a:lnTo>
                <a:lnTo>
                  <a:pt x="273050" y="2908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latin typeface="印品黑体" panose="00000500000000000000" pitchFamily="2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771557" y="2924671"/>
            <a:ext cx="2615806" cy="3483723"/>
          </a:xfrm>
          <a:prstGeom prst="rect">
            <a:avLst/>
          </a:prstGeom>
          <a:solidFill>
            <a:srgbClr val="E0F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latin typeface="印品黑体" panose="00000500000000000000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771557" y="2554545"/>
            <a:ext cx="2615806" cy="657864"/>
          </a:xfrm>
          <a:prstGeom prst="rect">
            <a:avLst/>
          </a:prstGeom>
          <a:solidFill>
            <a:srgbClr val="F572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latin typeface="印品黑体" panose="00000500000000000000" pitchFamily="2" charset="-122"/>
            </a:endParaRPr>
          </a:p>
        </p:txBody>
      </p:sp>
      <p:grpSp>
        <p:nvGrpSpPr>
          <p:cNvPr id="68" name="组合 35"/>
          <p:cNvGrpSpPr/>
          <p:nvPr/>
        </p:nvGrpSpPr>
        <p:grpSpPr>
          <a:xfrm>
            <a:off x="5420471" y="1818368"/>
            <a:ext cx="1317979" cy="1266036"/>
            <a:chOff x="6591300" y="1966752"/>
            <a:chExt cx="830580" cy="975045"/>
          </a:xfrm>
        </p:grpSpPr>
        <p:sp>
          <p:nvSpPr>
            <p:cNvPr id="72" name="任意多边形 39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sp>
          <p:nvSpPr>
            <p:cNvPr id="73" name="任意多边形 40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75" name="直角三角形 69"/>
          <p:cNvSpPr/>
          <p:nvPr/>
        </p:nvSpPr>
        <p:spPr>
          <a:xfrm flipH="1" flipV="1">
            <a:off x="7298918" y="6375413"/>
            <a:ext cx="3598406" cy="377626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7687" h="290831">
                <a:moveTo>
                  <a:pt x="273050" y="290831"/>
                </a:moveTo>
                <a:lnTo>
                  <a:pt x="0" y="0"/>
                </a:lnTo>
                <a:lnTo>
                  <a:pt x="2267687" y="290831"/>
                </a:lnTo>
                <a:lnTo>
                  <a:pt x="273050" y="2908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latin typeface="印品黑体" panose="00000500000000000000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894640" y="2924671"/>
            <a:ext cx="2615806" cy="3483723"/>
          </a:xfrm>
          <a:prstGeom prst="rect">
            <a:avLst/>
          </a:prstGeom>
          <a:solidFill>
            <a:srgbClr val="E0F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latin typeface="印品黑体" panose="00000500000000000000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894640" y="2554545"/>
            <a:ext cx="2615806" cy="657864"/>
          </a:xfrm>
          <a:prstGeom prst="rect">
            <a:avLst/>
          </a:prstGeom>
          <a:solidFill>
            <a:srgbClr val="41D7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latin typeface="印品黑体" panose="00000500000000000000" pitchFamily="2" charset="-122"/>
            </a:endParaRPr>
          </a:p>
        </p:txBody>
      </p:sp>
      <p:grpSp>
        <p:nvGrpSpPr>
          <p:cNvPr id="78" name="组合 46"/>
          <p:cNvGrpSpPr/>
          <p:nvPr/>
        </p:nvGrpSpPr>
        <p:grpSpPr>
          <a:xfrm>
            <a:off x="8543555" y="1818368"/>
            <a:ext cx="1317979" cy="1266036"/>
            <a:chOff x="6591300" y="1966752"/>
            <a:chExt cx="830580" cy="975045"/>
          </a:xfrm>
        </p:grpSpPr>
        <p:sp>
          <p:nvSpPr>
            <p:cNvPr id="82" name="任意多边形 50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  <p:sp>
          <p:nvSpPr>
            <p:cNvPr id="83" name="任意多边形 51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会员积分</a:t>
            </a:r>
            <a:endParaRPr lang="zh-CN" altLang="en-US" sz="2400" b="1" spc="300" dirty="0">
              <a:solidFill>
                <a:srgbClr val="189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8971" y="1153801"/>
            <a:ext cx="73340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帮助商家有效提高会员留存</a:t>
            </a:r>
            <a:r>
              <a:rPr lang="en-US" altLang="zh-CN" sz="2200" b="1" dirty="0">
                <a:latin typeface="Heiti SC Medium" pitchFamily="2" charset="-128"/>
                <a:ea typeface="Heiti SC Medium" pitchFamily="2" charset="-128"/>
              </a:rPr>
              <a:t>|</a:t>
            </a:r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刺激消费</a:t>
            </a:r>
            <a:r>
              <a:rPr lang="en-US" altLang="zh-CN" sz="2200" b="1" dirty="0">
                <a:latin typeface="Heiti SC Medium" pitchFamily="2" charset="-128"/>
                <a:ea typeface="Heiti SC Medium" pitchFamily="2" charset="-128"/>
              </a:rPr>
              <a:t>|</a:t>
            </a:r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有效维护会员关系</a:t>
            </a:r>
            <a:endParaRPr lang="zh-CN" altLang="en-US" sz="2200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720917" y="4139414"/>
            <a:ext cx="2505075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1.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按消费金额获得积分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2.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按订单数量获得积分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3.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按商品积分值获得积分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5358" y="4139414"/>
            <a:ext cx="2465088" cy="225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1.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 创建积分兑换活动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2.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设置积分可兑换的商品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和优惠券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3.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会员按需参加积分兑换活动，兑换商品或优惠券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6" name="TextBox 39"/>
          <p:cNvSpPr txBox="1"/>
          <p:nvPr/>
        </p:nvSpPr>
        <p:spPr>
          <a:xfrm>
            <a:off x="4913501" y="4139414"/>
            <a:ext cx="2375190" cy="188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1.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设置积分抵现规则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2.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设置积分抵现商品和订单限制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3.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下单消费使用积分抵现抵扣支付金额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03818" y="3495883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积分获得</a:t>
            </a:r>
            <a:endParaRPr kumimoji="1" lang="zh-CN" altLang="en-US" sz="2000" dirty="0"/>
          </a:p>
        </p:txBody>
      </p:sp>
      <p:sp>
        <p:nvSpPr>
          <p:cNvPr id="92" name="文本框 91"/>
          <p:cNvSpPr txBox="1"/>
          <p:nvPr/>
        </p:nvSpPr>
        <p:spPr>
          <a:xfrm>
            <a:off x="5463742" y="3495883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 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积分抵现</a:t>
            </a:r>
            <a:endParaRPr kumimoji="1" lang="zh-CN" altLang="en-US" sz="2000" dirty="0"/>
          </a:p>
        </p:txBody>
      </p:sp>
      <p:sp>
        <p:nvSpPr>
          <p:cNvPr id="93" name="文本框 92"/>
          <p:cNvSpPr txBox="1"/>
          <p:nvPr/>
        </p:nvSpPr>
        <p:spPr>
          <a:xfrm>
            <a:off x="8569431" y="3495883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 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积分兑换</a:t>
            </a:r>
            <a:endParaRPr kumimoji="1" lang="zh-CN" altLang="en-US" sz="2000" dirty="0"/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会员分群管理</a:t>
            </a:r>
            <a:endParaRPr lang="zh-CN" altLang="en-US" sz="2400" b="1" spc="300" dirty="0">
              <a:solidFill>
                <a:srgbClr val="189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2062" y="1153801"/>
            <a:ext cx="48878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会员精细化运营</a:t>
            </a:r>
            <a:r>
              <a:rPr lang="en-US" altLang="zh-CN" sz="2200" b="1" dirty="0">
                <a:latin typeface="Heiti SC Medium" pitchFamily="2" charset="-128"/>
                <a:ea typeface="Heiti SC Medium" pitchFamily="2" charset="-128"/>
              </a:rPr>
              <a:t>|</a:t>
            </a:r>
            <a:r>
              <a:rPr lang="zh-CN" altLang="en-US" sz="2200" b="1" dirty="0">
                <a:latin typeface="Heiti SC Medium" pitchFamily="2" charset="-128"/>
                <a:ea typeface="Heiti SC Medium" pitchFamily="2" charset="-128"/>
              </a:rPr>
              <a:t>为会员精准营销助力</a:t>
            </a:r>
            <a:endParaRPr lang="zh-CN" altLang="en-US" sz="2200" b="1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2" y="2000149"/>
            <a:ext cx="4173281" cy="417328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610860" y="2000144"/>
            <a:ext cx="5090160" cy="461645"/>
            <a:chOff x="496180" y="2190306"/>
            <a:chExt cx="4394796" cy="461665"/>
          </a:xfrm>
        </p:grpSpPr>
        <p:sp>
          <p:nvSpPr>
            <p:cNvPr id="6" name="矩形 5"/>
            <p:cNvSpPr/>
            <p:nvPr/>
          </p:nvSpPr>
          <p:spPr>
            <a:xfrm>
              <a:off x="496180" y="2190306"/>
              <a:ext cx="4394796" cy="461665"/>
            </a:xfrm>
            <a:prstGeom prst="rect">
              <a:avLst/>
            </a:prstGeom>
            <a:solidFill>
              <a:srgbClr val="189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iti SC Medium" pitchFamily="2" charset="-128"/>
                <a:ea typeface="Heiti SC Medium" pitchFamily="2" charset="-128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29240" y="2236475"/>
              <a:ext cx="3508743" cy="368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rPr>
                <a:t>推荐人群</a:t>
              </a:r>
              <a:endPara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606534" y="2730144"/>
            <a:ext cx="1149866" cy="338554"/>
          </a:xfrm>
          <a:prstGeom prst="rect">
            <a:avLst/>
          </a:prstGeom>
          <a:noFill/>
          <a:ln w="6350">
            <a:solidFill>
              <a:srgbClr val="189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活跃会员</a:t>
            </a: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80273" y="2729628"/>
            <a:ext cx="1838375" cy="338554"/>
          </a:xfrm>
          <a:prstGeom prst="rect">
            <a:avLst/>
          </a:prstGeom>
          <a:noFill/>
          <a:ln w="6350">
            <a:solidFill>
              <a:srgbClr val="189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需重点发展会员</a:t>
            </a: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06534" y="3407098"/>
            <a:ext cx="1576586" cy="338554"/>
          </a:xfrm>
          <a:prstGeom prst="rect">
            <a:avLst/>
          </a:prstGeom>
          <a:noFill/>
          <a:ln w="6350">
            <a:solidFill>
              <a:srgbClr val="189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预流失会员</a:t>
            </a: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99856" y="3407614"/>
            <a:ext cx="1318792" cy="338554"/>
          </a:xfrm>
          <a:prstGeom prst="rect">
            <a:avLst/>
          </a:prstGeom>
          <a:noFill/>
          <a:ln w="6350">
            <a:solidFill>
              <a:srgbClr val="189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流失会员</a:t>
            </a: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87695" y="4490916"/>
            <a:ext cx="5013960" cy="461645"/>
            <a:chOff x="496180" y="2190306"/>
            <a:chExt cx="4394796" cy="461665"/>
          </a:xfrm>
        </p:grpSpPr>
        <p:sp>
          <p:nvSpPr>
            <p:cNvPr id="21" name="矩形 20"/>
            <p:cNvSpPr/>
            <p:nvPr/>
          </p:nvSpPr>
          <p:spPr>
            <a:xfrm>
              <a:off x="496180" y="2190306"/>
              <a:ext cx="4394796" cy="461665"/>
            </a:xfrm>
            <a:prstGeom prst="rect">
              <a:avLst/>
            </a:prstGeom>
            <a:solidFill>
              <a:srgbClr val="41D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iti SC Medium" pitchFamily="2" charset="-128"/>
                <a:ea typeface="Heiti SC Medium" pitchFamily="2" charset="-128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57815" y="2236472"/>
              <a:ext cx="3508743" cy="368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rPr>
                <a:t>自定义人群</a:t>
              </a:r>
              <a:endPara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881445" y="5128829"/>
            <a:ext cx="1632098" cy="338554"/>
          </a:xfrm>
          <a:prstGeom prst="rect">
            <a:avLst/>
          </a:prstGeom>
          <a:noFill/>
          <a:ln w="6350">
            <a:solidFill>
              <a:srgbClr val="41D7B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店铺有无购买</a:t>
            </a: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18648" y="5109715"/>
            <a:ext cx="1976120" cy="338554"/>
          </a:xfrm>
          <a:prstGeom prst="rect">
            <a:avLst/>
          </a:prstGeom>
          <a:noFill/>
          <a:ln w="6350">
            <a:solidFill>
              <a:srgbClr val="41D7B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有效购买金额等</a:t>
            </a: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81445" y="5852150"/>
            <a:ext cx="1632098" cy="338554"/>
          </a:xfrm>
          <a:prstGeom prst="rect">
            <a:avLst/>
          </a:prstGeom>
          <a:noFill/>
          <a:ln w="6350">
            <a:solidFill>
              <a:srgbClr val="41D7B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会员性别</a:t>
            </a: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718648" y="5852150"/>
            <a:ext cx="1972603" cy="338554"/>
          </a:xfrm>
          <a:prstGeom prst="rect">
            <a:avLst/>
          </a:prstGeom>
          <a:noFill/>
          <a:ln w="6350">
            <a:solidFill>
              <a:srgbClr val="41D7B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会员生日等</a:t>
            </a: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61940" y="2730144"/>
            <a:ext cx="1839079" cy="338554"/>
          </a:xfrm>
          <a:prstGeom prst="rect">
            <a:avLst/>
          </a:prstGeom>
          <a:noFill/>
          <a:ln w="6350">
            <a:solidFill>
              <a:srgbClr val="189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需重点刺激会员</a:t>
            </a: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68921" y="3407098"/>
            <a:ext cx="1632098" cy="338554"/>
          </a:xfrm>
          <a:prstGeom prst="rect">
            <a:avLst/>
          </a:prstGeom>
          <a:noFill/>
          <a:ln w="6350">
            <a:solidFill>
              <a:srgbClr val="189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新成交会员等</a:t>
            </a: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35543" y="5134203"/>
            <a:ext cx="1355075" cy="325345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常用体征：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19669" y="5861278"/>
            <a:ext cx="1370950" cy="325345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更多体征：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MH" val="20200507143351"/>
  <p:tag name="MH_LIBRARY" val="GRAPHIC"/>
  <p:tag name="MH_TYPE" val="Other"/>
  <p:tag name="MH_ORDER" val="4"/>
</p:tagLst>
</file>

<file path=ppt/tags/tag5.xml><?xml version="1.0" encoding="utf-8"?>
<p:tagLst xmlns:p="http://schemas.openxmlformats.org/presentationml/2006/main">
  <p:tag name="MH" val="20200507143351"/>
  <p:tag name="MH_LIBRARY" val="GRAPHIC"/>
  <p:tag name="MH_TYPE" val="Other"/>
  <p:tag name="MH_ORDER" val="5"/>
</p:tagLst>
</file>

<file path=ppt/tags/tag6.xml><?xml version="1.0" encoding="utf-8"?>
<p:tagLst xmlns:p="http://schemas.openxmlformats.org/presentationml/2006/main">
  <p:tag name="MH" val="20200507143351"/>
  <p:tag name="MH_LIBRARY" val="GRAPHIC"/>
  <p:tag name="MH_TYPE" val="Other"/>
  <p:tag name="MH_ORDER" val="9"/>
</p:tagLst>
</file>

<file path=ppt/tags/tag7.xml><?xml version="1.0" encoding="utf-8"?>
<p:tagLst xmlns:p="http://schemas.openxmlformats.org/presentationml/2006/main">
  <p:tag name="MH" val="20200507143351"/>
  <p:tag name="MH_LIBRARY" val="GRAPHIC"/>
  <p:tag name="MH_TYPE" val="Other"/>
  <p:tag name="MH_ORDER" val="10"/>
</p:tagLst>
</file>

<file path=ppt/tags/tag8.xml><?xml version="1.0" encoding="utf-8"?>
<p:tagLst xmlns:p="http://schemas.openxmlformats.org/presentationml/2006/main">
  <p:tag name="MH" val="20200507143351"/>
  <p:tag name="MH_LIBRARY" val="GRAPHIC"/>
  <p:tag name="MH_TYPE" val="Other"/>
  <p:tag name="MH_ORDER" val="14"/>
</p:tagLst>
</file>

<file path=ppt/tags/tag9.xml><?xml version="1.0" encoding="utf-8"?>
<p:tagLst xmlns:p="http://schemas.openxmlformats.org/presentationml/2006/main">
  <p:tag name="MH" val="20200507143351"/>
  <p:tag name="MH_LIBRARY" val="GRAPHIC"/>
  <p:tag name="MH_TYPE" val="Other"/>
  <p:tag name="MH_ORDER" val="15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WWO_base_provider_20210929220102-c9fcf70066</Application>
  <PresentationFormat>宽屏</PresentationFormat>
  <Paragraphs>152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SimHei</vt:lpstr>
      <vt:lpstr>汉仪中黑KW</vt:lpstr>
      <vt:lpstr>Heiti SC Medium</vt:lpstr>
      <vt:lpstr>思源黑体 CN Bold</vt:lpstr>
      <vt:lpstr>印品黑体</vt:lpstr>
      <vt:lpstr>汉仪书宋二KW</vt:lpstr>
      <vt:lpstr>Calibri</vt:lpstr>
      <vt:lpstr>Kingsoft Confetti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dcterms:created xsi:type="dcterms:W3CDTF">2022-03-04T08:00:07Z</dcterms:created>
  <dcterms:modified xsi:type="dcterms:W3CDTF">2022-03-04T08:00:07Z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ICV">
    <vt:lpwstr>F0F5A2079590439B9DABF9619F6EA82E</vt:lpwstr>
  </property>
</Properties>
</file>