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10"/>
  </p:notesMasterIdLst>
  <p:handoutMasterIdLst>
    <p:handoutMasterId r:id="rId11"/>
  </p:handoutMasterIdLst>
  <p:sldIdLst>
    <p:sldId id="256" r:id="rId4"/>
    <p:sldId id="289" r:id="rId5"/>
    <p:sldId id="303" r:id="rId6"/>
    <p:sldId id="306" r:id="rId7"/>
    <p:sldId id="305" r:id="rId8"/>
    <p:sldId id="30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0FF"/>
    <a:srgbClr val="F27264"/>
    <a:srgbClr val="40D8B5"/>
    <a:srgbClr val="00ADFF"/>
    <a:srgbClr val="FCFCFC"/>
    <a:srgbClr val="00A2F3"/>
    <a:srgbClr val="1890FF"/>
    <a:srgbClr val="F6F6F5"/>
    <a:srgbClr val="FFFFFF"/>
    <a:srgbClr val="1CA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2"/>
    <p:restoredTop sz="94677"/>
  </p:normalViewPr>
  <p:slideViewPr>
    <p:cSldViewPr snapToGrid="0">
      <p:cViewPr varScale="1">
        <p:scale>
          <a:sx n="130" d="100"/>
          <a:sy n="130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41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49B7A9CA-5981-604E-8E6D-AB728719439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>
            <a:extLst>
              <a:ext uri="{FF2B5EF4-FFF2-40B4-BE49-F238E27FC236}">
                <a16:creationId xmlns:a16="http://schemas.microsoft.com/office/drawing/2014/main" id="{728D630B-E9F2-0E4F-AFC7-63F91E325AD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CD0906D1-4391-9746-91A6-35EE959970C1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291EBA-41F0-DE49-97C0-3EE924760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768A97-7B3C-6D47-A023-77DFF1FB2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5A767A-0855-F74E-BE04-FCBE80AA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79CBA4-E78B-174E-842E-7EB0202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5D052C-AA1F-C74A-81BB-18B840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4E097-A1A0-7E4D-BB7D-011EC772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90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BB9A7-E3E9-5342-BEC2-9043AA9C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8EBB4-87C2-0843-B6A3-A7BBCA33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718A4-D78C-2549-AF21-46E95811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C74D0-EE6B-CA40-B693-54D298F4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C789E-D75F-6741-8552-BFD18C99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351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F8F22-16C5-5F4C-8D5E-EF130B94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AA64CA-5288-9C44-92B3-70E0707B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61D0A-8283-C94A-A2B4-1D367C2A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14675-9268-E44D-A66B-C4591768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2005B-090A-D449-B6E8-E91EED93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10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16AE3-2F3B-994E-96D5-EB9A6ACC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E0C549-C432-634C-B060-0046D72F2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FCA89E-6D87-8F41-B349-DEB7D714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7E8809-5ABB-584C-92D6-7323C89D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95A456-69F3-CC49-9D8F-CEF9761D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5E87D-A51C-E542-8A09-5B813B88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59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746BA-BD1E-E84F-A977-378663CA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40CA3-8B7B-BE43-9795-468B06DE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A4F9F-037E-9C45-9014-71118A25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3E9451-1F5F-AB46-B48D-22DBC25D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6B58E9-3534-674E-8E2B-BA12CAF5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BFB21A-5B56-7743-9CB5-05C4B81E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E46597-5B33-B64C-B02C-51B3EC1D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A3DCC0-8172-B84E-B3FB-BC622F8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8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10B2A-E524-7942-B944-0212B74C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2A436A-A1D6-B34A-AE50-CB6CC6A1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CFF2C8-E252-5049-9A67-C792BBDF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35175-D9D9-884A-B538-D9F008DE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66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0D8739-E16D-FF46-80F3-618AF22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190014-25E5-CB49-9E21-D78E4CA6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1EC09A-B278-5944-8E8C-661300EA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96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2A22-31F4-0A4F-882B-D81D5554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0925B-6160-C344-BA5B-DCE5D2F6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8E6DC8-A97A-2A4F-A9E2-4B1D44AE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C1F59A-6D84-5748-B8CF-465412F2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97A44C-AD80-AC4A-9513-391702CF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878D31-5289-7D49-9D61-A4BBAEE3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951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AECBAD-1378-CC4E-AED3-DD3FC478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B84521-3A1E-0A4F-8BEF-1E49FF628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D45D3-3881-AB42-8037-B0DA1B57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CDD31-75D8-2F40-81F1-5E61036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E0C3B5-F565-7442-A751-0B90376F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71A300-131A-FA4D-9F92-2110EF19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72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F5247-04D8-B046-8A56-958DA82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487A2-FAC5-6344-A970-4F105161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754E56-EB1D-004B-BDBF-2BEF81A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53D87-E978-3B4D-914B-B19B5137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E15CD0-3AE2-214C-B916-54C25310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29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C61522-1E26-A542-849B-D02D7EC5A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0B019-4E80-6246-82B3-251D0F5D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32B41-1717-1F49-A48A-2733A9F5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D13FA-0839-2F4D-81D4-8F71FEA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CBBA6-4CFA-1548-8181-EF3EA64A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7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2912F515-B038-A349-892E-BFCF97AE953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>
            <a:extLst>
              <a:ext uri="{FF2B5EF4-FFF2-40B4-BE49-F238E27FC236}">
                <a16:creationId xmlns:a16="http://schemas.microsoft.com/office/drawing/2014/main" id="{E27A29F6-E77B-F04A-818E-A39FCB8B5CDF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EA970BFB-8F21-8449-8FD0-B35FC5880053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D098FE-AFB7-5C4D-90DD-DF9E25A7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2022/3/23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A7991DB-EFCE-5748-8A08-14F0F260D753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>
            <a:extLst>
              <a:ext uri="{FF2B5EF4-FFF2-40B4-BE49-F238E27FC236}">
                <a16:creationId xmlns:a16="http://schemas.microsoft.com/office/drawing/2014/main" id="{6491ABF5-FC4F-B242-BBDA-4415DBCB4A3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98E4370B-E749-764C-93BF-B3404A97E29E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967227E-3C72-EF41-8DA9-3B9CE06B2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F2C65A-6A03-4E49-89BD-678854BE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18A191-4DF9-4942-861D-83A8EF11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3EF501-FB8E-4F40-9B47-F6F362B77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2022/3/23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A07AA-D009-9842-9D07-0D7CEE5B9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22D6-E01A-384D-B8FD-BDC8DB2AB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92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>
            <a:extLst>
              <a:ext uri="{FF2B5EF4-FFF2-40B4-BE49-F238E27FC236}">
                <a16:creationId xmlns:a16="http://schemas.microsoft.com/office/drawing/2014/main" id="{C8FB06FB-D521-A24E-9D15-C852DF492C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747" t="23338" r="61364" b="32149"/>
          <a:stretch/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>
            <a:extLst>
              <a:ext uri="{FF2B5EF4-FFF2-40B4-BE49-F238E27FC236}">
                <a16:creationId xmlns:a16="http://schemas.microsoft.com/office/drawing/2014/main" id="{5123F1EB-071B-B24F-B152-BAF2851FA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627" t="23338" r="15398" b="32149"/>
          <a:stretch/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>
            <a:extLst>
              <a:ext uri="{FF2B5EF4-FFF2-40B4-BE49-F238E27FC236}">
                <a16:creationId xmlns:a16="http://schemas.microsoft.com/office/drawing/2014/main" id="{73C8DFAD-AA58-7B4F-A45C-BF46121D61B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6585306A-65E4-A64A-B7DA-E89A04742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A1F8AF08-E56C-CE4F-904F-D5C12E9761F2}"/>
              </a:ext>
            </a:extLst>
          </p:cNvPr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E03C90-61C1-4F4E-AB81-95288F4F9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289B58-44EF-8E4E-9C62-45B58C3CF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5AA07E-0984-514C-80EE-B96683AA13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ED0C4BD-EA4C-FB4A-9A07-8516A38F3F41}"/>
              </a:ext>
            </a:extLst>
          </p:cNvPr>
          <p:cNvSpPr/>
          <p:nvPr/>
        </p:nvSpPr>
        <p:spPr>
          <a:xfrm>
            <a:off x="884224" y="2544259"/>
            <a:ext cx="4666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会员储值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74856" y="276675"/>
            <a:ext cx="278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会员储值功能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6AB9FEC-9B0D-D043-83E5-74D067E016D6}"/>
              </a:ext>
            </a:extLst>
          </p:cNvPr>
          <p:cNvSpPr txBox="1"/>
          <p:nvPr/>
        </p:nvSpPr>
        <p:spPr>
          <a:xfrm>
            <a:off x="974857" y="1198562"/>
            <a:ext cx="5828714" cy="56959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sz="2000" dirty="0">
                <a:latin typeface="Heiti SC Medium" pitchFamily="2" charset="-128"/>
                <a:ea typeface="Heiti SC Medium" pitchFamily="2" charset="-128"/>
              </a:rPr>
              <a:t>会员储值功能是门店营销最常用的功能之一。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BEC15F-5E2E-D247-A4A8-3CF28137B990}"/>
              </a:ext>
            </a:extLst>
          </p:cNvPr>
          <p:cNvSpPr txBox="1"/>
          <p:nvPr/>
        </p:nvSpPr>
        <p:spPr>
          <a:xfrm>
            <a:off x="974856" y="3108325"/>
            <a:ext cx="5344664" cy="17989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通过给予一定的优惠，吸引会员预存金额到会员卡中，通过储值的形式不仅能牢牢绑住用户，还能让门店有更多的流动资金。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D0EC9F-5536-8E42-BA8F-24E87C8A1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83" y="1589313"/>
            <a:ext cx="5017883" cy="4558211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3C0F130-01BD-6E48-A33B-2C4FBE8CC610}"/>
              </a:ext>
            </a:extLst>
          </p:cNvPr>
          <p:cNvSpPr/>
          <p:nvPr/>
        </p:nvSpPr>
        <p:spPr>
          <a:xfrm>
            <a:off x="6695440" y="1330960"/>
            <a:ext cx="4094861" cy="4310290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38A3C42-C5C7-824D-8CB7-C5BE578CD499}"/>
              </a:ext>
            </a:extLst>
          </p:cNvPr>
          <p:cNvSpPr/>
          <p:nvPr/>
        </p:nvSpPr>
        <p:spPr>
          <a:xfrm>
            <a:off x="6814193" y="1425964"/>
            <a:ext cx="4094861" cy="4310290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7ADE034-A2E4-D94C-B541-890AD0E67A0B}"/>
              </a:ext>
            </a:extLst>
          </p:cNvPr>
          <p:cNvSpPr/>
          <p:nvPr/>
        </p:nvSpPr>
        <p:spPr>
          <a:xfrm>
            <a:off x="462280" y="2185762"/>
            <a:ext cx="5664200" cy="668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E783F49-50E7-E04D-8859-ABC1AFAEE045}"/>
              </a:ext>
            </a:extLst>
          </p:cNvPr>
          <p:cNvSpPr/>
          <p:nvPr/>
        </p:nvSpPr>
        <p:spPr>
          <a:xfrm>
            <a:off x="462280" y="3141814"/>
            <a:ext cx="5664200" cy="668186"/>
          </a:xfrm>
          <a:prstGeom prst="rect">
            <a:avLst/>
          </a:prstGeom>
          <a:solidFill>
            <a:srgbClr val="40D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77F0040-1D93-E443-A8C8-6F49EFBF9FB1}"/>
              </a:ext>
            </a:extLst>
          </p:cNvPr>
          <p:cNvSpPr/>
          <p:nvPr/>
        </p:nvSpPr>
        <p:spPr>
          <a:xfrm>
            <a:off x="462280" y="4046054"/>
            <a:ext cx="5664200" cy="822950"/>
          </a:xfrm>
          <a:prstGeom prst="rect">
            <a:avLst/>
          </a:prstGeom>
          <a:solidFill>
            <a:srgbClr val="F2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储值充值规则设置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5E21BCA-4071-2645-B180-9B03B9D6C0C3}"/>
              </a:ext>
            </a:extLst>
          </p:cNvPr>
          <p:cNvSpPr/>
          <p:nvPr/>
        </p:nvSpPr>
        <p:spPr>
          <a:xfrm>
            <a:off x="462280" y="2247734"/>
            <a:ext cx="5532120" cy="403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设置充值规则，编辑充值门槛和赠送金额、积分、优惠券等。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4F1D59-9F1E-7242-8C51-416B455DD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676" y="1500459"/>
            <a:ext cx="4217438" cy="448378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4A03EB3-0722-FE43-87C6-9BA8A868A11B}"/>
              </a:ext>
            </a:extLst>
          </p:cNvPr>
          <p:cNvSpPr/>
          <p:nvPr/>
        </p:nvSpPr>
        <p:spPr>
          <a:xfrm>
            <a:off x="462280" y="3225468"/>
            <a:ext cx="4577080" cy="403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支持配置适用会员、适用的门店以及规则有效期。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F88ADC7-8E31-0847-AF89-61D950C2EA42}"/>
              </a:ext>
            </a:extLst>
          </p:cNvPr>
          <p:cNvSpPr/>
          <p:nvPr/>
        </p:nvSpPr>
        <p:spPr>
          <a:xfrm>
            <a:off x="462280" y="3968162"/>
            <a:ext cx="5664200" cy="77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赠送金额支持设置定期返还，支持将赠送的金额分周期多次的充值到客户的会员卡。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储值规则设置技巧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B6986A0-CF3D-7842-80B7-2D575F5BDFF2}"/>
              </a:ext>
            </a:extLst>
          </p:cNvPr>
          <p:cNvSpPr/>
          <p:nvPr/>
        </p:nvSpPr>
        <p:spPr>
          <a:xfrm>
            <a:off x="974856" y="2478318"/>
            <a:ext cx="3623138" cy="2153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存</a:t>
            </a:r>
            <a:r>
              <a:rPr lang="en-US" altLang="zh-CN" b="1" dirty="0">
                <a:solidFill>
                  <a:srgbClr val="00ADFF"/>
                </a:solidFill>
                <a:latin typeface="Heiti SC Medium" pitchFamily="2" charset="-128"/>
                <a:ea typeface="Heiti SC Medium" pitchFamily="2" charset="-128"/>
              </a:rPr>
              <a:t>1000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送</a:t>
            </a:r>
            <a:r>
              <a:rPr lang="en-US" altLang="zh-CN" b="1" dirty="0">
                <a:solidFill>
                  <a:srgbClr val="00ADFF"/>
                </a:solidFill>
                <a:latin typeface="Heiti SC Medium" pitchFamily="2" charset="-128"/>
                <a:ea typeface="Heiti SC Medium" pitchFamily="2" charset="-128"/>
              </a:rPr>
              <a:t>1000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，赠送的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1000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元分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10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期返回，每月返款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100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元，充分利用充值返现的活动吸引顾客，长期的返还活动能刺激用户持续消费；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3C71061-C558-EE49-A59C-71CAB76A8E94}"/>
              </a:ext>
            </a:extLst>
          </p:cNvPr>
          <p:cNvSpPr/>
          <p:nvPr/>
        </p:nvSpPr>
        <p:spPr>
          <a:xfrm>
            <a:off x="742572" y="2073393"/>
            <a:ext cx="3900547" cy="2158759"/>
          </a:xfrm>
          <a:prstGeom prst="rect">
            <a:avLst/>
          </a:prstGeom>
          <a:noFill/>
          <a:ln>
            <a:solidFill>
              <a:srgbClr val="00A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31AC7BA9-E6C4-A64B-B22F-C8A8FFF023E2}"/>
              </a:ext>
            </a:extLst>
          </p:cNvPr>
          <p:cNvSpPr/>
          <p:nvPr/>
        </p:nvSpPr>
        <p:spPr>
          <a:xfrm>
            <a:off x="1386675" y="1804517"/>
            <a:ext cx="2570729" cy="44237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DB2D816-0C76-5A42-9647-2BAAD6B77EE0}"/>
              </a:ext>
            </a:extLst>
          </p:cNvPr>
          <p:cNvSpPr/>
          <p:nvPr/>
        </p:nvSpPr>
        <p:spPr>
          <a:xfrm>
            <a:off x="1543261" y="1815908"/>
            <a:ext cx="2257556" cy="436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/>
            <a:r>
              <a:rPr lang="en-US" altLang="zh-CN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、充值分期返还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1A38CD4-824A-6C48-BC16-3896ED9D8FAD}"/>
              </a:ext>
            </a:extLst>
          </p:cNvPr>
          <p:cNvSpPr/>
          <p:nvPr/>
        </p:nvSpPr>
        <p:spPr>
          <a:xfrm>
            <a:off x="6445833" y="2073393"/>
            <a:ext cx="4571108" cy="2158759"/>
          </a:xfrm>
          <a:prstGeom prst="rect">
            <a:avLst/>
          </a:prstGeom>
          <a:noFill/>
          <a:ln>
            <a:solidFill>
              <a:srgbClr val="40D8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AE04B6AD-6167-D044-B967-C1234F6AF179}"/>
              </a:ext>
            </a:extLst>
          </p:cNvPr>
          <p:cNvSpPr/>
          <p:nvPr/>
        </p:nvSpPr>
        <p:spPr>
          <a:xfrm>
            <a:off x="6986325" y="1804517"/>
            <a:ext cx="3490125" cy="442379"/>
          </a:xfrm>
          <a:prstGeom prst="roundRect">
            <a:avLst>
              <a:gd name="adj" fmla="val 50000"/>
            </a:avLst>
          </a:prstGeom>
          <a:solidFill>
            <a:srgbClr val="40D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B9128A8-E4D6-2348-AFA6-879E292D9C0C}"/>
              </a:ext>
            </a:extLst>
          </p:cNvPr>
          <p:cNvSpPr/>
          <p:nvPr/>
        </p:nvSpPr>
        <p:spPr>
          <a:xfrm>
            <a:off x="6821881" y="2540598"/>
            <a:ext cx="4016075" cy="18541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大额的充值门槛容易让用户望而却步，多阶梯的小额门槛能让不同消费水平的用户没有消费负担，增强用户粘性；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123CD6-A20D-994E-B6BE-EC458E31403E}"/>
              </a:ext>
            </a:extLst>
          </p:cNvPr>
          <p:cNvSpPr/>
          <p:nvPr/>
        </p:nvSpPr>
        <p:spPr>
          <a:xfrm>
            <a:off x="7201697" y="1777752"/>
            <a:ext cx="3256444" cy="5127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、小额多阶梯设置充值门槛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F462A76-4985-964A-B832-CE5A8E342992}"/>
              </a:ext>
            </a:extLst>
          </p:cNvPr>
          <p:cNvSpPr/>
          <p:nvPr/>
        </p:nvSpPr>
        <p:spPr>
          <a:xfrm>
            <a:off x="4486380" y="5084016"/>
            <a:ext cx="4771768" cy="6166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充值赠送优惠券，在会员消费时可抵扣使用；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D8548DA-6251-4F40-8BAF-D26EF7645BCA}"/>
              </a:ext>
            </a:extLst>
          </p:cNvPr>
          <p:cNvSpPr/>
          <p:nvPr/>
        </p:nvSpPr>
        <p:spPr>
          <a:xfrm>
            <a:off x="3957404" y="5026328"/>
            <a:ext cx="5582836" cy="627474"/>
          </a:xfrm>
          <a:prstGeom prst="rect">
            <a:avLst/>
          </a:prstGeom>
          <a:noFill/>
          <a:ln>
            <a:solidFill>
              <a:srgbClr val="F2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D423DEE6-F720-E141-AED3-582D6516056D}"/>
              </a:ext>
            </a:extLst>
          </p:cNvPr>
          <p:cNvSpPr/>
          <p:nvPr/>
        </p:nvSpPr>
        <p:spPr>
          <a:xfrm>
            <a:off x="1633559" y="5126837"/>
            <a:ext cx="2570729" cy="442379"/>
          </a:xfrm>
          <a:prstGeom prst="roundRect">
            <a:avLst>
              <a:gd name="adj" fmla="val 50000"/>
            </a:avLst>
          </a:prstGeom>
          <a:solidFill>
            <a:srgbClr val="F2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98821D3-B9E4-3A41-87DA-137ACFEC4987}"/>
              </a:ext>
            </a:extLst>
          </p:cNvPr>
          <p:cNvSpPr/>
          <p:nvPr/>
        </p:nvSpPr>
        <p:spPr>
          <a:xfrm>
            <a:off x="1787799" y="5097048"/>
            <a:ext cx="2262248" cy="54197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、充值赠送优惠券</a:t>
            </a:r>
          </a:p>
        </p:txBody>
      </p:sp>
    </p:spTree>
    <p:extLst>
      <p:ext uri="{BB962C8B-B14F-4D97-AF65-F5344CB8AC3E}">
        <p14:creationId xmlns:p14="http://schemas.microsoft.com/office/powerpoint/2010/main" val="327679258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用户储值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AA93993-F187-1E4B-86FC-3E8506B05109}"/>
              </a:ext>
            </a:extLst>
          </p:cNvPr>
          <p:cNvSpPr/>
          <p:nvPr/>
        </p:nvSpPr>
        <p:spPr>
          <a:xfrm>
            <a:off x="6773900" y="3213249"/>
            <a:ext cx="3792682" cy="14633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选择设置好的活动规则，或自定义充值金额，支付完成充值流程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0502DB-180D-864C-B7C4-3FB9A74068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92" r="-4308" b="32668"/>
          <a:stretch>
            <a:fillRect/>
          </a:stretch>
        </p:blipFill>
        <p:spPr>
          <a:xfrm>
            <a:off x="1271869" y="1537583"/>
            <a:ext cx="3169513" cy="39180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AE677D7-B676-AC49-9492-24BEA7FF35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69" r="-3874" b="34677"/>
          <a:stretch>
            <a:fillRect/>
          </a:stretch>
        </p:blipFill>
        <p:spPr>
          <a:xfrm>
            <a:off x="2536366" y="2320812"/>
            <a:ext cx="3211290" cy="3934039"/>
          </a:xfrm>
          <a:prstGeom prst="rect">
            <a:avLst/>
          </a:prstGeom>
          <a:effectLst>
            <a:outerShdw blurRad="317500" dist="63500" dir="8880000" sx="93000" sy="93000" algn="ctr" rotWithShape="0">
              <a:srgbClr val="000000">
                <a:alpha val="8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24976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储值授权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9D88B81-9786-744F-928E-E5E35E8E12D8}"/>
              </a:ext>
            </a:extLst>
          </p:cNvPr>
          <p:cNvSpPr txBox="1"/>
          <p:nvPr/>
        </p:nvSpPr>
        <p:spPr>
          <a:xfrm>
            <a:off x="974856" y="1170940"/>
            <a:ext cx="10165715" cy="145224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sz="2000" dirty="0">
                <a:latin typeface="Heiti SC Medium" pitchFamily="2" charset="-128"/>
                <a:ea typeface="Heiti SC Medium" pitchFamily="2" charset="-128"/>
              </a:rPr>
              <a:t>会员储值授权支持为会员等级授权、充值设备授权、收银员授权，合理利用储值授权能有效避免财产损失，比如员工恶意充钱跑路等情况。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0D645C-B847-3E4B-8FA2-575E426D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83" y="2423283"/>
            <a:ext cx="10042835" cy="3736975"/>
          </a:xfrm>
          <a:prstGeom prst="rect">
            <a:avLst/>
          </a:prstGeom>
          <a:effectLst>
            <a:outerShdw blurRad="127000" dist="50800" dir="13500000" sx="99000" sy="99000" algn="ctr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907914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267</Words>
  <Application>Microsoft Macintosh PowerPoint</Application>
  <PresentationFormat>宽屏</PresentationFormat>
  <Paragraphs>19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等线</vt:lpstr>
      <vt:lpstr>等线 Light</vt:lpstr>
      <vt:lpstr>SimHei</vt:lpstr>
      <vt:lpstr>宋体</vt:lpstr>
      <vt:lpstr>微软雅黑</vt:lpstr>
      <vt:lpstr>Heiti SC Medium</vt:lpstr>
      <vt:lpstr>Arial</vt:lpstr>
      <vt:lpstr>Calibri</vt:lpstr>
      <vt:lpstr>webwppDefTheme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56</cp:revision>
  <dcterms:created xsi:type="dcterms:W3CDTF">2021-06-18T04:01:00Z</dcterms:created>
  <dcterms:modified xsi:type="dcterms:W3CDTF">2022-03-23T08:54:58Z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F0F5A2079590439B9DABF9619F6EA82E</vt:lpwstr>
  </property>
</Properties>
</file>