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11"/>
  </p:notesMasterIdLst>
  <p:handoutMasterIdLst>
    <p:handoutMasterId r:id="rId12"/>
  </p:handoutMasterIdLst>
  <p:sldIdLst>
    <p:sldId id="256" r:id="rId4"/>
    <p:sldId id="303" r:id="rId5"/>
    <p:sldId id="307" r:id="rId6"/>
    <p:sldId id="306" r:id="rId7"/>
    <p:sldId id="308" r:id="rId8"/>
    <p:sldId id="305" r:id="rId9"/>
    <p:sldId id="30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0FF"/>
    <a:srgbClr val="FCFCFC"/>
    <a:srgbClr val="40D8B5"/>
    <a:srgbClr val="F3A07F"/>
    <a:srgbClr val="F37264"/>
    <a:srgbClr val="1B8FFF"/>
    <a:srgbClr val="00ADFF"/>
    <a:srgbClr val="00A2F3"/>
    <a:srgbClr val="1890FF"/>
    <a:srgbClr val="F6F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5"/>
    <p:restoredTop sz="94677"/>
  </p:normalViewPr>
  <p:slideViewPr>
    <p:cSldViewPr snapToGrid="0">
      <p:cViewPr varScale="1">
        <p:scale>
          <a:sx n="130" d="100"/>
          <a:sy n="130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104" d="100"/>
          <a:sy n="104" d="100"/>
        </p:scale>
        <p:origin x="4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6285-0D65-8546-B987-DE75E4CA1BFD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D1E5-22BF-CC43-93E2-9AD630DEB23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941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49B7A9CA-5981-604E-8E6D-AB728719439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>
            <a:extLst>
              <a:ext uri="{FF2B5EF4-FFF2-40B4-BE49-F238E27FC236}">
                <a16:creationId xmlns:a16="http://schemas.microsoft.com/office/drawing/2014/main" id="{728D630B-E9F2-0E4F-AFC7-63F91E325AD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CD0906D1-4391-9746-91A6-35EE959970C1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291EBA-41F0-DE49-97C0-3EE924760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768A97-7B3C-6D47-A023-77DFF1FB2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5A767A-0855-F74E-BE04-FCBE80AA6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79CBA4-E78B-174E-842E-7EB0202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5D052C-AA1F-C74A-81BB-18B8403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4E097-A1A0-7E4D-BB7D-011EC772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90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BB9A7-E3E9-5342-BEC2-9043AA9C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8EBB4-87C2-0843-B6A3-A7BBCA33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C718A4-D78C-2549-AF21-46E95811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C74D0-EE6B-CA40-B693-54D298F4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C789E-D75F-6741-8552-BFD18C99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351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F8F22-16C5-5F4C-8D5E-EF130B94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AA64CA-5288-9C44-92B3-70E0707B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61D0A-8283-C94A-A2B4-1D367C2A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14675-9268-E44D-A66B-C4591768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2005B-090A-D449-B6E8-E91EED93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510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16AE3-2F3B-994E-96D5-EB9A6ACC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E0C549-C432-634C-B060-0046D72F2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FCA89E-6D87-8F41-B349-DEB7D7144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7E8809-5ABB-584C-92D6-7323C89D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95A456-69F3-CC49-9D8F-CEF9761D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5E87D-A51C-E542-8A09-5B813B88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59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746BA-BD1E-E84F-A977-378663CA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540CA3-8B7B-BE43-9795-468B06DE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EA4F9F-037E-9C45-9014-71118A25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3E9451-1F5F-AB46-B48D-22DBC25D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6B58E9-3534-674E-8E2B-BA12CAF59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BFB21A-5B56-7743-9CB5-05C4B81E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E46597-5B33-B64C-B02C-51B3EC1D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A3DCC0-8172-B84E-B3FB-BC622F89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38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10B2A-E524-7942-B944-0212B74C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2A436A-A1D6-B34A-AE50-CB6CC6A1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CFF2C8-E252-5049-9A67-C792BBDF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D35175-D9D9-884A-B538-D9F008DE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66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0D8739-E16D-FF46-80F3-618AF22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190014-25E5-CB49-9E21-D78E4CA6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1EC09A-B278-5944-8E8C-661300EA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696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2A22-31F4-0A4F-882B-D81D5554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0925B-6160-C344-BA5B-DCE5D2F6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8E6DC8-A97A-2A4F-A9E2-4B1D44AEC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C1F59A-6D84-5748-B8CF-465412F2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97A44C-AD80-AC4A-9513-391702CF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878D31-5289-7D49-9D61-A4BBAEE3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9512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AECBAD-1378-CC4E-AED3-DD3FC478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B84521-3A1E-0A4F-8BEF-1E49FF628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D45D3-3881-AB42-8037-B0DA1B57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ACDD31-75D8-2F40-81F1-5E610369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E0C3B5-F565-7442-A751-0B90376F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71A300-131A-FA4D-9F92-2110EF19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72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F5247-04D8-B046-8A56-958DA82B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0487A2-FAC5-6344-A970-4F1051612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754E56-EB1D-004B-BDBF-2BEF81A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53D87-E978-3B4D-914B-B19B5137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E15CD0-3AE2-214C-B916-54C25310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729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C61522-1E26-A542-849B-D02D7EC5A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20B019-4E80-6246-82B3-251D0F5D2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32B41-1717-1F49-A48A-2733A9F5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BD13FA-0839-2F4D-81D4-8F71FEA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CBBA6-4CFA-1548-8181-EF3EA64A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73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2912F515-B038-A349-892E-BFCF97AE953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>
            <a:extLst>
              <a:ext uri="{FF2B5EF4-FFF2-40B4-BE49-F238E27FC236}">
                <a16:creationId xmlns:a16="http://schemas.microsoft.com/office/drawing/2014/main" id="{E27A29F6-E77B-F04A-818E-A39FCB8B5CDF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EA970BFB-8F21-8449-8FD0-B35FC5880053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D098FE-AFB7-5C4D-90DD-DF9E25A79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A7991DB-EFCE-5748-8A08-14F0F260D753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>
            <a:extLst>
              <a:ext uri="{FF2B5EF4-FFF2-40B4-BE49-F238E27FC236}">
                <a16:creationId xmlns:a16="http://schemas.microsoft.com/office/drawing/2014/main" id="{6491ABF5-FC4F-B242-BBDA-4415DBCB4A3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id="{98E4370B-E749-764C-93BF-B3404A97E29E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967227E-3C72-EF41-8DA9-3B9CE06B2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F2C65A-6A03-4E49-89BD-678854BE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18A191-4DF9-4942-861D-83A8EF11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3EF501-FB8E-4F40-9B47-F6F362B77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5A07AA-D009-9842-9D07-0D7CEE5B9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822D6-E01A-384D-B8FD-BDC8DB2AB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925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8">
            <a:extLst>
              <a:ext uri="{FF2B5EF4-FFF2-40B4-BE49-F238E27FC236}">
                <a16:creationId xmlns:a16="http://schemas.microsoft.com/office/drawing/2014/main" id="{C8FB06FB-D521-A24E-9D15-C852DF492C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747" t="23338" r="61364" b="32149"/>
          <a:stretch/>
        </p:blipFill>
        <p:spPr>
          <a:xfrm>
            <a:off x="19269" y="-3"/>
            <a:ext cx="3200401" cy="6858000"/>
          </a:xfrm>
          <a:custGeom>
            <a:avLst/>
            <a:gdLst>
              <a:gd name="connsiteX0" fmla="*/ 0 w 3200401"/>
              <a:gd name="connsiteY0" fmla="*/ 0 h 6858000"/>
              <a:gd name="connsiteX1" fmla="*/ 3200401 w 3200401"/>
              <a:gd name="connsiteY1" fmla="*/ 0 h 6858000"/>
              <a:gd name="connsiteX2" fmla="*/ 3200401 w 3200401"/>
              <a:gd name="connsiteY2" fmla="*/ 6464595 h 6858000"/>
              <a:gd name="connsiteX3" fmla="*/ 2796364 w 3200401"/>
              <a:gd name="connsiteY3" fmla="*/ 6464595 h 6858000"/>
              <a:gd name="connsiteX4" fmla="*/ 2796364 w 3200401"/>
              <a:gd name="connsiteY4" fmla="*/ 6858000 h 6858000"/>
              <a:gd name="connsiteX5" fmla="*/ 0 w 32004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1" h="6858000">
                <a:moveTo>
                  <a:pt x="0" y="0"/>
                </a:moveTo>
                <a:lnTo>
                  <a:pt x="3200401" y="0"/>
                </a:lnTo>
                <a:lnTo>
                  <a:pt x="3200401" y="6464595"/>
                </a:lnTo>
                <a:lnTo>
                  <a:pt x="2796364" y="6464595"/>
                </a:lnTo>
                <a:lnTo>
                  <a:pt x="27963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A_Graphic 6">
            <a:extLst>
              <a:ext uri="{FF2B5EF4-FFF2-40B4-BE49-F238E27FC236}">
                <a16:creationId xmlns:a16="http://schemas.microsoft.com/office/drawing/2014/main" id="{5123F1EB-071B-B24F-B152-BAF2851FA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627" t="23338" r="15398" b="32149"/>
          <a:stretch/>
        </p:blipFill>
        <p:spPr>
          <a:xfrm>
            <a:off x="5497033" y="0"/>
            <a:ext cx="6694967" cy="6858000"/>
          </a:xfrm>
          <a:custGeom>
            <a:avLst/>
            <a:gdLst>
              <a:gd name="connsiteX0" fmla="*/ 598967 w 6694967"/>
              <a:gd name="connsiteY0" fmla="*/ 0 h 6858000"/>
              <a:gd name="connsiteX1" fmla="*/ 6694967 w 6694967"/>
              <a:gd name="connsiteY1" fmla="*/ 0 h 6858000"/>
              <a:gd name="connsiteX2" fmla="*/ 6694967 w 6694967"/>
              <a:gd name="connsiteY2" fmla="*/ 6858000 h 6858000"/>
              <a:gd name="connsiteX3" fmla="*/ 0 w 6694967"/>
              <a:gd name="connsiteY3" fmla="*/ 6858000 h 6858000"/>
              <a:gd name="connsiteX4" fmla="*/ 0 w 6694967"/>
              <a:gd name="connsiteY4" fmla="*/ 744279 h 6858000"/>
              <a:gd name="connsiteX5" fmla="*/ 598967 w 6694967"/>
              <a:gd name="connsiteY5" fmla="*/ 744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967" h="6858000">
                <a:moveTo>
                  <a:pt x="598967" y="0"/>
                </a:moveTo>
                <a:lnTo>
                  <a:pt x="6694967" y="0"/>
                </a:lnTo>
                <a:lnTo>
                  <a:pt x="6694967" y="6858000"/>
                </a:lnTo>
                <a:lnTo>
                  <a:pt x="0" y="6858000"/>
                </a:lnTo>
                <a:lnTo>
                  <a:pt x="0" y="744279"/>
                </a:lnTo>
                <a:lnTo>
                  <a:pt x="598967" y="744279"/>
                </a:lnTo>
                <a:close/>
              </a:path>
            </a:pathLst>
          </a:custGeom>
        </p:spPr>
      </p:pic>
      <p:pic>
        <p:nvPicPr>
          <p:cNvPr id="12" name="PA_Graphic 10">
            <a:extLst>
              <a:ext uri="{FF2B5EF4-FFF2-40B4-BE49-F238E27FC236}">
                <a16:creationId xmlns:a16="http://schemas.microsoft.com/office/drawing/2014/main" id="{73C8DFAD-AA58-7B4F-A45C-BF46121D61B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053" y="387423"/>
            <a:ext cx="11289893" cy="6083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6585306A-65E4-A64A-B7DA-E89A04742C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1730" y="387422"/>
            <a:ext cx="6017032" cy="6083153"/>
          </a:xfrm>
          <a:prstGeom prst="rect">
            <a:avLst/>
          </a:prstGeom>
        </p:spPr>
      </p:pic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A1F8AF08-E56C-CE4F-904F-D5C12E9761F2}"/>
              </a:ext>
            </a:extLst>
          </p:cNvPr>
          <p:cNvSpPr/>
          <p:nvPr/>
        </p:nvSpPr>
        <p:spPr>
          <a:xfrm flipH="1">
            <a:off x="5893298" y="-3"/>
            <a:ext cx="6298701" cy="5809747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38A2FA"/>
              </a:gs>
              <a:gs pos="100000">
                <a:srgbClr val="5361F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E03C90-61C1-4F4E-AB81-95288F4F9E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" y="277798"/>
            <a:ext cx="1665416" cy="667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289B58-44EF-8E4E-9C62-45B58C3CF1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4" y="781857"/>
            <a:ext cx="2202300" cy="8830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F5AA07E-0984-514C-80EE-B96683AA13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1528227"/>
            <a:ext cx="7785424" cy="447522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C7BD5D1-C8DF-8F4B-B896-42B87667FCC6}"/>
              </a:ext>
            </a:extLst>
          </p:cNvPr>
          <p:cNvSpPr/>
          <p:nvPr/>
        </p:nvSpPr>
        <p:spPr>
          <a:xfrm>
            <a:off x="884224" y="2544259"/>
            <a:ext cx="4666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会员标签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会员标签分群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BBB30235-9778-A746-A8B5-DA9B1398EFCA}"/>
              </a:ext>
            </a:extLst>
          </p:cNvPr>
          <p:cNvSpPr/>
          <p:nvPr/>
        </p:nvSpPr>
        <p:spPr>
          <a:xfrm>
            <a:off x="7796575" y="3033476"/>
            <a:ext cx="2200865" cy="371371"/>
          </a:xfrm>
          <a:prstGeom prst="roundRect">
            <a:avLst>
              <a:gd name="adj" fmla="val 50000"/>
            </a:avLst>
          </a:prstGeom>
          <a:solidFill>
            <a:srgbClr val="41D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02F97C3D-5092-0F44-B83B-A2B7EBB2F021}"/>
              </a:ext>
            </a:extLst>
          </p:cNvPr>
          <p:cNvSpPr/>
          <p:nvPr/>
        </p:nvSpPr>
        <p:spPr>
          <a:xfrm>
            <a:off x="7796575" y="3653236"/>
            <a:ext cx="2200865" cy="371371"/>
          </a:xfrm>
          <a:prstGeom prst="roundRect">
            <a:avLst>
              <a:gd name="adj" fmla="val 50000"/>
            </a:avLst>
          </a:prstGeom>
          <a:solidFill>
            <a:srgbClr val="41D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293A8EAC-7B4E-5542-9CB4-4328FE114598}"/>
              </a:ext>
            </a:extLst>
          </p:cNvPr>
          <p:cNvSpPr/>
          <p:nvPr/>
        </p:nvSpPr>
        <p:spPr>
          <a:xfrm>
            <a:off x="7796575" y="4272996"/>
            <a:ext cx="2200865" cy="371371"/>
          </a:xfrm>
          <a:prstGeom prst="roundRect">
            <a:avLst>
              <a:gd name="adj" fmla="val 50000"/>
            </a:avLst>
          </a:prstGeom>
          <a:solidFill>
            <a:srgbClr val="41D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6944F075-FAC7-6849-8128-CD40FBF29767}"/>
              </a:ext>
            </a:extLst>
          </p:cNvPr>
          <p:cNvSpPr/>
          <p:nvPr/>
        </p:nvSpPr>
        <p:spPr>
          <a:xfrm>
            <a:off x="7796575" y="4882596"/>
            <a:ext cx="2200865" cy="371371"/>
          </a:xfrm>
          <a:prstGeom prst="roundRect">
            <a:avLst>
              <a:gd name="adj" fmla="val 50000"/>
            </a:avLst>
          </a:prstGeom>
          <a:solidFill>
            <a:srgbClr val="41D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F952C4E8-3D38-2A40-B243-AD0E35854666}"/>
              </a:ext>
            </a:extLst>
          </p:cNvPr>
          <p:cNvSpPr/>
          <p:nvPr/>
        </p:nvSpPr>
        <p:spPr>
          <a:xfrm>
            <a:off x="2580640" y="3033476"/>
            <a:ext cx="2021838" cy="37137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3DD26CA8-153F-E840-9028-D870C20C47B8}"/>
              </a:ext>
            </a:extLst>
          </p:cNvPr>
          <p:cNvSpPr/>
          <p:nvPr/>
        </p:nvSpPr>
        <p:spPr>
          <a:xfrm>
            <a:off x="2580640" y="3653236"/>
            <a:ext cx="2021838" cy="37137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B3F4E830-63E6-814E-94DB-EAA1697C5BF9}"/>
              </a:ext>
            </a:extLst>
          </p:cNvPr>
          <p:cNvSpPr/>
          <p:nvPr/>
        </p:nvSpPr>
        <p:spPr>
          <a:xfrm>
            <a:off x="2580640" y="4261519"/>
            <a:ext cx="2021838" cy="37137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1713FB28-930D-5E40-9AA2-C5B032233A35}"/>
              </a:ext>
            </a:extLst>
          </p:cNvPr>
          <p:cNvSpPr/>
          <p:nvPr/>
        </p:nvSpPr>
        <p:spPr>
          <a:xfrm>
            <a:off x="2580640" y="4872436"/>
            <a:ext cx="2021838" cy="37137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5216A9B-2A31-044E-B0F6-DA10CABAB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00" y="1685885"/>
            <a:ext cx="4292401" cy="393470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7FB86D1-894F-BD42-B93D-A5FC5FAE9F49}"/>
              </a:ext>
            </a:extLst>
          </p:cNvPr>
          <p:cNvSpPr/>
          <p:nvPr/>
        </p:nvSpPr>
        <p:spPr>
          <a:xfrm flipH="1">
            <a:off x="2184400" y="2781099"/>
            <a:ext cx="2352836" cy="24351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营销策略同质化</a:t>
            </a:r>
          </a:p>
          <a:p>
            <a:pPr algn="r">
              <a:lnSpc>
                <a:spcPct val="2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短信无差别群发</a:t>
            </a:r>
          </a:p>
          <a:p>
            <a:pPr algn="r">
              <a:lnSpc>
                <a:spcPct val="2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转化率低下</a:t>
            </a:r>
          </a:p>
          <a:p>
            <a:pPr algn="r">
              <a:lnSpc>
                <a:spcPct val="2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用户满意度低</a:t>
            </a:r>
          </a:p>
        </p:txBody>
      </p:sp>
      <p:sp>
        <p:nvSpPr>
          <p:cNvPr id="14" name="文本框 12">
            <a:extLst>
              <a:ext uri="{FF2B5EF4-FFF2-40B4-BE49-F238E27FC236}">
                <a16:creationId xmlns:a16="http://schemas.microsoft.com/office/drawing/2014/main" id="{956A4411-4DD5-4F46-96BC-DAF915FC0407}"/>
              </a:ext>
            </a:extLst>
          </p:cNvPr>
          <p:cNvSpPr txBox="1"/>
          <p:nvPr/>
        </p:nvSpPr>
        <p:spPr>
          <a:xfrm>
            <a:off x="2391881" y="2232887"/>
            <a:ext cx="221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AAE0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传统营销行为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E5BB429-7202-0F40-A578-3B62C84CC2E4}"/>
              </a:ext>
            </a:extLst>
          </p:cNvPr>
          <p:cNvSpPr/>
          <p:nvPr/>
        </p:nvSpPr>
        <p:spPr>
          <a:xfrm flipH="1">
            <a:off x="7841496" y="2796870"/>
            <a:ext cx="3733971" cy="24351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分类分层分群运营</a:t>
            </a:r>
          </a:p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降低试错成本</a:t>
            </a:r>
          </a:p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转化率大幅提高</a:t>
            </a:r>
          </a:p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客户口碑传播</a:t>
            </a:r>
          </a:p>
        </p:txBody>
      </p:sp>
      <p:sp>
        <p:nvSpPr>
          <p:cNvPr id="16" name="文本框 12">
            <a:extLst>
              <a:ext uri="{FF2B5EF4-FFF2-40B4-BE49-F238E27FC236}">
                <a16:creationId xmlns:a16="http://schemas.microsoft.com/office/drawing/2014/main" id="{FE022E4E-5131-104C-90A9-38B8AE3B32FA}"/>
              </a:ext>
            </a:extLst>
          </p:cNvPr>
          <p:cNvSpPr txBox="1"/>
          <p:nvPr/>
        </p:nvSpPr>
        <p:spPr>
          <a:xfrm>
            <a:off x="7789885" y="2232887"/>
            <a:ext cx="3250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41D7B4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会员分群精准触达</a:t>
            </a: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53FA45B1-83F5-464E-A734-B1091F345D3A}"/>
              </a:ext>
            </a:extLst>
          </p:cNvPr>
          <p:cNvCxnSpPr>
            <a:cxnSpLocks/>
          </p:cNvCxnSpPr>
          <p:nvPr/>
        </p:nvCxnSpPr>
        <p:spPr>
          <a:xfrm flipV="1">
            <a:off x="1736438" y="3219162"/>
            <a:ext cx="844202" cy="753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D6564A93-1848-3E49-A31F-9B632D9FB61B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736438" y="3838922"/>
            <a:ext cx="844202" cy="215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80550342-56A1-214E-9652-45407C4228DB}"/>
              </a:ext>
            </a:extLst>
          </p:cNvPr>
          <p:cNvCxnSpPr>
            <a:cxnSpLocks/>
          </p:cNvCxnSpPr>
          <p:nvPr/>
        </p:nvCxnSpPr>
        <p:spPr>
          <a:xfrm>
            <a:off x="1736438" y="4127544"/>
            <a:ext cx="773082" cy="319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3765617C-2230-0040-8038-A191AE9FBD63}"/>
              </a:ext>
            </a:extLst>
          </p:cNvPr>
          <p:cNvCxnSpPr/>
          <p:nvPr/>
        </p:nvCxnSpPr>
        <p:spPr>
          <a:xfrm>
            <a:off x="1740059" y="4127544"/>
            <a:ext cx="775339" cy="90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39B93557-29C6-B24F-A033-03847E8ED782}"/>
              </a:ext>
            </a:extLst>
          </p:cNvPr>
          <p:cNvSpPr/>
          <p:nvPr/>
        </p:nvSpPr>
        <p:spPr>
          <a:xfrm>
            <a:off x="1383270" y="3457670"/>
            <a:ext cx="609600" cy="1228043"/>
          </a:xfrm>
          <a:prstGeom prst="roundRect">
            <a:avLst/>
          </a:prstGeom>
          <a:solidFill>
            <a:srgbClr val="00A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371C40D-8F35-B447-9A49-1F7D7FF86C8C}"/>
              </a:ext>
            </a:extLst>
          </p:cNvPr>
          <p:cNvSpPr txBox="1"/>
          <p:nvPr/>
        </p:nvSpPr>
        <p:spPr>
          <a:xfrm>
            <a:off x="1441849" y="3638485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过</a:t>
            </a:r>
            <a:endParaRPr kumimoji="1" lang="en-US" altLang="zh-CN" sz="24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zh-CN" altLang="en-US" sz="24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去</a:t>
            </a:r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id="{9157CD0B-1C2A-B349-8A61-BDAD79BF73C8}"/>
              </a:ext>
            </a:extLst>
          </p:cNvPr>
          <p:cNvSpPr/>
          <p:nvPr/>
        </p:nvSpPr>
        <p:spPr>
          <a:xfrm>
            <a:off x="10720310" y="3457670"/>
            <a:ext cx="609600" cy="1228043"/>
          </a:xfrm>
          <a:prstGeom prst="roundRect">
            <a:avLst/>
          </a:prstGeom>
          <a:solidFill>
            <a:srgbClr val="40D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CEF42B2-4883-DD47-943C-A829E00D0D3C}"/>
              </a:ext>
            </a:extLst>
          </p:cNvPr>
          <p:cNvSpPr txBox="1"/>
          <p:nvPr/>
        </p:nvSpPr>
        <p:spPr>
          <a:xfrm>
            <a:off x="10778889" y="3638485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现</a:t>
            </a:r>
            <a:endParaRPr kumimoji="1" lang="en-US" altLang="zh-CN" sz="24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zh-CN" altLang="en-US" sz="24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在</a:t>
            </a:r>
          </a:p>
        </p:txBody>
      </p: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F96BB02F-6274-9F48-A341-5FB36A1F602D}"/>
              </a:ext>
            </a:extLst>
          </p:cNvPr>
          <p:cNvCxnSpPr>
            <a:cxnSpLocks/>
          </p:cNvCxnSpPr>
          <p:nvPr/>
        </p:nvCxnSpPr>
        <p:spPr>
          <a:xfrm flipH="1" flipV="1">
            <a:off x="10078160" y="3215965"/>
            <a:ext cx="844202" cy="753192"/>
          </a:xfrm>
          <a:prstGeom prst="straightConnector1">
            <a:avLst/>
          </a:prstGeom>
          <a:ln>
            <a:solidFill>
              <a:srgbClr val="40D8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FFA66589-D5A3-0B45-A25C-568A252323E4}"/>
              </a:ext>
            </a:extLst>
          </p:cNvPr>
          <p:cNvCxnSpPr>
            <a:cxnSpLocks/>
          </p:cNvCxnSpPr>
          <p:nvPr/>
        </p:nvCxnSpPr>
        <p:spPr>
          <a:xfrm flipH="1" flipV="1">
            <a:off x="10078160" y="3835725"/>
            <a:ext cx="844202" cy="215062"/>
          </a:xfrm>
          <a:prstGeom prst="straightConnector1">
            <a:avLst/>
          </a:prstGeom>
          <a:ln>
            <a:solidFill>
              <a:srgbClr val="40D8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08E46542-80F2-AD4D-B47A-9DFAE4083015}"/>
              </a:ext>
            </a:extLst>
          </p:cNvPr>
          <p:cNvCxnSpPr>
            <a:cxnSpLocks/>
          </p:cNvCxnSpPr>
          <p:nvPr/>
        </p:nvCxnSpPr>
        <p:spPr>
          <a:xfrm flipH="1">
            <a:off x="10078160" y="4124347"/>
            <a:ext cx="773082" cy="319660"/>
          </a:xfrm>
          <a:prstGeom prst="straightConnector1">
            <a:avLst/>
          </a:prstGeom>
          <a:ln>
            <a:solidFill>
              <a:srgbClr val="40D8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B89F1F31-0F7F-FB44-B078-93B2E634BD51}"/>
              </a:ext>
            </a:extLst>
          </p:cNvPr>
          <p:cNvCxnSpPr>
            <a:cxnSpLocks/>
          </p:cNvCxnSpPr>
          <p:nvPr/>
        </p:nvCxnSpPr>
        <p:spPr>
          <a:xfrm flipH="1">
            <a:off x="10081781" y="4124347"/>
            <a:ext cx="775339" cy="903024"/>
          </a:xfrm>
          <a:prstGeom prst="straightConnector1">
            <a:avLst/>
          </a:prstGeom>
          <a:ln>
            <a:solidFill>
              <a:srgbClr val="40D8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14" grpId="0"/>
      <p:bldP spid="15" grpId="0" bldLvl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>
            <a:extLst>
              <a:ext uri="{FF2B5EF4-FFF2-40B4-BE49-F238E27FC236}">
                <a16:creationId xmlns:a16="http://schemas.microsoft.com/office/drawing/2014/main" id="{DA969979-2C87-4A49-9289-92C1BAFC572C}"/>
              </a:ext>
            </a:extLst>
          </p:cNvPr>
          <p:cNvSpPr/>
          <p:nvPr/>
        </p:nvSpPr>
        <p:spPr>
          <a:xfrm>
            <a:off x="903736" y="2113280"/>
            <a:ext cx="1798824" cy="538480"/>
          </a:xfrm>
          <a:prstGeom prst="roundRect">
            <a:avLst>
              <a:gd name="adj" fmla="val 50000"/>
            </a:avLst>
          </a:prstGeom>
          <a:solidFill>
            <a:srgbClr val="1B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226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功能简介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D1DAD78-593D-BD4F-A637-570761C81437}"/>
              </a:ext>
            </a:extLst>
          </p:cNvPr>
          <p:cNvSpPr txBox="1"/>
          <p:nvPr/>
        </p:nvSpPr>
        <p:spPr>
          <a:xfrm>
            <a:off x="903736" y="2932556"/>
            <a:ext cx="4389624" cy="77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通过给会员打上不同标签，帮助商家细分会员人群，做到会员分群管理；</a:t>
            </a:r>
          </a:p>
        </p:txBody>
      </p:sp>
      <p:sp>
        <p:nvSpPr>
          <p:cNvPr id="4" name="文本框 12">
            <a:extLst>
              <a:ext uri="{FF2B5EF4-FFF2-40B4-BE49-F238E27FC236}">
                <a16:creationId xmlns:a16="http://schemas.microsoft.com/office/drawing/2014/main" id="{7383D252-A49F-FF4F-A521-232718B2002F}"/>
              </a:ext>
            </a:extLst>
          </p:cNvPr>
          <p:cNvSpPr txBox="1"/>
          <p:nvPr/>
        </p:nvSpPr>
        <p:spPr>
          <a:xfrm>
            <a:off x="974856" y="2209656"/>
            <a:ext cx="205282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会员标签分群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A4148FA-2C57-5448-8CFF-FE644CF6E1B1}"/>
              </a:ext>
            </a:extLst>
          </p:cNvPr>
          <p:cNvSpPr txBox="1"/>
          <p:nvPr/>
        </p:nvSpPr>
        <p:spPr>
          <a:xfrm>
            <a:off x="903736" y="3897756"/>
            <a:ext cx="4389624" cy="40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针对不同群体执行后续不同的营销策略；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D223E23-DF29-3742-B4E8-28AD008EC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14" y="1621574"/>
            <a:ext cx="5764746" cy="38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2090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extLst>
              <a:ext uri="{FF2B5EF4-FFF2-40B4-BE49-F238E27FC236}">
                <a16:creationId xmlns:a16="http://schemas.microsoft.com/office/drawing/2014/main" id="{B359DE99-EBB3-184F-9376-052A05DF701C}"/>
              </a:ext>
            </a:extLst>
          </p:cNvPr>
          <p:cNvSpPr/>
          <p:nvPr/>
        </p:nvSpPr>
        <p:spPr>
          <a:xfrm>
            <a:off x="5794227" y="4407994"/>
            <a:ext cx="4081293" cy="567881"/>
          </a:xfrm>
          <a:prstGeom prst="roundRect">
            <a:avLst/>
          </a:prstGeom>
          <a:solidFill>
            <a:srgbClr val="40D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8403A5E7-07D8-1F45-B64F-863B01B0B5F9}"/>
              </a:ext>
            </a:extLst>
          </p:cNvPr>
          <p:cNvSpPr/>
          <p:nvPr/>
        </p:nvSpPr>
        <p:spPr>
          <a:xfrm>
            <a:off x="5794227" y="3204757"/>
            <a:ext cx="4081293" cy="5678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会员标签管理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E09381-7F9B-F841-BE6F-EA714B371885}"/>
              </a:ext>
            </a:extLst>
          </p:cNvPr>
          <p:cNvSpPr txBox="1"/>
          <p:nvPr/>
        </p:nvSpPr>
        <p:spPr>
          <a:xfrm>
            <a:off x="974856" y="1194879"/>
            <a:ext cx="7955784" cy="837121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2000" u="none" dirty="0">
                <a:latin typeface="Heiti SC Medium" pitchFamily="2" charset="-128"/>
                <a:ea typeface="Heiti SC Medium" pitchFamily="2" charset="-128"/>
              </a:rPr>
              <a:t>会员标签是对用户某一类属性或行为统计进行的描述定义。</a:t>
            </a:r>
            <a:endParaRPr lang="zh-CN" altLang="en-US" sz="20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D7F83D-30CE-6242-AC0C-00AF88B38D43}"/>
              </a:ext>
            </a:extLst>
          </p:cNvPr>
          <p:cNvSpPr txBox="1"/>
          <p:nvPr/>
        </p:nvSpPr>
        <p:spPr>
          <a:xfrm>
            <a:off x="5855187" y="3280957"/>
            <a:ext cx="3888253" cy="491681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u="none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通过不同的标签可以定义出一类人群</a:t>
            </a:r>
            <a:endParaRPr lang="zh-CN" altLang="en-US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7F38F03-0948-1643-8F9B-A274B24B3D5D}"/>
              </a:ext>
            </a:extLst>
          </p:cNvPr>
          <p:cNvSpPr txBox="1"/>
          <p:nvPr/>
        </p:nvSpPr>
        <p:spPr>
          <a:xfrm>
            <a:off x="5855187" y="4504514"/>
            <a:ext cx="4081293" cy="501841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会员标签支持手动标记和自动标记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A355C45-216E-844F-8FA9-69B5FF441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7" y="2032000"/>
            <a:ext cx="4243763" cy="433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411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11">
            <a:extLst>
              <a:ext uri="{FF2B5EF4-FFF2-40B4-BE49-F238E27FC236}">
                <a16:creationId xmlns:a16="http://schemas.microsoft.com/office/drawing/2014/main" id="{81332C19-6E2C-344B-AFF8-D15EA8B66BDD}"/>
              </a:ext>
            </a:extLst>
          </p:cNvPr>
          <p:cNvGrpSpPr/>
          <p:nvPr/>
        </p:nvGrpSpPr>
        <p:grpSpPr>
          <a:xfrm>
            <a:off x="4393964" y="1475317"/>
            <a:ext cx="3404073" cy="3969765"/>
            <a:chOff x="1101424" y="1402871"/>
            <a:chExt cx="2502336" cy="2916514"/>
          </a:xfrm>
        </p:grpSpPr>
        <p:sp>
          <p:nvSpPr>
            <p:cNvPr id="29" name="直角三角形 69">
              <a:extLst>
                <a:ext uri="{FF2B5EF4-FFF2-40B4-BE49-F238E27FC236}">
                  <a16:creationId xmlns:a16="http://schemas.microsoft.com/office/drawing/2014/main" id="{96911565-737A-C442-A8BB-D90E6C402DC6}"/>
                </a:ext>
              </a:extLst>
            </p:cNvPr>
            <p:cNvSpPr/>
            <p:nvPr/>
          </p:nvSpPr>
          <p:spPr>
            <a:xfrm flipH="1" flipV="1">
              <a:off x="1101424" y="4031108"/>
              <a:ext cx="2502336" cy="28827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BB42248-867A-F54F-BEBD-9FBD67481B87}"/>
                </a:ext>
              </a:extLst>
            </p:cNvPr>
            <p:cNvSpPr/>
            <p:nvPr/>
          </p:nvSpPr>
          <p:spPr>
            <a:xfrm>
              <a:off x="1376679" y="1969842"/>
              <a:ext cx="1884686" cy="2074902"/>
            </a:xfrm>
            <a:prstGeom prst="rect">
              <a:avLst/>
            </a:prstGeom>
            <a:solidFill>
              <a:srgbClr val="40D8B5">
                <a:alpha val="11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9A49D0C-E694-6445-B235-F73FDA8885F9}"/>
                </a:ext>
              </a:extLst>
            </p:cNvPr>
            <p:cNvSpPr/>
            <p:nvPr/>
          </p:nvSpPr>
          <p:spPr>
            <a:xfrm>
              <a:off x="1376679" y="1969842"/>
              <a:ext cx="1884686" cy="506658"/>
            </a:xfrm>
            <a:prstGeom prst="rect">
              <a:avLst/>
            </a:prstGeom>
            <a:solidFill>
              <a:srgbClr val="40D8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grpSp>
          <p:nvGrpSpPr>
            <p:cNvPr id="32" name="组合 16">
              <a:extLst>
                <a:ext uri="{FF2B5EF4-FFF2-40B4-BE49-F238E27FC236}">
                  <a16:creationId xmlns:a16="http://schemas.microsoft.com/office/drawing/2014/main" id="{4582DEB1-83A1-E94C-ACD3-C923629C7926}"/>
                </a:ext>
              </a:extLst>
            </p:cNvPr>
            <p:cNvGrpSpPr/>
            <p:nvPr/>
          </p:nvGrpSpPr>
          <p:grpSpPr>
            <a:xfrm>
              <a:off x="1901958" y="1402871"/>
              <a:ext cx="830580" cy="975045"/>
              <a:chOff x="6707638" y="1966752"/>
              <a:chExt cx="830580" cy="975045"/>
            </a:xfrm>
          </p:grpSpPr>
          <p:sp>
            <p:nvSpPr>
              <p:cNvPr id="33" name="任意多边形 20">
                <a:extLst>
                  <a:ext uri="{FF2B5EF4-FFF2-40B4-BE49-F238E27FC236}">
                    <a16:creationId xmlns:a16="http://schemas.microsoft.com/office/drawing/2014/main" id="{907F8118-7B92-D64D-BB38-DCB43E93370A}"/>
                  </a:ext>
                </a:extLst>
              </p:cNvPr>
              <p:cNvSpPr/>
              <p:nvPr/>
            </p:nvSpPr>
            <p:spPr>
              <a:xfrm>
                <a:off x="6707638" y="2484597"/>
                <a:ext cx="830580" cy="457200"/>
              </a:xfrm>
              <a:custGeom>
                <a:avLst/>
                <a:gdLst>
                  <a:gd name="connsiteX0" fmla="*/ 0 w 830580"/>
                  <a:gd name="connsiteY0" fmla="*/ 0 h 457200"/>
                  <a:gd name="connsiteX1" fmla="*/ 830580 w 830580"/>
                  <a:gd name="connsiteY1" fmla="*/ 0 h 457200"/>
                  <a:gd name="connsiteX2" fmla="*/ 830580 w 830580"/>
                  <a:gd name="connsiteY2" fmla="*/ 457200 h 457200"/>
                  <a:gd name="connsiteX3" fmla="*/ 608210 w 830580"/>
                  <a:gd name="connsiteY3" fmla="*/ 457200 h 457200"/>
                  <a:gd name="connsiteX4" fmla="*/ 608210 w 830580"/>
                  <a:gd name="connsiteY4" fmla="*/ 415966 h 457200"/>
                  <a:gd name="connsiteX5" fmla="*/ 573326 w 830580"/>
                  <a:gd name="connsiteY5" fmla="*/ 415966 h 457200"/>
                  <a:gd name="connsiteX6" fmla="*/ 532092 w 830580"/>
                  <a:gd name="connsiteY6" fmla="*/ 457200 h 457200"/>
                  <a:gd name="connsiteX7" fmla="*/ 298488 w 830580"/>
                  <a:gd name="connsiteY7" fmla="*/ 457200 h 457200"/>
                  <a:gd name="connsiteX8" fmla="*/ 257254 w 830580"/>
                  <a:gd name="connsiteY8" fmla="*/ 415966 h 457200"/>
                  <a:gd name="connsiteX9" fmla="*/ 222370 w 830580"/>
                  <a:gd name="connsiteY9" fmla="*/ 415966 h 457200"/>
                  <a:gd name="connsiteX10" fmla="*/ 222370 w 830580"/>
                  <a:gd name="connsiteY10" fmla="*/ 457200 h 457200"/>
                  <a:gd name="connsiteX11" fmla="*/ 0 w 830580"/>
                  <a:gd name="connsiteY11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580" h="45720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4" name="任意多边形 21">
                <a:extLst>
                  <a:ext uri="{FF2B5EF4-FFF2-40B4-BE49-F238E27FC236}">
                    <a16:creationId xmlns:a16="http://schemas.microsoft.com/office/drawing/2014/main" id="{A2DCF94C-377D-134A-A9BB-139011CA3B66}"/>
                  </a:ext>
                </a:extLst>
              </p:cNvPr>
              <p:cNvSpPr/>
              <p:nvPr/>
            </p:nvSpPr>
            <p:spPr>
              <a:xfrm>
                <a:off x="6906449" y="1966752"/>
                <a:ext cx="432956" cy="938372"/>
              </a:xfrm>
              <a:custGeom>
                <a:avLst/>
                <a:gdLst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123385 w 432956"/>
                  <a:gd name="connsiteY8" fmla="*/ 288632 h 938372"/>
                  <a:gd name="connsiteX9" fmla="*/ 63405 w 432956"/>
                  <a:gd name="connsiteY9" fmla="*/ 260163 h 938372"/>
                  <a:gd name="connsiteX10" fmla="*/ 0 w 432956"/>
                  <a:gd name="connsiteY10" fmla="*/ 152400 h 938372"/>
                  <a:gd name="connsiteX11" fmla="*/ 216478 w 432956"/>
                  <a:gd name="connsiteY11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295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295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295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549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549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549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22717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22717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22717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22717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22717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22049 w 432956"/>
                  <a:gd name="connsiteY4" fmla="*/ 457656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22049 w 432956"/>
                  <a:gd name="connsiteY4" fmla="*/ 457656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5591 h 938372"/>
                  <a:gd name="connsiteX4" fmla="*/ 322049 w 432956"/>
                  <a:gd name="connsiteY4" fmla="*/ 457656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5591 h 938372"/>
                  <a:gd name="connsiteX4" fmla="*/ 322049 w 432956"/>
                  <a:gd name="connsiteY4" fmla="*/ 457656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703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703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4481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4481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4481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4481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4481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391740 w 483180"/>
                  <a:gd name="connsiteY0" fmla="*/ 938372 h 1029812"/>
                  <a:gd name="connsiteX1" fmla="*/ 41218 w 483180"/>
                  <a:gd name="connsiteY1" fmla="*/ 938372 h 1029812"/>
                  <a:gd name="connsiteX2" fmla="*/ 138592 w 483180"/>
                  <a:gd name="connsiteY2" fmla="*/ 458103 h 1029812"/>
                  <a:gd name="connsiteX3" fmla="*/ 63405 w 483180"/>
                  <a:gd name="connsiteY3" fmla="*/ 260163 h 1029812"/>
                  <a:gd name="connsiteX4" fmla="*/ 0 w 483180"/>
                  <a:gd name="connsiteY4" fmla="*/ 152400 h 1029812"/>
                  <a:gd name="connsiteX5" fmla="*/ 216478 w 483180"/>
                  <a:gd name="connsiteY5" fmla="*/ 0 h 1029812"/>
                  <a:gd name="connsiteX6" fmla="*/ 432956 w 483180"/>
                  <a:gd name="connsiteY6" fmla="*/ 152400 h 1029812"/>
                  <a:gd name="connsiteX7" fmla="*/ 369551 w 483180"/>
                  <a:gd name="connsiteY7" fmla="*/ 260163 h 1029812"/>
                  <a:gd name="connsiteX8" fmla="*/ 318874 w 483180"/>
                  <a:gd name="connsiteY8" fmla="*/ 457656 h 1029812"/>
                  <a:gd name="connsiteX9" fmla="*/ 483180 w 483180"/>
                  <a:gd name="connsiteY9" fmla="*/ 1029812 h 1029812"/>
                  <a:gd name="connsiteX0" fmla="*/ 41218 w 483180"/>
                  <a:gd name="connsiteY0" fmla="*/ 938372 h 1029812"/>
                  <a:gd name="connsiteX1" fmla="*/ 138592 w 483180"/>
                  <a:gd name="connsiteY1" fmla="*/ 458103 h 1029812"/>
                  <a:gd name="connsiteX2" fmla="*/ 63405 w 483180"/>
                  <a:gd name="connsiteY2" fmla="*/ 260163 h 1029812"/>
                  <a:gd name="connsiteX3" fmla="*/ 0 w 483180"/>
                  <a:gd name="connsiteY3" fmla="*/ 152400 h 1029812"/>
                  <a:gd name="connsiteX4" fmla="*/ 216478 w 483180"/>
                  <a:gd name="connsiteY4" fmla="*/ 0 h 1029812"/>
                  <a:gd name="connsiteX5" fmla="*/ 432956 w 483180"/>
                  <a:gd name="connsiteY5" fmla="*/ 152400 h 1029812"/>
                  <a:gd name="connsiteX6" fmla="*/ 369551 w 483180"/>
                  <a:gd name="connsiteY6" fmla="*/ 260163 h 1029812"/>
                  <a:gd name="connsiteX7" fmla="*/ 318874 w 483180"/>
                  <a:gd name="connsiteY7" fmla="*/ 457656 h 1029812"/>
                  <a:gd name="connsiteX8" fmla="*/ 483180 w 483180"/>
                  <a:gd name="connsiteY8" fmla="*/ 1029812 h 102981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7656 h 938372"/>
                  <a:gd name="connsiteX8" fmla="*/ 422855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7656 h 938372"/>
                  <a:gd name="connsiteX8" fmla="*/ 422855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7656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7656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5699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5699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5699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5699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5699 w 432956"/>
                  <a:gd name="connsiteY7" fmla="*/ 454481 h 938372"/>
                  <a:gd name="connsiteX8" fmla="*/ 394280 w 432956"/>
                  <a:gd name="connsiteY8" fmla="*/ 928212 h 938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2956" h="938372">
                    <a:moveTo>
                      <a:pt x="41218" y="938372"/>
                    </a:moveTo>
                    <a:cubicBezTo>
                      <a:pt x="109163" y="674053"/>
                      <a:pt x="139668" y="603893"/>
                      <a:pt x="138592" y="458103"/>
                    </a:cubicBezTo>
                    <a:cubicBezTo>
                      <a:pt x="137871" y="360373"/>
                      <a:pt x="146676" y="307093"/>
                      <a:pt x="63405" y="260163"/>
                    </a:cubicBezTo>
                    <a:cubicBezTo>
                      <a:pt x="24230" y="232584"/>
                      <a:pt x="0" y="194484"/>
                      <a:pt x="0" y="152400"/>
                    </a:cubicBezTo>
                    <a:cubicBezTo>
                      <a:pt x="0" y="68232"/>
                      <a:pt x="96921" y="0"/>
                      <a:pt x="216478" y="0"/>
                    </a:cubicBezTo>
                    <a:cubicBezTo>
                      <a:pt x="336035" y="0"/>
                      <a:pt x="432956" y="68232"/>
                      <a:pt x="432956" y="152400"/>
                    </a:cubicBezTo>
                    <a:cubicBezTo>
                      <a:pt x="432956" y="194484"/>
                      <a:pt x="408726" y="232584"/>
                      <a:pt x="369551" y="260163"/>
                    </a:cubicBezTo>
                    <a:cubicBezTo>
                      <a:pt x="299742" y="303769"/>
                      <a:pt x="318833" y="363250"/>
                      <a:pt x="315699" y="454481"/>
                    </a:cubicBezTo>
                    <a:cubicBezTo>
                      <a:pt x="325700" y="599440"/>
                      <a:pt x="322208" y="722472"/>
                      <a:pt x="394280" y="928212"/>
                    </a:cubicBezTo>
                  </a:path>
                </a:pathLst>
              </a:custGeom>
              <a:noFill/>
              <a:ln w="3810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69000">
                      <a:schemeClr val="bg1">
                        <a:lumMod val="85000"/>
                      </a:schemeClr>
                    </a:gs>
                    <a:gs pos="35000">
                      <a:srgbClr val="C9C9C9"/>
                    </a:gs>
                    <a:gs pos="56000">
                      <a:schemeClr val="bg1">
                        <a:lumMod val="50000"/>
                      </a:schemeClr>
                    </a:gs>
                    <a:gs pos="22000">
                      <a:schemeClr val="bg1">
                        <a:lumMod val="50000"/>
                      </a:schemeClr>
                    </a:gs>
                    <a:gs pos="84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36" name="组合 11">
            <a:extLst>
              <a:ext uri="{FF2B5EF4-FFF2-40B4-BE49-F238E27FC236}">
                <a16:creationId xmlns:a16="http://schemas.microsoft.com/office/drawing/2014/main" id="{1BF6C47C-483F-4249-BCD7-8335222452F5}"/>
              </a:ext>
            </a:extLst>
          </p:cNvPr>
          <p:cNvGrpSpPr/>
          <p:nvPr/>
        </p:nvGrpSpPr>
        <p:grpSpPr>
          <a:xfrm>
            <a:off x="7499355" y="1475317"/>
            <a:ext cx="3404073" cy="3969765"/>
            <a:chOff x="1101424" y="1402871"/>
            <a:chExt cx="2502336" cy="2916514"/>
          </a:xfrm>
        </p:grpSpPr>
        <p:sp>
          <p:nvSpPr>
            <p:cNvPr id="37" name="直角三角形 69">
              <a:extLst>
                <a:ext uri="{FF2B5EF4-FFF2-40B4-BE49-F238E27FC236}">
                  <a16:creationId xmlns:a16="http://schemas.microsoft.com/office/drawing/2014/main" id="{99076173-5A71-BF48-974D-40551814B065}"/>
                </a:ext>
              </a:extLst>
            </p:cNvPr>
            <p:cNvSpPr/>
            <p:nvPr/>
          </p:nvSpPr>
          <p:spPr>
            <a:xfrm flipH="1" flipV="1">
              <a:off x="1101424" y="4031108"/>
              <a:ext cx="2502336" cy="28827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8DD12DB5-38EE-9C4B-99E1-5B36277CC803}"/>
                </a:ext>
              </a:extLst>
            </p:cNvPr>
            <p:cNvSpPr/>
            <p:nvPr/>
          </p:nvSpPr>
          <p:spPr>
            <a:xfrm>
              <a:off x="1376679" y="1969842"/>
              <a:ext cx="1884686" cy="2074902"/>
            </a:xfrm>
            <a:prstGeom prst="rect">
              <a:avLst/>
            </a:prstGeom>
            <a:solidFill>
              <a:srgbClr val="F3A07F">
                <a:alpha val="3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F0528D8-E272-5C4F-9321-25BE1467028F}"/>
                </a:ext>
              </a:extLst>
            </p:cNvPr>
            <p:cNvSpPr/>
            <p:nvPr/>
          </p:nvSpPr>
          <p:spPr>
            <a:xfrm>
              <a:off x="1376679" y="1969842"/>
              <a:ext cx="1884686" cy="506658"/>
            </a:xfrm>
            <a:prstGeom prst="rect">
              <a:avLst/>
            </a:prstGeom>
            <a:solidFill>
              <a:srgbClr val="F372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grpSp>
          <p:nvGrpSpPr>
            <p:cNvPr id="40" name="组合 16">
              <a:extLst>
                <a:ext uri="{FF2B5EF4-FFF2-40B4-BE49-F238E27FC236}">
                  <a16:creationId xmlns:a16="http://schemas.microsoft.com/office/drawing/2014/main" id="{8E1D6E49-D6FF-6E41-84C4-B6A05D607B18}"/>
                </a:ext>
              </a:extLst>
            </p:cNvPr>
            <p:cNvGrpSpPr/>
            <p:nvPr/>
          </p:nvGrpSpPr>
          <p:grpSpPr>
            <a:xfrm>
              <a:off x="1901958" y="1402871"/>
              <a:ext cx="830580" cy="975045"/>
              <a:chOff x="6707638" y="1966752"/>
              <a:chExt cx="830580" cy="975045"/>
            </a:xfrm>
          </p:grpSpPr>
          <p:sp>
            <p:nvSpPr>
              <p:cNvPr id="41" name="任意多边形 20">
                <a:extLst>
                  <a:ext uri="{FF2B5EF4-FFF2-40B4-BE49-F238E27FC236}">
                    <a16:creationId xmlns:a16="http://schemas.microsoft.com/office/drawing/2014/main" id="{4C2D5198-933D-D040-918B-B7A1492CFB4D}"/>
                  </a:ext>
                </a:extLst>
              </p:cNvPr>
              <p:cNvSpPr/>
              <p:nvPr/>
            </p:nvSpPr>
            <p:spPr>
              <a:xfrm>
                <a:off x="6707638" y="2484597"/>
                <a:ext cx="830580" cy="457200"/>
              </a:xfrm>
              <a:custGeom>
                <a:avLst/>
                <a:gdLst>
                  <a:gd name="connsiteX0" fmla="*/ 0 w 830580"/>
                  <a:gd name="connsiteY0" fmla="*/ 0 h 457200"/>
                  <a:gd name="connsiteX1" fmla="*/ 830580 w 830580"/>
                  <a:gd name="connsiteY1" fmla="*/ 0 h 457200"/>
                  <a:gd name="connsiteX2" fmla="*/ 830580 w 830580"/>
                  <a:gd name="connsiteY2" fmla="*/ 457200 h 457200"/>
                  <a:gd name="connsiteX3" fmla="*/ 608210 w 830580"/>
                  <a:gd name="connsiteY3" fmla="*/ 457200 h 457200"/>
                  <a:gd name="connsiteX4" fmla="*/ 608210 w 830580"/>
                  <a:gd name="connsiteY4" fmla="*/ 415966 h 457200"/>
                  <a:gd name="connsiteX5" fmla="*/ 573326 w 830580"/>
                  <a:gd name="connsiteY5" fmla="*/ 415966 h 457200"/>
                  <a:gd name="connsiteX6" fmla="*/ 532092 w 830580"/>
                  <a:gd name="connsiteY6" fmla="*/ 457200 h 457200"/>
                  <a:gd name="connsiteX7" fmla="*/ 298488 w 830580"/>
                  <a:gd name="connsiteY7" fmla="*/ 457200 h 457200"/>
                  <a:gd name="connsiteX8" fmla="*/ 257254 w 830580"/>
                  <a:gd name="connsiteY8" fmla="*/ 415966 h 457200"/>
                  <a:gd name="connsiteX9" fmla="*/ 222370 w 830580"/>
                  <a:gd name="connsiteY9" fmla="*/ 415966 h 457200"/>
                  <a:gd name="connsiteX10" fmla="*/ 222370 w 830580"/>
                  <a:gd name="connsiteY10" fmla="*/ 457200 h 457200"/>
                  <a:gd name="connsiteX11" fmla="*/ 0 w 830580"/>
                  <a:gd name="connsiteY11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580" h="45720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2" name="任意多边形 21">
                <a:extLst>
                  <a:ext uri="{FF2B5EF4-FFF2-40B4-BE49-F238E27FC236}">
                    <a16:creationId xmlns:a16="http://schemas.microsoft.com/office/drawing/2014/main" id="{ABBED97F-824F-4D42-8008-57E9C7C9760C}"/>
                  </a:ext>
                </a:extLst>
              </p:cNvPr>
              <p:cNvSpPr/>
              <p:nvPr/>
            </p:nvSpPr>
            <p:spPr>
              <a:xfrm>
                <a:off x="6906449" y="1966752"/>
                <a:ext cx="432956" cy="938372"/>
              </a:xfrm>
              <a:custGeom>
                <a:avLst/>
                <a:gdLst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123385 w 432956"/>
                  <a:gd name="connsiteY8" fmla="*/ 288632 h 938372"/>
                  <a:gd name="connsiteX9" fmla="*/ 63405 w 432956"/>
                  <a:gd name="connsiteY9" fmla="*/ 260163 h 938372"/>
                  <a:gd name="connsiteX10" fmla="*/ 0 w 432956"/>
                  <a:gd name="connsiteY10" fmla="*/ 152400 h 938372"/>
                  <a:gd name="connsiteX11" fmla="*/ 216478 w 432956"/>
                  <a:gd name="connsiteY11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295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295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295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549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549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549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22717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22717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22717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22717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22717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22049 w 432956"/>
                  <a:gd name="connsiteY4" fmla="*/ 457656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22049 w 432956"/>
                  <a:gd name="connsiteY4" fmla="*/ 457656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5591 h 938372"/>
                  <a:gd name="connsiteX4" fmla="*/ 322049 w 432956"/>
                  <a:gd name="connsiteY4" fmla="*/ 457656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5591 h 938372"/>
                  <a:gd name="connsiteX4" fmla="*/ 322049 w 432956"/>
                  <a:gd name="connsiteY4" fmla="*/ 457656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703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703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4481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4481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4481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4481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4481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391740 w 483180"/>
                  <a:gd name="connsiteY0" fmla="*/ 938372 h 1029812"/>
                  <a:gd name="connsiteX1" fmla="*/ 41218 w 483180"/>
                  <a:gd name="connsiteY1" fmla="*/ 938372 h 1029812"/>
                  <a:gd name="connsiteX2" fmla="*/ 138592 w 483180"/>
                  <a:gd name="connsiteY2" fmla="*/ 458103 h 1029812"/>
                  <a:gd name="connsiteX3" fmla="*/ 63405 w 483180"/>
                  <a:gd name="connsiteY3" fmla="*/ 260163 h 1029812"/>
                  <a:gd name="connsiteX4" fmla="*/ 0 w 483180"/>
                  <a:gd name="connsiteY4" fmla="*/ 152400 h 1029812"/>
                  <a:gd name="connsiteX5" fmla="*/ 216478 w 483180"/>
                  <a:gd name="connsiteY5" fmla="*/ 0 h 1029812"/>
                  <a:gd name="connsiteX6" fmla="*/ 432956 w 483180"/>
                  <a:gd name="connsiteY6" fmla="*/ 152400 h 1029812"/>
                  <a:gd name="connsiteX7" fmla="*/ 369551 w 483180"/>
                  <a:gd name="connsiteY7" fmla="*/ 260163 h 1029812"/>
                  <a:gd name="connsiteX8" fmla="*/ 318874 w 483180"/>
                  <a:gd name="connsiteY8" fmla="*/ 457656 h 1029812"/>
                  <a:gd name="connsiteX9" fmla="*/ 483180 w 483180"/>
                  <a:gd name="connsiteY9" fmla="*/ 1029812 h 1029812"/>
                  <a:gd name="connsiteX0" fmla="*/ 41218 w 483180"/>
                  <a:gd name="connsiteY0" fmla="*/ 938372 h 1029812"/>
                  <a:gd name="connsiteX1" fmla="*/ 138592 w 483180"/>
                  <a:gd name="connsiteY1" fmla="*/ 458103 h 1029812"/>
                  <a:gd name="connsiteX2" fmla="*/ 63405 w 483180"/>
                  <a:gd name="connsiteY2" fmla="*/ 260163 h 1029812"/>
                  <a:gd name="connsiteX3" fmla="*/ 0 w 483180"/>
                  <a:gd name="connsiteY3" fmla="*/ 152400 h 1029812"/>
                  <a:gd name="connsiteX4" fmla="*/ 216478 w 483180"/>
                  <a:gd name="connsiteY4" fmla="*/ 0 h 1029812"/>
                  <a:gd name="connsiteX5" fmla="*/ 432956 w 483180"/>
                  <a:gd name="connsiteY5" fmla="*/ 152400 h 1029812"/>
                  <a:gd name="connsiteX6" fmla="*/ 369551 w 483180"/>
                  <a:gd name="connsiteY6" fmla="*/ 260163 h 1029812"/>
                  <a:gd name="connsiteX7" fmla="*/ 318874 w 483180"/>
                  <a:gd name="connsiteY7" fmla="*/ 457656 h 1029812"/>
                  <a:gd name="connsiteX8" fmla="*/ 483180 w 483180"/>
                  <a:gd name="connsiteY8" fmla="*/ 1029812 h 102981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7656 h 938372"/>
                  <a:gd name="connsiteX8" fmla="*/ 422855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7656 h 938372"/>
                  <a:gd name="connsiteX8" fmla="*/ 422855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7656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7656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5699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5699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5699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5699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5699 w 432956"/>
                  <a:gd name="connsiteY7" fmla="*/ 454481 h 938372"/>
                  <a:gd name="connsiteX8" fmla="*/ 394280 w 432956"/>
                  <a:gd name="connsiteY8" fmla="*/ 928212 h 938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2956" h="938372">
                    <a:moveTo>
                      <a:pt x="41218" y="938372"/>
                    </a:moveTo>
                    <a:cubicBezTo>
                      <a:pt x="109163" y="674053"/>
                      <a:pt x="139668" y="603893"/>
                      <a:pt x="138592" y="458103"/>
                    </a:cubicBezTo>
                    <a:cubicBezTo>
                      <a:pt x="137871" y="360373"/>
                      <a:pt x="146676" y="307093"/>
                      <a:pt x="63405" y="260163"/>
                    </a:cubicBezTo>
                    <a:cubicBezTo>
                      <a:pt x="24230" y="232584"/>
                      <a:pt x="0" y="194484"/>
                      <a:pt x="0" y="152400"/>
                    </a:cubicBezTo>
                    <a:cubicBezTo>
                      <a:pt x="0" y="68232"/>
                      <a:pt x="96921" y="0"/>
                      <a:pt x="216478" y="0"/>
                    </a:cubicBezTo>
                    <a:cubicBezTo>
                      <a:pt x="336035" y="0"/>
                      <a:pt x="432956" y="68232"/>
                      <a:pt x="432956" y="152400"/>
                    </a:cubicBezTo>
                    <a:cubicBezTo>
                      <a:pt x="432956" y="194484"/>
                      <a:pt x="408726" y="232584"/>
                      <a:pt x="369551" y="260163"/>
                    </a:cubicBezTo>
                    <a:cubicBezTo>
                      <a:pt x="299742" y="303769"/>
                      <a:pt x="318833" y="363250"/>
                      <a:pt x="315699" y="454481"/>
                    </a:cubicBezTo>
                    <a:cubicBezTo>
                      <a:pt x="325700" y="599440"/>
                      <a:pt x="322208" y="722472"/>
                      <a:pt x="394280" y="928212"/>
                    </a:cubicBezTo>
                  </a:path>
                </a:pathLst>
              </a:custGeom>
              <a:noFill/>
              <a:ln w="3810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69000">
                      <a:schemeClr val="bg1">
                        <a:lumMod val="85000"/>
                      </a:schemeClr>
                    </a:gs>
                    <a:gs pos="35000">
                      <a:srgbClr val="C9C9C9"/>
                    </a:gs>
                    <a:gs pos="56000">
                      <a:schemeClr val="bg1">
                        <a:lumMod val="50000"/>
                      </a:schemeClr>
                    </a:gs>
                    <a:gs pos="22000">
                      <a:schemeClr val="bg1">
                        <a:lumMod val="50000"/>
                      </a:schemeClr>
                    </a:gs>
                    <a:gs pos="84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0" name="组合 11">
            <a:extLst>
              <a:ext uri="{FF2B5EF4-FFF2-40B4-BE49-F238E27FC236}">
                <a16:creationId xmlns:a16="http://schemas.microsoft.com/office/drawing/2014/main" id="{43C80CD9-4AB8-624F-B5C8-EF0788E5A21B}"/>
              </a:ext>
            </a:extLst>
          </p:cNvPr>
          <p:cNvGrpSpPr/>
          <p:nvPr/>
        </p:nvGrpSpPr>
        <p:grpSpPr>
          <a:xfrm>
            <a:off x="1212236" y="1475317"/>
            <a:ext cx="3404073" cy="3969765"/>
            <a:chOff x="1101424" y="1402871"/>
            <a:chExt cx="2502336" cy="2916514"/>
          </a:xfrm>
        </p:grpSpPr>
        <p:sp>
          <p:nvSpPr>
            <p:cNvPr id="11" name="直角三角形 69">
              <a:extLst>
                <a:ext uri="{FF2B5EF4-FFF2-40B4-BE49-F238E27FC236}">
                  <a16:creationId xmlns:a16="http://schemas.microsoft.com/office/drawing/2014/main" id="{55890A4E-CEB7-0A49-9784-5FA70F65EE84}"/>
                </a:ext>
              </a:extLst>
            </p:cNvPr>
            <p:cNvSpPr/>
            <p:nvPr/>
          </p:nvSpPr>
          <p:spPr>
            <a:xfrm flipH="1" flipV="1">
              <a:off x="1101424" y="4031108"/>
              <a:ext cx="2502336" cy="28827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8D55EC3-44DC-6E4B-87CE-11B77D8ADF81}"/>
                </a:ext>
              </a:extLst>
            </p:cNvPr>
            <p:cNvSpPr/>
            <p:nvPr/>
          </p:nvSpPr>
          <p:spPr>
            <a:xfrm>
              <a:off x="1376679" y="1969842"/>
              <a:ext cx="1884686" cy="20749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E3B2C0A-F82D-CF42-935B-22F1339F0372}"/>
                </a:ext>
              </a:extLst>
            </p:cNvPr>
            <p:cNvSpPr/>
            <p:nvPr/>
          </p:nvSpPr>
          <p:spPr>
            <a:xfrm>
              <a:off x="1376679" y="1969842"/>
              <a:ext cx="1884686" cy="5066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grpSp>
          <p:nvGrpSpPr>
            <p:cNvPr id="14" name="组合 16">
              <a:extLst>
                <a:ext uri="{FF2B5EF4-FFF2-40B4-BE49-F238E27FC236}">
                  <a16:creationId xmlns:a16="http://schemas.microsoft.com/office/drawing/2014/main" id="{FDA8252C-6E0B-7F42-881A-24D5DA31B23D}"/>
                </a:ext>
              </a:extLst>
            </p:cNvPr>
            <p:cNvGrpSpPr/>
            <p:nvPr/>
          </p:nvGrpSpPr>
          <p:grpSpPr>
            <a:xfrm>
              <a:off x="1901958" y="1402871"/>
              <a:ext cx="830580" cy="975045"/>
              <a:chOff x="6707638" y="1966752"/>
              <a:chExt cx="830580" cy="975045"/>
            </a:xfrm>
          </p:grpSpPr>
          <p:sp>
            <p:nvSpPr>
              <p:cNvPr id="18" name="任意多边形 20">
                <a:extLst>
                  <a:ext uri="{FF2B5EF4-FFF2-40B4-BE49-F238E27FC236}">
                    <a16:creationId xmlns:a16="http://schemas.microsoft.com/office/drawing/2014/main" id="{4316DF38-4F06-2347-98C9-723369E91491}"/>
                  </a:ext>
                </a:extLst>
              </p:cNvPr>
              <p:cNvSpPr/>
              <p:nvPr/>
            </p:nvSpPr>
            <p:spPr>
              <a:xfrm>
                <a:off x="6707638" y="2484597"/>
                <a:ext cx="830580" cy="457200"/>
              </a:xfrm>
              <a:custGeom>
                <a:avLst/>
                <a:gdLst>
                  <a:gd name="connsiteX0" fmla="*/ 0 w 830580"/>
                  <a:gd name="connsiteY0" fmla="*/ 0 h 457200"/>
                  <a:gd name="connsiteX1" fmla="*/ 830580 w 830580"/>
                  <a:gd name="connsiteY1" fmla="*/ 0 h 457200"/>
                  <a:gd name="connsiteX2" fmla="*/ 830580 w 830580"/>
                  <a:gd name="connsiteY2" fmla="*/ 457200 h 457200"/>
                  <a:gd name="connsiteX3" fmla="*/ 608210 w 830580"/>
                  <a:gd name="connsiteY3" fmla="*/ 457200 h 457200"/>
                  <a:gd name="connsiteX4" fmla="*/ 608210 w 830580"/>
                  <a:gd name="connsiteY4" fmla="*/ 415966 h 457200"/>
                  <a:gd name="connsiteX5" fmla="*/ 573326 w 830580"/>
                  <a:gd name="connsiteY5" fmla="*/ 415966 h 457200"/>
                  <a:gd name="connsiteX6" fmla="*/ 532092 w 830580"/>
                  <a:gd name="connsiteY6" fmla="*/ 457200 h 457200"/>
                  <a:gd name="connsiteX7" fmla="*/ 298488 w 830580"/>
                  <a:gd name="connsiteY7" fmla="*/ 457200 h 457200"/>
                  <a:gd name="connsiteX8" fmla="*/ 257254 w 830580"/>
                  <a:gd name="connsiteY8" fmla="*/ 415966 h 457200"/>
                  <a:gd name="connsiteX9" fmla="*/ 222370 w 830580"/>
                  <a:gd name="connsiteY9" fmla="*/ 415966 h 457200"/>
                  <a:gd name="connsiteX10" fmla="*/ 222370 w 830580"/>
                  <a:gd name="connsiteY10" fmla="*/ 457200 h 457200"/>
                  <a:gd name="connsiteX11" fmla="*/ 0 w 830580"/>
                  <a:gd name="connsiteY11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580" h="45720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9" name="任意多边形 21">
                <a:extLst>
                  <a:ext uri="{FF2B5EF4-FFF2-40B4-BE49-F238E27FC236}">
                    <a16:creationId xmlns:a16="http://schemas.microsoft.com/office/drawing/2014/main" id="{14C7DDFC-0E86-A749-94D5-C5F58F69CE92}"/>
                  </a:ext>
                </a:extLst>
              </p:cNvPr>
              <p:cNvSpPr/>
              <p:nvPr/>
            </p:nvSpPr>
            <p:spPr>
              <a:xfrm>
                <a:off x="6906449" y="1966752"/>
                <a:ext cx="432956" cy="938372"/>
              </a:xfrm>
              <a:custGeom>
                <a:avLst/>
                <a:gdLst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123385 w 432956"/>
                  <a:gd name="connsiteY8" fmla="*/ 288632 h 938372"/>
                  <a:gd name="connsiteX9" fmla="*/ 63405 w 432956"/>
                  <a:gd name="connsiteY9" fmla="*/ 260163 h 938372"/>
                  <a:gd name="connsiteX10" fmla="*/ 0 w 432956"/>
                  <a:gd name="connsiteY10" fmla="*/ 152400 h 938372"/>
                  <a:gd name="connsiteX11" fmla="*/ 216478 w 432956"/>
                  <a:gd name="connsiteY11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295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295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295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549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549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0017 w 432956"/>
                  <a:gd name="connsiteY7" fmla="*/ 454928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22717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22717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22717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22717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22717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22049 w 432956"/>
                  <a:gd name="connsiteY4" fmla="*/ 457656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22049 w 432956"/>
                  <a:gd name="connsiteY4" fmla="*/ 457656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5591 h 938372"/>
                  <a:gd name="connsiteX4" fmla="*/ 322049 w 432956"/>
                  <a:gd name="connsiteY4" fmla="*/ 457656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5591 h 938372"/>
                  <a:gd name="connsiteX4" fmla="*/ 322049 w 432956"/>
                  <a:gd name="connsiteY4" fmla="*/ 457656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38592 w 432956"/>
                  <a:gd name="connsiteY7" fmla="*/ 458103 h 938372"/>
                  <a:gd name="connsiteX8" fmla="*/ 63405 w 432956"/>
                  <a:gd name="connsiteY8" fmla="*/ 260163 h 938372"/>
                  <a:gd name="connsiteX9" fmla="*/ 0 w 432956"/>
                  <a:gd name="connsiteY9" fmla="*/ 152400 h 938372"/>
                  <a:gd name="connsiteX10" fmla="*/ 216478 w 432956"/>
                  <a:gd name="connsiteY10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703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22049 w 432956"/>
                  <a:gd name="connsiteY3" fmla="*/ 4703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4481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4481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4481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4481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4481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18874 w 432956"/>
                  <a:gd name="connsiteY3" fmla="*/ 457656 h 938372"/>
                  <a:gd name="connsiteX4" fmla="*/ 391740 w 432956"/>
                  <a:gd name="connsiteY4" fmla="*/ 938372 h 938372"/>
                  <a:gd name="connsiteX5" fmla="*/ 41218 w 432956"/>
                  <a:gd name="connsiteY5" fmla="*/ 938372 h 938372"/>
                  <a:gd name="connsiteX6" fmla="*/ 138592 w 432956"/>
                  <a:gd name="connsiteY6" fmla="*/ 458103 h 938372"/>
                  <a:gd name="connsiteX7" fmla="*/ 63405 w 432956"/>
                  <a:gd name="connsiteY7" fmla="*/ 260163 h 938372"/>
                  <a:gd name="connsiteX8" fmla="*/ 0 w 432956"/>
                  <a:gd name="connsiteY8" fmla="*/ 152400 h 938372"/>
                  <a:gd name="connsiteX9" fmla="*/ 216478 w 432956"/>
                  <a:gd name="connsiteY9" fmla="*/ 0 h 938372"/>
                  <a:gd name="connsiteX0" fmla="*/ 391740 w 483180"/>
                  <a:gd name="connsiteY0" fmla="*/ 938372 h 1029812"/>
                  <a:gd name="connsiteX1" fmla="*/ 41218 w 483180"/>
                  <a:gd name="connsiteY1" fmla="*/ 938372 h 1029812"/>
                  <a:gd name="connsiteX2" fmla="*/ 138592 w 483180"/>
                  <a:gd name="connsiteY2" fmla="*/ 458103 h 1029812"/>
                  <a:gd name="connsiteX3" fmla="*/ 63405 w 483180"/>
                  <a:gd name="connsiteY3" fmla="*/ 260163 h 1029812"/>
                  <a:gd name="connsiteX4" fmla="*/ 0 w 483180"/>
                  <a:gd name="connsiteY4" fmla="*/ 152400 h 1029812"/>
                  <a:gd name="connsiteX5" fmla="*/ 216478 w 483180"/>
                  <a:gd name="connsiteY5" fmla="*/ 0 h 1029812"/>
                  <a:gd name="connsiteX6" fmla="*/ 432956 w 483180"/>
                  <a:gd name="connsiteY6" fmla="*/ 152400 h 1029812"/>
                  <a:gd name="connsiteX7" fmla="*/ 369551 w 483180"/>
                  <a:gd name="connsiteY7" fmla="*/ 260163 h 1029812"/>
                  <a:gd name="connsiteX8" fmla="*/ 318874 w 483180"/>
                  <a:gd name="connsiteY8" fmla="*/ 457656 h 1029812"/>
                  <a:gd name="connsiteX9" fmla="*/ 483180 w 483180"/>
                  <a:gd name="connsiteY9" fmla="*/ 1029812 h 1029812"/>
                  <a:gd name="connsiteX0" fmla="*/ 41218 w 483180"/>
                  <a:gd name="connsiteY0" fmla="*/ 938372 h 1029812"/>
                  <a:gd name="connsiteX1" fmla="*/ 138592 w 483180"/>
                  <a:gd name="connsiteY1" fmla="*/ 458103 h 1029812"/>
                  <a:gd name="connsiteX2" fmla="*/ 63405 w 483180"/>
                  <a:gd name="connsiteY2" fmla="*/ 260163 h 1029812"/>
                  <a:gd name="connsiteX3" fmla="*/ 0 w 483180"/>
                  <a:gd name="connsiteY3" fmla="*/ 152400 h 1029812"/>
                  <a:gd name="connsiteX4" fmla="*/ 216478 w 483180"/>
                  <a:gd name="connsiteY4" fmla="*/ 0 h 1029812"/>
                  <a:gd name="connsiteX5" fmla="*/ 432956 w 483180"/>
                  <a:gd name="connsiteY5" fmla="*/ 152400 h 1029812"/>
                  <a:gd name="connsiteX6" fmla="*/ 369551 w 483180"/>
                  <a:gd name="connsiteY6" fmla="*/ 260163 h 1029812"/>
                  <a:gd name="connsiteX7" fmla="*/ 318874 w 483180"/>
                  <a:gd name="connsiteY7" fmla="*/ 457656 h 1029812"/>
                  <a:gd name="connsiteX8" fmla="*/ 483180 w 483180"/>
                  <a:gd name="connsiteY8" fmla="*/ 1029812 h 102981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7656 h 938372"/>
                  <a:gd name="connsiteX8" fmla="*/ 422855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7656 h 938372"/>
                  <a:gd name="connsiteX8" fmla="*/ 422855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7656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7656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8874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5699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5699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5699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5699 w 432956"/>
                  <a:gd name="connsiteY7" fmla="*/ 454481 h 938372"/>
                  <a:gd name="connsiteX8" fmla="*/ 400630 w 432956"/>
                  <a:gd name="connsiteY8" fmla="*/ 925037 h 938372"/>
                  <a:gd name="connsiteX0" fmla="*/ 41218 w 432956"/>
                  <a:gd name="connsiteY0" fmla="*/ 938372 h 938372"/>
                  <a:gd name="connsiteX1" fmla="*/ 138592 w 432956"/>
                  <a:gd name="connsiteY1" fmla="*/ 458103 h 938372"/>
                  <a:gd name="connsiteX2" fmla="*/ 63405 w 432956"/>
                  <a:gd name="connsiteY2" fmla="*/ 260163 h 938372"/>
                  <a:gd name="connsiteX3" fmla="*/ 0 w 432956"/>
                  <a:gd name="connsiteY3" fmla="*/ 152400 h 938372"/>
                  <a:gd name="connsiteX4" fmla="*/ 216478 w 432956"/>
                  <a:gd name="connsiteY4" fmla="*/ 0 h 938372"/>
                  <a:gd name="connsiteX5" fmla="*/ 432956 w 432956"/>
                  <a:gd name="connsiteY5" fmla="*/ 152400 h 938372"/>
                  <a:gd name="connsiteX6" fmla="*/ 369551 w 432956"/>
                  <a:gd name="connsiteY6" fmla="*/ 260163 h 938372"/>
                  <a:gd name="connsiteX7" fmla="*/ 315699 w 432956"/>
                  <a:gd name="connsiteY7" fmla="*/ 454481 h 938372"/>
                  <a:gd name="connsiteX8" fmla="*/ 394280 w 432956"/>
                  <a:gd name="connsiteY8" fmla="*/ 928212 h 938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2956" h="938372">
                    <a:moveTo>
                      <a:pt x="41218" y="938372"/>
                    </a:moveTo>
                    <a:cubicBezTo>
                      <a:pt x="109163" y="674053"/>
                      <a:pt x="139668" y="603893"/>
                      <a:pt x="138592" y="458103"/>
                    </a:cubicBezTo>
                    <a:cubicBezTo>
                      <a:pt x="137871" y="360373"/>
                      <a:pt x="146676" y="307093"/>
                      <a:pt x="63405" y="260163"/>
                    </a:cubicBezTo>
                    <a:cubicBezTo>
                      <a:pt x="24230" y="232584"/>
                      <a:pt x="0" y="194484"/>
                      <a:pt x="0" y="152400"/>
                    </a:cubicBezTo>
                    <a:cubicBezTo>
                      <a:pt x="0" y="68232"/>
                      <a:pt x="96921" y="0"/>
                      <a:pt x="216478" y="0"/>
                    </a:cubicBezTo>
                    <a:cubicBezTo>
                      <a:pt x="336035" y="0"/>
                      <a:pt x="432956" y="68232"/>
                      <a:pt x="432956" y="152400"/>
                    </a:cubicBezTo>
                    <a:cubicBezTo>
                      <a:pt x="432956" y="194484"/>
                      <a:pt x="408726" y="232584"/>
                      <a:pt x="369551" y="260163"/>
                    </a:cubicBezTo>
                    <a:cubicBezTo>
                      <a:pt x="299742" y="303769"/>
                      <a:pt x="318833" y="363250"/>
                      <a:pt x="315699" y="454481"/>
                    </a:cubicBezTo>
                    <a:cubicBezTo>
                      <a:pt x="325700" y="599440"/>
                      <a:pt x="322208" y="722472"/>
                      <a:pt x="394280" y="928212"/>
                    </a:cubicBezTo>
                  </a:path>
                </a:pathLst>
              </a:custGeom>
              <a:noFill/>
              <a:ln w="3810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69000">
                      <a:schemeClr val="bg1">
                        <a:lumMod val="85000"/>
                      </a:schemeClr>
                    </a:gs>
                    <a:gs pos="35000">
                      <a:srgbClr val="C9C9C9"/>
                    </a:gs>
                    <a:gs pos="56000">
                      <a:schemeClr val="bg1">
                        <a:lumMod val="50000"/>
                      </a:schemeClr>
                    </a:gs>
                    <a:gs pos="22000">
                      <a:schemeClr val="bg1">
                        <a:lumMod val="50000"/>
                      </a:schemeClr>
                    </a:gs>
                    <a:gs pos="84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latin typeface="印品黑体" panose="00000500000000000000" pitchFamily="2" charset="-122"/>
                </a:endParaRPr>
              </a:p>
            </p:txBody>
          </p:sp>
        </p:grp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自动标签支持的条件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33A126-34EA-C842-8A2A-D8FF1BA3FE57}"/>
              </a:ext>
            </a:extLst>
          </p:cNvPr>
          <p:cNvSpPr txBox="1"/>
          <p:nvPr/>
        </p:nvSpPr>
        <p:spPr>
          <a:xfrm>
            <a:off x="2247943" y="3163439"/>
            <a:ext cx="1236493" cy="400240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b="1" dirty="0">
                <a:solidFill>
                  <a:srgbClr val="333333"/>
                </a:solidFill>
                <a:latin typeface="Heiti SC Medium" pitchFamily="2" charset="-128"/>
                <a:ea typeface="Heiti SC Medium" pitchFamily="2" charset="-128"/>
              </a:rPr>
              <a:t>交易条件</a:t>
            </a:r>
            <a:endParaRPr lang="zh-CN" altLang="en-US" b="1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BB342D-9934-9B4D-A787-00BE8B66D4AA}"/>
              </a:ext>
            </a:extLst>
          </p:cNvPr>
          <p:cNvSpPr txBox="1"/>
          <p:nvPr/>
        </p:nvSpPr>
        <p:spPr>
          <a:xfrm>
            <a:off x="5379720" y="3163439"/>
            <a:ext cx="1432560" cy="532320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b="1" dirty="0">
                <a:solidFill>
                  <a:srgbClr val="333333"/>
                </a:solidFill>
                <a:latin typeface="Heiti SC Medium" pitchFamily="2" charset="-128"/>
                <a:ea typeface="Heiti SC Medium" pitchFamily="2" charset="-128"/>
              </a:rPr>
              <a:t>资产条件</a:t>
            </a:r>
            <a:endParaRPr lang="zh-CN" altLang="en-US" b="1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005843-BD67-9E4E-B0FF-2B40A15615BD}"/>
              </a:ext>
            </a:extLst>
          </p:cNvPr>
          <p:cNvSpPr txBox="1"/>
          <p:nvPr/>
        </p:nvSpPr>
        <p:spPr>
          <a:xfrm>
            <a:off x="8635388" y="3163439"/>
            <a:ext cx="1246653" cy="430721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b="1" dirty="0">
                <a:solidFill>
                  <a:srgbClr val="333333"/>
                </a:solidFill>
                <a:latin typeface="Heiti SC Medium" pitchFamily="2" charset="-128"/>
                <a:ea typeface="Heiti SC Medium" pitchFamily="2" charset="-128"/>
              </a:rPr>
              <a:t>商品条件</a:t>
            </a:r>
            <a:endParaRPr lang="zh-CN" altLang="en-US" b="1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BB8E5D6-DECD-554E-8331-ED4926CB8BBB}"/>
              </a:ext>
            </a:extLst>
          </p:cNvPr>
          <p:cNvSpPr txBox="1"/>
          <p:nvPr/>
        </p:nvSpPr>
        <p:spPr>
          <a:xfrm>
            <a:off x="2861554" y="5742328"/>
            <a:ext cx="6468893" cy="518820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marL="342900" indent="-342900" algn="ctr">
              <a:buNone/>
            </a:pPr>
            <a:r>
              <a:rPr lang="zh-CN" altLang="en-US" u="none" dirty="0">
                <a:solidFill>
                  <a:srgbClr val="333333"/>
                </a:solidFill>
                <a:latin typeface="Heiti SC Medium" pitchFamily="2" charset="-128"/>
                <a:ea typeface="Heiti SC Medium" pitchFamily="2" charset="-128"/>
              </a:rPr>
              <a:t>支持配置满足任意条件生效或满足所有设置的条件生效</a:t>
            </a:r>
          </a:p>
          <a:p>
            <a:pPr algn="ctr"/>
            <a:endParaRPr lang="zh-CN" altLang="en-US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1A44167-E42C-8F43-BB69-B14945CF4935}"/>
              </a:ext>
            </a:extLst>
          </p:cNvPr>
          <p:cNvSpPr txBox="1"/>
          <p:nvPr/>
        </p:nvSpPr>
        <p:spPr>
          <a:xfrm>
            <a:off x="1887683" y="3865386"/>
            <a:ext cx="2197341" cy="1279509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按最后消费时间、历史消费次数、历史消费金额、客单价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8DA0F48-5E6B-1A46-9423-7562A4D3507B}"/>
              </a:ext>
            </a:extLst>
          </p:cNvPr>
          <p:cNvSpPr txBox="1"/>
          <p:nvPr/>
        </p:nvSpPr>
        <p:spPr>
          <a:xfrm>
            <a:off x="5191524" y="4035282"/>
            <a:ext cx="2140733" cy="440222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历史累计获得积分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A35A57-89DB-C740-8B7D-70B81C6F4403}"/>
              </a:ext>
            </a:extLst>
          </p:cNvPr>
          <p:cNvSpPr txBox="1"/>
          <p:nvPr/>
        </p:nvSpPr>
        <p:spPr>
          <a:xfrm>
            <a:off x="8221152" y="3880770"/>
            <a:ext cx="2075126" cy="1202411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任意时间购买了指定商品（需要选择商品）</a:t>
            </a:r>
          </a:p>
        </p:txBody>
      </p: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D3533611-63DC-1D41-ABE4-54631D118854}"/>
              </a:ext>
            </a:extLst>
          </p:cNvPr>
          <p:cNvCxnSpPr>
            <a:cxnSpLocks/>
          </p:cNvCxnSpPr>
          <p:nvPr/>
        </p:nvCxnSpPr>
        <p:spPr>
          <a:xfrm>
            <a:off x="2004671" y="3695759"/>
            <a:ext cx="1700784" cy="0"/>
          </a:xfrm>
          <a:prstGeom prst="line">
            <a:avLst/>
          </a:prstGeom>
          <a:ln w="28575"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连接符 44">
            <a:extLst>
              <a:ext uri="{FF2B5EF4-FFF2-40B4-BE49-F238E27FC236}">
                <a16:creationId xmlns:a16="http://schemas.microsoft.com/office/drawing/2014/main" id="{872DD753-3C9D-E54A-8FA6-187DC2DB342E}"/>
              </a:ext>
            </a:extLst>
          </p:cNvPr>
          <p:cNvCxnSpPr>
            <a:cxnSpLocks/>
          </p:cNvCxnSpPr>
          <p:nvPr/>
        </p:nvCxnSpPr>
        <p:spPr>
          <a:xfrm>
            <a:off x="5205071" y="3695759"/>
            <a:ext cx="1700784" cy="0"/>
          </a:xfrm>
          <a:prstGeom prst="line">
            <a:avLst/>
          </a:prstGeom>
          <a:ln w="28575"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E801037F-8137-8E45-AC62-D7DCA1860463}"/>
              </a:ext>
            </a:extLst>
          </p:cNvPr>
          <p:cNvCxnSpPr>
            <a:cxnSpLocks/>
          </p:cNvCxnSpPr>
          <p:nvPr/>
        </p:nvCxnSpPr>
        <p:spPr>
          <a:xfrm>
            <a:off x="8286599" y="3695759"/>
            <a:ext cx="1700784" cy="0"/>
          </a:xfrm>
          <a:prstGeom prst="line">
            <a:avLst/>
          </a:prstGeom>
          <a:ln w="28575"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094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用户分群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718F88-05A4-D64C-8A57-89C5AC9FDD6B}"/>
              </a:ext>
            </a:extLst>
          </p:cNvPr>
          <p:cNvSpPr txBox="1"/>
          <p:nvPr/>
        </p:nvSpPr>
        <p:spPr>
          <a:xfrm>
            <a:off x="974856" y="1239520"/>
            <a:ext cx="9522456" cy="4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zh-CN" altLang="en-US" sz="2000" dirty="0"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根据用户的不同阶段，将用户分群，针对不同群体使用不同的策略激发用户消费；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EA7398E-7E5C-8341-90E4-64FDD7314A24}"/>
              </a:ext>
            </a:extLst>
          </p:cNvPr>
          <p:cNvGrpSpPr/>
          <p:nvPr/>
        </p:nvGrpSpPr>
        <p:grpSpPr>
          <a:xfrm flipV="1">
            <a:off x="2905680" y="2040745"/>
            <a:ext cx="6380640" cy="4438651"/>
            <a:chOff x="2695629" y="1720851"/>
            <a:chExt cx="6380640" cy="4438651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D74A5E56-BA2B-6C46-9835-CE43A18E9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734" y="2154768"/>
              <a:ext cx="5452533" cy="1286933"/>
            </a:xfrm>
            <a:custGeom>
              <a:avLst/>
              <a:gdLst>
                <a:gd name="T0" fmla="*/ 222 w 3106"/>
                <a:gd name="T1" fmla="*/ 733 h 733"/>
                <a:gd name="T2" fmla="*/ 2877 w 3106"/>
                <a:gd name="T3" fmla="*/ 335 h 733"/>
                <a:gd name="T4" fmla="*/ 3106 w 3106"/>
                <a:gd name="T5" fmla="*/ 72 h 733"/>
                <a:gd name="T6" fmla="*/ 0 w 3106"/>
                <a:gd name="T7" fmla="*/ 403 h 733"/>
                <a:gd name="T8" fmla="*/ 222 w 3106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6" h="733">
                  <a:moveTo>
                    <a:pt x="222" y="733"/>
                  </a:moveTo>
                  <a:cubicBezTo>
                    <a:pt x="1084" y="459"/>
                    <a:pt x="1977" y="327"/>
                    <a:pt x="2877" y="335"/>
                  </a:cubicBezTo>
                  <a:cubicBezTo>
                    <a:pt x="2952" y="246"/>
                    <a:pt x="3028" y="158"/>
                    <a:pt x="3106" y="72"/>
                  </a:cubicBezTo>
                  <a:cubicBezTo>
                    <a:pt x="2060" y="0"/>
                    <a:pt x="1012" y="110"/>
                    <a:pt x="0" y="403"/>
                  </a:cubicBezTo>
                  <a:cubicBezTo>
                    <a:pt x="75" y="512"/>
                    <a:pt x="149" y="622"/>
                    <a:pt x="222" y="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BEC4204E-63F3-0A42-BB4D-6905BDA33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218" y="3020485"/>
              <a:ext cx="4214284" cy="1333500"/>
            </a:xfrm>
            <a:custGeom>
              <a:avLst/>
              <a:gdLst>
                <a:gd name="T0" fmla="*/ 205 w 2401"/>
                <a:gd name="T1" fmla="*/ 759 h 759"/>
                <a:gd name="T2" fmla="*/ 2186 w 2401"/>
                <a:gd name="T3" fmla="*/ 280 h 759"/>
                <a:gd name="T4" fmla="*/ 2401 w 2401"/>
                <a:gd name="T5" fmla="*/ 0 h 759"/>
                <a:gd name="T6" fmla="*/ 0 w 2401"/>
                <a:gd name="T7" fmla="*/ 431 h 759"/>
                <a:gd name="T8" fmla="*/ 205 w 2401"/>
                <a:gd name="T9" fmla="*/ 75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1" h="759">
                  <a:moveTo>
                    <a:pt x="205" y="759"/>
                  </a:moveTo>
                  <a:cubicBezTo>
                    <a:pt x="845" y="512"/>
                    <a:pt x="1509" y="353"/>
                    <a:pt x="2186" y="280"/>
                  </a:cubicBezTo>
                  <a:cubicBezTo>
                    <a:pt x="2256" y="186"/>
                    <a:pt x="2328" y="92"/>
                    <a:pt x="2401" y="0"/>
                  </a:cubicBezTo>
                  <a:cubicBezTo>
                    <a:pt x="1585" y="25"/>
                    <a:pt x="779" y="168"/>
                    <a:pt x="0" y="431"/>
                  </a:cubicBezTo>
                  <a:cubicBezTo>
                    <a:pt x="69" y="539"/>
                    <a:pt x="138" y="649"/>
                    <a:pt x="205" y="7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D1A09DBA-9CD4-FC47-933A-843DC2109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017" y="3807884"/>
              <a:ext cx="3067051" cy="1447800"/>
            </a:xfrm>
            <a:custGeom>
              <a:avLst/>
              <a:gdLst>
                <a:gd name="T0" fmla="*/ 187 w 1747"/>
                <a:gd name="T1" fmla="*/ 825 h 825"/>
                <a:gd name="T2" fmla="*/ 1547 w 1747"/>
                <a:gd name="T3" fmla="*/ 297 h 825"/>
                <a:gd name="T4" fmla="*/ 1747 w 1747"/>
                <a:gd name="T5" fmla="*/ 0 h 825"/>
                <a:gd name="T6" fmla="*/ 0 w 1747"/>
                <a:gd name="T7" fmla="*/ 500 h 825"/>
                <a:gd name="T8" fmla="*/ 187 w 1747"/>
                <a:gd name="T9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825">
                  <a:moveTo>
                    <a:pt x="187" y="825"/>
                  </a:moveTo>
                  <a:cubicBezTo>
                    <a:pt x="623" y="601"/>
                    <a:pt x="1078" y="425"/>
                    <a:pt x="1547" y="297"/>
                  </a:cubicBezTo>
                  <a:cubicBezTo>
                    <a:pt x="1612" y="197"/>
                    <a:pt x="1679" y="98"/>
                    <a:pt x="1747" y="0"/>
                  </a:cubicBezTo>
                  <a:cubicBezTo>
                    <a:pt x="1148" y="96"/>
                    <a:pt x="563" y="262"/>
                    <a:pt x="0" y="500"/>
                  </a:cubicBezTo>
                  <a:cubicBezTo>
                    <a:pt x="64" y="608"/>
                    <a:pt x="126" y="716"/>
                    <a:pt x="187" y="82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4A816445-E036-274D-8383-309C120A8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134" y="4639735"/>
              <a:ext cx="2010833" cy="1519767"/>
            </a:xfrm>
            <a:custGeom>
              <a:avLst/>
              <a:gdLst>
                <a:gd name="T0" fmla="*/ 171 w 1145"/>
                <a:gd name="T1" fmla="*/ 865 h 865"/>
                <a:gd name="T2" fmla="*/ 961 w 1145"/>
                <a:gd name="T3" fmla="*/ 312 h 865"/>
                <a:gd name="T4" fmla="*/ 1145 w 1145"/>
                <a:gd name="T5" fmla="*/ 0 h 865"/>
                <a:gd name="T6" fmla="*/ 0 w 1145"/>
                <a:gd name="T7" fmla="*/ 539 h 865"/>
                <a:gd name="T8" fmla="*/ 171 w 1145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865">
                  <a:moveTo>
                    <a:pt x="171" y="865"/>
                  </a:moveTo>
                  <a:cubicBezTo>
                    <a:pt x="422" y="660"/>
                    <a:pt x="685" y="476"/>
                    <a:pt x="961" y="312"/>
                  </a:cubicBezTo>
                  <a:cubicBezTo>
                    <a:pt x="1020" y="207"/>
                    <a:pt x="1082" y="103"/>
                    <a:pt x="1145" y="0"/>
                  </a:cubicBezTo>
                  <a:cubicBezTo>
                    <a:pt x="748" y="144"/>
                    <a:pt x="366" y="323"/>
                    <a:pt x="0" y="539"/>
                  </a:cubicBezTo>
                  <a:cubicBezTo>
                    <a:pt x="58" y="647"/>
                    <a:pt x="115" y="756"/>
                    <a:pt x="171" y="86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93D89BAA-2276-D74B-9838-3FE4D3656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734" y="2696635"/>
              <a:ext cx="4821767" cy="814917"/>
            </a:xfrm>
            <a:custGeom>
              <a:avLst/>
              <a:gdLst>
                <a:gd name="T0" fmla="*/ 0 w 2747"/>
                <a:gd name="T1" fmla="*/ 94 h 464"/>
                <a:gd name="T2" fmla="*/ 222 w 2747"/>
                <a:gd name="T3" fmla="*/ 424 h 464"/>
                <a:gd name="T4" fmla="*/ 2532 w 2747"/>
                <a:gd name="T5" fmla="*/ 464 h 464"/>
                <a:gd name="T6" fmla="*/ 2747 w 2747"/>
                <a:gd name="T7" fmla="*/ 184 h 464"/>
                <a:gd name="T8" fmla="*/ 0 w 2747"/>
                <a:gd name="T9" fmla="*/ 9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7" h="464">
                  <a:moveTo>
                    <a:pt x="0" y="94"/>
                  </a:moveTo>
                  <a:cubicBezTo>
                    <a:pt x="75" y="203"/>
                    <a:pt x="149" y="313"/>
                    <a:pt x="222" y="424"/>
                  </a:cubicBezTo>
                  <a:cubicBezTo>
                    <a:pt x="992" y="348"/>
                    <a:pt x="1765" y="361"/>
                    <a:pt x="2532" y="464"/>
                  </a:cubicBezTo>
                  <a:cubicBezTo>
                    <a:pt x="2602" y="370"/>
                    <a:pt x="2674" y="276"/>
                    <a:pt x="2747" y="184"/>
                  </a:cubicBezTo>
                  <a:cubicBezTo>
                    <a:pt x="1838" y="31"/>
                    <a:pt x="916" y="0"/>
                    <a:pt x="0" y="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2CEC944D-EA63-2041-A149-786E5838B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217" y="3659717"/>
              <a:ext cx="3625851" cy="694267"/>
            </a:xfrm>
            <a:custGeom>
              <a:avLst/>
              <a:gdLst>
                <a:gd name="T0" fmla="*/ 1865 w 2065"/>
                <a:gd name="T1" fmla="*/ 381 h 395"/>
                <a:gd name="T2" fmla="*/ 2065 w 2065"/>
                <a:gd name="T3" fmla="*/ 84 h 395"/>
                <a:gd name="T4" fmla="*/ 0 w 2065"/>
                <a:gd name="T5" fmla="*/ 67 h 395"/>
                <a:gd name="T6" fmla="*/ 205 w 2065"/>
                <a:gd name="T7" fmla="*/ 395 h 395"/>
                <a:gd name="T8" fmla="*/ 1865 w 2065"/>
                <a:gd name="T9" fmla="*/ 38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5" h="395">
                  <a:moveTo>
                    <a:pt x="1865" y="381"/>
                  </a:moveTo>
                  <a:cubicBezTo>
                    <a:pt x="1930" y="281"/>
                    <a:pt x="1997" y="182"/>
                    <a:pt x="2065" y="84"/>
                  </a:cubicBezTo>
                  <a:cubicBezTo>
                    <a:pt x="1378" y="6"/>
                    <a:pt x="688" y="0"/>
                    <a:pt x="0" y="67"/>
                  </a:cubicBezTo>
                  <a:cubicBezTo>
                    <a:pt x="69" y="175"/>
                    <a:pt x="138" y="285"/>
                    <a:pt x="205" y="395"/>
                  </a:cubicBezTo>
                  <a:cubicBezTo>
                    <a:pt x="757" y="342"/>
                    <a:pt x="1312" y="337"/>
                    <a:pt x="1865" y="3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0047F958-8A8A-884A-9BD1-62D3F9BF8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133" y="5513917"/>
              <a:ext cx="1507067" cy="645584"/>
            </a:xfrm>
            <a:custGeom>
              <a:avLst/>
              <a:gdLst>
                <a:gd name="T0" fmla="*/ 0 w 858"/>
                <a:gd name="T1" fmla="*/ 41 h 367"/>
                <a:gd name="T2" fmla="*/ 171 w 858"/>
                <a:gd name="T3" fmla="*/ 367 h 367"/>
                <a:gd name="T4" fmla="*/ 689 w 858"/>
                <a:gd name="T5" fmla="*/ 331 h 367"/>
                <a:gd name="T6" fmla="*/ 858 w 858"/>
                <a:gd name="T7" fmla="*/ 0 h 367"/>
                <a:gd name="T8" fmla="*/ 0 w 858"/>
                <a:gd name="T9" fmla="*/ 4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367">
                  <a:moveTo>
                    <a:pt x="0" y="41"/>
                  </a:moveTo>
                  <a:cubicBezTo>
                    <a:pt x="58" y="149"/>
                    <a:pt x="115" y="258"/>
                    <a:pt x="171" y="367"/>
                  </a:cubicBezTo>
                  <a:cubicBezTo>
                    <a:pt x="343" y="350"/>
                    <a:pt x="516" y="338"/>
                    <a:pt x="689" y="331"/>
                  </a:cubicBezTo>
                  <a:cubicBezTo>
                    <a:pt x="744" y="219"/>
                    <a:pt x="800" y="109"/>
                    <a:pt x="858" y="0"/>
                  </a:cubicBezTo>
                  <a:cubicBezTo>
                    <a:pt x="572" y="0"/>
                    <a:pt x="285" y="14"/>
                    <a:pt x="0" y="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F6CCE9E8-B81E-4E48-9943-63D5C427C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018" y="4591052"/>
              <a:ext cx="2520951" cy="664633"/>
            </a:xfrm>
            <a:custGeom>
              <a:avLst/>
              <a:gdLst>
                <a:gd name="T0" fmla="*/ 1252 w 1436"/>
                <a:gd name="T1" fmla="*/ 340 h 379"/>
                <a:gd name="T2" fmla="*/ 1436 w 1436"/>
                <a:gd name="T3" fmla="*/ 28 h 379"/>
                <a:gd name="T4" fmla="*/ 0 w 1436"/>
                <a:gd name="T5" fmla="*/ 54 h 379"/>
                <a:gd name="T6" fmla="*/ 187 w 1436"/>
                <a:gd name="T7" fmla="*/ 379 h 379"/>
                <a:gd name="T8" fmla="*/ 1252 w 1436"/>
                <a:gd name="T9" fmla="*/ 34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6" h="379">
                  <a:moveTo>
                    <a:pt x="1252" y="340"/>
                  </a:moveTo>
                  <a:cubicBezTo>
                    <a:pt x="1311" y="235"/>
                    <a:pt x="1373" y="131"/>
                    <a:pt x="1436" y="28"/>
                  </a:cubicBezTo>
                  <a:cubicBezTo>
                    <a:pt x="957" y="0"/>
                    <a:pt x="478" y="9"/>
                    <a:pt x="0" y="54"/>
                  </a:cubicBezTo>
                  <a:cubicBezTo>
                    <a:pt x="64" y="162"/>
                    <a:pt x="126" y="270"/>
                    <a:pt x="187" y="379"/>
                  </a:cubicBezTo>
                  <a:cubicBezTo>
                    <a:pt x="541" y="345"/>
                    <a:pt x="896" y="332"/>
                    <a:pt x="1252" y="3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CF27BFC0-A8B2-D64B-92F3-E4CDA9142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2" y="1720851"/>
              <a:ext cx="6110817" cy="1022351"/>
            </a:xfrm>
            <a:custGeom>
              <a:avLst/>
              <a:gdLst>
                <a:gd name="T0" fmla="*/ 3252 w 3481"/>
                <a:gd name="T1" fmla="*/ 582 h 582"/>
                <a:gd name="T2" fmla="*/ 3481 w 3481"/>
                <a:gd name="T3" fmla="*/ 319 h 582"/>
                <a:gd name="T4" fmla="*/ 0 w 3481"/>
                <a:gd name="T5" fmla="*/ 127 h 582"/>
                <a:gd name="T6" fmla="*/ 240 w 3481"/>
                <a:gd name="T7" fmla="*/ 458 h 582"/>
                <a:gd name="T8" fmla="*/ 3252 w 3481"/>
                <a:gd name="T9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1" h="582">
                  <a:moveTo>
                    <a:pt x="3252" y="582"/>
                  </a:moveTo>
                  <a:cubicBezTo>
                    <a:pt x="3327" y="493"/>
                    <a:pt x="3403" y="405"/>
                    <a:pt x="3481" y="319"/>
                  </a:cubicBezTo>
                  <a:cubicBezTo>
                    <a:pt x="2337" y="64"/>
                    <a:pt x="1163" y="0"/>
                    <a:pt x="0" y="127"/>
                  </a:cubicBezTo>
                  <a:cubicBezTo>
                    <a:pt x="81" y="237"/>
                    <a:pt x="161" y="347"/>
                    <a:pt x="240" y="458"/>
                  </a:cubicBezTo>
                  <a:cubicBezTo>
                    <a:pt x="1245" y="353"/>
                    <a:pt x="2257" y="394"/>
                    <a:pt x="3252" y="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cxnSp>
          <p:nvCxnSpPr>
            <p:cNvPr id="58" name="Straight Arrow Connector 22">
              <a:extLst>
                <a:ext uri="{FF2B5EF4-FFF2-40B4-BE49-F238E27FC236}">
                  <a16:creationId xmlns:a16="http://schemas.microsoft.com/office/drawing/2014/main" id="{9251843E-707E-F742-A25E-0BC71747EB35}"/>
                </a:ext>
              </a:extLst>
            </p:cNvPr>
            <p:cNvCxnSpPr/>
            <p:nvPr/>
          </p:nvCxnSpPr>
          <p:spPr>
            <a:xfrm flipH="1">
              <a:off x="2695629" y="2296156"/>
              <a:ext cx="414320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23">
              <a:extLst>
                <a:ext uri="{FF2B5EF4-FFF2-40B4-BE49-F238E27FC236}">
                  <a16:creationId xmlns:a16="http://schemas.microsoft.com/office/drawing/2014/main" id="{261A7CA1-915A-9D41-894B-69E000848E89}"/>
                </a:ext>
              </a:extLst>
            </p:cNvPr>
            <p:cNvCxnSpPr/>
            <p:nvPr/>
          </p:nvCxnSpPr>
          <p:spPr>
            <a:xfrm flipH="1">
              <a:off x="3877944" y="4114796"/>
              <a:ext cx="414320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24">
              <a:extLst>
                <a:ext uri="{FF2B5EF4-FFF2-40B4-BE49-F238E27FC236}">
                  <a16:creationId xmlns:a16="http://schemas.microsoft.com/office/drawing/2014/main" id="{BD369EBC-3200-0E43-A1A6-0521D6E0D129}"/>
                </a:ext>
              </a:extLst>
            </p:cNvPr>
            <p:cNvCxnSpPr/>
            <p:nvPr/>
          </p:nvCxnSpPr>
          <p:spPr>
            <a:xfrm flipH="1">
              <a:off x="4906133" y="5908975"/>
              <a:ext cx="41432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25">
              <a:extLst>
                <a:ext uri="{FF2B5EF4-FFF2-40B4-BE49-F238E27FC236}">
                  <a16:creationId xmlns:a16="http://schemas.microsoft.com/office/drawing/2014/main" id="{EA0471F7-8EA0-9D4D-8463-F503C04DD480}"/>
                </a:ext>
              </a:extLst>
            </p:cNvPr>
            <p:cNvCxnSpPr/>
            <p:nvPr/>
          </p:nvCxnSpPr>
          <p:spPr>
            <a:xfrm>
              <a:off x="7216344" y="4960239"/>
              <a:ext cx="414320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26">
              <a:extLst>
                <a:ext uri="{FF2B5EF4-FFF2-40B4-BE49-F238E27FC236}">
                  <a16:creationId xmlns:a16="http://schemas.microsoft.com/office/drawing/2014/main" id="{1D622811-B47D-1143-8F30-82B7D99D64E1}"/>
                </a:ext>
              </a:extLst>
            </p:cNvPr>
            <p:cNvCxnSpPr/>
            <p:nvPr/>
          </p:nvCxnSpPr>
          <p:spPr>
            <a:xfrm>
              <a:off x="8380601" y="3289097"/>
              <a:ext cx="41432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E841BDA3-786E-EF49-870A-FA6B8E598F9D}"/>
              </a:ext>
            </a:extLst>
          </p:cNvPr>
          <p:cNvSpPr txBox="1"/>
          <p:nvPr/>
        </p:nvSpPr>
        <p:spPr>
          <a:xfrm>
            <a:off x="5860115" y="21788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购买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F7BA8A04-11B9-F741-BAC2-23D4F0605B6C}"/>
              </a:ext>
            </a:extLst>
          </p:cNvPr>
          <p:cNvSpPr txBox="1"/>
          <p:nvPr/>
        </p:nvSpPr>
        <p:spPr>
          <a:xfrm>
            <a:off x="5860115" y="30627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下单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22848E6E-0261-2443-B786-8688731D1B75}"/>
              </a:ext>
            </a:extLst>
          </p:cNvPr>
          <p:cNvSpPr txBox="1"/>
          <p:nvPr/>
        </p:nvSpPr>
        <p:spPr>
          <a:xfrm>
            <a:off x="5860115" y="40279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使用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842DD65-A2C7-5F46-B54D-A7BC64AC2C87}"/>
              </a:ext>
            </a:extLst>
          </p:cNvPr>
          <p:cNvSpPr txBox="1"/>
          <p:nvPr/>
        </p:nvSpPr>
        <p:spPr>
          <a:xfrm>
            <a:off x="5860115" y="49627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下载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DC1FC373-89C2-914E-B7B0-7DF8607C79BA}"/>
              </a:ext>
            </a:extLst>
          </p:cNvPr>
          <p:cNvSpPr txBox="1"/>
          <p:nvPr/>
        </p:nvSpPr>
        <p:spPr>
          <a:xfrm>
            <a:off x="5860115" y="58608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注册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33AE0A22-B23F-F74D-AB1A-5650E7600960}"/>
              </a:ext>
            </a:extLst>
          </p:cNvPr>
          <p:cNvSpPr txBox="1"/>
          <p:nvPr/>
        </p:nvSpPr>
        <p:spPr>
          <a:xfrm>
            <a:off x="3693642" y="210959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>
                <a:latin typeface="Heiti SC Medium" pitchFamily="2" charset="-128"/>
                <a:ea typeface="Heiti SC Medium" pitchFamily="2" charset="-128"/>
              </a:rPr>
              <a:t>付费用户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70BD079-C177-4342-989E-48AB4C2A7819}"/>
              </a:ext>
            </a:extLst>
          </p:cNvPr>
          <p:cNvSpPr txBox="1"/>
          <p:nvPr/>
        </p:nvSpPr>
        <p:spPr>
          <a:xfrm>
            <a:off x="8052282" y="304431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>
                <a:latin typeface="Heiti SC Medium" pitchFamily="2" charset="-128"/>
                <a:ea typeface="Heiti SC Medium" pitchFamily="2" charset="-128"/>
              </a:rPr>
              <a:t>兴趣用户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2BDDDB65-02E6-C644-979E-367C08B061AF}"/>
              </a:ext>
            </a:extLst>
          </p:cNvPr>
          <p:cNvSpPr txBox="1"/>
          <p:nvPr/>
        </p:nvSpPr>
        <p:spPr>
          <a:xfrm>
            <a:off x="2840202" y="390791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>
                <a:latin typeface="Heiti SC Medium" pitchFamily="2" charset="-128"/>
                <a:ea typeface="Heiti SC Medium" pitchFamily="2" charset="-128"/>
              </a:rPr>
              <a:t>活跃用户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5FC91DC2-506A-8D4E-87FC-4ECD8A1FFE6D}"/>
              </a:ext>
            </a:extLst>
          </p:cNvPr>
          <p:cNvSpPr txBox="1"/>
          <p:nvPr/>
        </p:nvSpPr>
        <p:spPr>
          <a:xfrm>
            <a:off x="9169882" y="472071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>
                <a:latin typeface="Heiti SC Medium" pitchFamily="2" charset="-128"/>
                <a:ea typeface="Heiti SC Medium" pitchFamily="2" charset="-128"/>
              </a:rPr>
              <a:t>下载用户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102BBD60-2F71-DF4F-AEEB-B525CFE07189}"/>
              </a:ext>
            </a:extLst>
          </p:cNvPr>
          <p:cNvSpPr txBox="1"/>
          <p:nvPr/>
        </p:nvSpPr>
        <p:spPr>
          <a:xfrm>
            <a:off x="1840263" y="568591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>
                <a:latin typeface="Heiti SC Medium" pitchFamily="2" charset="-128"/>
                <a:ea typeface="Heiti SC Medium" pitchFamily="2" charset="-128"/>
              </a:rPr>
              <a:t>新用户</a:t>
            </a:r>
          </a:p>
        </p:txBody>
      </p:sp>
    </p:spTree>
    <p:extLst>
      <p:ext uri="{BB962C8B-B14F-4D97-AF65-F5344CB8AC3E}">
        <p14:creationId xmlns:p14="http://schemas.microsoft.com/office/powerpoint/2010/main" val="49830388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人群运营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60990D-CAF5-ED48-B44A-45F715D4B2C4}"/>
              </a:ext>
            </a:extLst>
          </p:cNvPr>
          <p:cNvSpPr txBox="1"/>
          <p:nvPr/>
        </p:nvSpPr>
        <p:spPr>
          <a:xfrm>
            <a:off x="974856" y="3257359"/>
            <a:ext cx="5280173" cy="2544001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在营销模块，会员精准营销中新建活动，根据已经定义的人群进行精确的活动推送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0427E2-4267-3C4A-A3A8-11F9DACF657F}"/>
              </a:ext>
            </a:extLst>
          </p:cNvPr>
          <p:cNvSpPr txBox="1"/>
          <p:nvPr/>
        </p:nvSpPr>
        <p:spPr>
          <a:xfrm>
            <a:off x="974856" y="1239520"/>
            <a:ext cx="952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Heiti SC Medium" pitchFamily="2" charset="-128"/>
                <a:ea typeface="Heiti SC Medium" pitchFamily="2" charset="-128"/>
              </a:rPr>
              <a:t>通过会员分群筛选出目标客户后，可以开始针对性的做人群运营。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4884F0-B427-CE47-B416-325EB0F56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32" y="2140810"/>
            <a:ext cx="4101231" cy="41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42515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256</Words>
  <Application>Microsoft Macintosh PowerPoint</Application>
  <PresentationFormat>宽屏</PresentationFormat>
  <Paragraphs>47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等线</vt:lpstr>
      <vt:lpstr>等线 Light</vt:lpstr>
      <vt:lpstr>SimHei</vt:lpstr>
      <vt:lpstr>宋体</vt:lpstr>
      <vt:lpstr>微软雅黑</vt:lpstr>
      <vt:lpstr>印品黑体</vt:lpstr>
      <vt:lpstr>Heiti SC Medium</vt:lpstr>
      <vt:lpstr>Arial</vt:lpstr>
      <vt:lpstr>Calibri</vt:lpstr>
      <vt:lpstr>Wingdings</vt:lpstr>
      <vt:lpstr>webwppDefTheme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cp:revision>59</cp:revision>
  <dcterms:created xsi:type="dcterms:W3CDTF">2021-06-18T04:01:00Z</dcterms:created>
  <dcterms:modified xsi:type="dcterms:W3CDTF">2022-03-23T08:51:54Z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F0F5A2079590439B9DABF9619F6EA82E</vt:lpwstr>
  </property>
</Properties>
</file>