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9"/>
  </p:notesMasterIdLst>
  <p:handoutMasterIdLst>
    <p:handoutMasterId r:id="rId10"/>
  </p:handoutMasterIdLst>
  <p:sldIdLst>
    <p:sldId id="256" r:id="rId4"/>
    <p:sldId id="289" r:id="rId5"/>
    <p:sldId id="303" r:id="rId6"/>
    <p:sldId id="305" r:id="rId7"/>
    <p:sldId id="30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FF"/>
    <a:srgbClr val="3FD8B1"/>
    <a:srgbClr val="00AAE1"/>
    <a:srgbClr val="F17263"/>
    <a:srgbClr val="FCFCFC"/>
    <a:srgbClr val="00ADFF"/>
    <a:srgbClr val="00A2F3"/>
    <a:srgbClr val="1890FF"/>
    <a:srgbClr val="F6F6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 varScale="1">
        <p:scale>
          <a:sx n="126" d="100"/>
          <a:sy n="126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9A83CBC-7CFF-9849-A165-35E36462F576}"/>
              </a:ext>
            </a:extLst>
          </p:cNvPr>
          <p:cNvSpPr/>
          <p:nvPr/>
        </p:nvSpPr>
        <p:spPr>
          <a:xfrm>
            <a:off x="884224" y="2692421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库存分货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526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您的问题，我们有发现到</a:t>
            </a:r>
          </a:p>
        </p:txBody>
      </p:sp>
      <p:sp>
        <p:nvSpPr>
          <p:cNvPr id="5" name="MH_Other_1">
            <a:extLst>
              <a:ext uri="{FF2B5EF4-FFF2-40B4-BE49-F238E27FC236}">
                <a16:creationId xmlns:a16="http://schemas.microsoft.com/office/drawing/2014/main" id="{C6CB324D-13A0-244C-97C7-FACCA66A0CA0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936239" y="2242207"/>
            <a:ext cx="2531993" cy="1088732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>
            <a:extLst>
              <a:ext uri="{FF2B5EF4-FFF2-40B4-BE49-F238E27FC236}">
                <a16:creationId xmlns:a16="http://schemas.microsoft.com/office/drawing/2014/main" id="{5541E77E-7866-5347-ACA8-0D8F31140779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240" y="3566793"/>
            <a:ext cx="2531993" cy="1086953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D56BA8A3-869A-A74D-BF89-EC5551E21B1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599858" y="1939584"/>
            <a:ext cx="3780701" cy="587718"/>
          </a:xfrm>
          <a:prstGeom prst="roundRect">
            <a:avLst>
              <a:gd name="adj" fmla="val 50000"/>
            </a:avLst>
          </a:prstGeom>
          <a:solidFill>
            <a:srgbClr val="00AAE1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门店库存管理混乱，缺货率高</a:t>
            </a:r>
            <a:endParaRPr lang="en-US" altLang="zh-CN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0" name="MH_SubTitle_2">
            <a:extLst>
              <a:ext uri="{FF2B5EF4-FFF2-40B4-BE49-F238E27FC236}">
                <a16:creationId xmlns:a16="http://schemas.microsoft.com/office/drawing/2014/main" id="{F7886361-7645-E44E-B3F2-F77BECDF29A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99858" y="3118490"/>
            <a:ext cx="3780701" cy="587718"/>
          </a:xfrm>
          <a:prstGeom prst="roundRect">
            <a:avLst>
              <a:gd name="adj" fmla="val 50000"/>
            </a:avLst>
          </a:prstGeom>
          <a:solidFill>
            <a:srgbClr val="3FD8B1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门店长期靠要货导致进货周期长</a:t>
            </a:r>
            <a:endParaRPr lang="en-US" altLang="zh-CN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1" name="MH_SubTitle_3">
            <a:extLst>
              <a:ext uri="{FF2B5EF4-FFF2-40B4-BE49-F238E27FC236}">
                <a16:creationId xmlns:a16="http://schemas.microsoft.com/office/drawing/2014/main" id="{6965DD33-2B30-0643-BB44-375DB322716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599859" y="4297397"/>
            <a:ext cx="3780704" cy="586278"/>
          </a:xfrm>
          <a:prstGeom prst="roundRect">
            <a:avLst>
              <a:gd name="adj" fmla="val 50000"/>
            </a:avLst>
          </a:prstGeom>
          <a:solidFill>
            <a:srgbClr val="F17263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部分商品持续缺货导致客流减少</a:t>
            </a:r>
          </a:p>
        </p:txBody>
      </p:sp>
      <p:sp>
        <p:nvSpPr>
          <p:cNvPr id="13" name="MH_Other_5">
            <a:extLst>
              <a:ext uri="{FF2B5EF4-FFF2-40B4-BE49-F238E27FC236}">
                <a16:creationId xmlns:a16="http://schemas.microsoft.com/office/drawing/2014/main" id="{A19BCCC7-5C80-DB43-915A-60DF9159EE6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08966" y="2327516"/>
            <a:ext cx="2241885" cy="22427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MH_Title_1">
            <a:extLst>
              <a:ext uri="{FF2B5EF4-FFF2-40B4-BE49-F238E27FC236}">
                <a16:creationId xmlns:a16="http://schemas.microsoft.com/office/drawing/2014/main" id="{96B1774A-669E-6447-97AF-68FDACB9179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15948" y="2534570"/>
            <a:ext cx="1742650" cy="17432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TW" altLang="en-US" sz="38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8AC0AA5E-DC74-3E40-9038-55C85C96287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465580" y="3448744"/>
            <a:ext cx="2002653" cy="24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1B6B4C2-F6DF-9347-8F10-B4860C312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12" y="2493930"/>
            <a:ext cx="1743284" cy="174328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61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库存分货，助您解决门店库存短缺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BFE4CD-375C-3A43-A6F6-E55724EB1120}"/>
              </a:ext>
            </a:extLst>
          </p:cNvPr>
          <p:cNvSpPr/>
          <p:nvPr/>
        </p:nvSpPr>
        <p:spPr>
          <a:xfrm flipH="1">
            <a:off x="1502169" y="2822752"/>
            <a:ext cx="3417599" cy="1093288"/>
          </a:xfrm>
          <a:prstGeom prst="rect">
            <a:avLst/>
          </a:prstGeom>
          <a:solidFill>
            <a:srgbClr val="00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5">
            <a:extLst>
              <a:ext uri="{FF2B5EF4-FFF2-40B4-BE49-F238E27FC236}">
                <a16:creationId xmlns:a16="http://schemas.microsoft.com/office/drawing/2014/main" id="{9F59A6A3-29A9-CA4B-B596-C55E4C166AFC}"/>
              </a:ext>
            </a:extLst>
          </p:cNvPr>
          <p:cNvSpPr>
            <a:spLocks noEditPoints="1"/>
          </p:cNvSpPr>
          <p:nvPr/>
        </p:nvSpPr>
        <p:spPr bwMode="auto">
          <a:xfrm>
            <a:off x="3337429" y="2945125"/>
            <a:ext cx="893512" cy="84235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6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69E6073-E884-5941-BEC8-CD304B0A7CB7}"/>
              </a:ext>
            </a:extLst>
          </p:cNvPr>
          <p:cNvSpPr/>
          <p:nvPr/>
        </p:nvSpPr>
        <p:spPr>
          <a:xfrm>
            <a:off x="1887770" y="2370372"/>
            <a:ext cx="933176" cy="904760"/>
          </a:xfrm>
          <a:prstGeom prst="ellipse">
            <a:avLst/>
          </a:prstGeom>
          <a:solidFill>
            <a:srgbClr val="00AAE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定期分货</a:t>
            </a:r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9F775B5A-525E-E544-9062-70116D636E7D}"/>
              </a:ext>
            </a:extLst>
          </p:cNvPr>
          <p:cNvSpPr>
            <a:spLocks noEditPoints="1"/>
          </p:cNvSpPr>
          <p:nvPr/>
        </p:nvSpPr>
        <p:spPr bwMode="auto">
          <a:xfrm>
            <a:off x="6441732" y="2945125"/>
            <a:ext cx="893512" cy="84235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6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928BFF-39B7-B24B-A9F6-DE8090CA1799}"/>
              </a:ext>
            </a:extLst>
          </p:cNvPr>
          <p:cNvSpPr/>
          <p:nvPr/>
        </p:nvSpPr>
        <p:spPr>
          <a:xfrm flipH="1">
            <a:off x="6755028" y="2822752"/>
            <a:ext cx="3417599" cy="1093288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98E1985-6788-9D4F-8044-72FA0015DFDF}"/>
              </a:ext>
            </a:extLst>
          </p:cNvPr>
          <p:cNvSpPr>
            <a:spLocks noEditPoints="1"/>
          </p:cNvSpPr>
          <p:nvPr/>
        </p:nvSpPr>
        <p:spPr bwMode="auto">
          <a:xfrm>
            <a:off x="8590288" y="2945125"/>
            <a:ext cx="893512" cy="84235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6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2C08A4B-4F4C-8B48-BEE9-FEAEEB196761}"/>
              </a:ext>
            </a:extLst>
          </p:cNvPr>
          <p:cNvSpPr/>
          <p:nvPr/>
        </p:nvSpPr>
        <p:spPr>
          <a:xfrm>
            <a:off x="7140629" y="2370372"/>
            <a:ext cx="933176" cy="904760"/>
          </a:xfrm>
          <a:prstGeom prst="ellipse">
            <a:avLst/>
          </a:prstGeom>
          <a:solidFill>
            <a:srgbClr val="3FD8B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主动分货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92681D6-6FD7-A64B-B833-BB248A7BBB3F}"/>
              </a:ext>
            </a:extLst>
          </p:cNvPr>
          <p:cNvSpPr txBox="1"/>
          <p:nvPr/>
        </p:nvSpPr>
        <p:spPr>
          <a:xfrm>
            <a:off x="1502169" y="4140817"/>
            <a:ext cx="3280263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A3D52"/>
                </a:solidFill>
                <a:latin typeface="Heiti SC Medium" pitchFamily="2" charset="-128"/>
                <a:ea typeface="Heiti SC Medium" pitchFamily="2" charset="-128"/>
              </a:rPr>
              <a:t>连锁门店中，总店语音人员根据总部的运营计划，定期向分店配货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4F1DD85-D16A-394C-9DD7-9F56F24F1A49}"/>
              </a:ext>
            </a:extLst>
          </p:cNvPr>
          <p:cNvSpPr txBox="1"/>
          <p:nvPr/>
        </p:nvSpPr>
        <p:spPr>
          <a:xfrm>
            <a:off x="6752556" y="4140816"/>
            <a:ext cx="3511511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A3D52"/>
                </a:solidFill>
                <a:latin typeface="Heiti SC Medium" pitchFamily="2" charset="-128"/>
                <a:ea typeface="Heiti SC Medium" pitchFamily="2" charset="-128"/>
              </a:rPr>
              <a:t>连锁门店，分店不关注库存状况，由总店根据分店的库存情况进行配货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animBg="1"/>
      <p:bldP spid="8" grpId="0" bldLvl="0" animBg="1"/>
      <p:bldP spid="9" grpId="0" bldLvl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E8FA3E11-D9CA-7D45-954F-6C5111160F86}"/>
              </a:ext>
            </a:extLst>
          </p:cNvPr>
          <p:cNvSpPr/>
          <p:nvPr/>
        </p:nvSpPr>
        <p:spPr>
          <a:xfrm>
            <a:off x="7420869" y="381583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FF5C99FC-2596-134A-AB11-4AD9FAFA147D}"/>
              </a:ext>
            </a:extLst>
          </p:cNvPr>
          <p:cNvSpPr/>
          <p:nvPr/>
        </p:nvSpPr>
        <p:spPr>
          <a:xfrm>
            <a:off x="7478153" y="388527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1C7080C-11F5-7A46-80FB-848EE78CABAB}"/>
              </a:ext>
            </a:extLst>
          </p:cNvPr>
          <p:cNvSpPr/>
          <p:nvPr/>
        </p:nvSpPr>
        <p:spPr>
          <a:xfrm>
            <a:off x="7548967" y="2394266"/>
            <a:ext cx="2374205" cy="6637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ED2B50B-4FD0-E343-8EBB-7ABF2757455F}"/>
              </a:ext>
            </a:extLst>
          </p:cNvPr>
          <p:cNvSpPr/>
          <p:nvPr/>
        </p:nvSpPr>
        <p:spPr>
          <a:xfrm>
            <a:off x="7646458" y="2463715"/>
            <a:ext cx="2179223" cy="55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8070C5-79A9-A248-8A9E-8FAB6AA25CEE}"/>
              </a:ext>
            </a:extLst>
          </p:cNvPr>
          <p:cNvSpPr/>
          <p:nvPr/>
        </p:nvSpPr>
        <p:spPr>
          <a:xfrm>
            <a:off x="824545" y="2394266"/>
            <a:ext cx="1814727" cy="6637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B40AC95-7C82-C94F-8B95-37A52E871F37}"/>
              </a:ext>
            </a:extLst>
          </p:cNvPr>
          <p:cNvSpPr/>
          <p:nvPr/>
        </p:nvSpPr>
        <p:spPr>
          <a:xfrm>
            <a:off x="899062" y="2463715"/>
            <a:ext cx="1665692" cy="55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库存分货使用场景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51DFE4-54BD-6D44-A76E-27AB8322CAC0}"/>
              </a:ext>
            </a:extLst>
          </p:cNvPr>
          <p:cNvSpPr txBox="1"/>
          <p:nvPr/>
        </p:nvSpPr>
        <p:spPr>
          <a:xfrm>
            <a:off x="974856" y="1246243"/>
            <a:ext cx="495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</a:rPr>
              <a:t>1</a:t>
            </a:r>
            <a:r>
              <a:rPr lang="zh-CN" altLang="en-US" sz="2000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</a:rPr>
              <a:t>、采购分货，总部采购后分货给各个分店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4A967F-3AEC-9A46-B4FB-775B9A44A61E}"/>
              </a:ext>
            </a:extLst>
          </p:cNvPr>
          <p:cNvSpPr txBox="1"/>
          <p:nvPr/>
        </p:nvSpPr>
        <p:spPr>
          <a:xfrm>
            <a:off x="1024022" y="255856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新建采购订单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2C2CA7-44DC-F044-9AAB-B3F90709E36B}"/>
              </a:ext>
            </a:extLst>
          </p:cNvPr>
          <p:cNvSpPr txBox="1"/>
          <p:nvPr/>
        </p:nvSpPr>
        <p:spPr>
          <a:xfrm>
            <a:off x="8005741" y="2558564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采购订单入库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6EC0F2-8A0E-DC4F-AF49-F8D1F8E24024}"/>
              </a:ext>
            </a:extLst>
          </p:cNvPr>
          <p:cNvSpPr txBox="1"/>
          <p:nvPr/>
        </p:nvSpPr>
        <p:spPr>
          <a:xfrm>
            <a:off x="1067905" y="304186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总部采购员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B28E9E-AE1C-1C47-AE5C-17BDC6AC7EC0}"/>
              </a:ext>
            </a:extLst>
          </p:cNvPr>
          <p:cNvSpPr txBox="1"/>
          <p:nvPr/>
        </p:nvSpPr>
        <p:spPr>
          <a:xfrm>
            <a:off x="4558076" y="304186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总部采购员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EB5703-C85E-D14F-A269-59A6F489A78C}"/>
              </a:ext>
            </a:extLst>
          </p:cNvPr>
          <p:cNvSpPr txBox="1"/>
          <p:nvPr/>
        </p:nvSpPr>
        <p:spPr>
          <a:xfrm>
            <a:off x="8335960" y="304186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885342-1984-B145-9063-DEFF134AAF16}"/>
              </a:ext>
            </a:extLst>
          </p:cNvPr>
          <p:cNvSpPr txBox="1"/>
          <p:nvPr/>
        </p:nvSpPr>
        <p:spPr>
          <a:xfrm>
            <a:off x="7619847" y="39741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直营门店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A852D7-7E62-9742-B507-959FF499E044}"/>
              </a:ext>
            </a:extLst>
          </p:cNvPr>
          <p:cNvSpPr txBox="1"/>
          <p:nvPr/>
        </p:nvSpPr>
        <p:spPr>
          <a:xfrm>
            <a:off x="10563702" y="3223499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系统自动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EE48933-C6B7-8C40-82F1-20171EA63451}"/>
              </a:ext>
            </a:extLst>
          </p:cNvPr>
          <p:cNvSpPr/>
          <p:nvPr/>
        </p:nvSpPr>
        <p:spPr>
          <a:xfrm>
            <a:off x="3452398" y="2394266"/>
            <a:ext cx="3300384" cy="6637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5554D9E-0DB7-B041-A3FA-E3C979D40794}"/>
              </a:ext>
            </a:extLst>
          </p:cNvPr>
          <p:cNvSpPr/>
          <p:nvPr/>
        </p:nvSpPr>
        <p:spPr>
          <a:xfrm>
            <a:off x="3527267" y="2463715"/>
            <a:ext cx="3158036" cy="55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59F4A4-0020-454B-857C-6A5C71B6B1F1}"/>
              </a:ext>
            </a:extLst>
          </p:cNvPr>
          <p:cNvSpPr txBox="1"/>
          <p:nvPr/>
        </p:nvSpPr>
        <p:spPr>
          <a:xfrm>
            <a:off x="3740931" y="2566166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根据采购订单创建库存分货</a:t>
            </a:r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DBE4F22C-5295-964A-9BBD-F10DC05E4047}"/>
              </a:ext>
            </a:extLst>
          </p:cNvPr>
          <p:cNvCxnSpPr>
            <a:cxnSpLocks/>
          </p:cNvCxnSpPr>
          <p:nvPr/>
        </p:nvCxnSpPr>
        <p:spPr>
          <a:xfrm>
            <a:off x="2809735" y="2762835"/>
            <a:ext cx="501288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B0977FC9-2519-EE45-8945-58AC97AAF5D2}"/>
              </a:ext>
            </a:extLst>
          </p:cNvPr>
          <p:cNvCxnSpPr>
            <a:cxnSpLocks/>
          </p:cNvCxnSpPr>
          <p:nvPr/>
        </p:nvCxnSpPr>
        <p:spPr>
          <a:xfrm>
            <a:off x="6903270" y="2762835"/>
            <a:ext cx="501288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0164A6B2-A62A-6A48-AE1E-2C21DD1CE38A}"/>
              </a:ext>
            </a:extLst>
          </p:cNvPr>
          <p:cNvCxnSpPr/>
          <p:nvPr/>
        </p:nvCxnSpPr>
        <p:spPr>
          <a:xfrm>
            <a:off x="9923172" y="2762835"/>
            <a:ext cx="102918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17DEAE3C-CFDF-6D4B-BF7B-3CC5413767D8}"/>
              </a:ext>
            </a:extLst>
          </p:cNvPr>
          <p:cNvCxnSpPr>
            <a:cxnSpLocks/>
          </p:cNvCxnSpPr>
          <p:nvPr/>
        </p:nvCxnSpPr>
        <p:spPr>
          <a:xfrm>
            <a:off x="10952357" y="2762835"/>
            <a:ext cx="0" cy="205411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91406B33-4B02-E041-BDC6-DEEC6F0A4825}"/>
              </a:ext>
            </a:extLst>
          </p:cNvPr>
          <p:cNvCxnSpPr>
            <a:cxnSpLocks/>
          </p:cNvCxnSpPr>
          <p:nvPr/>
        </p:nvCxnSpPr>
        <p:spPr>
          <a:xfrm flipH="1">
            <a:off x="8945572" y="5421552"/>
            <a:ext cx="1168165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4EAF42BE-C57B-B14B-AEA1-22D4BCDCC8AA}"/>
              </a:ext>
            </a:extLst>
          </p:cNvPr>
          <p:cNvCxnSpPr>
            <a:cxnSpLocks/>
          </p:cNvCxnSpPr>
          <p:nvPr/>
        </p:nvCxnSpPr>
        <p:spPr>
          <a:xfrm>
            <a:off x="10123017" y="4129989"/>
            <a:ext cx="0" cy="12915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B08D6BC3-84D5-F948-A594-ACA06BDBE6D3}"/>
              </a:ext>
            </a:extLst>
          </p:cNvPr>
          <p:cNvCxnSpPr>
            <a:cxnSpLocks/>
          </p:cNvCxnSpPr>
          <p:nvPr/>
        </p:nvCxnSpPr>
        <p:spPr>
          <a:xfrm>
            <a:off x="10125190" y="4816947"/>
            <a:ext cx="82716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FA21A503-ECB0-B84E-9095-3508AEB31398}"/>
              </a:ext>
            </a:extLst>
          </p:cNvPr>
          <p:cNvCxnSpPr>
            <a:cxnSpLocks/>
          </p:cNvCxnSpPr>
          <p:nvPr/>
        </p:nvCxnSpPr>
        <p:spPr>
          <a:xfrm flipH="1">
            <a:off x="8945572" y="4143438"/>
            <a:ext cx="1168165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10A6EA82-D8D9-D14C-8CB3-BE71195E8F8F}"/>
              </a:ext>
            </a:extLst>
          </p:cNvPr>
          <p:cNvSpPr/>
          <p:nvPr/>
        </p:nvSpPr>
        <p:spPr>
          <a:xfrm>
            <a:off x="7420869" y="503343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E70911D-53C7-8844-979A-3E6B5816B19C}"/>
              </a:ext>
            </a:extLst>
          </p:cNvPr>
          <p:cNvSpPr/>
          <p:nvPr/>
        </p:nvSpPr>
        <p:spPr>
          <a:xfrm>
            <a:off x="7478153" y="510287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CB68C2-AB58-7E4C-B6DA-EDC00DAD8929}"/>
              </a:ext>
            </a:extLst>
          </p:cNvPr>
          <p:cNvSpPr txBox="1"/>
          <p:nvPr/>
        </p:nvSpPr>
        <p:spPr>
          <a:xfrm>
            <a:off x="7596072" y="51961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加盟门店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6241953E-2621-954A-B1BD-07783BCAD74E}"/>
              </a:ext>
            </a:extLst>
          </p:cNvPr>
          <p:cNvSpPr/>
          <p:nvPr/>
        </p:nvSpPr>
        <p:spPr>
          <a:xfrm>
            <a:off x="5394403" y="381583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9070FE9-27F5-4B46-915A-019A5C59EEA3}"/>
              </a:ext>
            </a:extLst>
          </p:cNvPr>
          <p:cNvSpPr/>
          <p:nvPr/>
        </p:nvSpPr>
        <p:spPr>
          <a:xfrm>
            <a:off x="5451687" y="388527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95B0854-FC16-4743-82AC-21EE2C05A8BB}"/>
              </a:ext>
            </a:extLst>
          </p:cNvPr>
          <p:cNvSpPr/>
          <p:nvPr/>
        </p:nvSpPr>
        <p:spPr>
          <a:xfrm>
            <a:off x="3325048" y="381583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81368AD-8937-3047-883A-7185BDAA8372}"/>
              </a:ext>
            </a:extLst>
          </p:cNvPr>
          <p:cNvSpPr/>
          <p:nvPr/>
        </p:nvSpPr>
        <p:spPr>
          <a:xfrm>
            <a:off x="3382332" y="388527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3C34EF6-D157-0B41-87A3-4F3DF9C328DA}"/>
              </a:ext>
            </a:extLst>
          </p:cNvPr>
          <p:cNvSpPr/>
          <p:nvPr/>
        </p:nvSpPr>
        <p:spPr>
          <a:xfrm>
            <a:off x="5375966" y="5029386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74D98F1-06F0-E74D-88FA-FC244590B669}"/>
              </a:ext>
            </a:extLst>
          </p:cNvPr>
          <p:cNvSpPr/>
          <p:nvPr/>
        </p:nvSpPr>
        <p:spPr>
          <a:xfrm>
            <a:off x="5433250" y="5098834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DDC4FF8-0A22-7D4A-9A19-39E100A66CBB}"/>
              </a:ext>
            </a:extLst>
          </p:cNvPr>
          <p:cNvSpPr/>
          <p:nvPr/>
        </p:nvSpPr>
        <p:spPr>
          <a:xfrm>
            <a:off x="3306611" y="5029386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7BE95BC3-C586-0E4A-AB13-E4A00D6903BA}"/>
              </a:ext>
            </a:extLst>
          </p:cNvPr>
          <p:cNvSpPr/>
          <p:nvPr/>
        </p:nvSpPr>
        <p:spPr>
          <a:xfrm>
            <a:off x="3363895" y="5098834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39DA2F-48FA-C449-A17D-05AC2AF53A6D}"/>
              </a:ext>
            </a:extLst>
          </p:cNvPr>
          <p:cNvSpPr txBox="1"/>
          <p:nvPr/>
        </p:nvSpPr>
        <p:spPr>
          <a:xfrm>
            <a:off x="5464668" y="399978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调拨单出库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DA8274-503F-5D4D-BE8C-267689369B75}"/>
              </a:ext>
            </a:extLst>
          </p:cNvPr>
          <p:cNvSpPr txBox="1"/>
          <p:nvPr/>
        </p:nvSpPr>
        <p:spPr>
          <a:xfrm>
            <a:off x="5474715" y="521376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配销单出库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C7224AC-94D3-EC49-B663-62143A0BF71A}"/>
              </a:ext>
            </a:extLst>
          </p:cNvPr>
          <p:cNvSpPr txBox="1"/>
          <p:nvPr/>
        </p:nvSpPr>
        <p:spPr>
          <a:xfrm>
            <a:off x="3518912" y="39997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调拨入库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56F5C6-D47C-3A4A-89AB-04A1FF11FA6A}"/>
              </a:ext>
            </a:extLst>
          </p:cNvPr>
          <p:cNvSpPr txBox="1"/>
          <p:nvPr/>
        </p:nvSpPr>
        <p:spPr>
          <a:xfrm>
            <a:off x="3465821" y="522653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配销入库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E1EECB-055B-AD4B-B619-F828D1A03B8A}"/>
              </a:ext>
            </a:extLst>
          </p:cNvPr>
          <p:cNvSpPr txBox="1"/>
          <p:nvPr/>
        </p:nvSpPr>
        <p:spPr>
          <a:xfrm>
            <a:off x="5764681" y="46043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698316-0D4E-EA4B-9852-29386ACEDCAD}"/>
              </a:ext>
            </a:extLst>
          </p:cNvPr>
          <p:cNvSpPr txBox="1"/>
          <p:nvPr/>
        </p:nvSpPr>
        <p:spPr>
          <a:xfrm>
            <a:off x="5764681" y="58094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65B039-EEE3-FC41-A566-E5A9FBF59764}"/>
              </a:ext>
            </a:extLst>
          </p:cNvPr>
          <p:cNvSpPr txBox="1"/>
          <p:nvPr/>
        </p:nvSpPr>
        <p:spPr>
          <a:xfrm>
            <a:off x="3572167" y="45091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门店店员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B84578B-E6A7-284D-96DA-12B16C9F7D0B}"/>
              </a:ext>
            </a:extLst>
          </p:cNvPr>
          <p:cNvSpPr txBox="1"/>
          <p:nvPr/>
        </p:nvSpPr>
        <p:spPr>
          <a:xfrm>
            <a:off x="3572167" y="58023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门店店员</a:t>
            </a: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E4B4408-1826-9D43-BFAF-B34E5F8C7BCF}"/>
              </a:ext>
            </a:extLst>
          </p:cNvPr>
          <p:cNvCxnSpPr>
            <a:cxnSpLocks/>
          </p:cNvCxnSpPr>
          <p:nvPr/>
        </p:nvCxnSpPr>
        <p:spPr>
          <a:xfrm flipH="1">
            <a:off x="6821416" y="4171363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21817911-7308-EA4E-8862-DB8637C534D4}"/>
              </a:ext>
            </a:extLst>
          </p:cNvPr>
          <p:cNvCxnSpPr>
            <a:cxnSpLocks/>
          </p:cNvCxnSpPr>
          <p:nvPr/>
        </p:nvCxnSpPr>
        <p:spPr>
          <a:xfrm flipH="1">
            <a:off x="6821416" y="5411828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569D7F65-1689-AA4E-A926-33A487224216}"/>
              </a:ext>
            </a:extLst>
          </p:cNvPr>
          <p:cNvCxnSpPr>
            <a:cxnSpLocks/>
          </p:cNvCxnSpPr>
          <p:nvPr/>
        </p:nvCxnSpPr>
        <p:spPr>
          <a:xfrm flipH="1">
            <a:off x="4794142" y="4171363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A5876668-D144-0646-BB54-D0A4C12ACAC5}"/>
              </a:ext>
            </a:extLst>
          </p:cNvPr>
          <p:cNvCxnSpPr>
            <a:cxnSpLocks/>
          </p:cNvCxnSpPr>
          <p:nvPr/>
        </p:nvCxnSpPr>
        <p:spPr>
          <a:xfrm flipH="1">
            <a:off x="4794142" y="5411828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519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库存分货使用场景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062D06-851B-7F4F-A486-21656FD5F2BD}"/>
              </a:ext>
            </a:extLst>
          </p:cNvPr>
          <p:cNvSpPr txBox="1"/>
          <p:nvPr/>
        </p:nvSpPr>
        <p:spPr>
          <a:xfrm>
            <a:off x="974856" y="1246243"/>
            <a:ext cx="6995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2</a:t>
            </a:r>
            <a:r>
              <a:rPr lang="zh-CN" altLang="en-US" sz="2000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、仓库库存分货，总部将仓库中库存，批量分货给各个门店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C75970-3AB8-DD46-8266-4A4904250F6F}"/>
              </a:ext>
            </a:extLst>
          </p:cNvPr>
          <p:cNvSpPr/>
          <p:nvPr/>
        </p:nvSpPr>
        <p:spPr>
          <a:xfrm>
            <a:off x="6442958" y="375586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89B15C-88C5-A145-8AD2-72EC69FC0B29}"/>
              </a:ext>
            </a:extLst>
          </p:cNvPr>
          <p:cNvSpPr/>
          <p:nvPr/>
        </p:nvSpPr>
        <p:spPr>
          <a:xfrm>
            <a:off x="6500242" y="382530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BA703E-77E8-D641-994D-7B72578009C1}"/>
              </a:ext>
            </a:extLst>
          </p:cNvPr>
          <p:cNvSpPr/>
          <p:nvPr/>
        </p:nvSpPr>
        <p:spPr>
          <a:xfrm>
            <a:off x="4562809" y="2334296"/>
            <a:ext cx="2374205" cy="6637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A26315-5457-7547-9AFF-43A3D426F93B}"/>
              </a:ext>
            </a:extLst>
          </p:cNvPr>
          <p:cNvSpPr/>
          <p:nvPr/>
        </p:nvSpPr>
        <p:spPr>
          <a:xfrm>
            <a:off x="4660300" y="2403745"/>
            <a:ext cx="2179223" cy="55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344684D-9114-4547-8E09-51E26DB86594}"/>
              </a:ext>
            </a:extLst>
          </p:cNvPr>
          <p:cNvSpPr txBox="1"/>
          <p:nvPr/>
        </p:nvSpPr>
        <p:spPr>
          <a:xfrm>
            <a:off x="5019583" y="249859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确认分货信息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5B3776-7478-F943-99C9-787CD47347F1}"/>
              </a:ext>
            </a:extLst>
          </p:cNvPr>
          <p:cNvSpPr txBox="1"/>
          <p:nvPr/>
        </p:nvSpPr>
        <p:spPr>
          <a:xfrm>
            <a:off x="1924355" y="298189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总部采购员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0AD32B-CD54-5245-BBC8-BAED4455457E}"/>
              </a:ext>
            </a:extLst>
          </p:cNvPr>
          <p:cNvSpPr txBox="1"/>
          <p:nvPr/>
        </p:nvSpPr>
        <p:spPr>
          <a:xfrm>
            <a:off x="5349802" y="29818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8D8195-6D79-C042-8CA8-C74B9B45CC20}"/>
              </a:ext>
            </a:extLst>
          </p:cNvPr>
          <p:cNvSpPr txBox="1"/>
          <p:nvPr/>
        </p:nvSpPr>
        <p:spPr>
          <a:xfrm>
            <a:off x="6641936" y="391419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直营门店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2F97DD1-F423-8542-9947-D88AFFDAFADD}"/>
              </a:ext>
            </a:extLst>
          </p:cNvPr>
          <p:cNvSpPr txBox="1"/>
          <p:nvPr/>
        </p:nvSpPr>
        <p:spPr>
          <a:xfrm>
            <a:off x="9574873" y="3289673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系统自动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4F42A2-D11B-F642-94A2-180D8CCCFB64}"/>
              </a:ext>
            </a:extLst>
          </p:cNvPr>
          <p:cNvSpPr/>
          <p:nvPr/>
        </p:nvSpPr>
        <p:spPr>
          <a:xfrm>
            <a:off x="1415228" y="2334296"/>
            <a:ext cx="2351396" cy="6637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BD8A505-9FA0-E446-8D68-7BE8D0D52B56}"/>
              </a:ext>
            </a:extLst>
          </p:cNvPr>
          <p:cNvSpPr/>
          <p:nvPr/>
        </p:nvSpPr>
        <p:spPr>
          <a:xfrm>
            <a:off x="1485065" y="2403745"/>
            <a:ext cx="2214079" cy="55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D3C868-C8DF-E04B-B706-3AAA5E0EBCBF}"/>
              </a:ext>
            </a:extLst>
          </p:cNvPr>
          <p:cNvSpPr txBox="1"/>
          <p:nvPr/>
        </p:nvSpPr>
        <p:spPr>
          <a:xfrm>
            <a:off x="1733281" y="24943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新建库存分货单</a:t>
            </a:r>
          </a:p>
        </p:txBody>
      </p: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19DBAC6-C485-E14B-B564-1B6F79909D73}"/>
              </a:ext>
            </a:extLst>
          </p:cNvPr>
          <p:cNvCxnSpPr>
            <a:cxnSpLocks/>
          </p:cNvCxnSpPr>
          <p:nvPr/>
        </p:nvCxnSpPr>
        <p:spPr>
          <a:xfrm>
            <a:off x="3917112" y="2702865"/>
            <a:ext cx="501288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05C8D1BB-0BC5-634A-BFA6-ED6059708D8E}"/>
              </a:ext>
            </a:extLst>
          </p:cNvPr>
          <p:cNvCxnSpPr>
            <a:cxnSpLocks/>
          </p:cNvCxnSpPr>
          <p:nvPr/>
        </p:nvCxnSpPr>
        <p:spPr>
          <a:xfrm>
            <a:off x="7044700" y="2702865"/>
            <a:ext cx="296218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6BD05473-FB2E-584C-BEBB-1AAA2B4EDB86}"/>
              </a:ext>
            </a:extLst>
          </p:cNvPr>
          <p:cNvCxnSpPr>
            <a:cxnSpLocks/>
          </p:cNvCxnSpPr>
          <p:nvPr/>
        </p:nvCxnSpPr>
        <p:spPr>
          <a:xfrm>
            <a:off x="9995427" y="2702865"/>
            <a:ext cx="0" cy="205411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E4BEE042-9825-1C43-AF3F-F53BA2A6FAF7}"/>
              </a:ext>
            </a:extLst>
          </p:cNvPr>
          <p:cNvCxnSpPr>
            <a:cxnSpLocks/>
          </p:cNvCxnSpPr>
          <p:nvPr/>
        </p:nvCxnSpPr>
        <p:spPr>
          <a:xfrm flipH="1">
            <a:off x="7967661" y="5361582"/>
            <a:ext cx="1168165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F27F1F39-C555-FA4D-ADA7-202DA85E80DA}"/>
              </a:ext>
            </a:extLst>
          </p:cNvPr>
          <p:cNvCxnSpPr>
            <a:cxnSpLocks/>
          </p:cNvCxnSpPr>
          <p:nvPr/>
        </p:nvCxnSpPr>
        <p:spPr>
          <a:xfrm>
            <a:off x="9145106" y="4070019"/>
            <a:ext cx="0" cy="12915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1755B24C-0180-364E-9975-DC773CB4396A}"/>
              </a:ext>
            </a:extLst>
          </p:cNvPr>
          <p:cNvCxnSpPr>
            <a:cxnSpLocks/>
          </p:cNvCxnSpPr>
          <p:nvPr/>
        </p:nvCxnSpPr>
        <p:spPr>
          <a:xfrm>
            <a:off x="9168260" y="4731780"/>
            <a:ext cx="82716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926EF73F-DACB-4843-8BC6-36B1DBA72064}"/>
              </a:ext>
            </a:extLst>
          </p:cNvPr>
          <p:cNvCxnSpPr>
            <a:cxnSpLocks/>
          </p:cNvCxnSpPr>
          <p:nvPr/>
        </p:nvCxnSpPr>
        <p:spPr>
          <a:xfrm flipH="1">
            <a:off x="7967661" y="4083468"/>
            <a:ext cx="1168165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035503C5-94FA-5641-AD83-DC616FF6760F}"/>
              </a:ext>
            </a:extLst>
          </p:cNvPr>
          <p:cNvSpPr/>
          <p:nvPr/>
        </p:nvSpPr>
        <p:spPr>
          <a:xfrm>
            <a:off x="6442958" y="497346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1FE6AFD-6449-C14F-9F49-75783C60128F}"/>
              </a:ext>
            </a:extLst>
          </p:cNvPr>
          <p:cNvSpPr/>
          <p:nvPr/>
        </p:nvSpPr>
        <p:spPr>
          <a:xfrm>
            <a:off x="6500242" y="504290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2621B5-970D-924D-9B72-FD30B3FCE973}"/>
              </a:ext>
            </a:extLst>
          </p:cNvPr>
          <p:cNvSpPr txBox="1"/>
          <p:nvPr/>
        </p:nvSpPr>
        <p:spPr>
          <a:xfrm>
            <a:off x="6618161" y="5136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加盟门店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395EDA1-2367-0642-91A7-8384308632C0}"/>
              </a:ext>
            </a:extLst>
          </p:cNvPr>
          <p:cNvSpPr/>
          <p:nvPr/>
        </p:nvSpPr>
        <p:spPr>
          <a:xfrm>
            <a:off x="4416492" y="375586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0531392-D5F7-874C-9B4E-8E0CE51FD68F}"/>
              </a:ext>
            </a:extLst>
          </p:cNvPr>
          <p:cNvSpPr/>
          <p:nvPr/>
        </p:nvSpPr>
        <p:spPr>
          <a:xfrm>
            <a:off x="4473776" y="382530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DCF41ED-CA18-634E-B028-7CC51178531C}"/>
              </a:ext>
            </a:extLst>
          </p:cNvPr>
          <p:cNvSpPr/>
          <p:nvPr/>
        </p:nvSpPr>
        <p:spPr>
          <a:xfrm>
            <a:off x="2347137" y="3755861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ADB86A5-D7A9-0B47-B437-263EE3960B83}"/>
              </a:ext>
            </a:extLst>
          </p:cNvPr>
          <p:cNvSpPr/>
          <p:nvPr/>
        </p:nvSpPr>
        <p:spPr>
          <a:xfrm>
            <a:off x="2404421" y="3825309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E7C8761-7CFF-624C-8286-6BF42B6E3E1A}"/>
              </a:ext>
            </a:extLst>
          </p:cNvPr>
          <p:cNvSpPr/>
          <p:nvPr/>
        </p:nvSpPr>
        <p:spPr>
          <a:xfrm>
            <a:off x="4398055" y="4969416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79B263-D2B1-124E-ABA9-2B2D63D9C1E4}"/>
              </a:ext>
            </a:extLst>
          </p:cNvPr>
          <p:cNvSpPr/>
          <p:nvPr/>
        </p:nvSpPr>
        <p:spPr>
          <a:xfrm>
            <a:off x="4455339" y="5038864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10F7F71-867D-CA40-B040-352EB85BF882}"/>
              </a:ext>
            </a:extLst>
          </p:cNvPr>
          <p:cNvSpPr/>
          <p:nvPr/>
        </p:nvSpPr>
        <p:spPr>
          <a:xfrm>
            <a:off x="2328700" y="4969416"/>
            <a:ext cx="1395048" cy="683998"/>
          </a:xfrm>
          <a:prstGeom prst="rect">
            <a:avLst/>
          </a:prstGeom>
          <a:solidFill>
            <a:srgbClr val="3FD8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1B2F4F0-DF72-5F4D-89EC-11691DF7835C}"/>
              </a:ext>
            </a:extLst>
          </p:cNvPr>
          <p:cNvSpPr/>
          <p:nvPr/>
        </p:nvSpPr>
        <p:spPr>
          <a:xfrm>
            <a:off x="2385984" y="5038864"/>
            <a:ext cx="1280480" cy="568393"/>
          </a:xfrm>
          <a:prstGeom prst="rect">
            <a:avLst/>
          </a:prstGeom>
          <a:solidFill>
            <a:srgbClr val="3FD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7B9B861-D6CD-004C-975F-0D15EF405A59}"/>
              </a:ext>
            </a:extLst>
          </p:cNvPr>
          <p:cNvSpPr txBox="1"/>
          <p:nvPr/>
        </p:nvSpPr>
        <p:spPr>
          <a:xfrm>
            <a:off x="4486757" y="393981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调拨单出库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A8FAEF9-17EC-0240-B760-23BC77CE9A6C}"/>
              </a:ext>
            </a:extLst>
          </p:cNvPr>
          <p:cNvSpPr txBox="1"/>
          <p:nvPr/>
        </p:nvSpPr>
        <p:spPr>
          <a:xfrm>
            <a:off x="4496804" y="515379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配销单出库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F29E5D4-4C9A-5E4C-AA55-C2CB0C5E6EA6}"/>
              </a:ext>
            </a:extLst>
          </p:cNvPr>
          <p:cNvSpPr txBox="1"/>
          <p:nvPr/>
        </p:nvSpPr>
        <p:spPr>
          <a:xfrm>
            <a:off x="2541001" y="39398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调拨入库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C120C94-83A4-1243-8F3A-78CA5DF5FC13}"/>
              </a:ext>
            </a:extLst>
          </p:cNvPr>
          <p:cNvSpPr txBox="1"/>
          <p:nvPr/>
        </p:nvSpPr>
        <p:spPr>
          <a:xfrm>
            <a:off x="2487910" y="51665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配销入库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F9A8B74-8634-BB42-BAAF-A85322A7F651}"/>
              </a:ext>
            </a:extLst>
          </p:cNvPr>
          <p:cNvSpPr txBox="1"/>
          <p:nvPr/>
        </p:nvSpPr>
        <p:spPr>
          <a:xfrm>
            <a:off x="4786770" y="454441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E81BFF0-9263-474D-B04A-93126B3D0D56}"/>
              </a:ext>
            </a:extLst>
          </p:cNvPr>
          <p:cNvSpPr txBox="1"/>
          <p:nvPr/>
        </p:nvSpPr>
        <p:spPr>
          <a:xfrm>
            <a:off x="4786770" y="57494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仓管员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54F35C0-D22F-D443-A9F5-C44544DB9949}"/>
              </a:ext>
            </a:extLst>
          </p:cNvPr>
          <p:cNvSpPr txBox="1"/>
          <p:nvPr/>
        </p:nvSpPr>
        <p:spPr>
          <a:xfrm>
            <a:off x="2594256" y="44492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门店店员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E96C0C8-59D4-A244-B2AF-7840F78E14E2}"/>
              </a:ext>
            </a:extLst>
          </p:cNvPr>
          <p:cNvSpPr txBox="1"/>
          <p:nvPr/>
        </p:nvSpPr>
        <p:spPr>
          <a:xfrm>
            <a:off x="2594256" y="574234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门店店员</a:t>
            </a: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EB4C3C32-944F-3245-A347-FBBDCD8C94DA}"/>
              </a:ext>
            </a:extLst>
          </p:cNvPr>
          <p:cNvCxnSpPr>
            <a:cxnSpLocks/>
          </p:cNvCxnSpPr>
          <p:nvPr/>
        </p:nvCxnSpPr>
        <p:spPr>
          <a:xfrm flipH="1">
            <a:off x="5843505" y="4111393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ED66C249-6C93-024D-ACCF-563EAE8842EA}"/>
              </a:ext>
            </a:extLst>
          </p:cNvPr>
          <p:cNvCxnSpPr>
            <a:cxnSpLocks/>
          </p:cNvCxnSpPr>
          <p:nvPr/>
        </p:nvCxnSpPr>
        <p:spPr>
          <a:xfrm flipH="1">
            <a:off x="5843505" y="5351858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DCF95472-AB04-9441-9136-A8332C641FC2}"/>
              </a:ext>
            </a:extLst>
          </p:cNvPr>
          <p:cNvCxnSpPr>
            <a:cxnSpLocks/>
          </p:cNvCxnSpPr>
          <p:nvPr/>
        </p:nvCxnSpPr>
        <p:spPr>
          <a:xfrm flipH="1">
            <a:off x="3816231" y="4111393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5012854-8113-E74C-8F4B-1E46CC73BD3C}"/>
              </a:ext>
            </a:extLst>
          </p:cNvPr>
          <p:cNvCxnSpPr>
            <a:cxnSpLocks/>
          </p:cNvCxnSpPr>
          <p:nvPr/>
        </p:nvCxnSpPr>
        <p:spPr>
          <a:xfrm flipH="1">
            <a:off x="3816231" y="5351858"/>
            <a:ext cx="516716" cy="0"/>
          </a:xfrm>
          <a:prstGeom prst="straightConnector1">
            <a:avLst/>
          </a:prstGeom>
          <a:ln w="19050">
            <a:solidFill>
              <a:srgbClr val="3FD8B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39473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204</Words>
  <Application>Microsoft Macintosh PowerPoint</Application>
  <PresentationFormat>宽屏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等线</vt:lpstr>
      <vt:lpstr>等线 Light</vt:lpstr>
      <vt:lpstr>SimHei</vt:lpstr>
      <vt:lpstr>宋体</vt:lpstr>
      <vt:lpstr>微软雅黑</vt:lpstr>
      <vt:lpstr>印品黑体</vt:lpstr>
      <vt:lpstr>Heiti SC Light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60</cp:revision>
  <dcterms:created xsi:type="dcterms:W3CDTF">2021-06-18T04:01:00Z</dcterms:created>
  <dcterms:modified xsi:type="dcterms:W3CDTF">2021-08-31T08:44:01Z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