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</p:sldMasterIdLst>
  <p:notesMasterIdLst>
    <p:notesMasterId r:id="rId9"/>
  </p:notesMasterIdLst>
  <p:handoutMasterIdLst>
    <p:handoutMasterId r:id="rId10"/>
  </p:handoutMasterIdLst>
  <p:sldIdLst>
    <p:sldId id="315" r:id="rId4"/>
    <p:sldId id="321" r:id="rId5"/>
    <p:sldId id="317" r:id="rId6"/>
    <p:sldId id="318" r:id="rId7"/>
    <p:sldId id="31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0FF"/>
    <a:srgbClr val="07AAE0"/>
    <a:srgbClr val="FFD124"/>
    <a:srgbClr val="41D7B0"/>
    <a:srgbClr val="F37265"/>
    <a:srgbClr val="1A90FF"/>
    <a:srgbClr val="1BA0C9"/>
    <a:srgbClr val="A4DEF4"/>
    <a:srgbClr val="00B0F0"/>
    <a:srgbClr val="157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5"/>
    <p:restoredTop sz="87199" autoAdjust="0"/>
  </p:normalViewPr>
  <p:slideViewPr>
    <p:cSldViewPr snapToGrid="0">
      <p:cViewPr varScale="1">
        <p:scale>
          <a:sx n="120" d="100"/>
          <a:sy n="120" d="100"/>
        </p:scale>
        <p:origin x="1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09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75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本页内容做了调整，暂时删除了三联单模板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252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暂时去除了三联单模板，修改了小票模板的数量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03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多了</a:t>
            </a:r>
            <a:r>
              <a:rPr lang="en-US" altLang="zh-CN" dirty="0"/>
              <a:t>2</a:t>
            </a:r>
            <a:r>
              <a:rPr lang="zh-CN" altLang="en-US" dirty="0"/>
              <a:t>句话，调整了几个模板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086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修改了红色部分的文字。</a:t>
            </a:r>
            <a:r>
              <a:rPr lang="en-US" altLang="zh-CN" dirty="0"/>
              <a:t>P6</a:t>
            </a:r>
            <a:r>
              <a:rPr lang="zh-CN" altLang="en-US" dirty="0"/>
              <a:t>删除。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176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/>
          <p:cNvCxnSpPr/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/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/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/>
          <p:cNvCxnSpPr/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/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2022/3/16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/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/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>
            <a:fillRect/>
          </a:stretch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>
            <a:fillRect/>
          </a:stretch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/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/>
          <p:cNvSpPr/>
          <p:nvPr/>
        </p:nvSpPr>
        <p:spPr>
          <a:xfrm>
            <a:off x="884224" y="2291203"/>
            <a:ext cx="5100016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打印模板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985520" y="3694430"/>
            <a:ext cx="3826816" cy="752307"/>
          </a:xfrm>
          <a:prstGeom prst="roundRect">
            <a:avLst>
              <a:gd name="adj" fmla="val 50000"/>
            </a:avLst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300" dirty="0">
                <a:solidFill>
                  <a:schemeClr val="bg1"/>
                </a:solidFill>
                <a:latin typeface="Heiti SC Medium" pitchFamily="2" charset="-128"/>
                <a:ea typeface="黑体" panose="02010609060101010101" pitchFamily="49" charset="-122"/>
                <a:sym typeface="思源黑体 CN Bold" panose="020B0800000000000000" pitchFamily="34" charset="-122"/>
              </a:rPr>
              <a:t>小票、标签、三联单，直连</a:t>
            </a:r>
            <a:r>
              <a:rPr lang="en" altLang="zh-CN" sz="2000" spc="300" dirty="0">
                <a:solidFill>
                  <a:schemeClr val="bg1"/>
                </a:solidFill>
                <a:latin typeface="Heiti SC Medium" pitchFamily="2" charset="-128"/>
                <a:ea typeface="黑体" panose="02010609060101010101" pitchFamily="49" charset="-122"/>
                <a:sym typeface="思源黑体 CN Bold" panose="020B0800000000000000" pitchFamily="34" charset="-122"/>
              </a:rPr>
              <a:t>or</a:t>
            </a:r>
            <a:r>
              <a:rPr lang="zh-CN" altLang="en-US" sz="2000" spc="300" dirty="0">
                <a:solidFill>
                  <a:schemeClr val="bg1"/>
                </a:solidFill>
                <a:latin typeface="Heiti SC Medium" pitchFamily="2" charset="-128"/>
                <a:ea typeface="黑体" panose="02010609060101010101" pitchFamily="49" charset="-122"/>
                <a:sym typeface="思源黑体 CN Bold" panose="020B0800000000000000" pitchFamily="34" charset="-122"/>
              </a:rPr>
              <a:t>驱动，按需创建模板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5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548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我们支持</a:t>
            </a:r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两种类型</a:t>
            </a:r>
            <a:r>
              <a:rPr lang="zh-CN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模板的自定义</a:t>
            </a: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1707812" y="3438715"/>
            <a:ext cx="3278857" cy="11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支持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19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种小票直连模板和驱动模板的自定义设计，最大程度满足商户的自定义需求</a:t>
            </a:r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auto">
          <a:xfrm>
            <a:off x="7379613" y="3438715"/>
            <a:ext cx="3295476" cy="11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支持四类标签直连模板和驱动模板的自定义设计，为服务商向商户预设模板提供了可能</a:t>
            </a:r>
          </a:p>
        </p:txBody>
      </p:sp>
      <p:sp>
        <p:nvSpPr>
          <p:cNvPr id="55" name="平行四边形 54">
            <a:extLst>
              <a:ext uri="{FF2B5EF4-FFF2-40B4-BE49-F238E27FC236}">
                <a16:creationId xmlns:a16="http://schemas.microsoft.com/office/drawing/2014/main" id="{8850910A-7C37-3F45-B08E-59536BD99836}"/>
              </a:ext>
            </a:extLst>
          </p:cNvPr>
          <p:cNvSpPr/>
          <p:nvPr/>
        </p:nvSpPr>
        <p:spPr>
          <a:xfrm>
            <a:off x="1830671" y="2217654"/>
            <a:ext cx="2992270" cy="809579"/>
          </a:xfrm>
          <a:prstGeom prst="parallelogram">
            <a:avLst/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72F7B002-B61C-D843-80A0-6F24E5CDB79A}"/>
              </a:ext>
            </a:extLst>
          </p:cNvPr>
          <p:cNvSpPr/>
          <p:nvPr/>
        </p:nvSpPr>
        <p:spPr>
          <a:xfrm>
            <a:off x="900132" y="1967024"/>
            <a:ext cx="1310838" cy="1310838"/>
          </a:xfrm>
          <a:prstGeom prst="ellipse">
            <a:avLst/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1" name="平行四边形 60">
            <a:extLst>
              <a:ext uri="{FF2B5EF4-FFF2-40B4-BE49-F238E27FC236}">
                <a16:creationId xmlns:a16="http://schemas.microsoft.com/office/drawing/2014/main" id="{6105C55B-A32F-9946-BB7D-43B28860B630}"/>
              </a:ext>
            </a:extLst>
          </p:cNvPr>
          <p:cNvSpPr/>
          <p:nvPr/>
        </p:nvSpPr>
        <p:spPr>
          <a:xfrm>
            <a:off x="7560366" y="2217654"/>
            <a:ext cx="2992270" cy="809579"/>
          </a:xfrm>
          <a:prstGeom prst="parallelogram">
            <a:avLst/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B17CC9CD-58F9-654D-8145-95BFDD7AEC99}"/>
              </a:ext>
            </a:extLst>
          </p:cNvPr>
          <p:cNvSpPr/>
          <p:nvPr/>
        </p:nvSpPr>
        <p:spPr>
          <a:xfrm>
            <a:off x="6629827" y="1967024"/>
            <a:ext cx="1310838" cy="1310838"/>
          </a:xfrm>
          <a:prstGeom prst="ellipse">
            <a:avLst/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70F7AC0-04CC-DD42-AE6B-E83494D94627}"/>
              </a:ext>
            </a:extLst>
          </p:cNvPr>
          <p:cNvSpPr/>
          <p:nvPr/>
        </p:nvSpPr>
        <p:spPr>
          <a:xfrm>
            <a:off x="991326" y="2072193"/>
            <a:ext cx="1100501" cy="1100501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98523DF0-F306-744E-A2B1-76C36FECA2E7}"/>
              </a:ext>
            </a:extLst>
          </p:cNvPr>
          <p:cNvSpPr/>
          <p:nvPr/>
        </p:nvSpPr>
        <p:spPr>
          <a:xfrm>
            <a:off x="6722275" y="2072193"/>
            <a:ext cx="1100501" cy="1100501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 </a:t>
            </a:r>
          </a:p>
        </p:txBody>
      </p:sp>
      <p:sp>
        <p:nvSpPr>
          <p:cNvPr id="50" name="Rectangle 35"/>
          <p:cNvSpPr>
            <a:spLocks noChangeArrowheads="1"/>
          </p:cNvSpPr>
          <p:nvPr/>
        </p:nvSpPr>
        <p:spPr bwMode="auto">
          <a:xfrm>
            <a:off x="2387934" y="2378507"/>
            <a:ext cx="1635616" cy="43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小票模板</a:t>
            </a:r>
          </a:p>
        </p:txBody>
      </p:sp>
      <p:sp>
        <p:nvSpPr>
          <p:cNvPr id="52" name="Rectangle 37"/>
          <p:cNvSpPr>
            <a:spLocks noChangeArrowheads="1"/>
          </p:cNvSpPr>
          <p:nvPr/>
        </p:nvSpPr>
        <p:spPr bwMode="auto">
          <a:xfrm>
            <a:off x="8302701" y="2378507"/>
            <a:ext cx="1423584" cy="43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标签模板</a:t>
            </a: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C9BC308C-0C9F-C34F-B886-A69CEA05B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3390" y="2367874"/>
            <a:ext cx="590762" cy="590762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DB55B333-839E-FD4F-ACE4-4036ABA87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0233" y="2315951"/>
            <a:ext cx="642685" cy="6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21110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725" y="276860"/>
            <a:ext cx="5939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直连打印机、驱动打印机我们都能接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6712739" y="2480544"/>
            <a:ext cx="415700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19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张直连模板＋</a:t>
            </a:r>
            <a:r>
              <a:rPr lang="en-US" altLang="zh-CN" sz="1600" b="1" dirty="0">
                <a:solidFill>
                  <a:srgbClr val="FF0000"/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19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张驱动模板。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Heiti SC Medium" pitchFamily="2" charset="-128"/>
              <a:ea typeface="Heiti SC Medium" pitchFamily="2" charset="-128"/>
              <a:cs typeface="Levenim MT" pitchFamily="2" charset="-79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没有驱动的小票打印机，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USB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、蓝牙、串口、并口、网口均可接入。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Heiti SC Medium" pitchFamily="2" charset="-128"/>
              <a:ea typeface="Heiti SC Medium" pitchFamily="2" charset="-128"/>
              <a:cs typeface="Levenim MT" pitchFamily="2" charset="-79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有驱动的小票打印机，无需对接直接用驱动模板打印。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12739" y="1982853"/>
            <a:ext cx="314159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7AAE0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小票模板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2014" y="2987706"/>
            <a:ext cx="3394774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4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张直连模板＋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4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张驱动模板。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Heiti SC Medium" pitchFamily="2" charset="-128"/>
              <a:ea typeface="Heiti SC Medium" pitchFamily="2" charset="-128"/>
              <a:cs typeface="Levenim MT" pitchFamily="2" charset="-79"/>
            </a:endParaRPr>
          </a:p>
          <a:p>
            <a:pPr marL="342900" indent="-342900" algn="r">
              <a:lnSpc>
                <a:spcPct val="130000"/>
              </a:lnSpc>
              <a:buAutoNum type="arabicPeriod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没有驱动的标签打印机，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USB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、蓝牙均可接入。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Heiti SC Medium" pitchFamily="2" charset="-128"/>
              <a:ea typeface="Heiti SC Medium" pitchFamily="2" charset="-128"/>
              <a:cs typeface="Levenim MT" pitchFamily="2" charset="-79"/>
            </a:endParaRPr>
          </a:p>
          <a:p>
            <a:pPr marL="342900" indent="-342900" algn="r">
              <a:lnSpc>
                <a:spcPct val="130000"/>
              </a:lnSpc>
              <a:buAutoNum type="arabicPeriod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有驱动的标签打印机，无需对接直接用驱动模板打印。</a:t>
            </a:r>
          </a:p>
          <a:p>
            <a:pPr marL="342900" indent="-342900" algn="r">
              <a:lnSpc>
                <a:spcPct val="130000"/>
              </a:lnSpc>
              <a:buAutoNum type="arabicPeriod"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Heiti SC Medium" pitchFamily="2" charset="-128"/>
              <a:ea typeface="Heiti SC Medium" pitchFamily="2" charset="-128"/>
              <a:cs typeface="Levenim MT" pitchFamily="2" charset="-79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5191" y="2480544"/>
            <a:ext cx="314159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37265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标签模板</a:t>
            </a:r>
          </a:p>
        </p:txBody>
      </p:sp>
      <p:sp>
        <p:nvSpPr>
          <p:cNvPr id="21" name="矩形 7"/>
          <p:cNvSpPr>
            <a:spLocks noChangeArrowheads="1"/>
          </p:cNvSpPr>
          <p:nvPr/>
        </p:nvSpPr>
        <p:spPr bwMode="auto">
          <a:xfrm rot="19800000" flipH="1">
            <a:off x="6640992" y="4897980"/>
            <a:ext cx="328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3</a:t>
            </a:r>
            <a:endParaRPr lang="zh-CN" altLang="en-US" sz="20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879F733-0EF1-2D47-B47B-20F4189A966F}"/>
              </a:ext>
            </a:extLst>
          </p:cNvPr>
          <p:cNvGrpSpPr/>
          <p:nvPr/>
        </p:nvGrpSpPr>
        <p:grpSpPr>
          <a:xfrm>
            <a:off x="5189380" y="2551396"/>
            <a:ext cx="2244995" cy="1335920"/>
            <a:chOff x="5343050" y="2771741"/>
            <a:chExt cx="2244995" cy="1335920"/>
          </a:xfrm>
          <a:solidFill>
            <a:srgbClr val="00AAE0"/>
          </a:solidFill>
        </p:grpSpPr>
        <p:sp>
          <p:nvSpPr>
            <p:cNvPr id="27" name="直角三角形 26">
              <a:extLst>
                <a:ext uri="{FF2B5EF4-FFF2-40B4-BE49-F238E27FC236}">
                  <a16:creationId xmlns:a16="http://schemas.microsoft.com/office/drawing/2014/main" id="{DBAB23DA-FE3E-874B-B6FE-3A95671D1096}"/>
                </a:ext>
              </a:extLst>
            </p:cNvPr>
            <p:cNvSpPr/>
            <p:nvPr/>
          </p:nvSpPr>
          <p:spPr>
            <a:xfrm rot="1800000">
              <a:off x="5343050" y="2771741"/>
              <a:ext cx="2244995" cy="133592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矩形 7">
              <a:extLst>
                <a:ext uri="{FF2B5EF4-FFF2-40B4-BE49-F238E27FC236}">
                  <a16:creationId xmlns:a16="http://schemas.microsoft.com/office/drawing/2014/main" id="{705BAA1D-4940-C346-96B9-0BD98A2688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5642701" y="3237416"/>
              <a:ext cx="328936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EAE7D4"/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2000" b="1" dirty="0">
                <a:solidFill>
                  <a:srgbClr val="EAE7D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6E7668F-95B2-F045-9663-EA222133F289}"/>
              </a:ext>
            </a:extLst>
          </p:cNvPr>
          <p:cNvGrpSpPr/>
          <p:nvPr/>
        </p:nvGrpSpPr>
        <p:grpSpPr>
          <a:xfrm>
            <a:off x="3669824" y="3233951"/>
            <a:ext cx="1335920" cy="2244994"/>
            <a:chOff x="3823494" y="3454296"/>
            <a:chExt cx="1335920" cy="2244994"/>
          </a:xfrm>
          <a:solidFill>
            <a:srgbClr val="F27263"/>
          </a:solidFill>
        </p:grpSpPr>
        <p:sp>
          <p:nvSpPr>
            <p:cNvPr id="30" name="直角三角形 29">
              <a:extLst>
                <a:ext uri="{FF2B5EF4-FFF2-40B4-BE49-F238E27FC236}">
                  <a16:creationId xmlns:a16="http://schemas.microsoft.com/office/drawing/2014/main" id="{7F50E9F7-DE5D-724B-AFEF-EBA7D8679A52}"/>
                </a:ext>
              </a:extLst>
            </p:cNvPr>
            <p:cNvSpPr/>
            <p:nvPr/>
          </p:nvSpPr>
          <p:spPr>
            <a:xfrm rot="16200000">
              <a:off x="3368957" y="3908833"/>
              <a:ext cx="2244994" cy="133592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矩形 7">
              <a:extLst>
                <a:ext uri="{FF2B5EF4-FFF2-40B4-BE49-F238E27FC236}">
                  <a16:creationId xmlns:a16="http://schemas.microsoft.com/office/drawing/2014/main" id="{1204A530-A600-6947-B362-59B63EE7D6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40300" y="5036549"/>
              <a:ext cx="328936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EAE7D4"/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2000" b="1" dirty="0">
                <a:solidFill>
                  <a:srgbClr val="EAE7D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直角三角形 35">
            <a:extLst>
              <a:ext uri="{FF2B5EF4-FFF2-40B4-BE49-F238E27FC236}">
                <a16:creationId xmlns:a16="http://schemas.microsoft.com/office/drawing/2014/main" id="{FAFCA673-7374-444E-8189-FAA3A61F4ED7}"/>
              </a:ext>
            </a:extLst>
          </p:cNvPr>
          <p:cNvSpPr/>
          <p:nvPr/>
        </p:nvSpPr>
        <p:spPr>
          <a:xfrm rot="8990440">
            <a:off x="5189337" y="4828206"/>
            <a:ext cx="2244995" cy="1335920"/>
          </a:xfrm>
          <a:prstGeom prst="rtTriangle">
            <a:avLst/>
          </a:prstGeom>
          <a:solidFill>
            <a:srgbClr val="41D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64598" y="3215178"/>
            <a:ext cx="1003300" cy="1348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会员购买小票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74856" y="276675"/>
            <a:ext cx="50195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小票模板</a:t>
            </a:r>
          </a:p>
        </p:txBody>
      </p:sp>
      <p:sp>
        <p:nvSpPr>
          <p:cNvPr id="107" name="矩形 106"/>
          <p:cNvSpPr/>
          <p:nvPr/>
        </p:nvSpPr>
        <p:spPr>
          <a:xfrm>
            <a:off x="1056000" y="1236345"/>
            <a:ext cx="10080000" cy="1546577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黑体" panose="02010609060101010101" pitchFamily="49" charset="-122"/>
                <a:cs typeface="+mn-ea"/>
                <a:sym typeface="+mn-lt"/>
              </a:rPr>
              <a:t>小票模板支持商品布局设置、对齐方式、整行上移下移的操作，不同小票模板可设置不同的页眉页脚；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黑体" panose="02010609060101010101" pitchFamily="49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黑体" panose="02010609060101010101" pitchFamily="49" charset="-122"/>
                <a:cs typeface="+mn-ea"/>
                <a:sym typeface="+mn-lt"/>
              </a:rPr>
              <a:t>新打印模板甚至支持字体、更多字号、倾斜、小数位数、小数字号、等宽、等高等更高级的设置功能。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黑体" panose="02010609060101010101" pitchFamily="49" charset="-122"/>
                <a:cs typeface="+mn-ea"/>
                <a:sym typeface="+mn-lt"/>
              </a:rPr>
              <a:t>此外，银响力推出了将近20个小票模板，现有收银机的全部交易均可设置个性化的模板。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黑体" panose="02010609060101010101" pitchFamily="49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黑体" panose="02010609060101010101" pitchFamily="49" charset="-122"/>
                <a:cs typeface="+mn-ea"/>
                <a:sym typeface="+mn-lt"/>
              </a:rPr>
              <a:t>收银机和手机可分别启用不同的模板！</a:t>
            </a:r>
          </a:p>
        </p:txBody>
      </p:sp>
      <p:sp>
        <p:nvSpPr>
          <p:cNvPr id="3" name="矩形 2"/>
          <p:cNvSpPr/>
          <p:nvPr/>
        </p:nvSpPr>
        <p:spPr>
          <a:xfrm>
            <a:off x="441815" y="4678853"/>
            <a:ext cx="1003300" cy="1348740"/>
          </a:xfrm>
          <a:prstGeom prst="rect">
            <a:avLst/>
          </a:prstGeom>
          <a:solidFill>
            <a:srgbClr val="41D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权益卡销售小票</a:t>
            </a:r>
          </a:p>
        </p:txBody>
      </p:sp>
      <p:sp>
        <p:nvSpPr>
          <p:cNvPr id="5" name="矩形 4"/>
          <p:cNvSpPr/>
          <p:nvPr/>
        </p:nvSpPr>
        <p:spPr>
          <a:xfrm>
            <a:off x="1574020" y="4678853"/>
            <a:ext cx="1003300" cy="13487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次卡购买小票</a:t>
            </a:r>
          </a:p>
        </p:txBody>
      </p:sp>
      <p:sp>
        <p:nvSpPr>
          <p:cNvPr id="7" name="矩形 6"/>
          <p:cNvSpPr/>
          <p:nvPr/>
        </p:nvSpPr>
        <p:spPr>
          <a:xfrm>
            <a:off x="2706225" y="4678853"/>
            <a:ext cx="1003300" cy="1348740"/>
          </a:xfrm>
          <a:prstGeom prst="rect">
            <a:avLst/>
          </a:prstGeom>
          <a:solidFill>
            <a:srgbClr val="A4D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次卡退卡小票</a:t>
            </a:r>
          </a:p>
        </p:txBody>
      </p:sp>
      <p:sp>
        <p:nvSpPr>
          <p:cNvPr id="8" name="矩形 7"/>
          <p:cNvSpPr/>
          <p:nvPr/>
        </p:nvSpPr>
        <p:spPr>
          <a:xfrm>
            <a:off x="3849860" y="4678853"/>
            <a:ext cx="1003300" cy="1348740"/>
          </a:xfrm>
          <a:prstGeom prst="rect">
            <a:avLst/>
          </a:prstGeom>
          <a:solidFill>
            <a:srgbClr val="07A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预付卡购买小票</a:t>
            </a:r>
          </a:p>
        </p:txBody>
      </p:sp>
      <p:sp>
        <p:nvSpPr>
          <p:cNvPr id="10" name="矩形 9"/>
          <p:cNvSpPr/>
          <p:nvPr/>
        </p:nvSpPr>
        <p:spPr>
          <a:xfrm>
            <a:off x="7242665" y="4678853"/>
            <a:ext cx="1003300" cy="1348740"/>
          </a:xfrm>
          <a:prstGeom prst="rect">
            <a:avLst/>
          </a:prstGeom>
          <a:solidFill>
            <a:srgbClr val="A4D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发货小票</a:t>
            </a:r>
          </a:p>
        </p:txBody>
      </p:sp>
      <p:sp>
        <p:nvSpPr>
          <p:cNvPr id="11" name="矩形 10"/>
          <p:cNvSpPr/>
          <p:nvPr/>
        </p:nvSpPr>
        <p:spPr>
          <a:xfrm>
            <a:off x="4985875" y="4678853"/>
            <a:ext cx="1003300" cy="1348740"/>
          </a:xfrm>
          <a:prstGeom prst="rect">
            <a:avLst/>
          </a:prstGeom>
          <a:solidFill>
            <a:srgbClr val="FFD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存件小票</a:t>
            </a:r>
          </a:p>
        </p:txBody>
      </p:sp>
      <p:sp>
        <p:nvSpPr>
          <p:cNvPr id="12" name="矩形 11"/>
          <p:cNvSpPr/>
          <p:nvPr/>
        </p:nvSpPr>
        <p:spPr>
          <a:xfrm>
            <a:off x="6121890" y="4678853"/>
            <a:ext cx="1003300" cy="134874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取件小票</a:t>
            </a:r>
          </a:p>
        </p:txBody>
      </p:sp>
      <p:sp>
        <p:nvSpPr>
          <p:cNvPr id="14" name="矩形 13"/>
          <p:cNvSpPr/>
          <p:nvPr/>
        </p:nvSpPr>
        <p:spPr>
          <a:xfrm>
            <a:off x="1045998" y="3215178"/>
            <a:ext cx="1003300" cy="1348740"/>
          </a:xfrm>
          <a:prstGeom prst="rect">
            <a:avLst/>
          </a:prstGeom>
          <a:solidFill>
            <a:srgbClr val="07A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购物小票</a:t>
            </a:r>
          </a:p>
        </p:txBody>
      </p:sp>
      <p:sp>
        <p:nvSpPr>
          <p:cNvPr id="15" name="矩形 14"/>
          <p:cNvSpPr/>
          <p:nvPr/>
        </p:nvSpPr>
        <p:spPr>
          <a:xfrm>
            <a:off x="2185823" y="3215178"/>
            <a:ext cx="1003300" cy="134874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退货小票</a:t>
            </a:r>
          </a:p>
        </p:txBody>
      </p:sp>
      <p:sp>
        <p:nvSpPr>
          <p:cNvPr id="16" name="矩形 15"/>
          <p:cNvSpPr/>
          <p:nvPr/>
        </p:nvSpPr>
        <p:spPr>
          <a:xfrm>
            <a:off x="3325648" y="3215178"/>
            <a:ext cx="1003300" cy="1348740"/>
          </a:xfrm>
          <a:prstGeom prst="rect">
            <a:avLst/>
          </a:prstGeom>
          <a:solidFill>
            <a:srgbClr val="41D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后厨小票</a:t>
            </a:r>
          </a:p>
        </p:txBody>
      </p:sp>
      <p:sp>
        <p:nvSpPr>
          <p:cNvPr id="17" name="矩形 16"/>
          <p:cNvSpPr/>
          <p:nvPr/>
        </p:nvSpPr>
        <p:spPr>
          <a:xfrm>
            <a:off x="4465473" y="3215178"/>
            <a:ext cx="1003300" cy="1348740"/>
          </a:xfrm>
          <a:prstGeom prst="rect">
            <a:avLst/>
          </a:prstGeom>
          <a:solidFill>
            <a:srgbClr val="A4D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充值小票</a:t>
            </a:r>
          </a:p>
        </p:txBody>
      </p:sp>
      <p:sp>
        <p:nvSpPr>
          <p:cNvPr id="18" name="矩形 17"/>
          <p:cNvSpPr/>
          <p:nvPr/>
        </p:nvSpPr>
        <p:spPr>
          <a:xfrm>
            <a:off x="5605298" y="3215178"/>
            <a:ext cx="1003300" cy="1348740"/>
          </a:xfrm>
          <a:prstGeom prst="rect">
            <a:avLst/>
          </a:prstGeom>
          <a:solidFill>
            <a:srgbClr val="FFD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充值退款小票</a:t>
            </a:r>
          </a:p>
        </p:txBody>
      </p:sp>
      <p:sp>
        <p:nvSpPr>
          <p:cNvPr id="19" name="矩形 18"/>
          <p:cNvSpPr/>
          <p:nvPr/>
        </p:nvSpPr>
        <p:spPr>
          <a:xfrm>
            <a:off x="6745123" y="3215178"/>
            <a:ext cx="1003300" cy="134874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储值红冲小票</a:t>
            </a:r>
          </a:p>
        </p:txBody>
      </p:sp>
      <p:sp>
        <p:nvSpPr>
          <p:cNvPr id="20" name="矩形 19"/>
          <p:cNvSpPr/>
          <p:nvPr/>
        </p:nvSpPr>
        <p:spPr>
          <a:xfrm>
            <a:off x="7884948" y="3215178"/>
            <a:ext cx="1003300" cy="13487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积分兑换小票</a:t>
            </a:r>
          </a:p>
        </p:txBody>
      </p:sp>
      <p:sp>
        <p:nvSpPr>
          <p:cNvPr id="21" name="矩形 20"/>
          <p:cNvSpPr/>
          <p:nvPr/>
        </p:nvSpPr>
        <p:spPr>
          <a:xfrm>
            <a:off x="9024773" y="3215178"/>
            <a:ext cx="1003300" cy="1348740"/>
          </a:xfrm>
          <a:prstGeom prst="rect">
            <a:avLst/>
          </a:prstGeom>
          <a:solidFill>
            <a:srgbClr val="F37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积分增减小票</a:t>
            </a:r>
          </a:p>
        </p:txBody>
      </p:sp>
      <p:sp>
        <p:nvSpPr>
          <p:cNvPr id="22" name="矩形 21"/>
          <p:cNvSpPr/>
          <p:nvPr/>
        </p:nvSpPr>
        <p:spPr>
          <a:xfrm>
            <a:off x="8363440" y="4678853"/>
            <a:ext cx="1003300" cy="1348740"/>
          </a:xfrm>
          <a:prstGeom prst="rect">
            <a:avLst/>
          </a:prstGeom>
          <a:solidFill>
            <a:srgbClr val="41D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出入库小票</a:t>
            </a:r>
          </a:p>
        </p:txBody>
      </p:sp>
      <p:sp>
        <p:nvSpPr>
          <p:cNvPr id="23" name="矩形 22"/>
          <p:cNvSpPr/>
          <p:nvPr/>
        </p:nvSpPr>
        <p:spPr>
          <a:xfrm>
            <a:off x="9514844" y="4678853"/>
            <a:ext cx="1003300" cy="134874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盘点小票</a:t>
            </a:r>
          </a:p>
        </p:txBody>
      </p:sp>
      <p:sp>
        <p:nvSpPr>
          <p:cNvPr id="24" name="矩形 23"/>
          <p:cNvSpPr/>
          <p:nvPr/>
        </p:nvSpPr>
        <p:spPr>
          <a:xfrm>
            <a:off x="10666248" y="4678853"/>
            <a:ext cx="1003300" cy="1348740"/>
          </a:xfrm>
          <a:prstGeom prst="rect">
            <a:avLst/>
          </a:prstGeom>
          <a:solidFill>
            <a:srgbClr val="F37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扫码点单小票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974725" y="276860"/>
            <a:ext cx="7132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标签模板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27710" y="1191467"/>
            <a:ext cx="10736580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黑体" panose="02010609060101010101" pitchFamily="49" charset="-122"/>
                <a:cs typeface="+mj-ea"/>
                <a:sym typeface="+mn-lt"/>
              </a:rPr>
              <a:t>标签模板支持字体、更多字号、加粗、倾斜、数字字号、条码样式、等宽、等高等更高级的设置功能。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黑体" panose="02010609060101010101" pitchFamily="49" charset="-122"/>
                <a:cs typeface="+mj-ea"/>
                <a:sym typeface="+mn-lt"/>
              </a:rPr>
              <a:t>四大模板，满足门店运营所需。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29AA449-FCAD-DC4F-8890-2B9F99993750}"/>
              </a:ext>
            </a:extLst>
          </p:cNvPr>
          <p:cNvGrpSpPr/>
          <p:nvPr/>
        </p:nvGrpSpPr>
        <p:grpSpPr>
          <a:xfrm>
            <a:off x="4691844" y="2824773"/>
            <a:ext cx="2808312" cy="2834608"/>
            <a:chOff x="4639919" y="2824773"/>
            <a:chExt cx="2808312" cy="2834608"/>
          </a:xfrm>
        </p:grpSpPr>
        <p:sp>
          <p:nvSpPr>
            <p:cNvPr id="59" name="椭圆 68"/>
            <p:cNvSpPr/>
            <p:nvPr/>
          </p:nvSpPr>
          <p:spPr>
            <a:xfrm>
              <a:off x="5823735" y="4272737"/>
              <a:ext cx="1401767" cy="1386644"/>
            </a:xfrm>
            <a:custGeom>
              <a:avLst/>
              <a:gdLst/>
              <a:ahLst/>
              <a:cxnLst/>
              <a:rect l="l" t="t" r="r" b="b"/>
              <a:pathLst>
                <a:path w="1401767" h="1386644">
                  <a:moveTo>
                    <a:pt x="233035" y="0"/>
                  </a:moveTo>
                  <a:lnTo>
                    <a:pt x="640881" y="0"/>
                  </a:lnTo>
                  <a:cubicBezTo>
                    <a:pt x="633096" y="19935"/>
                    <a:pt x="629318" y="41634"/>
                    <a:pt x="629318" y="64216"/>
                  </a:cubicBezTo>
                  <a:cubicBezTo>
                    <a:pt x="629318" y="173647"/>
                    <a:pt x="718028" y="262357"/>
                    <a:pt x="827459" y="262357"/>
                  </a:cubicBezTo>
                  <a:cubicBezTo>
                    <a:pt x="936890" y="262357"/>
                    <a:pt x="1025600" y="173647"/>
                    <a:pt x="1025600" y="64216"/>
                  </a:cubicBezTo>
                  <a:cubicBezTo>
                    <a:pt x="1025600" y="41634"/>
                    <a:pt x="1021823" y="19935"/>
                    <a:pt x="1014038" y="0"/>
                  </a:cubicBezTo>
                  <a:lnTo>
                    <a:pt x="1401767" y="0"/>
                  </a:lnTo>
                  <a:lnTo>
                    <a:pt x="1401767" y="1168732"/>
                  </a:lnTo>
                  <a:lnTo>
                    <a:pt x="956993" y="1168732"/>
                  </a:lnTo>
                  <a:cubicBezTo>
                    <a:pt x="968847" y="1188427"/>
                    <a:pt x="974696" y="1211557"/>
                    <a:pt x="974696" y="1236054"/>
                  </a:cubicBezTo>
                  <a:cubicBezTo>
                    <a:pt x="974696" y="1319223"/>
                    <a:pt x="907275" y="1386644"/>
                    <a:pt x="824106" y="1386644"/>
                  </a:cubicBezTo>
                  <a:cubicBezTo>
                    <a:pt x="740937" y="1386644"/>
                    <a:pt x="673516" y="1319223"/>
                    <a:pt x="673516" y="1236054"/>
                  </a:cubicBezTo>
                  <a:cubicBezTo>
                    <a:pt x="673516" y="1211557"/>
                    <a:pt x="679365" y="1188427"/>
                    <a:pt x="691220" y="1168732"/>
                  </a:cubicBezTo>
                  <a:lnTo>
                    <a:pt x="233035" y="1168732"/>
                  </a:lnTo>
                  <a:lnTo>
                    <a:pt x="233035" y="733499"/>
                  </a:lnTo>
                  <a:cubicBezTo>
                    <a:pt x="212516" y="743855"/>
                    <a:pt x="189291" y="749187"/>
                    <a:pt x="164821" y="749187"/>
                  </a:cubicBezTo>
                  <a:cubicBezTo>
                    <a:pt x="73793" y="749187"/>
                    <a:pt x="0" y="675395"/>
                    <a:pt x="0" y="584366"/>
                  </a:cubicBezTo>
                  <a:cubicBezTo>
                    <a:pt x="0" y="493338"/>
                    <a:pt x="73793" y="419545"/>
                    <a:pt x="164821" y="419545"/>
                  </a:cubicBezTo>
                  <a:cubicBezTo>
                    <a:pt x="189291" y="419545"/>
                    <a:pt x="212516" y="424878"/>
                    <a:pt x="233035" y="435233"/>
                  </a:cubicBezTo>
                  <a:close/>
                </a:path>
              </a:pathLst>
            </a:custGeom>
            <a:solidFill>
              <a:srgbClr val="FFD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65"/>
            <p:cNvSpPr/>
            <p:nvPr/>
          </p:nvSpPr>
          <p:spPr>
            <a:xfrm>
              <a:off x="4639919" y="4048909"/>
              <a:ext cx="1406366" cy="1392560"/>
            </a:xfrm>
            <a:custGeom>
              <a:avLst/>
              <a:gdLst/>
              <a:ahLst/>
              <a:cxnLst/>
              <a:rect l="l" t="t" r="r" b="b"/>
              <a:pathLst>
                <a:path w="1406366" h="1392560">
                  <a:moveTo>
                    <a:pt x="822000" y="0"/>
                  </a:moveTo>
                  <a:cubicBezTo>
                    <a:pt x="913029" y="0"/>
                    <a:pt x="986821" y="73793"/>
                    <a:pt x="986821" y="164821"/>
                  </a:cubicBezTo>
                  <a:cubicBezTo>
                    <a:pt x="986821" y="185675"/>
                    <a:pt x="982948" y="205623"/>
                    <a:pt x="975467" y="223828"/>
                  </a:cubicBezTo>
                  <a:lnTo>
                    <a:pt x="1406366" y="223828"/>
                  </a:lnTo>
                  <a:lnTo>
                    <a:pt x="1406366" y="633859"/>
                  </a:lnTo>
                  <a:cubicBezTo>
                    <a:pt x="1386081" y="625588"/>
                    <a:pt x="1363875" y="621361"/>
                    <a:pt x="1340681" y="621361"/>
                  </a:cubicBezTo>
                  <a:cubicBezTo>
                    <a:pt x="1237497" y="621361"/>
                    <a:pt x="1153848" y="705009"/>
                    <a:pt x="1153848" y="808194"/>
                  </a:cubicBezTo>
                  <a:cubicBezTo>
                    <a:pt x="1153848" y="911379"/>
                    <a:pt x="1237497" y="995027"/>
                    <a:pt x="1340681" y="995027"/>
                  </a:cubicBezTo>
                  <a:cubicBezTo>
                    <a:pt x="1363875" y="995027"/>
                    <a:pt x="1386081" y="990802"/>
                    <a:pt x="1406366" y="982530"/>
                  </a:cubicBezTo>
                  <a:lnTo>
                    <a:pt x="1406366" y="1392560"/>
                  </a:lnTo>
                  <a:lnTo>
                    <a:pt x="237634" y="1392560"/>
                  </a:lnTo>
                  <a:lnTo>
                    <a:pt x="237634" y="927784"/>
                  </a:lnTo>
                  <a:cubicBezTo>
                    <a:pt x="214351" y="948086"/>
                    <a:pt x="183720" y="958784"/>
                    <a:pt x="150590" y="958784"/>
                  </a:cubicBezTo>
                  <a:cubicBezTo>
                    <a:pt x="67421" y="958784"/>
                    <a:pt x="0" y="891363"/>
                    <a:pt x="0" y="808194"/>
                  </a:cubicBezTo>
                  <a:cubicBezTo>
                    <a:pt x="0" y="725025"/>
                    <a:pt x="67421" y="657604"/>
                    <a:pt x="150590" y="657604"/>
                  </a:cubicBezTo>
                  <a:cubicBezTo>
                    <a:pt x="183720" y="657604"/>
                    <a:pt x="214351" y="668302"/>
                    <a:pt x="237634" y="688604"/>
                  </a:cubicBezTo>
                  <a:lnTo>
                    <a:pt x="237634" y="223828"/>
                  </a:lnTo>
                  <a:lnTo>
                    <a:pt x="668533" y="223828"/>
                  </a:lnTo>
                  <a:cubicBezTo>
                    <a:pt x="661052" y="205623"/>
                    <a:pt x="657179" y="185675"/>
                    <a:pt x="657179" y="164821"/>
                  </a:cubicBezTo>
                  <a:cubicBezTo>
                    <a:pt x="657179" y="73793"/>
                    <a:pt x="730972" y="0"/>
                    <a:pt x="822000" y="0"/>
                  </a:cubicBezTo>
                  <a:close/>
                </a:path>
              </a:pathLst>
            </a:custGeom>
            <a:solidFill>
              <a:srgbClr val="F37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75"/>
            <p:cNvSpPr/>
            <p:nvPr/>
          </p:nvSpPr>
          <p:spPr>
            <a:xfrm>
              <a:off x="4877553" y="2824773"/>
              <a:ext cx="1425662" cy="1433908"/>
            </a:xfrm>
            <a:custGeom>
              <a:avLst/>
              <a:gdLst/>
              <a:ahLst/>
              <a:cxnLst/>
              <a:rect l="l" t="t" r="r" b="b"/>
              <a:pathLst>
                <a:path w="1425662" h="1433908">
                  <a:moveTo>
                    <a:pt x="584366" y="0"/>
                  </a:moveTo>
                  <a:cubicBezTo>
                    <a:pt x="667535" y="0"/>
                    <a:pt x="734956" y="67421"/>
                    <a:pt x="734956" y="150590"/>
                  </a:cubicBezTo>
                  <a:cubicBezTo>
                    <a:pt x="734956" y="197370"/>
                    <a:pt x="713626" y="239167"/>
                    <a:pt x="678832" y="265176"/>
                  </a:cubicBezTo>
                  <a:lnTo>
                    <a:pt x="1168733" y="265176"/>
                  </a:lnTo>
                  <a:lnTo>
                    <a:pt x="1168733" y="716520"/>
                  </a:lnTo>
                  <a:cubicBezTo>
                    <a:pt x="1193634" y="695548"/>
                    <a:pt x="1225973" y="684721"/>
                    <a:pt x="1260841" y="684721"/>
                  </a:cubicBezTo>
                  <a:cubicBezTo>
                    <a:pt x="1351870" y="684721"/>
                    <a:pt x="1425662" y="758513"/>
                    <a:pt x="1425662" y="849542"/>
                  </a:cubicBezTo>
                  <a:cubicBezTo>
                    <a:pt x="1425662" y="940571"/>
                    <a:pt x="1351870" y="1014363"/>
                    <a:pt x="1260841" y="1014363"/>
                  </a:cubicBezTo>
                  <a:cubicBezTo>
                    <a:pt x="1225973" y="1014363"/>
                    <a:pt x="1193634" y="1003536"/>
                    <a:pt x="1168733" y="982566"/>
                  </a:cubicBezTo>
                  <a:lnTo>
                    <a:pt x="1168733" y="1433908"/>
                  </a:lnTo>
                  <a:lnTo>
                    <a:pt x="765724" y="1433908"/>
                  </a:lnTo>
                  <a:cubicBezTo>
                    <a:pt x="770905" y="1418114"/>
                    <a:pt x="773249" y="1401256"/>
                    <a:pt x="773249" y="1383851"/>
                  </a:cubicBezTo>
                  <a:cubicBezTo>
                    <a:pt x="773249" y="1279093"/>
                    <a:pt x="688325" y="1194168"/>
                    <a:pt x="583566" y="1194168"/>
                  </a:cubicBezTo>
                  <a:cubicBezTo>
                    <a:pt x="478807" y="1194168"/>
                    <a:pt x="393882" y="1279093"/>
                    <a:pt x="393882" y="1383851"/>
                  </a:cubicBezTo>
                  <a:cubicBezTo>
                    <a:pt x="393882" y="1401256"/>
                    <a:pt x="396227" y="1418114"/>
                    <a:pt x="401408" y="1433908"/>
                  </a:cubicBezTo>
                  <a:lnTo>
                    <a:pt x="0" y="1433908"/>
                  </a:lnTo>
                  <a:lnTo>
                    <a:pt x="0" y="265176"/>
                  </a:lnTo>
                  <a:lnTo>
                    <a:pt x="489901" y="265176"/>
                  </a:lnTo>
                  <a:cubicBezTo>
                    <a:pt x="455106" y="239167"/>
                    <a:pt x="433776" y="197370"/>
                    <a:pt x="433776" y="150590"/>
                  </a:cubicBezTo>
                  <a:cubicBezTo>
                    <a:pt x="433776" y="67421"/>
                    <a:pt x="501197" y="0"/>
                    <a:pt x="584366" y="0"/>
                  </a:cubicBezTo>
                  <a:close/>
                </a:path>
              </a:pathLst>
            </a:custGeom>
            <a:solidFill>
              <a:srgbClr val="07A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76"/>
            <p:cNvSpPr/>
            <p:nvPr/>
          </p:nvSpPr>
          <p:spPr>
            <a:xfrm>
              <a:off x="6063475" y="3089949"/>
              <a:ext cx="1384756" cy="1408472"/>
            </a:xfrm>
            <a:custGeom>
              <a:avLst/>
              <a:gdLst/>
              <a:ahLst/>
              <a:cxnLst/>
              <a:rect l="l" t="t" r="r" b="b"/>
              <a:pathLst>
                <a:path w="1384756" h="1408472">
                  <a:moveTo>
                    <a:pt x="0" y="0"/>
                  </a:moveTo>
                  <a:lnTo>
                    <a:pt x="1168732" y="0"/>
                  </a:lnTo>
                  <a:lnTo>
                    <a:pt x="1168732" y="450207"/>
                  </a:lnTo>
                  <a:cubicBezTo>
                    <a:pt x="1188073" y="439244"/>
                    <a:pt x="1210481" y="433776"/>
                    <a:pt x="1234166" y="433776"/>
                  </a:cubicBezTo>
                  <a:cubicBezTo>
                    <a:pt x="1317335" y="433776"/>
                    <a:pt x="1384756" y="501197"/>
                    <a:pt x="1384756" y="584366"/>
                  </a:cubicBezTo>
                  <a:cubicBezTo>
                    <a:pt x="1384756" y="667535"/>
                    <a:pt x="1317335" y="734956"/>
                    <a:pt x="1234166" y="734956"/>
                  </a:cubicBezTo>
                  <a:cubicBezTo>
                    <a:pt x="1210481" y="734956"/>
                    <a:pt x="1188073" y="729488"/>
                    <a:pt x="1168732" y="718526"/>
                  </a:cubicBezTo>
                  <a:lnTo>
                    <a:pt x="1168732" y="1168732"/>
                  </a:lnTo>
                  <a:lnTo>
                    <a:pt x="728979" y="1168732"/>
                  </a:lnTo>
                  <a:cubicBezTo>
                    <a:pt x="742528" y="1190517"/>
                    <a:pt x="749187" y="1216306"/>
                    <a:pt x="749187" y="1243651"/>
                  </a:cubicBezTo>
                  <a:cubicBezTo>
                    <a:pt x="749187" y="1334680"/>
                    <a:pt x="675394" y="1408472"/>
                    <a:pt x="584366" y="1408472"/>
                  </a:cubicBezTo>
                  <a:cubicBezTo>
                    <a:pt x="493337" y="1408472"/>
                    <a:pt x="419545" y="1334680"/>
                    <a:pt x="419545" y="1243651"/>
                  </a:cubicBezTo>
                  <a:cubicBezTo>
                    <a:pt x="419545" y="1216306"/>
                    <a:pt x="426204" y="1190517"/>
                    <a:pt x="439754" y="1168732"/>
                  </a:cubicBezTo>
                  <a:lnTo>
                    <a:pt x="0" y="1168732"/>
                  </a:lnTo>
                  <a:lnTo>
                    <a:pt x="0" y="761099"/>
                  </a:lnTo>
                  <a:cubicBezTo>
                    <a:pt x="24839" y="773303"/>
                    <a:pt x="52809" y="779836"/>
                    <a:pt x="82305" y="779836"/>
                  </a:cubicBezTo>
                  <a:cubicBezTo>
                    <a:pt x="190260" y="779836"/>
                    <a:pt x="277774" y="692321"/>
                    <a:pt x="277774" y="584366"/>
                  </a:cubicBezTo>
                  <a:cubicBezTo>
                    <a:pt x="277774" y="476411"/>
                    <a:pt x="190260" y="388896"/>
                    <a:pt x="82305" y="388896"/>
                  </a:cubicBezTo>
                  <a:cubicBezTo>
                    <a:pt x="52809" y="388896"/>
                    <a:pt x="24839" y="395429"/>
                    <a:pt x="0" y="407633"/>
                  </a:cubicBezTo>
                  <a:close/>
                </a:path>
              </a:pathLst>
            </a:custGeom>
            <a:solidFill>
              <a:srgbClr val="41D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963955" y="3433189"/>
              <a:ext cx="1008112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ea typeface="黑体" panose="02010609060101010101" pitchFamily="49" charset="-122"/>
                </a:rPr>
                <a:t>字体</a:t>
              </a:r>
              <a:endParaRPr lang="zh-CN" altLang="en-US" sz="1600" b="1" dirty="0">
                <a:solidFill>
                  <a:schemeClr val="bg1"/>
                </a:solidFill>
                <a:latin typeface="+mj-ea"/>
                <a:ea typeface="黑体" panose="02010609060101010101" pitchFamily="49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963955" y="4647079"/>
              <a:ext cx="1008112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ea typeface="黑体" panose="02010609060101010101" pitchFamily="49" charset="-122"/>
                </a:rPr>
                <a:t>加粗</a:t>
              </a:r>
              <a:endParaRPr lang="zh-CN" altLang="en-US" sz="1600" b="1" dirty="0">
                <a:solidFill>
                  <a:schemeClr val="bg1"/>
                </a:solidFill>
                <a:latin typeface="+mj-ea"/>
                <a:ea typeface="黑体" panose="02010609060101010101" pitchFamily="49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152087" y="3433189"/>
              <a:ext cx="1008112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ea typeface="黑体" panose="02010609060101010101" pitchFamily="49" charset="-122"/>
                </a:rPr>
                <a:t>更多</a:t>
              </a:r>
              <a:endParaRPr lang="en-US" altLang="zh-CN" sz="1600" b="1" dirty="0">
                <a:solidFill>
                  <a:schemeClr val="bg1"/>
                </a:solidFill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ea typeface="黑体" panose="02010609060101010101" pitchFamily="49" charset="-122"/>
                </a:rPr>
                <a:t>字号</a:t>
              </a:r>
              <a:endParaRPr lang="en-US" altLang="zh-CN" sz="1600" b="1" dirty="0">
                <a:solidFill>
                  <a:schemeClr val="bg1"/>
                </a:solidFill>
                <a:latin typeface="+mj-ea"/>
                <a:ea typeface="黑体" panose="02010609060101010101" pitchFamily="49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152087" y="4647079"/>
              <a:ext cx="1008112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ea typeface="黑体" panose="02010609060101010101" pitchFamily="49" charset="-122"/>
                </a:rPr>
                <a:t>倾斜</a:t>
              </a:r>
              <a:endParaRPr lang="zh-CN" altLang="en-US" sz="1600" b="1" dirty="0">
                <a:solidFill>
                  <a:schemeClr val="bg1"/>
                </a:solidFill>
                <a:latin typeface="+mj-ea"/>
                <a:ea typeface="黑体" panose="02010609060101010101" pitchFamily="49" charset="-122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1806887" y="2741695"/>
            <a:ext cx="261030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07AAE0"/>
                </a:solidFill>
                <a:ea typeface="黑体" panose="02010609060101010101" pitchFamily="49" charset="-122"/>
              </a:rPr>
              <a:t>01.</a:t>
            </a:r>
            <a:r>
              <a:rPr lang="zh-CN" altLang="en-US" sz="2000" b="1" dirty="0">
                <a:solidFill>
                  <a:srgbClr val="07AAE0"/>
                </a:solidFill>
                <a:ea typeface="黑体" panose="02010609060101010101" pitchFamily="49" charset="-122"/>
              </a:rPr>
              <a:t>商品标签</a:t>
            </a:r>
            <a:endParaRPr lang="en-US" altLang="zh-CN" sz="2000" b="1" dirty="0">
              <a:solidFill>
                <a:srgbClr val="07AAE0"/>
              </a:solidFill>
              <a:latin typeface="+mj-ea"/>
              <a:ea typeface="黑体" panose="02010609060101010101" pitchFamily="49" charset="-122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1696720" y="3192778"/>
            <a:ext cx="2720470" cy="6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ea typeface="黑体" panose="02010609060101010101" pitchFamily="49" charset="-122"/>
              </a:rPr>
              <a:t>主要打印商品的条形码，适用于商品外包装无标准条码的场景。</a:t>
            </a:r>
          </a:p>
        </p:txBody>
      </p:sp>
      <p:sp>
        <p:nvSpPr>
          <p:cNvPr id="69" name="矩形 68"/>
          <p:cNvSpPr/>
          <p:nvPr/>
        </p:nvSpPr>
        <p:spPr>
          <a:xfrm>
            <a:off x="1806885" y="4579978"/>
            <a:ext cx="26103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F37265"/>
                </a:solidFill>
                <a:ea typeface="黑体" panose="02010609060101010101" pitchFamily="49" charset="-122"/>
              </a:rPr>
              <a:t>03.</a:t>
            </a:r>
            <a:r>
              <a:rPr lang="zh-CN" altLang="en-US" sz="2000" b="1" dirty="0">
                <a:solidFill>
                  <a:srgbClr val="F37265"/>
                </a:solidFill>
                <a:ea typeface="黑体" panose="02010609060101010101" pitchFamily="49" charset="-122"/>
              </a:rPr>
              <a:t>标价签</a:t>
            </a:r>
            <a:endParaRPr lang="en-US" altLang="zh-CN" sz="2000" b="1" dirty="0">
              <a:solidFill>
                <a:srgbClr val="F37265"/>
              </a:solidFill>
              <a:latin typeface="+mj-ea"/>
              <a:ea typeface="黑体" panose="02010609060101010101" pitchFamily="49" charset="-122"/>
            </a:endParaRPr>
          </a:p>
        </p:txBody>
      </p:sp>
      <p:sp>
        <p:nvSpPr>
          <p:cNvPr id="70" name="TextBox 26"/>
          <p:cNvSpPr txBox="1"/>
          <p:nvPr/>
        </p:nvSpPr>
        <p:spPr>
          <a:xfrm>
            <a:off x="1696720" y="5031061"/>
            <a:ext cx="2720469" cy="90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ea typeface="黑体" panose="02010609060101010101" pitchFamily="49" charset="-122"/>
              </a:rPr>
              <a:t>门店货架上的商品标价签，常用来展示商品的基本信息方便顾客了解和挑选。</a:t>
            </a:r>
          </a:p>
        </p:txBody>
      </p:sp>
      <p:sp>
        <p:nvSpPr>
          <p:cNvPr id="71" name="矩形 70"/>
          <p:cNvSpPr/>
          <p:nvPr/>
        </p:nvSpPr>
        <p:spPr>
          <a:xfrm>
            <a:off x="7645473" y="2741695"/>
            <a:ext cx="26100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41D7B0"/>
                </a:solidFill>
                <a:ea typeface="黑体" panose="02010609060101010101" pitchFamily="49" charset="-122"/>
              </a:rPr>
              <a:t>02.</a:t>
            </a:r>
            <a:r>
              <a:rPr lang="zh-CN" altLang="en-US" sz="2000" b="1" dirty="0">
                <a:solidFill>
                  <a:srgbClr val="41D7B0"/>
                </a:solidFill>
                <a:ea typeface="黑体" panose="02010609060101010101" pitchFamily="49" charset="-122"/>
              </a:rPr>
              <a:t>订单标签</a:t>
            </a:r>
            <a:endParaRPr lang="en-US" altLang="zh-CN" sz="2000" b="1" dirty="0">
              <a:solidFill>
                <a:srgbClr val="41D7B0"/>
              </a:solidFill>
              <a:latin typeface="+mj-ea"/>
              <a:ea typeface="黑体" panose="02010609060101010101" pitchFamily="49" charset="-122"/>
            </a:endParaRPr>
          </a:p>
        </p:txBody>
      </p:sp>
      <p:sp>
        <p:nvSpPr>
          <p:cNvPr id="72" name="TextBox 28"/>
          <p:cNvSpPr txBox="1"/>
          <p:nvPr/>
        </p:nvSpPr>
        <p:spPr>
          <a:xfrm>
            <a:off x="7645472" y="3192778"/>
            <a:ext cx="2890448" cy="90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ea typeface="黑体" panose="02010609060101010101" pitchFamily="49" charset="-122"/>
              </a:rPr>
              <a:t>随购物小票一起打印的订单标签，常用于奶茶店等需要在已售商品展示商品和购买信息的场景。</a:t>
            </a:r>
          </a:p>
        </p:txBody>
      </p:sp>
      <p:sp>
        <p:nvSpPr>
          <p:cNvPr id="73" name="矩形 72"/>
          <p:cNvSpPr/>
          <p:nvPr/>
        </p:nvSpPr>
        <p:spPr>
          <a:xfrm>
            <a:off x="7631080" y="4579978"/>
            <a:ext cx="26100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D124"/>
                </a:solidFill>
                <a:ea typeface="黑体" panose="02010609060101010101" pitchFamily="49" charset="-122"/>
              </a:rPr>
              <a:t>04.</a:t>
            </a:r>
            <a:r>
              <a:rPr lang="zh-CN" altLang="en-US" sz="2000" b="1" dirty="0">
                <a:solidFill>
                  <a:srgbClr val="FFD124"/>
                </a:solidFill>
                <a:ea typeface="黑体" panose="02010609060101010101" pitchFamily="49" charset="-122"/>
              </a:rPr>
              <a:t>预包装标签</a:t>
            </a:r>
            <a:endParaRPr lang="en-US" altLang="zh-CN" sz="2000" b="1" dirty="0">
              <a:solidFill>
                <a:srgbClr val="FFD124"/>
              </a:solidFill>
              <a:latin typeface="+mj-ea"/>
              <a:ea typeface="黑体" panose="02010609060101010101" pitchFamily="49" charset="-122"/>
            </a:endParaRPr>
          </a:p>
        </p:txBody>
      </p:sp>
      <p:sp>
        <p:nvSpPr>
          <p:cNvPr id="74" name="TextBox 30"/>
          <p:cNvSpPr txBox="1"/>
          <p:nvPr/>
        </p:nvSpPr>
        <p:spPr>
          <a:xfrm>
            <a:off x="7631079" y="5031061"/>
            <a:ext cx="3112486" cy="90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ea typeface="黑体" panose="02010609060101010101" pitchFamily="49" charset="-122"/>
              </a:rPr>
              <a:t>用于打印包含重量和价格信息的预包装条码，适用于提前包装、包含不同重量或价格的商品可以快速收款。</a:t>
            </a:r>
            <a:endParaRPr lang="en-US" altLang="zh-CN" sz="1400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549</Words>
  <Application>Microsoft Macintosh PowerPoint</Application>
  <PresentationFormat>宽屏</PresentationFormat>
  <Paragraphs>69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等线</vt:lpstr>
      <vt:lpstr>等线 Light</vt:lpstr>
      <vt:lpstr>黑体</vt:lpstr>
      <vt:lpstr>思源黑体 CN Bold</vt:lpstr>
      <vt:lpstr>思源宋体 CN</vt:lpstr>
      <vt:lpstr>宋体</vt:lpstr>
      <vt:lpstr>微软雅黑</vt:lpstr>
      <vt:lpstr>Heiti SC Medium</vt:lpstr>
      <vt:lpstr>Arial</vt:lpstr>
      <vt:lpstr>Calibri</vt:lpstr>
      <vt:lpstr>Century Gothic</vt:lpstr>
      <vt:lpstr>Levenim MT</vt:lpstr>
      <vt:lpstr>webwppDefTheme</vt:lpstr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100</cp:revision>
  <dcterms:created xsi:type="dcterms:W3CDTF">2021-06-18T04:01:00Z</dcterms:created>
  <dcterms:modified xsi:type="dcterms:W3CDTF">2022-03-16T03:29:40Z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F0F5A2079590439B9DABF9619F6EA82E</vt:lpwstr>
  </property>
</Properties>
</file>