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9" r:id="rId3"/>
  </p:sldMasterIdLst>
  <p:notesMasterIdLst>
    <p:notesMasterId r:id="rId11"/>
  </p:notesMasterIdLst>
  <p:handoutMasterIdLst>
    <p:handoutMasterId r:id="rId12"/>
  </p:handoutMasterIdLst>
  <p:sldIdLst>
    <p:sldId id="336" r:id="rId4"/>
    <p:sldId id="347" r:id="rId5"/>
    <p:sldId id="342" r:id="rId6"/>
    <p:sldId id="340" r:id="rId7"/>
    <p:sldId id="343" r:id="rId8"/>
    <p:sldId id="339" r:id="rId9"/>
    <p:sldId id="34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5F3"/>
    <a:srgbClr val="0F9AF5"/>
    <a:srgbClr val="188FFF"/>
    <a:srgbClr val="1890FF"/>
    <a:srgbClr val="00ADFF"/>
    <a:srgbClr val="3AD8B4"/>
    <a:srgbClr val="F27263"/>
    <a:srgbClr val="F8D45B"/>
    <a:srgbClr val="1990FF"/>
    <a:srgbClr val="00A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5"/>
    <p:restoredTop sz="92395" autoAdjust="0"/>
  </p:normalViewPr>
  <p:slideViewPr>
    <p:cSldViewPr snapToGrid="0">
      <p:cViewPr varScale="1">
        <p:scale>
          <a:sx n="127" d="100"/>
          <a:sy n="127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98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22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919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979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93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g"/><Relationship Id="rId11" Type="http://schemas.openxmlformats.org/officeDocument/2006/relationships/image" Target="../media/image24.sv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>
            <a:fillRect/>
          </a:stretch>
        </p:blipFill>
        <p:spPr>
          <a:xfrm>
            <a:off x="-3881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>
            <a:fillRect/>
          </a:stretch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/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884224" y="2291203"/>
            <a:ext cx="5100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0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AI</a:t>
            </a:r>
            <a:r>
              <a:rPr lang="zh-CN" altLang="en-US" sz="60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商品识别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985520" y="3694430"/>
            <a:ext cx="4431665" cy="462280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专业收银，更懂你的收银系统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5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门店经营称重痛点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C034FF3D-5E06-42E5-953B-39701DA7F19A}"/>
              </a:ext>
            </a:extLst>
          </p:cNvPr>
          <p:cNvSpPr txBox="1"/>
          <p:nvPr/>
        </p:nvSpPr>
        <p:spPr>
          <a:xfrm>
            <a:off x="866807" y="1274644"/>
            <a:ext cx="10458387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b="0" i="0" dirty="0">
                <a:effectLst/>
                <a:latin typeface="Heiti SC Medium" pitchFamily="2" charset="-128"/>
                <a:ea typeface="Heiti SC Medium" pitchFamily="2" charset="-128"/>
              </a:rPr>
              <a:t>高峰期排队称重、收银员操作效率低、严重影响顾客体验、导致流失客流量、提升效率是关键。</a:t>
            </a:r>
            <a:endParaRPr lang="zh-CN" altLang="en-US" dirty="0">
              <a:latin typeface="Heiti SC Medium" pitchFamily="2" charset="-128"/>
              <a:ea typeface="Heiti SC Medium" pitchFamily="2" charset="-128"/>
              <a:cs typeface="+mn-ea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21E402C-2CF0-46B7-92DE-4024E2055800}"/>
              </a:ext>
            </a:extLst>
          </p:cNvPr>
          <p:cNvSpPr/>
          <p:nvPr/>
        </p:nvSpPr>
        <p:spPr>
          <a:xfrm>
            <a:off x="974856" y="2845931"/>
            <a:ext cx="3023139" cy="24395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06400" dist="50800" dir="6480000" sx="98000" sy="98000" algn="ctr" rotWithShape="0">
              <a:srgbClr val="000000">
                <a:alpha val="16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ABE6DA-5DB5-4F4A-AC8D-EFC2BD264EEF}"/>
              </a:ext>
            </a:extLst>
          </p:cNvPr>
          <p:cNvSpPr txBox="1"/>
          <p:nvPr/>
        </p:nvSpPr>
        <p:spPr>
          <a:xfrm>
            <a:off x="1328108" y="2614638"/>
            <a:ext cx="2316635" cy="476071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2" name="Rectangle 64">
            <a:extLst>
              <a:ext uri="{FF2B5EF4-FFF2-40B4-BE49-F238E27FC236}">
                <a16:creationId xmlns:a16="http://schemas.microsoft.com/office/drawing/2014/main" id="{2D94CF13-E141-4262-8780-B20BBF56F7B0}"/>
              </a:ext>
            </a:extLst>
          </p:cNvPr>
          <p:cNvSpPr/>
          <p:nvPr/>
        </p:nvSpPr>
        <p:spPr>
          <a:xfrm>
            <a:off x="1141386" y="3778622"/>
            <a:ext cx="269007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员工需要记</a:t>
            </a:r>
            <a:r>
              <a:rPr lang="en-US" altLang="zh-CN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PLU</a:t>
            </a:r>
            <a:r>
              <a:rPr lang="zh-CN" alt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码、查找商品、输入条码、打印价签影响效率导致顾客排队等待时间长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9FB3D82-BE90-4A59-8B4D-8D50CC15FCA2}"/>
              </a:ext>
            </a:extLst>
          </p:cNvPr>
          <p:cNvSpPr txBox="1"/>
          <p:nvPr/>
        </p:nvSpPr>
        <p:spPr>
          <a:xfrm>
            <a:off x="1665737" y="2683396"/>
            <a:ext cx="164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手动操作效率</a:t>
            </a:r>
            <a:endParaRPr kumimoji="1" lang="en-US" altLang="zh-CN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5C5FDBD-3AC6-4D14-A480-F1C835FDDD2E}"/>
              </a:ext>
            </a:extLst>
          </p:cNvPr>
          <p:cNvSpPr/>
          <p:nvPr/>
        </p:nvSpPr>
        <p:spPr>
          <a:xfrm>
            <a:off x="4584431" y="2845931"/>
            <a:ext cx="3023139" cy="24395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06400" dist="50800" dir="6480000" sx="98000" sy="98000" algn="ctr" rotWithShape="0">
              <a:srgbClr val="000000">
                <a:alpha val="16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F20C82-CC07-4DAF-8FED-8BB9E108BDE6}"/>
              </a:ext>
            </a:extLst>
          </p:cNvPr>
          <p:cNvSpPr txBox="1"/>
          <p:nvPr/>
        </p:nvSpPr>
        <p:spPr>
          <a:xfrm>
            <a:off x="4964197" y="2614638"/>
            <a:ext cx="2257627" cy="476071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CF8251-9193-44C6-8991-4DA3EE8E553B}"/>
              </a:ext>
            </a:extLst>
          </p:cNvPr>
          <p:cNvSpPr txBox="1"/>
          <p:nvPr/>
        </p:nvSpPr>
        <p:spPr>
          <a:xfrm>
            <a:off x="5188036" y="2683396"/>
            <a:ext cx="180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人员</a:t>
            </a:r>
            <a:r>
              <a:rPr kumimoji="1"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耗材成本</a:t>
            </a:r>
            <a:endParaRPr kumimoji="1" lang="en-US" altLang="zh-CN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DB850D2-7373-4E75-94E5-903691C3A10A}"/>
              </a:ext>
            </a:extLst>
          </p:cNvPr>
          <p:cNvSpPr/>
          <p:nvPr/>
        </p:nvSpPr>
        <p:spPr>
          <a:xfrm>
            <a:off x="8194389" y="2845931"/>
            <a:ext cx="3023139" cy="24395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06400" dist="50800" dir="6480000" sx="98000" sy="98000" algn="ctr" rotWithShape="0">
              <a:srgbClr val="000000">
                <a:alpha val="16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C2FEC2-8A45-41F0-9A24-EB9DA854ADFD}"/>
              </a:ext>
            </a:extLst>
          </p:cNvPr>
          <p:cNvSpPr txBox="1"/>
          <p:nvPr/>
        </p:nvSpPr>
        <p:spPr>
          <a:xfrm>
            <a:off x="8535246" y="2614638"/>
            <a:ext cx="2341424" cy="476071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Rectangle 64">
            <a:extLst>
              <a:ext uri="{FF2B5EF4-FFF2-40B4-BE49-F238E27FC236}">
                <a16:creationId xmlns:a16="http://schemas.microsoft.com/office/drawing/2014/main" id="{2AC07D22-4BAC-45BD-9B5F-D3AA059A9B3A}"/>
              </a:ext>
            </a:extLst>
          </p:cNvPr>
          <p:cNvSpPr/>
          <p:nvPr/>
        </p:nvSpPr>
        <p:spPr>
          <a:xfrm>
            <a:off x="8559269" y="3913087"/>
            <a:ext cx="229337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新员工培训时间长、误操作导致门店没必要的损失。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66F55B8-E68D-4E0A-9153-B1AE861A96C1}"/>
              </a:ext>
            </a:extLst>
          </p:cNvPr>
          <p:cNvSpPr txBox="1"/>
          <p:nvPr/>
        </p:nvSpPr>
        <p:spPr>
          <a:xfrm>
            <a:off x="9036544" y="268339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新员工上手</a:t>
            </a:r>
            <a:endParaRPr kumimoji="1" lang="en-US" altLang="zh-CN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7" name="Rectangle 64">
            <a:extLst>
              <a:ext uri="{FF2B5EF4-FFF2-40B4-BE49-F238E27FC236}">
                <a16:creationId xmlns:a16="http://schemas.microsoft.com/office/drawing/2014/main" id="{739756ED-FC34-47BA-A774-4FD71C59105D}"/>
              </a:ext>
            </a:extLst>
          </p:cNvPr>
          <p:cNvSpPr/>
          <p:nvPr/>
        </p:nvSpPr>
        <p:spPr>
          <a:xfrm>
            <a:off x="4767680" y="3778621"/>
            <a:ext cx="2650660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卖场称重区安排员工一对一服务、每年产生巨大的价签纸张成本照成没必要的损失。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0F5CEA9-8E5D-2F46-917B-2D4A548192DA}"/>
              </a:ext>
            </a:extLst>
          </p:cNvPr>
          <p:cNvSpPr txBox="1"/>
          <p:nvPr/>
        </p:nvSpPr>
        <p:spPr>
          <a:xfrm>
            <a:off x="1665737" y="3167409"/>
            <a:ext cx="164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低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E3D9DE-08FE-C04E-AA5C-F98425911483}"/>
              </a:ext>
            </a:extLst>
          </p:cNvPr>
          <p:cNvSpPr txBox="1"/>
          <p:nvPr/>
        </p:nvSpPr>
        <p:spPr>
          <a:xfrm>
            <a:off x="5272322" y="3167409"/>
            <a:ext cx="164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B4B9ACE-06E9-0E4B-86C2-44D7AFED112D}"/>
              </a:ext>
            </a:extLst>
          </p:cNvPr>
          <p:cNvSpPr txBox="1"/>
          <p:nvPr/>
        </p:nvSpPr>
        <p:spPr>
          <a:xfrm>
            <a:off x="8885270" y="3167409"/>
            <a:ext cx="164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难</a:t>
            </a:r>
          </a:p>
        </p:txBody>
      </p:sp>
    </p:spTree>
    <p:extLst>
      <p:ext uri="{BB962C8B-B14F-4D97-AF65-F5344CB8AC3E}">
        <p14:creationId xmlns:p14="http://schemas.microsoft.com/office/powerpoint/2010/main" val="310719933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AI商品识别价值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3B028DC-1EA5-5946-9CC1-338DC6544518}"/>
              </a:ext>
            </a:extLst>
          </p:cNvPr>
          <p:cNvGrpSpPr/>
          <p:nvPr/>
        </p:nvGrpSpPr>
        <p:grpSpPr>
          <a:xfrm>
            <a:off x="762986" y="1963928"/>
            <a:ext cx="2389239" cy="3643053"/>
            <a:chOff x="662502" y="1963928"/>
            <a:chExt cx="2389239" cy="3643053"/>
          </a:xfrm>
        </p:grpSpPr>
        <p:sp>
          <p:nvSpPr>
            <p:cNvPr id="12" name="Rounded Rectangle 70">
              <a:extLst>
                <a:ext uri="{FF2B5EF4-FFF2-40B4-BE49-F238E27FC236}">
                  <a16:creationId xmlns:a16="http://schemas.microsoft.com/office/drawing/2014/main" id="{8D654CBC-FC00-524D-8124-F21F1DF05779}"/>
                </a:ext>
              </a:extLst>
            </p:cNvPr>
            <p:cNvSpPr/>
            <p:nvPr/>
          </p:nvSpPr>
          <p:spPr>
            <a:xfrm>
              <a:off x="662502" y="1963928"/>
              <a:ext cx="2389239" cy="3643053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3" name="Round Same Side Corner Rectangle 82">
              <a:extLst>
                <a:ext uri="{FF2B5EF4-FFF2-40B4-BE49-F238E27FC236}">
                  <a16:creationId xmlns:a16="http://schemas.microsoft.com/office/drawing/2014/main" id="{7A0F7C42-7876-E14A-BE4D-BFEECF74B608}"/>
                </a:ext>
              </a:extLst>
            </p:cNvPr>
            <p:cNvSpPr/>
            <p:nvPr/>
          </p:nvSpPr>
          <p:spPr>
            <a:xfrm>
              <a:off x="662502" y="1963928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4" name="Oval 2">
              <a:extLst>
                <a:ext uri="{FF2B5EF4-FFF2-40B4-BE49-F238E27FC236}">
                  <a16:creationId xmlns:a16="http://schemas.microsoft.com/office/drawing/2014/main" id="{B46CB665-B4CA-E148-B5FF-DB6CF5931584}"/>
                </a:ext>
              </a:extLst>
            </p:cNvPr>
            <p:cNvSpPr/>
            <p:nvPr/>
          </p:nvSpPr>
          <p:spPr>
            <a:xfrm>
              <a:off x="1298557" y="2819226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5" name="内容占位符 2">
              <a:extLst>
                <a:ext uri="{FF2B5EF4-FFF2-40B4-BE49-F238E27FC236}">
                  <a16:creationId xmlns:a16="http://schemas.microsoft.com/office/drawing/2014/main" id="{25EE8D1F-C79A-9240-91F6-510624A68D79}"/>
                </a:ext>
              </a:extLst>
            </p:cNvPr>
            <p:cNvSpPr txBox="1">
              <a:spLocks/>
            </p:cNvSpPr>
            <p:nvPr/>
          </p:nvSpPr>
          <p:spPr>
            <a:xfrm>
              <a:off x="1007115" y="2981882"/>
              <a:ext cx="1700012" cy="6804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收银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模式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C8A1BA-6A8A-8B45-9BF6-E9D563562C14}"/>
                </a:ext>
              </a:extLst>
            </p:cNvPr>
            <p:cNvSpPr txBox="1"/>
            <p:nvPr/>
          </p:nvSpPr>
          <p:spPr>
            <a:xfrm>
              <a:off x="891963" y="3883392"/>
              <a:ext cx="1930317" cy="115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前台称重自动识别后直接收，无需背条码等繁杂操作</a:t>
              </a:r>
              <a:endPara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27" name="内容占位符 2">
              <a:extLst>
                <a:ext uri="{FF2B5EF4-FFF2-40B4-BE49-F238E27FC236}">
                  <a16:creationId xmlns:a16="http://schemas.microsoft.com/office/drawing/2014/main" id="{3219FCAD-DF2F-47B6-A9FD-25CFE7D2CE2E}"/>
                </a:ext>
              </a:extLst>
            </p:cNvPr>
            <p:cNvSpPr txBox="1">
              <a:spLocks/>
            </p:cNvSpPr>
            <p:nvPr/>
          </p:nvSpPr>
          <p:spPr>
            <a:xfrm>
              <a:off x="1007115" y="2274718"/>
              <a:ext cx="1700012" cy="5400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Heiti SC Medium" pitchFamily="2" charset="-128"/>
                  <a:ea typeface="Heiti SC Medium" pitchFamily="2" charset="-128"/>
                </a:rPr>
                <a:t>提高收银效率</a:t>
              </a:r>
              <a:endParaRPr lang="en-US" altLang="zh-CN" sz="1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513010D-0D83-5F4D-8828-1C4A1A039242}"/>
              </a:ext>
            </a:extLst>
          </p:cNvPr>
          <p:cNvGrpSpPr/>
          <p:nvPr/>
        </p:nvGrpSpPr>
        <p:grpSpPr>
          <a:xfrm>
            <a:off x="3487578" y="1963927"/>
            <a:ext cx="2389239" cy="3643053"/>
            <a:chOff x="3635790" y="1963927"/>
            <a:chExt cx="2389239" cy="3643053"/>
          </a:xfrm>
        </p:grpSpPr>
        <p:sp>
          <p:nvSpPr>
            <p:cNvPr id="29" name="Rounded Rectangle 70">
              <a:extLst>
                <a:ext uri="{FF2B5EF4-FFF2-40B4-BE49-F238E27FC236}">
                  <a16:creationId xmlns:a16="http://schemas.microsoft.com/office/drawing/2014/main" id="{8F295C38-4885-FB43-A1F3-92B55C8586A1}"/>
                </a:ext>
              </a:extLst>
            </p:cNvPr>
            <p:cNvSpPr/>
            <p:nvPr/>
          </p:nvSpPr>
          <p:spPr>
            <a:xfrm>
              <a:off x="3635790" y="1963927"/>
              <a:ext cx="2389239" cy="3643053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0" name="Round Same Side Corner Rectangle 82">
              <a:extLst>
                <a:ext uri="{FF2B5EF4-FFF2-40B4-BE49-F238E27FC236}">
                  <a16:creationId xmlns:a16="http://schemas.microsoft.com/office/drawing/2014/main" id="{1E239DB7-C8FB-DE47-A93E-C8DC81E949DE}"/>
                </a:ext>
              </a:extLst>
            </p:cNvPr>
            <p:cNvSpPr/>
            <p:nvPr/>
          </p:nvSpPr>
          <p:spPr>
            <a:xfrm>
              <a:off x="3635790" y="1963927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1" name="Oval 2">
              <a:extLst>
                <a:ext uri="{FF2B5EF4-FFF2-40B4-BE49-F238E27FC236}">
                  <a16:creationId xmlns:a16="http://schemas.microsoft.com/office/drawing/2014/main" id="{F218F9E7-45BF-004F-8329-9EF7AD4CAC3A}"/>
                </a:ext>
              </a:extLst>
            </p:cNvPr>
            <p:cNvSpPr/>
            <p:nvPr/>
          </p:nvSpPr>
          <p:spPr>
            <a:xfrm>
              <a:off x="4271845" y="2819226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2" name="内容占位符 2">
              <a:extLst>
                <a:ext uri="{FF2B5EF4-FFF2-40B4-BE49-F238E27FC236}">
                  <a16:creationId xmlns:a16="http://schemas.microsoft.com/office/drawing/2014/main" id="{719121A7-BD01-E546-8970-11DFDA106066}"/>
                </a:ext>
              </a:extLst>
            </p:cNvPr>
            <p:cNvSpPr txBox="1">
              <a:spLocks/>
            </p:cNvSpPr>
            <p:nvPr/>
          </p:nvSpPr>
          <p:spPr>
            <a:xfrm>
              <a:off x="3980403" y="2277087"/>
              <a:ext cx="1700012" cy="5400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Heiti SC Medium" pitchFamily="2" charset="-128"/>
                  <a:ea typeface="Heiti SC Medium" pitchFamily="2" charset="-128"/>
                </a:rPr>
                <a:t>节约人力成本</a:t>
              </a:r>
              <a:endParaRPr lang="en-US" altLang="zh-CN" sz="1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D4F9AA0-8D5E-6E48-87DB-9590055A5729}"/>
                </a:ext>
              </a:extLst>
            </p:cNvPr>
            <p:cNvSpPr txBox="1"/>
            <p:nvPr/>
          </p:nvSpPr>
          <p:spPr>
            <a:xfrm>
              <a:off x="3660241" y="3984907"/>
              <a:ext cx="2340336" cy="116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大卖场生鲜区可完成自主称重，无需安排过多人员进行一对一服务</a:t>
              </a:r>
              <a:endPara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43" name="内容占位符 2">
              <a:extLst>
                <a:ext uri="{FF2B5EF4-FFF2-40B4-BE49-F238E27FC236}">
                  <a16:creationId xmlns:a16="http://schemas.microsoft.com/office/drawing/2014/main" id="{DB5007D7-7AEF-4E36-AC79-328F61ED3C9D}"/>
                </a:ext>
              </a:extLst>
            </p:cNvPr>
            <p:cNvSpPr txBox="1">
              <a:spLocks/>
            </p:cNvSpPr>
            <p:nvPr/>
          </p:nvSpPr>
          <p:spPr>
            <a:xfrm>
              <a:off x="3980403" y="2981882"/>
              <a:ext cx="1700012" cy="7736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称重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模式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B887547-0D1F-094F-9EA7-94E2049E79A0}"/>
              </a:ext>
            </a:extLst>
          </p:cNvPr>
          <p:cNvGrpSpPr/>
          <p:nvPr/>
        </p:nvGrpSpPr>
        <p:grpSpPr>
          <a:xfrm>
            <a:off x="8936761" y="1963927"/>
            <a:ext cx="2389239" cy="3643053"/>
            <a:chOff x="9358790" y="1963927"/>
            <a:chExt cx="2389239" cy="3643053"/>
          </a:xfrm>
        </p:grpSpPr>
        <p:sp>
          <p:nvSpPr>
            <p:cNvPr id="34" name="Rounded Rectangle 70">
              <a:extLst>
                <a:ext uri="{FF2B5EF4-FFF2-40B4-BE49-F238E27FC236}">
                  <a16:creationId xmlns:a16="http://schemas.microsoft.com/office/drawing/2014/main" id="{A90F79D9-231D-9C4B-9E5E-ECD613097C96}"/>
                </a:ext>
              </a:extLst>
            </p:cNvPr>
            <p:cNvSpPr/>
            <p:nvPr/>
          </p:nvSpPr>
          <p:spPr>
            <a:xfrm>
              <a:off x="9358790" y="1963927"/>
              <a:ext cx="2389239" cy="3643053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Round Same Side Corner Rectangle 82">
              <a:extLst>
                <a:ext uri="{FF2B5EF4-FFF2-40B4-BE49-F238E27FC236}">
                  <a16:creationId xmlns:a16="http://schemas.microsoft.com/office/drawing/2014/main" id="{E649A1D4-455D-D94C-A512-E77BBC9C5BE4}"/>
                </a:ext>
              </a:extLst>
            </p:cNvPr>
            <p:cNvSpPr/>
            <p:nvPr/>
          </p:nvSpPr>
          <p:spPr>
            <a:xfrm>
              <a:off x="9358790" y="1963927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7" name="Oval 2">
              <a:extLst>
                <a:ext uri="{FF2B5EF4-FFF2-40B4-BE49-F238E27FC236}">
                  <a16:creationId xmlns:a16="http://schemas.microsoft.com/office/drawing/2014/main" id="{F5E8787A-B4D4-A247-B5DA-E4D98A36E268}"/>
                </a:ext>
              </a:extLst>
            </p:cNvPr>
            <p:cNvSpPr/>
            <p:nvPr/>
          </p:nvSpPr>
          <p:spPr>
            <a:xfrm>
              <a:off x="9994845" y="2819226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8" name="内容占位符 2">
              <a:extLst>
                <a:ext uri="{FF2B5EF4-FFF2-40B4-BE49-F238E27FC236}">
                  <a16:creationId xmlns:a16="http://schemas.microsoft.com/office/drawing/2014/main" id="{4FC2D225-2814-9F4A-8C42-C19B5477AB6C}"/>
                </a:ext>
              </a:extLst>
            </p:cNvPr>
            <p:cNvSpPr txBox="1">
              <a:spLocks/>
            </p:cNvSpPr>
            <p:nvPr/>
          </p:nvSpPr>
          <p:spPr>
            <a:xfrm>
              <a:off x="9533378" y="2277087"/>
              <a:ext cx="2040063" cy="5400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Heiti SC Medium" pitchFamily="2" charset="-128"/>
                  <a:ea typeface="Heiti SC Medium" pitchFamily="2" charset="-128"/>
                </a:rPr>
                <a:t>精细化管理数据</a:t>
              </a:r>
              <a:endParaRPr lang="en-US" altLang="zh-CN" sz="1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33C17FC-A8E1-134C-A051-46CB1E76D89B}"/>
                </a:ext>
              </a:extLst>
            </p:cNvPr>
            <p:cNvSpPr txBox="1"/>
            <p:nvPr/>
          </p:nvSpPr>
          <p:spPr>
            <a:xfrm>
              <a:off x="9540093" y="4021178"/>
              <a:ext cx="2026633" cy="115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云端自动学习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识别，数据收集无需人工干预操作</a:t>
              </a:r>
            </a:p>
          </p:txBody>
        </p:sp>
        <p:sp>
          <p:nvSpPr>
            <p:cNvPr id="44" name="内容占位符 2">
              <a:extLst>
                <a:ext uri="{FF2B5EF4-FFF2-40B4-BE49-F238E27FC236}">
                  <a16:creationId xmlns:a16="http://schemas.microsoft.com/office/drawing/2014/main" id="{264978EC-E294-42B6-A0E8-0407EAE640A7}"/>
                </a:ext>
              </a:extLst>
            </p:cNvPr>
            <p:cNvSpPr txBox="1">
              <a:spLocks/>
            </p:cNvSpPr>
            <p:nvPr/>
          </p:nvSpPr>
          <p:spPr>
            <a:xfrm>
              <a:off x="9703403" y="2981879"/>
              <a:ext cx="1700012" cy="77360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数据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管理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D6A48C-21F4-F04F-A7C3-59CC20A90848}"/>
              </a:ext>
            </a:extLst>
          </p:cNvPr>
          <p:cNvGrpSpPr/>
          <p:nvPr/>
        </p:nvGrpSpPr>
        <p:grpSpPr>
          <a:xfrm>
            <a:off x="6212170" y="1963927"/>
            <a:ext cx="2389239" cy="3643053"/>
            <a:chOff x="6497290" y="1963927"/>
            <a:chExt cx="2389239" cy="3643053"/>
          </a:xfrm>
        </p:grpSpPr>
        <p:sp>
          <p:nvSpPr>
            <p:cNvPr id="50" name="Rounded Rectangle 70">
              <a:extLst>
                <a:ext uri="{FF2B5EF4-FFF2-40B4-BE49-F238E27FC236}">
                  <a16:creationId xmlns:a16="http://schemas.microsoft.com/office/drawing/2014/main" id="{7DA3240C-924F-4DDE-B875-81CC0084E8AA}"/>
                </a:ext>
              </a:extLst>
            </p:cNvPr>
            <p:cNvSpPr/>
            <p:nvPr/>
          </p:nvSpPr>
          <p:spPr>
            <a:xfrm>
              <a:off x="6497290" y="1963927"/>
              <a:ext cx="2389239" cy="3643053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1" name="Round Same Side Corner Rectangle 82">
              <a:extLst>
                <a:ext uri="{FF2B5EF4-FFF2-40B4-BE49-F238E27FC236}">
                  <a16:creationId xmlns:a16="http://schemas.microsoft.com/office/drawing/2014/main" id="{17FE295A-A0A4-4325-A4CD-013DA373F8D3}"/>
                </a:ext>
              </a:extLst>
            </p:cNvPr>
            <p:cNvSpPr/>
            <p:nvPr/>
          </p:nvSpPr>
          <p:spPr>
            <a:xfrm>
              <a:off x="6497290" y="1963927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Oval 2">
              <a:extLst>
                <a:ext uri="{FF2B5EF4-FFF2-40B4-BE49-F238E27FC236}">
                  <a16:creationId xmlns:a16="http://schemas.microsoft.com/office/drawing/2014/main" id="{AC766808-F789-4FF4-AEA3-7CA963715D98}"/>
                </a:ext>
              </a:extLst>
            </p:cNvPr>
            <p:cNvSpPr/>
            <p:nvPr/>
          </p:nvSpPr>
          <p:spPr>
            <a:xfrm>
              <a:off x="7133345" y="2819226"/>
              <a:ext cx="1117129" cy="111712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" name="内容占位符 2">
              <a:extLst>
                <a:ext uri="{FF2B5EF4-FFF2-40B4-BE49-F238E27FC236}">
                  <a16:creationId xmlns:a16="http://schemas.microsoft.com/office/drawing/2014/main" id="{0EF677CB-2145-46CC-85CC-754DAFB134F3}"/>
                </a:ext>
              </a:extLst>
            </p:cNvPr>
            <p:cNvSpPr txBox="1">
              <a:spLocks/>
            </p:cNvSpPr>
            <p:nvPr/>
          </p:nvSpPr>
          <p:spPr>
            <a:xfrm>
              <a:off x="6671878" y="2277087"/>
              <a:ext cx="2040063" cy="5400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Heiti SC Medium" pitchFamily="2" charset="-128"/>
                  <a:ea typeface="Heiti SC Medium" pitchFamily="2" charset="-128"/>
                </a:rPr>
                <a:t>节约耗材成本</a:t>
              </a:r>
              <a:endParaRPr lang="en-US" altLang="zh-CN" sz="1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518E2B0B-0BAD-42D4-A66E-EA9DCCF65386}"/>
                </a:ext>
              </a:extLst>
            </p:cNvPr>
            <p:cNvSpPr txBox="1"/>
            <p:nvPr/>
          </p:nvSpPr>
          <p:spPr>
            <a:xfrm>
              <a:off x="6678593" y="4021178"/>
              <a:ext cx="2026633" cy="115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</a:rPr>
                <a:t>无需每个商品贴商品标签，每年可节约大量耗材成本。</a:t>
              </a:r>
            </a:p>
          </p:txBody>
        </p:sp>
        <p:sp>
          <p:nvSpPr>
            <p:cNvPr id="53" name="内容占位符 2">
              <a:extLst>
                <a:ext uri="{FF2B5EF4-FFF2-40B4-BE49-F238E27FC236}">
                  <a16:creationId xmlns:a16="http://schemas.microsoft.com/office/drawing/2014/main" id="{02F5896C-4F54-4C54-A480-E66221700DF3}"/>
                </a:ext>
              </a:extLst>
            </p:cNvPr>
            <p:cNvSpPr txBox="1">
              <a:spLocks/>
            </p:cNvSpPr>
            <p:nvPr/>
          </p:nvSpPr>
          <p:spPr>
            <a:xfrm>
              <a:off x="6841903" y="3162749"/>
              <a:ext cx="1700012" cy="43008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rgbClr val="1890FF"/>
                  </a:solidFill>
                  <a:latin typeface="Heiti SC Medium" pitchFamily="2" charset="-128"/>
                  <a:ea typeface="Heiti SC Medium" pitchFamily="2" charset="-128"/>
                </a:rPr>
                <a:t>价签</a:t>
              </a:r>
              <a:endParaRPr lang="en-US" altLang="zh-CN" sz="18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7448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0CF2ABA-51C9-264E-A8A1-AD7E7E203418}"/>
              </a:ext>
            </a:extLst>
          </p:cNvPr>
          <p:cNvSpPr/>
          <p:nvPr/>
        </p:nvSpPr>
        <p:spPr>
          <a:xfrm>
            <a:off x="-45720" y="4101421"/>
            <a:ext cx="12283440" cy="2871653"/>
          </a:xfrm>
          <a:prstGeom prst="rect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21D535-C474-41C1-A126-DCD267DF3BCC}"/>
              </a:ext>
            </a:extLst>
          </p:cNvPr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AI</a:t>
            </a:r>
            <a:r>
              <a:rPr lang="zh-CN" altLang="en-US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商品识别解决方案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F4576167-40B6-8041-91D9-3780C3C89E0F}"/>
              </a:ext>
            </a:extLst>
          </p:cNvPr>
          <p:cNvSpPr txBox="1"/>
          <p:nvPr/>
        </p:nvSpPr>
        <p:spPr>
          <a:xfrm>
            <a:off x="3202705" y="1263030"/>
            <a:ext cx="5786590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Heiti SC Medium" pitchFamily="2" charset="-128"/>
                <a:ea typeface="Heiti SC Medium" pitchFamily="2" charset="-128"/>
                <a:cs typeface="+mn-ea"/>
              </a:rPr>
              <a:t>前端称重，云端学习，闭环提升效率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0D009347-8D53-FB4C-AE1B-ABEAF6B1C313}"/>
              </a:ext>
            </a:extLst>
          </p:cNvPr>
          <p:cNvSpPr/>
          <p:nvPr/>
        </p:nvSpPr>
        <p:spPr>
          <a:xfrm>
            <a:off x="1584960" y="2581355"/>
            <a:ext cx="1107440" cy="1107440"/>
          </a:xfrm>
          <a:prstGeom prst="ellipse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0E3FB6-69FD-BA41-BB8F-E409101CD86F}"/>
              </a:ext>
            </a:extLst>
          </p:cNvPr>
          <p:cNvSpPr txBox="1"/>
          <p:nvPr/>
        </p:nvSpPr>
        <p:spPr>
          <a:xfrm>
            <a:off x="1635979" y="295040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前端称重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AF792C8-B219-814E-8FD8-D6D588DB3DD0}"/>
              </a:ext>
            </a:extLst>
          </p:cNvPr>
          <p:cNvSpPr/>
          <p:nvPr/>
        </p:nvSpPr>
        <p:spPr>
          <a:xfrm>
            <a:off x="4419600" y="2637235"/>
            <a:ext cx="995680" cy="995680"/>
          </a:xfrm>
          <a:prstGeom prst="roundRect">
            <a:avLst>
              <a:gd name="adj" fmla="val 8504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E823FC3-D23D-7147-8850-D9269B6AD8CA}"/>
              </a:ext>
            </a:extLst>
          </p:cNvPr>
          <p:cNvSpPr txBox="1"/>
          <p:nvPr/>
        </p:nvSpPr>
        <p:spPr>
          <a:xfrm>
            <a:off x="4419600" y="296579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放置商品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B15B6763-A493-FE44-9F6D-66D4136AEB8C}"/>
              </a:ext>
            </a:extLst>
          </p:cNvPr>
          <p:cNvSpPr/>
          <p:nvPr/>
        </p:nvSpPr>
        <p:spPr>
          <a:xfrm>
            <a:off x="6285653" y="2637235"/>
            <a:ext cx="995680" cy="995680"/>
          </a:xfrm>
          <a:prstGeom prst="roundRect">
            <a:avLst>
              <a:gd name="adj" fmla="val 8504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2678336-1CB5-F24B-B14E-7DD5B02EC469}"/>
              </a:ext>
            </a:extLst>
          </p:cNvPr>
          <p:cNvSpPr txBox="1"/>
          <p:nvPr/>
        </p:nvSpPr>
        <p:spPr>
          <a:xfrm>
            <a:off x="6299200" y="296579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识别商品</a:t>
            </a: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8026C3B-7D54-0549-AED0-034EDC1E3D64}"/>
              </a:ext>
            </a:extLst>
          </p:cNvPr>
          <p:cNvSpPr/>
          <p:nvPr/>
        </p:nvSpPr>
        <p:spPr>
          <a:xfrm>
            <a:off x="8151706" y="2637235"/>
            <a:ext cx="995680" cy="995680"/>
          </a:xfrm>
          <a:prstGeom prst="roundRect">
            <a:avLst>
              <a:gd name="adj" fmla="val 8504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6CB5E2-FA22-5747-A2EB-7B9EBB755500}"/>
              </a:ext>
            </a:extLst>
          </p:cNvPr>
          <p:cNvSpPr txBox="1"/>
          <p:nvPr/>
        </p:nvSpPr>
        <p:spPr>
          <a:xfrm>
            <a:off x="8148320" y="296579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点选商品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A437466B-88A6-C24A-9886-5D4A2E19D672}"/>
              </a:ext>
            </a:extLst>
          </p:cNvPr>
          <p:cNvSpPr/>
          <p:nvPr/>
        </p:nvSpPr>
        <p:spPr>
          <a:xfrm>
            <a:off x="10017760" y="2637235"/>
            <a:ext cx="995680" cy="995680"/>
          </a:xfrm>
          <a:prstGeom prst="roundRect">
            <a:avLst>
              <a:gd name="adj" fmla="val 8504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5ACB18-CB1A-534E-90AA-60E32B3E09BE}"/>
              </a:ext>
            </a:extLst>
          </p:cNvPr>
          <p:cNvSpPr txBox="1"/>
          <p:nvPr/>
        </p:nvSpPr>
        <p:spPr>
          <a:xfrm>
            <a:off x="10017760" y="296579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打印标签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7C5233EF-FC51-2940-AB32-E97C33E3203E}"/>
              </a:ext>
            </a:extLst>
          </p:cNvPr>
          <p:cNvSpPr/>
          <p:nvPr/>
        </p:nvSpPr>
        <p:spPr>
          <a:xfrm>
            <a:off x="4419600" y="4960765"/>
            <a:ext cx="995680" cy="995680"/>
          </a:xfrm>
          <a:prstGeom prst="roundRect">
            <a:avLst>
              <a:gd name="adj" fmla="val 8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20F222-50E6-BD4E-8AF8-4DD53FCB9FAC}"/>
              </a:ext>
            </a:extLst>
          </p:cNvPr>
          <p:cNvSpPr txBox="1"/>
          <p:nvPr/>
        </p:nvSpPr>
        <p:spPr>
          <a:xfrm>
            <a:off x="4419600" y="5289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数据收集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041B05E7-DC7A-2847-9CE3-BD660D36E1E5}"/>
              </a:ext>
            </a:extLst>
          </p:cNvPr>
          <p:cNvSpPr/>
          <p:nvPr/>
        </p:nvSpPr>
        <p:spPr>
          <a:xfrm>
            <a:off x="6285653" y="4960765"/>
            <a:ext cx="995680" cy="995680"/>
          </a:xfrm>
          <a:prstGeom prst="roundRect">
            <a:avLst>
              <a:gd name="adj" fmla="val 8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6F40B51-D712-2C44-8648-BC099C54EA43}"/>
              </a:ext>
            </a:extLst>
          </p:cNvPr>
          <p:cNvSpPr txBox="1"/>
          <p:nvPr/>
        </p:nvSpPr>
        <p:spPr>
          <a:xfrm>
            <a:off x="6299200" y="5289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自动评估</a:t>
            </a: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99678738-3131-C742-BC4B-496776F90955}"/>
              </a:ext>
            </a:extLst>
          </p:cNvPr>
          <p:cNvSpPr/>
          <p:nvPr/>
        </p:nvSpPr>
        <p:spPr>
          <a:xfrm>
            <a:off x="8151706" y="4960765"/>
            <a:ext cx="995680" cy="995680"/>
          </a:xfrm>
          <a:prstGeom prst="roundRect">
            <a:avLst>
              <a:gd name="adj" fmla="val 8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C13612-5EA0-7A4B-8EAE-97C320338776}"/>
              </a:ext>
            </a:extLst>
          </p:cNvPr>
          <p:cNvSpPr txBox="1"/>
          <p:nvPr/>
        </p:nvSpPr>
        <p:spPr>
          <a:xfrm>
            <a:off x="8148320" y="5289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自动学习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D270E395-B9D2-7C41-86A1-A371876CC48D}"/>
              </a:ext>
            </a:extLst>
          </p:cNvPr>
          <p:cNvSpPr/>
          <p:nvPr/>
        </p:nvSpPr>
        <p:spPr>
          <a:xfrm>
            <a:off x="10017760" y="4960765"/>
            <a:ext cx="995680" cy="995680"/>
          </a:xfrm>
          <a:prstGeom prst="roundRect">
            <a:avLst>
              <a:gd name="adj" fmla="val 8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CFFA43B-600D-984D-A3D5-3A5F47431DE2}"/>
              </a:ext>
            </a:extLst>
          </p:cNvPr>
          <p:cNvSpPr txBox="1"/>
          <p:nvPr/>
        </p:nvSpPr>
        <p:spPr>
          <a:xfrm>
            <a:off x="10017760" y="5289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算法升级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18FAD2C-CB9A-8D4F-924C-28F49449D7B2}"/>
              </a:ext>
            </a:extLst>
          </p:cNvPr>
          <p:cNvSpPr/>
          <p:nvPr/>
        </p:nvSpPr>
        <p:spPr>
          <a:xfrm>
            <a:off x="1584960" y="4904885"/>
            <a:ext cx="1107440" cy="1107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995094-C7A3-0F4D-B5CE-2B4B3D54430A}"/>
              </a:ext>
            </a:extLst>
          </p:cNvPr>
          <p:cNvSpPr txBox="1"/>
          <p:nvPr/>
        </p:nvSpPr>
        <p:spPr>
          <a:xfrm>
            <a:off x="1635979" y="5289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云端学习</a:t>
            </a:r>
          </a:p>
        </p:txBody>
      </p:sp>
      <p:sp>
        <p:nvSpPr>
          <p:cNvPr id="8" name="三角形 7">
            <a:extLst>
              <a:ext uri="{FF2B5EF4-FFF2-40B4-BE49-F238E27FC236}">
                <a16:creationId xmlns:a16="http://schemas.microsoft.com/office/drawing/2014/main" id="{8E1F900F-9C8E-B04E-BFE3-7F72DF31ACAE}"/>
              </a:ext>
            </a:extLst>
          </p:cNvPr>
          <p:cNvSpPr/>
          <p:nvPr/>
        </p:nvSpPr>
        <p:spPr>
          <a:xfrm>
            <a:off x="2928220" y="3419301"/>
            <a:ext cx="989173" cy="852736"/>
          </a:xfrm>
          <a:prstGeom prst="triangle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9" name="三角形 28">
            <a:extLst>
              <a:ext uri="{FF2B5EF4-FFF2-40B4-BE49-F238E27FC236}">
                <a16:creationId xmlns:a16="http://schemas.microsoft.com/office/drawing/2014/main" id="{B682C8CB-8F46-DC45-8144-FD3335129962}"/>
              </a:ext>
            </a:extLst>
          </p:cNvPr>
          <p:cNvSpPr/>
          <p:nvPr/>
        </p:nvSpPr>
        <p:spPr>
          <a:xfrm flipV="1">
            <a:off x="9102923" y="3946673"/>
            <a:ext cx="989173" cy="85273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0" name="L 形 29">
            <a:extLst>
              <a:ext uri="{FF2B5EF4-FFF2-40B4-BE49-F238E27FC236}">
                <a16:creationId xmlns:a16="http://schemas.microsoft.com/office/drawing/2014/main" id="{8D9F517C-8123-DF49-877F-89D1AB900E7C}"/>
              </a:ext>
            </a:extLst>
          </p:cNvPr>
          <p:cNvSpPr/>
          <p:nvPr/>
        </p:nvSpPr>
        <p:spPr>
          <a:xfrm rot="13500000">
            <a:off x="5655915" y="5419089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3" name="L 形 32">
            <a:extLst>
              <a:ext uri="{FF2B5EF4-FFF2-40B4-BE49-F238E27FC236}">
                <a16:creationId xmlns:a16="http://schemas.microsoft.com/office/drawing/2014/main" id="{41AB9B93-95D7-4E44-9589-B7F5C6E448EC}"/>
              </a:ext>
            </a:extLst>
          </p:cNvPr>
          <p:cNvSpPr/>
          <p:nvPr/>
        </p:nvSpPr>
        <p:spPr>
          <a:xfrm rot="13500000">
            <a:off x="7553829" y="5419089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4" name="L 形 33">
            <a:extLst>
              <a:ext uri="{FF2B5EF4-FFF2-40B4-BE49-F238E27FC236}">
                <a16:creationId xmlns:a16="http://schemas.microsoft.com/office/drawing/2014/main" id="{144920F3-AAD8-5B4A-8113-7B6FBB0FF79E}"/>
              </a:ext>
            </a:extLst>
          </p:cNvPr>
          <p:cNvSpPr/>
          <p:nvPr/>
        </p:nvSpPr>
        <p:spPr>
          <a:xfrm rot="13500000">
            <a:off x="9432247" y="5419089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5" name="L 形 34">
            <a:extLst>
              <a:ext uri="{FF2B5EF4-FFF2-40B4-BE49-F238E27FC236}">
                <a16:creationId xmlns:a16="http://schemas.microsoft.com/office/drawing/2014/main" id="{22AAFE13-5081-0042-B041-ED43FD4F5E6F}"/>
              </a:ext>
            </a:extLst>
          </p:cNvPr>
          <p:cNvSpPr/>
          <p:nvPr/>
        </p:nvSpPr>
        <p:spPr>
          <a:xfrm rot="13500000">
            <a:off x="5655915" y="3024362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6" name="L 形 35">
            <a:extLst>
              <a:ext uri="{FF2B5EF4-FFF2-40B4-BE49-F238E27FC236}">
                <a16:creationId xmlns:a16="http://schemas.microsoft.com/office/drawing/2014/main" id="{30FAF27E-CD87-5F4A-A26D-299EC940C2E1}"/>
              </a:ext>
            </a:extLst>
          </p:cNvPr>
          <p:cNvSpPr/>
          <p:nvPr/>
        </p:nvSpPr>
        <p:spPr>
          <a:xfrm rot="13500000">
            <a:off x="7553829" y="3024362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7" name="L 形 36">
            <a:extLst>
              <a:ext uri="{FF2B5EF4-FFF2-40B4-BE49-F238E27FC236}">
                <a16:creationId xmlns:a16="http://schemas.microsoft.com/office/drawing/2014/main" id="{DFF47AD0-D6AF-1C46-9720-F86E96E6C91D}"/>
              </a:ext>
            </a:extLst>
          </p:cNvPr>
          <p:cNvSpPr/>
          <p:nvPr/>
        </p:nvSpPr>
        <p:spPr>
          <a:xfrm rot="13500000">
            <a:off x="9432247" y="3024362"/>
            <a:ext cx="221427" cy="221427"/>
          </a:xfrm>
          <a:prstGeom prst="corner">
            <a:avLst>
              <a:gd name="adj1" fmla="val 14539"/>
              <a:gd name="adj2" fmla="val 14865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270350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>
            <a:extLst>
              <a:ext uri="{FF2B5EF4-FFF2-40B4-BE49-F238E27FC236}">
                <a16:creationId xmlns:a16="http://schemas.microsoft.com/office/drawing/2014/main" id="{583FFC02-34A8-DA41-B91A-5403DF5BFE8A}"/>
              </a:ext>
            </a:extLst>
          </p:cNvPr>
          <p:cNvSpPr/>
          <p:nvPr/>
        </p:nvSpPr>
        <p:spPr>
          <a:xfrm>
            <a:off x="1545221" y="4695467"/>
            <a:ext cx="3808819" cy="1590078"/>
          </a:xfrm>
          <a:prstGeom prst="roundRect">
            <a:avLst>
              <a:gd name="adj" fmla="val 5968"/>
            </a:avLst>
          </a:prstGeom>
          <a:noFill/>
          <a:ln w="28575"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6E5F6E1-FDC6-9745-B430-9A653DECDE9F}"/>
              </a:ext>
            </a:extLst>
          </p:cNvPr>
          <p:cNvSpPr/>
          <p:nvPr/>
        </p:nvSpPr>
        <p:spPr>
          <a:xfrm>
            <a:off x="2359342" y="4434263"/>
            <a:ext cx="2180577" cy="522407"/>
          </a:xfrm>
          <a:prstGeom prst="roundRect">
            <a:avLst>
              <a:gd name="adj" fmla="val 50000"/>
            </a:avLst>
          </a:prstGeom>
          <a:solidFill>
            <a:srgbClr val="189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65589FA-3D5B-4F49-8F1B-BA50B62E7F1E}"/>
              </a:ext>
            </a:extLst>
          </p:cNvPr>
          <p:cNvSpPr/>
          <p:nvPr/>
        </p:nvSpPr>
        <p:spPr>
          <a:xfrm>
            <a:off x="6667751" y="4695467"/>
            <a:ext cx="3808819" cy="1590078"/>
          </a:xfrm>
          <a:prstGeom prst="roundRect">
            <a:avLst>
              <a:gd name="adj" fmla="val 5968"/>
            </a:avLst>
          </a:prstGeom>
          <a:noFill/>
          <a:ln w="28575"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B35D0AAD-5E34-264A-B72D-7DC375ED7165}"/>
              </a:ext>
            </a:extLst>
          </p:cNvPr>
          <p:cNvSpPr/>
          <p:nvPr/>
        </p:nvSpPr>
        <p:spPr>
          <a:xfrm>
            <a:off x="7169489" y="4434263"/>
            <a:ext cx="2805342" cy="522407"/>
          </a:xfrm>
          <a:prstGeom prst="roundRect">
            <a:avLst>
              <a:gd name="adj" fmla="val 50000"/>
            </a:avLst>
          </a:prstGeom>
          <a:solidFill>
            <a:srgbClr val="189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20B31640-10D4-9149-9376-05E788D7F966}"/>
              </a:ext>
            </a:extLst>
          </p:cNvPr>
          <p:cNvSpPr/>
          <p:nvPr/>
        </p:nvSpPr>
        <p:spPr>
          <a:xfrm>
            <a:off x="6667751" y="2589196"/>
            <a:ext cx="3808819" cy="1448809"/>
          </a:xfrm>
          <a:prstGeom prst="roundRect">
            <a:avLst>
              <a:gd name="adj" fmla="val 5968"/>
            </a:avLst>
          </a:prstGeom>
          <a:noFill/>
          <a:ln w="28575"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E018203E-01AA-BD41-9B9A-7C064EE3553F}"/>
              </a:ext>
            </a:extLst>
          </p:cNvPr>
          <p:cNvSpPr/>
          <p:nvPr/>
        </p:nvSpPr>
        <p:spPr>
          <a:xfrm>
            <a:off x="7481872" y="2327992"/>
            <a:ext cx="2180577" cy="522407"/>
          </a:xfrm>
          <a:prstGeom prst="roundRect">
            <a:avLst>
              <a:gd name="adj" fmla="val 50000"/>
            </a:avLst>
          </a:prstGeom>
          <a:solidFill>
            <a:srgbClr val="189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71EE8E2-51BB-2E49-AC92-F079CD64A8B2}"/>
              </a:ext>
            </a:extLst>
          </p:cNvPr>
          <p:cNvSpPr/>
          <p:nvPr/>
        </p:nvSpPr>
        <p:spPr>
          <a:xfrm>
            <a:off x="1545221" y="2589196"/>
            <a:ext cx="3808819" cy="1448809"/>
          </a:xfrm>
          <a:prstGeom prst="roundRect">
            <a:avLst>
              <a:gd name="adj" fmla="val 5968"/>
            </a:avLst>
          </a:prstGeom>
          <a:noFill/>
          <a:ln w="28575"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05B432B1-DE18-1D40-9A21-D9CBFD9B7786}"/>
              </a:ext>
            </a:extLst>
          </p:cNvPr>
          <p:cNvSpPr/>
          <p:nvPr/>
        </p:nvSpPr>
        <p:spPr>
          <a:xfrm>
            <a:off x="2251220" y="2327992"/>
            <a:ext cx="2396820" cy="522407"/>
          </a:xfrm>
          <a:prstGeom prst="roundRect">
            <a:avLst>
              <a:gd name="adj" fmla="val 50000"/>
            </a:avLst>
          </a:prstGeom>
          <a:solidFill>
            <a:srgbClr val="189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AI</a:t>
            </a:r>
            <a:r>
              <a:rPr lang="zh-CN" altLang="en-US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商品识别解决方案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169593E1-BD0D-42DD-9FA3-4407444AACF8}"/>
              </a:ext>
            </a:extLst>
          </p:cNvPr>
          <p:cNvSpPr txBox="1"/>
          <p:nvPr/>
        </p:nvSpPr>
        <p:spPr>
          <a:xfrm>
            <a:off x="3350279" y="1263030"/>
            <a:ext cx="5384656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dirty="0">
                <a:latin typeface="Heiti SC Medium" pitchFamily="2" charset="-128"/>
                <a:ea typeface="Heiti SC Medium" pitchFamily="2" charset="-128"/>
                <a:cs typeface="+mn-ea"/>
              </a:rPr>
              <a:t>强大的技术，支持门店提高效率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66E9643-7B46-6B42-89C3-AFEC35958CBA}"/>
              </a:ext>
            </a:extLst>
          </p:cNvPr>
          <p:cNvSpPr txBox="1"/>
          <p:nvPr/>
        </p:nvSpPr>
        <p:spPr>
          <a:xfrm>
            <a:off x="2318551" y="240452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可自动识别袋装商品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ECD146-B774-6542-B237-BB3B1BB0ECC2}"/>
              </a:ext>
            </a:extLst>
          </p:cNvPr>
          <p:cNvSpPr txBox="1"/>
          <p:nvPr/>
        </p:nvSpPr>
        <p:spPr>
          <a:xfrm>
            <a:off x="1730193" y="2994819"/>
            <a:ext cx="3438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水果、蔬菜、散装商品都能识别；只要肉眼能够看透的包装袋，都可以被识别，智能推荐准确率高达</a:t>
            </a: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99%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ABE24A-45CD-CF49-AF37-C031571F6DB5}"/>
              </a:ext>
            </a:extLst>
          </p:cNvPr>
          <p:cNvSpPr txBox="1"/>
          <p:nvPr/>
        </p:nvSpPr>
        <p:spPr>
          <a:xfrm>
            <a:off x="7000882" y="2994819"/>
            <a:ext cx="314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设备具有自主学习能力，随着设备使用的频次越来越高，识别的效率和准确度也会不断的提升。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432755-5B01-9743-A8FE-5DC41AD6CD37}"/>
              </a:ext>
            </a:extLst>
          </p:cNvPr>
          <p:cNvSpPr txBox="1"/>
          <p:nvPr/>
        </p:nvSpPr>
        <p:spPr>
          <a:xfrm>
            <a:off x="6774940" y="5073746"/>
            <a:ext cx="3594440" cy="77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前端称重、云端自动同步商品数据。自动完成云端更新、确保数据同步。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D13372-A799-5E40-A343-F86FC1967B32}"/>
              </a:ext>
            </a:extLst>
          </p:cNvPr>
          <p:cNvSpPr txBox="1"/>
          <p:nvPr/>
        </p:nvSpPr>
        <p:spPr>
          <a:xfrm>
            <a:off x="1692282" y="5073746"/>
            <a:ext cx="351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同样是芒果，只要大小，颜色稍有不同，都是可以被识别。若肉眼也无法识别，店员可以在显示的页面进行选择。也可以通过贴标区分后识别。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533C7A-4E0B-5044-976D-94F1BC8B346E}"/>
              </a:ext>
            </a:extLst>
          </p:cNvPr>
          <p:cNvSpPr txBox="1"/>
          <p:nvPr/>
        </p:nvSpPr>
        <p:spPr>
          <a:xfrm>
            <a:off x="7787330" y="239375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快速自主学习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7304B3-9A42-C047-990A-B915C4D16EEE}"/>
              </a:ext>
            </a:extLst>
          </p:cNvPr>
          <p:cNvSpPr txBox="1"/>
          <p:nvPr/>
        </p:nvSpPr>
        <p:spPr>
          <a:xfrm>
            <a:off x="7275170" y="4515444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本地</a:t>
            </a:r>
            <a:r>
              <a:rPr kumimoji="1"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云端同步管理数据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C58587-BA2D-2144-BF9F-F226D5655EFB}"/>
              </a:ext>
            </a:extLst>
          </p:cNvPr>
          <p:cNvSpPr txBox="1"/>
          <p:nvPr/>
        </p:nvSpPr>
        <p:spPr>
          <a:xfrm>
            <a:off x="2433968" y="450051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同种水果也能识别</a:t>
            </a:r>
          </a:p>
        </p:txBody>
      </p:sp>
    </p:spTree>
    <p:extLst>
      <p:ext uri="{BB962C8B-B14F-4D97-AF65-F5344CB8AC3E}">
        <p14:creationId xmlns:p14="http://schemas.microsoft.com/office/powerpoint/2010/main" val="18061375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2C91310-DF0B-4D43-8591-2469D6936740}"/>
              </a:ext>
            </a:extLst>
          </p:cNvPr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AI</a:t>
            </a:r>
            <a:r>
              <a:rPr lang="zh-CN" altLang="en-US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商品识别解决方案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645D070E-E6F9-4D9B-BF70-F96DF19DB998}"/>
              </a:ext>
            </a:extLst>
          </p:cNvPr>
          <p:cNvSpPr txBox="1"/>
          <p:nvPr/>
        </p:nvSpPr>
        <p:spPr>
          <a:xfrm>
            <a:off x="3202705" y="1263030"/>
            <a:ext cx="5786590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dirty="0">
                <a:latin typeface="Heiti SC Medium" pitchFamily="2" charset="-128"/>
                <a:ea typeface="Heiti SC Medium" pitchFamily="2" charset="-128"/>
                <a:cs typeface="+mn-ea"/>
              </a:rPr>
              <a:t>门店无需服务器，成本低，离线也能销售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CC59A0-D4A3-6946-9449-E19B5A8C8612}"/>
              </a:ext>
            </a:extLst>
          </p:cNvPr>
          <p:cNvSpPr txBox="1"/>
          <p:nvPr/>
        </p:nvSpPr>
        <p:spPr>
          <a:xfrm>
            <a:off x="3656506" y="2742297"/>
            <a:ext cx="295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离线时：可识别，可打秤。设备对网络要求极低。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61A5FF-D37D-A74B-B53E-A392950C4CC0}"/>
              </a:ext>
            </a:extLst>
          </p:cNvPr>
          <p:cNvSpPr txBox="1"/>
          <p:nvPr/>
        </p:nvSpPr>
        <p:spPr>
          <a:xfrm>
            <a:off x="5296455" y="4886940"/>
            <a:ext cx="295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连网时：更新商品信息，更新价格等。云端自我学习，不断提高准确率。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B809E84E-B162-7C47-ACC9-AB5E3564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506" y="2735480"/>
            <a:ext cx="1905000" cy="1905000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5FD70AA8-19BA-4C49-BBE6-5C1121212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3973" y="3460134"/>
            <a:ext cx="1905000" cy="1905000"/>
          </a:xfrm>
          <a:prstGeom prst="rect">
            <a:avLst/>
          </a:prstGeom>
        </p:spPr>
      </p:pic>
      <p:sp>
        <p:nvSpPr>
          <p:cNvPr id="12" name="右箭头 11">
            <a:extLst>
              <a:ext uri="{FF2B5EF4-FFF2-40B4-BE49-F238E27FC236}">
                <a16:creationId xmlns:a16="http://schemas.microsoft.com/office/drawing/2014/main" id="{3F09C819-FC96-4744-ADBE-E90754DE7653}"/>
              </a:ext>
            </a:extLst>
          </p:cNvPr>
          <p:cNvSpPr/>
          <p:nvPr/>
        </p:nvSpPr>
        <p:spPr>
          <a:xfrm>
            <a:off x="3770427" y="3486663"/>
            <a:ext cx="1431798" cy="316997"/>
          </a:xfrm>
          <a:prstGeom prst="rightArrow">
            <a:avLst>
              <a:gd name="adj1" fmla="val 36581"/>
              <a:gd name="adj2" fmla="val 69982"/>
            </a:avLst>
          </a:prstGeom>
          <a:solidFill>
            <a:srgbClr val="1890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+mn-ea"/>
            </a:endParaRP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id="{12FA4DF9-B709-B748-B2CF-84F5C6C6F440}"/>
              </a:ext>
            </a:extLst>
          </p:cNvPr>
          <p:cNvSpPr/>
          <p:nvPr/>
        </p:nvSpPr>
        <p:spPr>
          <a:xfrm flipH="1">
            <a:off x="6613153" y="4488080"/>
            <a:ext cx="1431798" cy="316997"/>
          </a:xfrm>
          <a:prstGeom prst="rightArrow">
            <a:avLst>
              <a:gd name="adj1" fmla="val 36581"/>
              <a:gd name="adj2" fmla="val 69982"/>
            </a:avLst>
          </a:prstGeom>
          <a:solidFill>
            <a:srgbClr val="3AD8B4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>
            <a:extLst>
              <a:ext uri="{FF2B5EF4-FFF2-40B4-BE49-F238E27FC236}">
                <a16:creationId xmlns:a16="http://schemas.microsoft.com/office/drawing/2014/main" id="{D307DD88-2BCA-8C40-81C1-553F5A3928C9}"/>
              </a:ext>
            </a:extLst>
          </p:cNvPr>
          <p:cNvSpPr txBox="1"/>
          <p:nvPr/>
        </p:nvSpPr>
        <p:spPr>
          <a:xfrm>
            <a:off x="1008441" y="1539823"/>
            <a:ext cx="3770764" cy="476071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E67485A-2F3D-6C4A-B772-15B08388AB82}"/>
              </a:ext>
            </a:extLst>
          </p:cNvPr>
          <p:cNvSpPr txBox="1"/>
          <p:nvPr/>
        </p:nvSpPr>
        <p:spPr>
          <a:xfrm>
            <a:off x="7688578" y="1539823"/>
            <a:ext cx="2798089" cy="476071"/>
          </a:xfrm>
          <a:prstGeom prst="roundRect">
            <a:avLst>
              <a:gd name="adj" fmla="val 5000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F78F1D-9CE1-9843-9DFE-B55C85E90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915" r="28178" b="-915"/>
          <a:stretch/>
        </p:blipFill>
        <p:spPr>
          <a:xfrm>
            <a:off x="7978046" y="3211572"/>
            <a:ext cx="1706693" cy="1126765"/>
          </a:xfrm>
          <a:prstGeom prst="roundRect">
            <a:avLst>
              <a:gd name="adj" fmla="val 7650"/>
            </a:avLst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BC45AA-3EED-2948-B2EE-611368AA2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r="12851"/>
          <a:stretch/>
        </p:blipFill>
        <p:spPr>
          <a:xfrm>
            <a:off x="9834367" y="3211572"/>
            <a:ext cx="1722452" cy="1126765"/>
          </a:xfrm>
          <a:prstGeom prst="roundRect">
            <a:avLst>
              <a:gd name="adj" fmla="val 4800"/>
            </a:avLst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1C0D590-ECEA-E94A-A028-AACC623FDA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30936"/>
          <a:stretch/>
        </p:blipFill>
        <p:spPr>
          <a:xfrm>
            <a:off x="6761850" y="4613229"/>
            <a:ext cx="1706693" cy="1135201"/>
          </a:xfrm>
          <a:prstGeom prst="roundRect">
            <a:avLst>
              <a:gd name="adj" fmla="val 6977"/>
            </a:avLst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E4F8CCF-F7F9-C842-9B08-A1EE8EC32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2"/>
          <a:stretch/>
        </p:blipFill>
        <p:spPr>
          <a:xfrm>
            <a:off x="9254687" y="4613229"/>
            <a:ext cx="1706693" cy="1126951"/>
          </a:xfrm>
          <a:prstGeom prst="roundRect">
            <a:avLst>
              <a:gd name="adj" fmla="val 5076"/>
            </a:avLst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9C47E-2666-BD4C-B8BB-A8F8706084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r="11198"/>
          <a:stretch/>
        </p:blipFill>
        <p:spPr>
          <a:xfrm>
            <a:off x="6121725" y="3211572"/>
            <a:ext cx="1706693" cy="1137073"/>
          </a:xfrm>
          <a:prstGeom prst="roundRect">
            <a:avLst>
              <a:gd name="adj" fmla="val 5945"/>
            </a:avLst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C91310-DF0B-4D43-8591-2469D6936740}"/>
              </a:ext>
            </a:extLst>
          </p:cNvPr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AI</a:t>
            </a:r>
            <a:r>
              <a:rPr lang="zh-CN" altLang="en-US" sz="2400" b="1" spc="3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</a:rPr>
              <a:t>商品识别解决方案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AF183551-DE3D-F747-8177-BDD6BEBF00F6}"/>
              </a:ext>
            </a:extLst>
          </p:cNvPr>
          <p:cNvSpPr txBox="1"/>
          <p:nvPr/>
        </p:nvSpPr>
        <p:spPr>
          <a:xfrm>
            <a:off x="741966" y="1577258"/>
            <a:ext cx="4303714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支持</a:t>
            </a:r>
            <a:r>
              <a:rPr lang="en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Android</a:t>
            </a: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和</a:t>
            </a:r>
            <a:r>
              <a:rPr lang="en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Windows</a:t>
            </a: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双系统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557D262-E433-4F75-AF08-25B6C138EDAC}"/>
              </a:ext>
            </a:extLst>
          </p:cNvPr>
          <p:cNvSpPr txBox="1"/>
          <p:nvPr/>
        </p:nvSpPr>
        <p:spPr>
          <a:xfrm>
            <a:off x="7795135" y="1577258"/>
            <a:ext cx="2584975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</a:rPr>
              <a:t>广泛支持各种商品类型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2790F6D-B468-3A41-96D9-D0CC118FC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653" y="3096460"/>
            <a:ext cx="2170683" cy="2433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F5B5C3-2A48-924F-8CD9-77A975DA5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426" y="3096460"/>
            <a:ext cx="1635312" cy="2433952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FC870DF0-6C77-4841-B927-52FCCB8ABF19}"/>
              </a:ext>
            </a:extLst>
          </p:cNvPr>
          <p:cNvSpPr/>
          <p:nvPr/>
        </p:nvSpPr>
        <p:spPr>
          <a:xfrm>
            <a:off x="857007" y="5530412"/>
            <a:ext cx="1536149" cy="381837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600" dirty="0">
                <a:latin typeface="Heiti SC Medium" pitchFamily="2" charset="-128"/>
                <a:ea typeface="Heiti SC Medium" pitchFamily="2" charset="-128"/>
                <a:cs typeface="+mn-ea"/>
              </a:rPr>
              <a:t>Windows</a:t>
            </a:r>
            <a:endParaRPr kumimoji="1" lang="zh-CN" altLang="en-US" sz="1600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972F093-15E8-8848-B66D-651A36275F2E}"/>
              </a:ext>
            </a:extLst>
          </p:cNvPr>
          <p:cNvSpPr/>
          <p:nvPr/>
        </p:nvSpPr>
        <p:spPr>
          <a:xfrm>
            <a:off x="3644085" y="5530412"/>
            <a:ext cx="1536149" cy="381837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600" dirty="0">
                <a:latin typeface="Heiti SC Medium" pitchFamily="2" charset="-128"/>
                <a:ea typeface="Heiti SC Medium" pitchFamily="2" charset="-128"/>
                <a:cs typeface="+mn-ea"/>
              </a:rPr>
              <a:t>Android</a:t>
            </a:r>
            <a:endParaRPr kumimoji="1" lang="zh-CN" altLang="en-US" sz="1600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C3B815E-CBFF-AE43-9BDC-60F5BDE70734}"/>
              </a:ext>
            </a:extLst>
          </p:cNvPr>
          <p:cNvSpPr/>
          <p:nvPr/>
        </p:nvSpPr>
        <p:spPr>
          <a:xfrm>
            <a:off x="6121725" y="3211572"/>
            <a:ext cx="1706693" cy="1137073"/>
          </a:xfrm>
          <a:prstGeom prst="roundRect">
            <a:avLst>
              <a:gd name="adj" fmla="val 5333"/>
            </a:avLst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latin typeface="Heiti SC Medium" pitchFamily="2" charset="-128"/>
                <a:ea typeface="Heiti SC Medium" pitchFamily="2" charset="-128"/>
              </a:rPr>
              <a:t>水 果</a:t>
            </a:r>
            <a:endParaRPr kumimoji="1" lang="en-US" altLang="zh-CN" sz="20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FC965F1-DB41-194A-ACB3-922012AC1BB3}"/>
              </a:ext>
            </a:extLst>
          </p:cNvPr>
          <p:cNvSpPr/>
          <p:nvPr/>
        </p:nvSpPr>
        <p:spPr>
          <a:xfrm>
            <a:off x="7978046" y="3211572"/>
            <a:ext cx="1706693" cy="1126765"/>
          </a:xfrm>
          <a:prstGeom prst="roundRect">
            <a:avLst>
              <a:gd name="adj" fmla="val 5333"/>
            </a:avLst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蔬 菜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83FF8DDC-B536-6A40-9770-BC7791D991BE}"/>
              </a:ext>
            </a:extLst>
          </p:cNvPr>
          <p:cNvSpPr/>
          <p:nvPr/>
        </p:nvSpPr>
        <p:spPr>
          <a:xfrm>
            <a:off x="9834367" y="3211572"/>
            <a:ext cx="1722452" cy="1126765"/>
          </a:xfrm>
          <a:prstGeom prst="roundRect">
            <a:avLst>
              <a:gd name="adj" fmla="val 5333"/>
            </a:avLst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干 货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2929BC9F-F443-CC41-AE22-9BAB78BA98FC}"/>
              </a:ext>
            </a:extLst>
          </p:cNvPr>
          <p:cNvSpPr/>
          <p:nvPr/>
        </p:nvSpPr>
        <p:spPr>
          <a:xfrm>
            <a:off x="6761850" y="4613229"/>
            <a:ext cx="1706693" cy="1135201"/>
          </a:xfrm>
          <a:prstGeom prst="roundRect">
            <a:avLst>
              <a:gd name="adj" fmla="val 5333"/>
            </a:avLst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零 食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2EBA0285-AE61-034A-A9E1-27D291E9F9D7}"/>
              </a:ext>
            </a:extLst>
          </p:cNvPr>
          <p:cNvSpPr/>
          <p:nvPr/>
        </p:nvSpPr>
        <p:spPr>
          <a:xfrm>
            <a:off x="9254687" y="4613229"/>
            <a:ext cx="1706693" cy="1126765"/>
          </a:xfrm>
          <a:prstGeom prst="roundRect">
            <a:avLst>
              <a:gd name="adj" fmla="val 5333"/>
            </a:avLst>
          </a:prstGeom>
          <a:solidFill>
            <a:schemeClr val="accent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Heiti SC Medium" pitchFamily="2" charset="-128"/>
                <a:ea typeface="Heiti SC Medium" pitchFamily="2" charset="-128"/>
              </a:rPr>
              <a:t>海 鲜</a:t>
            </a:r>
            <a:endParaRPr kumimoji="1" lang="en-US" altLang="zh-CN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34" name="图形 33">
            <a:extLst>
              <a:ext uri="{FF2B5EF4-FFF2-40B4-BE49-F238E27FC236}">
                <a16:creationId xmlns:a16="http://schemas.microsoft.com/office/drawing/2014/main" id="{63823B8C-9268-3F4E-AC2F-D0356B410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2543187" y="2186823"/>
            <a:ext cx="701272" cy="701272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B2876BE4-98D3-B54A-B7B9-3410A69A87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8735644" y="2186823"/>
            <a:ext cx="701272" cy="70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7246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458</Words>
  <Application>Microsoft Macintosh PowerPoint</Application>
  <PresentationFormat>宽屏</PresentationFormat>
  <Paragraphs>68</Paragraphs>
  <Slides>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等线</vt:lpstr>
      <vt:lpstr>等线 Light</vt:lpstr>
      <vt:lpstr>黑体</vt:lpstr>
      <vt:lpstr>思源黑体</vt:lpstr>
      <vt:lpstr>思源黑体 CN Bold</vt:lpstr>
      <vt:lpstr>宋体</vt:lpstr>
      <vt:lpstr>微软雅黑</vt:lpstr>
      <vt:lpstr>Heiti SC Light</vt:lpstr>
      <vt:lpstr>Heiti SC Medium</vt:lpstr>
      <vt:lpstr>Arial</vt:lpstr>
      <vt:lpstr>Calibri</vt:lpstr>
      <vt:lpstr>webwppDefTheme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256</cp:revision>
  <dcterms:created xsi:type="dcterms:W3CDTF">2021-06-18T04:01:00Z</dcterms:created>
  <dcterms:modified xsi:type="dcterms:W3CDTF">2022-03-25T02:46:47Z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F0F5A2079590439B9DABF9619F6EA82E</vt:lpwstr>
  </property>
</Properties>
</file>