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7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</p:sldMasterIdLst>
  <p:notesMasterIdLst>
    <p:notesMasterId r:id="rId40"/>
  </p:notesMasterIdLst>
  <p:handoutMasterIdLst>
    <p:handoutMasterId r:id="rId41"/>
  </p:handoutMasterIdLst>
  <p:sldIdLst>
    <p:sldId id="324" r:id="rId4"/>
    <p:sldId id="414" r:id="rId5"/>
    <p:sldId id="327" r:id="rId6"/>
    <p:sldId id="406" r:id="rId7"/>
    <p:sldId id="377" r:id="rId8"/>
    <p:sldId id="378" r:id="rId9"/>
    <p:sldId id="373" r:id="rId10"/>
    <p:sldId id="415" r:id="rId11"/>
    <p:sldId id="381" r:id="rId12"/>
    <p:sldId id="382" r:id="rId13"/>
    <p:sldId id="383" r:id="rId14"/>
    <p:sldId id="384" r:id="rId15"/>
    <p:sldId id="411" r:id="rId16"/>
    <p:sldId id="412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407" r:id="rId28"/>
    <p:sldId id="397" r:id="rId29"/>
    <p:sldId id="398" r:id="rId30"/>
    <p:sldId id="399" r:id="rId31"/>
    <p:sldId id="416" r:id="rId32"/>
    <p:sldId id="417" r:id="rId33"/>
    <p:sldId id="418" r:id="rId34"/>
    <p:sldId id="419" r:id="rId35"/>
    <p:sldId id="420" r:id="rId36"/>
    <p:sldId id="408" r:id="rId37"/>
    <p:sldId id="401" r:id="rId38"/>
    <p:sldId id="402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0FF"/>
    <a:srgbClr val="1DADE4"/>
    <a:srgbClr val="007684"/>
    <a:srgbClr val="2683C7"/>
    <a:srgbClr val="3AD8B4"/>
    <a:srgbClr val="00B0F0"/>
    <a:srgbClr val="027584"/>
    <a:srgbClr val="1CADE4"/>
    <a:srgbClr val="72C9FE"/>
    <a:srgbClr val="12A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5"/>
    <p:restoredTop sz="91762" autoAdjust="0"/>
  </p:normalViewPr>
  <p:slideViewPr>
    <p:cSldViewPr snapToGrid="0">
      <p:cViewPr varScale="1">
        <p:scale>
          <a:sx n="126" d="100"/>
          <a:sy n="126" d="100"/>
        </p:scale>
        <p:origin x="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notesViewPr>
    <p:cSldViewPr snapToGrid="0">
      <p:cViewPr varScale="1">
        <p:scale>
          <a:sx n="104" d="100"/>
          <a:sy n="104" d="100"/>
        </p:scale>
        <p:origin x="426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2554-1B9C-4777-9968-E297D0A885A3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22E4A-EEF8-472F-BB2E-CD7785939A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9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6285-0D65-8546-B987-DE75E4CA1BFD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D1E5-22BF-CC43-93E2-9AD630DEB23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8257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需要去除</a:t>
            </a:r>
            <a:r>
              <a:rPr lang="en-US" altLang="zh-CN" dirty="0"/>
              <a:t>AI</a:t>
            </a:r>
            <a:r>
              <a:rPr lang="zh-CN" altLang="en-US" dirty="0"/>
              <a:t>果蔬识别。自助收银。扫码点单。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5858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0809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突出网店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1207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突出网店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46639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90499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销售支持，社群运营，会员运营。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7207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销售支持，社群运营，会员运营。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6231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销售支持，社群运营，会员运营。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5179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销售支持，社群运营，会员运营。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981996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销售支持，社群运营，会员运营。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96049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销售支持，社群运营，会员运营。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475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5910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3909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本页的第</a:t>
            </a:r>
            <a:r>
              <a:rPr lang="en-US" altLang="zh-CN" dirty="0"/>
              <a:t>3</a:t>
            </a:r>
            <a:r>
              <a:rPr lang="zh-CN" altLang="en-US" dirty="0"/>
              <a:t>项描述调整成了花色尺码管理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21556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本页的</a:t>
            </a:r>
            <a:r>
              <a:rPr lang="en-US" altLang="zh-CN" dirty="0"/>
              <a:t>【</a:t>
            </a:r>
            <a:r>
              <a:rPr lang="zh-CN" altLang="en-US" dirty="0"/>
              <a:t>可售库存查询</a:t>
            </a:r>
            <a:r>
              <a:rPr lang="en-US" altLang="zh-CN" dirty="0"/>
              <a:t>】</a:t>
            </a:r>
            <a:r>
              <a:rPr lang="zh-CN" altLang="en-US" dirty="0"/>
              <a:t>描述做了修改。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430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0621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3214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打算放在会员运营的上一页。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8267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打算放在导购的下一页。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D1E5-22BF-CC43-93E2-9AD630DEB23F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575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线连接符 1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菱形 2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菱形 3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365126"/>
            <a:ext cx="2621280" cy="4205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zh-CN" altLang="en-US" dirty="0"/>
              <a:t>点击此处添加标题</a:t>
            </a:r>
          </a:p>
        </p:txBody>
      </p:sp>
      <p:cxnSp>
        <p:nvCxnSpPr>
          <p:cNvPr id="3" name="直线连接符 2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菱形 4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菱形 5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693"/>
            <a:ext cx="9144000" cy="2387722"/>
          </a:xfrm>
          <a:prstGeom prst="rect">
            <a:avLst/>
          </a:prstGeom>
        </p:spPr>
        <p:txBody>
          <a:bodyPr anchor="b"/>
          <a:lstStyle>
            <a:lvl1pPr algn="ctr">
              <a:defRPr sz="519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1515"/>
            <a:ext cx="9144000" cy="16564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78"/>
            </a:lvl1pPr>
            <a:lvl2pPr marL="395889" indent="0" algn="ctr">
              <a:buNone/>
              <a:defRPr sz="1732"/>
            </a:lvl2pPr>
            <a:lvl3pPr marL="791779" indent="0" algn="ctr">
              <a:buNone/>
              <a:defRPr sz="1559"/>
            </a:lvl3pPr>
            <a:lvl4pPr marL="1187668" indent="0" algn="ctr">
              <a:buNone/>
              <a:defRPr sz="1385"/>
            </a:lvl4pPr>
            <a:lvl5pPr marL="1583558" indent="0" algn="ctr">
              <a:buNone/>
              <a:defRPr sz="1385"/>
            </a:lvl5pPr>
            <a:lvl6pPr marL="1979447" indent="0" algn="ctr">
              <a:buNone/>
              <a:defRPr sz="1385"/>
            </a:lvl6pPr>
            <a:lvl7pPr marL="2375337" indent="0" algn="ctr">
              <a:buNone/>
              <a:defRPr sz="1385"/>
            </a:lvl7pPr>
            <a:lvl8pPr marL="2771226" indent="0" algn="ctr">
              <a:buNone/>
              <a:defRPr sz="1385"/>
            </a:lvl8pPr>
            <a:lvl9pPr marL="3167116" indent="0" algn="ctr">
              <a:buNone/>
              <a:defRPr sz="1385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991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 b="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单击此处编辑正文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 hasCustomPrompt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>2022/3/25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0EF48-8DB5-8945-9B5B-26D07079F5C6}" type="datetimeFigureOut">
              <a:rPr kumimoji="1" lang="zh-CN" altLang="en-US" smtClean="0"/>
              <a:t>2022/3/25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0FB73-DCAE-F64F-A102-A3F4BCC8C0A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线连接符 11"/>
          <p:cNvCxnSpPr/>
          <p:nvPr userDrawn="1"/>
        </p:nvCxnSpPr>
        <p:spPr>
          <a:xfrm>
            <a:off x="-81280" y="892817"/>
            <a:ext cx="12344400" cy="0"/>
          </a:xfrm>
          <a:prstGeom prst="line">
            <a:avLst/>
          </a:prstGeom>
          <a:ln w="12700">
            <a:solidFill>
              <a:srgbClr val="00A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菱形 12"/>
          <p:cNvSpPr/>
          <p:nvPr userDrawn="1"/>
        </p:nvSpPr>
        <p:spPr>
          <a:xfrm>
            <a:off x="405896" y="294147"/>
            <a:ext cx="426720" cy="426720"/>
          </a:xfrm>
          <a:prstGeom prst="diamond">
            <a:avLst/>
          </a:prstGeom>
          <a:noFill/>
          <a:ln>
            <a:solidFill>
              <a:srgbClr val="18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菱形 13"/>
          <p:cNvSpPr/>
          <p:nvPr userDrawn="1"/>
        </p:nvSpPr>
        <p:spPr>
          <a:xfrm>
            <a:off x="548136" y="294147"/>
            <a:ext cx="426720" cy="426720"/>
          </a:xfrm>
          <a:prstGeom prst="diamond">
            <a:avLst/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48" y="182881"/>
            <a:ext cx="1619172" cy="649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notesSlide" Target="../notesSlides/notesSlide15.xml"/><Relationship Id="rId3" Type="http://schemas.openxmlformats.org/officeDocument/2006/relationships/tags" Target="../tags/tag20.xml"/><Relationship Id="rId21" Type="http://schemas.openxmlformats.org/officeDocument/2006/relationships/tags" Target="../tags/tag38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slideLayout" Target="../slideLayouts/slideLayout21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3" Type="http://schemas.openxmlformats.org/officeDocument/2006/relationships/tags" Target="../tags/tag44.xml"/><Relationship Id="rId21" Type="http://schemas.openxmlformats.org/officeDocument/2006/relationships/slideLayout" Target="../slideLayouts/slideLayout21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tags" Target="../tags/tag87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29" Type="http://schemas.openxmlformats.org/officeDocument/2006/relationships/tags" Target="../tags/tag90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32" Type="http://schemas.openxmlformats.org/officeDocument/2006/relationships/image" Target="../media/image74.png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tags" Target="../tags/tag89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31" Type="http://schemas.openxmlformats.org/officeDocument/2006/relationships/notesSlide" Target="../notesSlides/notesSlide18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tags" Target="../tags/tag88.xml"/><Relationship Id="rId30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_Graphic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4747" t="23338" r="61364" b="32149"/>
          <a:stretch>
            <a:fillRect/>
          </a:stretch>
        </p:blipFill>
        <p:spPr>
          <a:xfrm>
            <a:off x="19269" y="-3"/>
            <a:ext cx="3200401" cy="6858000"/>
          </a:xfrm>
          <a:custGeom>
            <a:avLst/>
            <a:gdLst>
              <a:gd name="connsiteX0" fmla="*/ 0 w 3200401"/>
              <a:gd name="connsiteY0" fmla="*/ 0 h 6858000"/>
              <a:gd name="connsiteX1" fmla="*/ 3200401 w 3200401"/>
              <a:gd name="connsiteY1" fmla="*/ 0 h 6858000"/>
              <a:gd name="connsiteX2" fmla="*/ 3200401 w 3200401"/>
              <a:gd name="connsiteY2" fmla="*/ 6464595 h 6858000"/>
              <a:gd name="connsiteX3" fmla="*/ 2796364 w 3200401"/>
              <a:gd name="connsiteY3" fmla="*/ 6464595 h 6858000"/>
              <a:gd name="connsiteX4" fmla="*/ 2796364 w 3200401"/>
              <a:gd name="connsiteY4" fmla="*/ 6858000 h 6858000"/>
              <a:gd name="connsiteX5" fmla="*/ 0 w 3200401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1" h="6858000">
                <a:moveTo>
                  <a:pt x="0" y="0"/>
                </a:moveTo>
                <a:lnTo>
                  <a:pt x="3200401" y="0"/>
                </a:lnTo>
                <a:lnTo>
                  <a:pt x="3200401" y="6464595"/>
                </a:lnTo>
                <a:lnTo>
                  <a:pt x="2796364" y="6464595"/>
                </a:lnTo>
                <a:lnTo>
                  <a:pt x="279636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1" name="PA_Graphic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627" t="23338" r="15398" b="32149"/>
          <a:stretch>
            <a:fillRect/>
          </a:stretch>
        </p:blipFill>
        <p:spPr>
          <a:xfrm>
            <a:off x="5497033" y="0"/>
            <a:ext cx="6694967" cy="6858000"/>
          </a:xfrm>
          <a:custGeom>
            <a:avLst/>
            <a:gdLst>
              <a:gd name="connsiteX0" fmla="*/ 598967 w 6694967"/>
              <a:gd name="connsiteY0" fmla="*/ 0 h 6858000"/>
              <a:gd name="connsiteX1" fmla="*/ 6694967 w 6694967"/>
              <a:gd name="connsiteY1" fmla="*/ 0 h 6858000"/>
              <a:gd name="connsiteX2" fmla="*/ 6694967 w 6694967"/>
              <a:gd name="connsiteY2" fmla="*/ 6858000 h 6858000"/>
              <a:gd name="connsiteX3" fmla="*/ 0 w 6694967"/>
              <a:gd name="connsiteY3" fmla="*/ 6858000 h 6858000"/>
              <a:gd name="connsiteX4" fmla="*/ 0 w 6694967"/>
              <a:gd name="connsiteY4" fmla="*/ 744279 h 6858000"/>
              <a:gd name="connsiteX5" fmla="*/ 598967 w 6694967"/>
              <a:gd name="connsiteY5" fmla="*/ 744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94967" h="6858000">
                <a:moveTo>
                  <a:pt x="598967" y="0"/>
                </a:moveTo>
                <a:lnTo>
                  <a:pt x="6694967" y="0"/>
                </a:lnTo>
                <a:lnTo>
                  <a:pt x="6694967" y="6858000"/>
                </a:lnTo>
                <a:lnTo>
                  <a:pt x="0" y="6858000"/>
                </a:lnTo>
                <a:lnTo>
                  <a:pt x="0" y="744279"/>
                </a:lnTo>
                <a:lnTo>
                  <a:pt x="598967" y="744279"/>
                </a:lnTo>
                <a:close/>
              </a:path>
            </a:pathLst>
          </a:custGeom>
        </p:spPr>
      </p:pic>
      <p:pic>
        <p:nvPicPr>
          <p:cNvPr id="12" name="PA_Graphic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1053" y="387423"/>
            <a:ext cx="11289893" cy="6083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1730" y="387422"/>
            <a:ext cx="6017032" cy="6083153"/>
          </a:xfrm>
          <a:prstGeom prst="rect">
            <a:avLst/>
          </a:prstGeom>
        </p:spPr>
      </p:pic>
      <p:sp>
        <p:nvSpPr>
          <p:cNvPr id="14" name="Freeform: Shape 3"/>
          <p:cNvSpPr/>
          <p:nvPr/>
        </p:nvSpPr>
        <p:spPr>
          <a:xfrm flipH="1">
            <a:off x="5893298" y="-3"/>
            <a:ext cx="6298701" cy="5809747"/>
          </a:xfrm>
          <a:custGeom>
            <a:avLst/>
            <a:gdLst>
              <a:gd name="connsiteX0" fmla="*/ 0 w 7629480"/>
              <a:gd name="connsiteY0" fmla="*/ 0 h 6442095"/>
              <a:gd name="connsiteX1" fmla="*/ 7629480 w 7629480"/>
              <a:gd name="connsiteY1" fmla="*/ 1 h 6442095"/>
              <a:gd name="connsiteX2" fmla="*/ 7629480 w 7629480"/>
              <a:gd name="connsiteY2" fmla="*/ 1401063 h 6442095"/>
              <a:gd name="connsiteX3" fmla="*/ 7624395 w 7629480"/>
              <a:gd name="connsiteY3" fmla="*/ 1501756 h 6442095"/>
              <a:gd name="connsiteX4" fmla="*/ 7622908 w 7629480"/>
              <a:gd name="connsiteY4" fmla="*/ 1511502 h 6442095"/>
              <a:gd name="connsiteX5" fmla="*/ 7622271 w 7629480"/>
              <a:gd name="connsiteY5" fmla="*/ 1539997 h 6442095"/>
              <a:gd name="connsiteX6" fmla="*/ 7132141 w 7629480"/>
              <a:gd name="connsiteY6" fmla="*/ 2324352 h 6442095"/>
              <a:gd name="connsiteX7" fmla="*/ 1 w 7629480"/>
              <a:gd name="connsiteY7" fmla="*/ 6442095 h 644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29480" h="6442095">
                <a:moveTo>
                  <a:pt x="0" y="0"/>
                </a:moveTo>
                <a:lnTo>
                  <a:pt x="7629480" y="1"/>
                </a:lnTo>
                <a:lnTo>
                  <a:pt x="7629480" y="1401063"/>
                </a:lnTo>
                <a:cubicBezTo>
                  <a:pt x="7629480" y="1435057"/>
                  <a:pt x="7627757" y="1468650"/>
                  <a:pt x="7624395" y="1501756"/>
                </a:cubicBezTo>
                <a:lnTo>
                  <a:pt x="7622908" y="1511502"/>
                </a:lnTo>
                <a:lnTo>
                  <a:pt x="7622271" y="1539997"/>
                </a:lnTo>
                <a:cubicBezTo>
                  <a:pt x="7599984" y="1855361"/>
                  <a:pt x="7426541" y="2154381"/>
                  <a:pt x="7132141" y="2324352"/>
                </a:cubicBezTo>
                <a:lnTo>
                  <a:pt x="1" y="6442095"/>
                </a:lnTo>
                <a:close/>
              </a:path>
            </a:pathLst>
          </a:custGeom>
          <a:gradFill>
            <a:gsLst>
              <a:gs pos="0">
                <a:srgbClr val="38A2FA"/>
              </a:gs>
              <a:gs pos="100000">
                <a:srgbClr val="5361F0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矩形 80"/>
          <p:cNvSpPr/>
          <p:nvPr/>
        </p:nvSpPr>
        <p:spPr>
          <a:xfrm>
            <a:off x="884224" y="2291203"/>
            <a:ext cx="540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4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银响力服装鞋帽</a:t>
            </a:r>
            <a:endParaRPr lang="en-US" altLang="zh-CN" sz="4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解决方案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8" y="277798"/>
            <a:ext cx="1665416" cy="667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4" y="781857"/>
            <a:ext cx="2202300" cy="8830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67" y="1528227"/>
            <a:ext cx="7785424" cy="447522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02407CA-946C-9245-996B-C2BAF7C4FD3E}"/>
              </a:ext>
            </a:extLst>
          </p:cNvPr>
          <p:cNvSpPr txBox="1"/>
          <p:nvPr/>
        </p:nvSpPr>
        <p:spPr>
          <a:xfrm>
            <a:off x="8302295" y="5905331"/>
            <a:ext cx="3230576" cy="4154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+mn-ea"/>
                <a:ea typeface="黑体" panose="02010609060101010101" pitchFamily="49" charset="-122"/>
                <a:sym typeface="+mn-ea"/>
              </a:rPr>
              <a:t>苏州中仑网络科技有限公司</a:t>
            </a: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6D7D57E1-299A-3A40-A140-D027310B2DC7}"/>
              </a:ext>
            </a:extLst>
          </p:cNvPr>
          <p:cNvSpPr/>
          <p:nvPr/>
        </p:nvSpPr>
        <p:spPr>
          <a:xfrm>
            <a:off x="1050720" y="4177183"/>
            <a:ext cx="4120719" cy="701373"/>
          </a:xfrm>
          <a:prstGeom prst="roundRect">
            <a:avLst>
              <a:gd name="adj" fmla="val 50000"/>
            </a:avLst>
          </a:prstGeom>
          <a:solidFill>
            <a:srgbClr val="18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黑体" panose="02010609060101010101" pitchFamily="49" charset="-122"/>
                <a:sym typeface="思源黑体 CN Bold" panose="020B0800000000000000" pitchFamily="34" charset="-122"/>
              </a:rPr>
              <a:t>门店快速调拨</a:t>
            </a:r>
            <a:r>
              <a:rPr lang="en-US" altLang="zh-CN" sz="2000" spc="300" dirty="0">
                <a:solidFill>
                  <a:schemeClr val="bg1"/>
                </a:solidFill>
                <a:latin typeface="Heiti SC Medium" pitchFamily="2" charset="-128"/>
                <a:ea typeface="黑体" panose="02010609060101010101" pitchFamily="49" charset="-122"/>
                <a:sym typeface="思源黑体 CN Bold" panose="020B0800000000000000" pitchFamily="34" charset="-122"/>
              </a:rPr>
              <a:t>|</a:t>
            </a:r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黑体" panose="02010609060101010101" pitchFamily="49" charset="-122"/>
                <a:sym typeface="思源黑体 CN Bold" panose="020B0800000000000000" pitchFamily="34" charset="-122"/>
              </a:rPr>
              <a:t>会员精准营销</a:t>
            </a:r>
            <a:r>
              <a:rPr lang="en-US" altLang="zh-CN" sz="2000" spc="300" dirty="0">
                <a:solidFill>
                  <a:schemeClr val="bg1"/>
                </a:solidFill>
                <a:latin typeface="Heiti SC Medium" pitchFamily="2" charset="-128"/>
                <a:ea typeface="黑体" panose="02010609060101010101" pitchFamily="49" charset="-122"/>
                <a:sym typeface="思源黑体 CN Bold" panose="020B0800000000000000" pitchFamily="34" charset="-122"/>
              </a:rPr>
              <a:t>|</a:t>
            </a:r>
            <a:r>
              <a:rPr lang="zh-CN" altLang="en-US" sz="2000" spc="300" dirty="0">
                <a:solidFill>
                  <a:schemeClr val="bg1"/>
                </a:solidFill>
                <a:latin typeface="Heiti SC Medium" pitchFamily="2" charset="-128"/>
                <a:ea typeface="黑体" panose="02010609060101010101" pitchFamily="49" charset="-122"/>
                <a:sym typeface="思源黑体 CN Bold" panose="020B0800000000000000" pitchFamily="34" charset="-122"/>
              </a:rPr>
              <a:t>花色尺码管理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16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专业的财务结算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MH_Other_1">
            <a:extLst>
              <a:ext uri="{FF2B5EF4-FFF2-40B4-BE49-F238E27FC236}">
                <a16:creationId xmlns:a16="http://schemas.microsoft.com/office/drawing/2014/main" id="{B3497584-F0A6-2D47-85F9-1C18F846E5B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29003" y="1507686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A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F43637C-740E-E043-9ACF-75C9E6A88D72}"/>
              </a:ext>
            </a:extLst>
          </p:cNvPr>
          <p:cNvSpPr/>
          <p:nvPr/>
        </p:nvSpPr>
        <p:spPr>
          <a:xfrm>
            <a:off x="2324168" y="1791463"/>
            <a:ext cx="4137592" cy="620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支持库存追溯，查看供应商存货、存货明细、存货批次等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FD98EB5-BA21-3845-BD97-838EE3B2CB5F}"/>
              </a:ext>
            </a:extLst>
          </p:cNvPr>
          <p:cNvSpPr txBox="1"/>
          <p:nvPr/>
        </p:nvSpPr>
        <p:spPr>
          <a:xfrm>
            <a:off x="2324168" y="1374839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成本管理</a:t>
            </a:r>
          </a:p>
        </p:txBody>
      </p:sp>
      <p:sp>
        <p:nvSpPr>
          <p:cNvPr id="28" name="MH_Other_2">
            <a:extLst>
              <a:ext uri="{FF2B5EF4-FFF2-40B4-BE49-F238E27FC236}">
                <a16:creationId xmlns:a16="http://schemas.microsoft.com/office/drawing/2014/main" id="{291B0557-464E-CC4B-AF4D-41E9DA8CE8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11542" y="2724236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3A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B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325FC941-7DC5-9942-B1A7-6BCA27112A47}"/>
              </a:ext>
            </a:extLst>
          </p:cNvPr>
          <p:cNvSpPr/>
          <p:nvPr/>
        </p:nvSpPr>
        <p:spPr>
          <a:xfrm>
            <a:off x="1562875" y="3031808"/>
            <a:ext cx="4714248" cy="580740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支持供应商对账及供应商结算，提供严谨的采购结算流程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3BBBE44-0BCC-224B-87AE-ED429F7971DE}"/>
              </a:ext>
            </a:extLst>
          </p:cNvPr>
          <p:cNvSpPr txBox="1"/>
          <p:nvPr/>
        </p:nvSpPr>
        <p:spPr>
          <a:xfrm>
            <a:off x="1559262" y="2614963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采购结算</a:t>
            </a:r>
          </a:p>
        </p:txBody>
      </p:sp>
      <p:sp>
        <p:nvSpPr>
          <p:cNvPr id="31" name="MH_Other_3">
            <a:extLst>
              <a:ext uri="{FF2B5EF4-FFF2-40B4-BE49-F238E27FC236}">
                <a16:creationId xmlns:a16="http://schemas.microsoft.com/office/drawing/2014/main" id="{5FDD5DED-A4F4-7A4A-9B80-178A0F2CC13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6294" y="4063111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12F3643-0320-CC48-AD40-A5E49257D257}"/>
              </a:ext>
            </a:extLst>
          </p:cNvPr>
          <p:cNvSpPr/>
          <p:nvPr/>
        </p:nvSpPr>
        <p:spPr>
          <a:xfrm>
            <a:off x="1315207" y="4440074"/>
            <a:ext cx="4620304" cy="58074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多种分佣政策及业绩归属政策，支持资金强管控及弱管控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397A134-64DE-C54F-BB28-FE437BEE3D1B}"/>
              </a:ext>
            </a:extLst>
          </p:cNvPr>
          <p:cNvSpPr txBox="1"/>
          <p:nvPr/>
        </p:nvSpPr>
        <p:spPr>
          <a:xfrm>
            <a:off x="1313533" y="4025061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销售结算</a:t>
            </a:r>
          </a:p>
        </p:txBody>
      </p:sp>
      <p:sp>
        <p:nvSpPr>
          <p:cNvPr id="34" name="MH_Other_6">
            <a:extLst>
              <a:ext uri="{FF2B5EF4-FFF2-40B4-BE49-F238E27FC236}">
                <a16:creationId xmlns:a16="http://schemas.microsoft.com/office/drawing/2014/main" id="{89FAEC48-E9CC-144B-B25B-6C0D386675E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567229" y="5457368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3A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D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CFCCCEA9-61BE-4343-8216-63AB06A1854B}"/>
              </a:ext>
            </a:extLst>
          </p:cNvPr>
          <p:cNvSpPr/>
          <p:nvPr/>
        </p:nvSpPr>
        <p:spPr>
          <a:xfrm>
            <a:off x="2169237" y="5832143"/>
            <a:ext cx="3857635" cy="58074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支持总部与加盟店之间结算，结算线上化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6EE6DBF-BC59-5D4F-B82B-0A86B34D1AA7}"/>
              </a:ext>
            </a:extLst>
          </p:cNvPr>
          <p:cNvSpPr txBox="1"/>
          <p:nvPr/>
        </p:nvSpPr>
        <p:spPr>
          <a:xfrm>
            <a:off x="2173242" y="5416957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加盟结算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218178B0-2B5A-C345-BBC1-7EFE41BA4D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4520" y="1972241"/>
            <a:ext cx="4225960" cy="422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9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不同角色员工管理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" name="TextBox 127">
            <a:extLst>
              <a:ext uri="{FF2B5EF4-FFF2-40B4-BE49-F238E27FC236}">
                <a16:creationId xmlns:a16="http://schemas.microsoft.com/office/drawing/2014/main" id="{919DBA1A-E041-B948-B57A-34984EF0F2D5}"/>
              </a:ext>
            </a:extLst>
          </p:cNvPr>
          <p:cNvSpPr txBox="1"/>
          <p:nvPr/>
        </p:nvSpPr>
        <p:spPr>
          <a:xfrm>
            <a:off x="5859904" y="4285757"/>
            <a:ext cx="4674984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Levenim MT" pitchFamily="2" charset="-79"/>
                <a:sym typeface="+mn-ea"/>
              </a:rPr>
              <a:t>系统内置高级管理员（老板）、普通管理员（店长）、财务、运营、商品管理员、仓管、收银员、普通员工等总部和门店角色，均可授予不同的权限，也支持临时授权，员工各司其职，提高工作效率的同时也可避免经营风险。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A0BF6518-29AB-0744-B35C-D922DAE2044D}"/>
              </a:ext>
            </a:extLst>
          </p:cNvPr>
          <p:cNvGrpSpPr/>
          <p:nvPr/>
        </p:nvGrpSpPr>
        <p:grpSpPr>
          <a:xfrm>
            <a:off x="1009650" y="1652494"/>
            <a:ext cx="4121237" cy="4397785"/>
            <a:chOff x="3705225" y="1104900"/>
            <a:chExt cx="4737100" cy="5054600"/>
          </a:xfrm>
        </p:grpSpPr>
        <p:sp>
          <p:nvSpPr>
            <p:cNvPr id="91" name="椭圆 63">
              <a:extLst>
                <a:ext uri="{FF2B5EF4-FFF2-40B4-BE49-F238E27FC236}">
                  <a16:creationId xmlns:a16="http://schemas.microsoft.com/office/drawing/2014/main" id="{FC85FC29-C06E-ED46-AD12-F15DBB635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25" y="1273175"/>
              <a:ext cx="4737100" cy="4737100"/>
            </a:xfrm>
            <a:prstGeom prst="ellipse">
              <a:avLst/>
            </a:prstGeom>
            <a:noFill/>
            <a:ln w="19050" cap="flat" cmpd="sng">
              <a:solidFill>
                <a:srgbClr val="91D3EA"/>
              </a:solidFill>
              <a:prstDash val="sysDot"/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 useBgFill="1">
          <p:nvSpPr>
            <p:cNvPr id="92" name="椭圆 2">
              <a:extLst>
                <a:ext uri="{FF2B5EF4-FFF2-40B4-BE49-F238E27FC236}">
                  <a16:creationId xmlns:a16="http://schemas.microsoft.com/office/drawing/2014/main" id="{51663B3C-6CB5-AE40-8FDF-242EDDB8E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3663" y="1471613"/>
              <a:ext cx="4341812" cy="4341812"/>
            </a:xfrm>
            <a:prstGeom prst="ellipse">
              <a:avLst/>
            </a:prstGeom>
            <a:ln w="25400" cap="flat" cmpd="sng">
              <a:solidFill>
                <a:srgbClr val="28A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 useBgFill="1">
          <p:nvSpPr>
            <p:cNvPr id="93" name="椭圆 3">
              <a:extLst>
                <a:ext uri="{FF2B5EF4-FFF2-40B4-BE49-F238E27FC236}">
                  <a16:creationId xmlns:a16="http://schemas.microsoft.com/office/drawing/2014/main" id="{FDE28EE6-4A9D-F74C-917C-6ABDE36FFE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0">
              <a:off x="7555707" y="4309269"/>
              <a:ext cx="779462" cy="781050"/>
            </a:xfrm>
            <a:prstGeom prst="ellipse">
              <a:avLst/>
            </a:prstGeom>
            <a:ln w="25400" cap="flat" cmpd="sng">
              <a:solidFill>
                <a:srgbClr val="28A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 useBgFill="1">
          <p:nvSpPr>
            <p:cNvPr id="94" name="椭圆 4">
              <a:extLst>
                <a:ext uri="{FF2B5EF4-FFF2-40B4-BE49-F238E27FC236}">
                  <a16:creationId xmlns:a16="http://schemas.microsoft.com/office/drawing/2014/main" id="{4880502A-DD67-644C-AEFA-5FA360D111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0">
              <a:off x="7554913" y="2224088"/>
              <a:ext cx="781050" cy="781050"/>
            </a:xfrm>
            <a:prstGeom prst="ellipse">
              <a:avLst/>
            </a:prstGeom>
            <a:ln w="25400" cap="flat" cmpd="sng">
              <a:solidFill>
                <a:srgbClr val="28A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 useBgFill="1">
          <p:nvSpPr>
            <p:cNvPr id="95" name="椭圆 5">
              <a:extLst>
                <a:ext uri="{FF2B5EF4-FFF2-40B4-BE49-F238E27FC236}">
                  <a16:creationId xmlns:a16="http://schemas.microsoft.com/office/drawing/2014/main" id="{369E26C0-C0C4-3745-9DBC-95DCDEE8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1104900"/>
              <a:ext cx="781050" cy="781050"/>
            </a:xfrm>
            <a:prstGeom prst="ellipse">
              <a:avLst/>
            </a:prstGeom>
            <a:ln w="25400" cap="flat" cmpd="sng">
              <a:solidFill>
                <a:srgbClr val="28A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 useBgFill="1">
          <p:nvSpPr>
            <p:cNvPr id="96" name="椭圆 6">
              <a:extLst>
                <a:ext uri="{FF2B5EF4-FFF2-40B4-BE49-F238E27FC236}">
                  <a16:creationId xmlns:a16="http://schemas.microsoft.com/office/drawing/2014/main" id="{7F33BF84-5C91-0440-9FFC-49F3B8FBA5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3855244" y="2172494"/>
              <a:ext cx="779462" cy="781050"/>
            </a:xfrm>
            <a:prstGeom prst="ellipse">
              <a:avLst/>
            </a:prstGeom>
            <a:ln w="25400" cap="flat" cmpd="sng">
              <a:solidFill>
                <a:srgbClr val="28A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 useBgFill="1">
          <p:nvSpPr>
            <p:cNvPr id="97" name="椭圆 7">
              <a:extLst>
                <a:ext uri="{FF2B5EF4-FFF2-40B4-BE49-F238E27FC236}">
                  <a16:creationId xmlns:a16="http://schemas.microsoft.com/office/drawing/2014/main" id="{C5A29A58-56F1-324C-8CAF-A97B08C9E1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4400000">
              <a:off x="3848894" y="4315619"/>
              <a:ext cx="779462" cy="781050"/>
            </a:xfrm>
            <a:prstGeom prst="ellipse">
              <a:avLst/>
            </a:prstGeom>
            <a:ln w="25400" cap="flat" cmpd="sng">
              <a:solidFill>
                <a:srgbClr val="28A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 useBgFill="1">
          <p:nvSpPr>
            <p:cNvPr id="98" name="椭圆 8">
              <a:extLst>
                <a:ext uri="{FF2B5EF4-FFF2-40B4-BE49-F238E27FC236}">
                  <a16:creationId xmlns:a16="http://schemas.microsoft.com/office/drawing/2014/main" id="{D4FE7FE2-9541-EF42-BAD8-F75FDEA08B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705475" y="5378450"/>
              <a:ext cx="781050" cy="781050"/>
            </a:xfrm>
            <a:prstGeom prst="ellipse">
              <a:avLst/>
            </a:prstGeom>
            <a:ln w="25400" cap="flat" cmpd="sng">
              <a:solidFill>
                <a:srgbClr val="28A9D6"/>
              </a:solidFill>
              <a:bevel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99" name="组合 9">
              <a:extLst>
                <a:ext uri="{FF2B5EF4-FFF2-40B4-BE49-F238E27FC236}">
                  <a16:creationId xmlns:a16="http://schemas.microsoft.com/office/drawing/2014/main" id="{DCFA4D36-E090-BA44-A003-8F6BD68A597F}"/>
                </a:ext>
              </a:extLst>
            </p:cNvPr>
            <p:cNvGrpSpPr/>
            <p:nvPr/>
          </p:nvGrpSpPr>
          <p:grpSpPr bwMode="auto">
            <a:xfrm>
              <a:off x="4579938" y="2109788"/>
              <a:ext cx="3021012" cy="3022600"/>
              <a:chOff x="0" y="0"/>
              <a:chExt cx="2958730" cy="2958734"/>
            </a:xfrm>
          </p:grpSpPr>
          <p:grpSp>
            <p:nvGrpSpPr>
              <p:cNvPr id="136" name="组合 10">
                <a:extLst>
                  <a:ext uri="{FF2B5EF4-FFF2-40B4-BE49-F238E27FC236}">
                    <a16:creationId xmlns:a16="http://schemas.microsoft.com/office/drawing/2014/main" id="{62DC284C-DB56-184A-9962-889D8D71FD03}"/>
                  </a:ext>
                </a:extLst>
              </p:cNvPr>
              <p:cNvGrpSpPr/>
              <p:nvPr/>
            </p:nvGrpSpPr>
            <p:grpSpPr bwMode="auto">
              <a:xfrm rot="7200000">
                <a:off x="-2" y="624369"/>
                <a:ext cx="2958731" cy="1709997"/>
                <a:chOff x="0" y="0"/>
                <a:chExt cx="2958731" cy="1709997"/>
              </a:xfrm>
            </p:grpSpPr>
            <p:sp useBgFill="1">
              <p:nvSpPr>
                <p:cNvPr id="143" name="任意多边形 17">
                  <a:extLst>
                    <a:ext uri="{FF2B5EF4-FFF2-40B4-BE49-F238E27FC236}">
                      <a16:creationId xmlns:a16="http://schemas.microsoft.com/office/drawing/2014/main" id="{FC16722A-E704-9049-A9C2-25E116B0C4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58731" cy="855001"/>
                </a:xfrm>
                <a:custGeom>
                  <a:avLst/>
                  <a:gdLst>
                    <a:gd name="T0" fmla="*/ 2958730 w 2958730"/>
                    <a:gd name="T1" fmla="*/ 0 h 855000"/>
                    <a:gd name="T2" fmla="*/ 2897324 w 2958730"/>
                    <a:gd name="T3" fmla="*/ 101077 h 855000"/>
                    <a:gd name="T4" fmla="*/ 1479365 w 2958730"/>
                    <a:gd name="T5" fmla="*/ 855000 h 855000"/>
                    <a:gd name="T6" fmla="*/ 61406 w 2958730"/>
                    <a:gd name="T7" fmla="*/ 101077 h 855000"/>
                    <a:gd name="T8" fmla="*/ 0 w 2958730"/>
                    <a:gd name="T9" fmla="*/ 0 h 855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8730"/>
                    <a:gd name="T16" fmla="*/ 0 h 855000"/>
                    <a:gd name="T17" fmla="*/ 2958730 w 2958730"/>
                    <a:gd name="T18" fmla="*/ 855000 h 855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8730" h="855000">
                      <a:moveTo>
                        <a:pt x="2958730" y="0"/>
                      </a:moveTo>
                      <a:lnTo>
                        <a:pt x="2897324" y="101077"/>
                      </a:lnTo>
                      <a:cubicBezTo>
                        <a:pt x="2590025" y="555940"/>
                        <a:pt x="2069619" y="855000"/>
                        <a:pt x="1479365" y="855000"/>
                      </a:cubicBezTo>
                      <a:cubicBezTo>
                        <a:pt x="889111" y="855000"/>
                        <a:pt x="368706" y="555940"/>
                        <a:pt x="61406" y="101077"/>
                      </a:cubicBezTo>
                      <a:lnTo>
                        <a:pt x="0" y="0"/>
                      </a:lnTo>
                    </a:path>
                  </a:pathLst>
                </a:custGeom>
                <a:ln w="9525" cap="rnd" cmpd="sng">
                  <a:solidFill>
                    <a:srgbClr val="4DB8DD"/>
                  </a:solidFill>
                  <a:prstDash val="sysDot"/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144" name="任意多边形 18">
                  <a:extLst>
                    <a:ext uri="{FF2B5EF4-FFF2-40B4-BE49-F238E27FC236}">
                      <a16:creationId xmlns:a16="http://schemas.microsoft.com/office/drawing/2014/main" id="{0804315B-C5AD-CD45-B894-E20070B0A4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54996"/>
                  <a:ext cx="2958731" cy="855001"/>
                </a:xfrm>
                <a:custGeom>
                  <a:avLst/>
                  <a:gdLst>
                    <a:gd name="T0" fmla="*/ 0 w 2958730"/>
                    <a:gd name="T1" fmla="*/ 855000 h 855000"/>
                    <a:gd name="T2" fmla="*/ 61406 w 2958730"/>
                    <a:gd name="T3" fmla="*/ 753923 h 855000"/>
                    <a:gd name="T4" fmla="*/ 1479365 w 2958730"/>
                    <a:gd name="T5" fmla="*/ 0 h 855000"/>
                    <a:gd name="T6" fmla="*/ 2897324 w 2958730"/>
                    <a:gd name="T7" fmla="*/ 753923 h 855000"/>
                    <a:gd name="T8" fmla="*/ 2958730 w 2958730"/>
                    <a:gd name="T9" fmla="*/ 855000 h 855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8730"/>
                    <a:gd name="T16" fmla="*/ 0 h 855000"/>
                    <a:gd name="T17" fmla="*/ 2958730 w 2958730"/>
                    <a:gd name="T18" fmla="*/ 855000 h 855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8730" h="855000">
                      <a:moveTo>
                        <a:pt x="0" y="855000"/>
                      </a:moveTo>
                      <a:lnTo>
                        <a:pt x="61406" y="753923"/>
                      </a:lnTo>
                      <a:cubicBezTo>
                        <a:pt x="368706" y="299060"/>
                        <a:pt x="889111" y="0"/>
                        <a:pt x="1479365" y="0"/>
                      </a:cubicBezTo>
                      <a:cubicBezTo>
                        <a:pt x="2069619" y="0"/>
                        <a:pt x="2590025" y="299060"/>
                        <a:pt x="2897324" y="753923"/>
                      </a:cubicBezTo>
                      <a:lnTo>
                        <a:pt x="2958730" y="855000"/>
                      </a:lnTo>
                    </a:path>
                  </a:pathLst>
                </a:custGeom>
                <a:ln w="9525" cap="rnd" cmpd="sng">
                  <a:solidFill>
                    <a:srgbClr val="4DB8DD"/>
                  </a:solidFill>
                  <a:prstDash val="sysDot"/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7" name="组合 11">
                <a:extLst>
                  <a:ext uri="{FF2B5EF4-FFF2-40B4-BE49-F238E27FC236}">
                    <a16:creationId xmlns:a16="http://schemas.microsoft.com/office/drawing/2014/main" id="{D3C9D1F5-F5CC-DE47-AC3F-83DD2DA99229}"/>
                  </a:ext>
                </a:extLst>
              </p:cNvPr>
              <p:cNvGrpSpPr/>
              <p:nvPr/>
            </p:nvGrpSpPr>
            <p:grpSpPr bwMode="auto">
              <a:xfrm rot="14400000">
                <a:off x="-4" y="624367"/>
                <a:ext cx="2958734" cy="1710000"/>
                <a:chOff x="0" y="0"/>
                <a:chExt cx="2958734" cy="1710000"/>
              </a:xfrm>
            </p:grpSpPr>
            <p:sp useBgFill="1">
              <p:nvSpPr>
                <p:cNvPr id="141" name="任意多边形 15">
                  <a:extLst>
                    <a:ext uri="{FF2B5EF4-FFF2-40B4-BE49-F238E27FC236}">
                      <a16:creationId xmlns:a16="http://schemas.microsoft.com/office/drawing/2014/main" id="{128A3656-9F65-D041-A852-5B39CCDA79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" y="0"/>
                  <a:ext cx="2958732" cy="855001"/>
                </a:xfrm>
                <a:custGeom>
                  <a:avLst/>
                  <a:gdLst>
                    <a:gd name="T0" fmla="*/ 2958730 w 2958730"/>
                    <a:gd name="T1" fmla="*/ 0 h 855000"/>
                    <a:gd name="T2" fmla="*/ 2897324 w 2958730"/>
                    <a:gd name="T3" fmla="*/ 101077 h 855000"/>
                    <a:gd name="T4" fmla="*/ 1479365 w 2958730"/>
                    <a:gd name="T5" fmla="*/ 855000 h 855000"/>
                    <a:gd name="T6" fmla="*/ 61406 w 2958730"/>
                    <a:gd name="T7" fmla="*/ 101077 h 855000"/>
                    <a:gd name="T8" fmla="*/ 0 w 2958730"/>
                    <a:gd name="T9" fmla="*/ 0 h 855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8730"/>
                    <a:gd name="T16" fmla="*/ 0 h 855000"/>
                    <a:gd name="T17" fmla="*/ 2958730 w 2958730"/>
                    <a:gd name="T18" fmla="*/ 855000 h 855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8730" h="855000">
                      <a:moveTo>
                        <a:pt x="2958730" y="0"/>
                      </a:moveTo>
                      <a:lnTo>
                        <a:pt x="2897324" y="101077"/>
                      </a:lnTo>
                      <a:cubicBezTo>
                        <a:pt x="2590025" y="555940"/>
                        <a:pt x="2069619" y="855000"/>
                        <a:pt x="1479365" y="855000"/>
                      </a:cubicBezTo>
                      <a:cubicBezTo>
                        <a:pt x="889111" y="855000"/>
                        <a:pt x="368706" y="555940"/>
                        <a:pt x="61406" y="101077"/>
                      </a:cubicBezTo>
                      <a:lnTo>
                        <a:pt x="0" y="0"/>
                      </a:lnTo>
                    </a:path>
                  </a:pathLst>
                </a:custGeom>
                <a:ln w="9525" cap="rnd" cmpd="sng">
                  <a:solidFill>
                    <a:srgbClr val="4DB8DD"/>
                  </a:solidFill>
                  <a:prstDash val="sysDot"/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142" name="任意多边形 16">
                  <a:extLst>
                    <a:ext uri="{FF2B5EF4-FFF2-40B4-BE49-F238E27FC236}">
                      <a16:creationId xmlns:a16="http://schemas.microsoft.com/office/drawing/2014/main" id="{4B6C1B67-CDBA-634E-9366-DCE6DA4D93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54999"/>
                  <a:ext cx="2958730" cy="855001"/>
                </a:xfrm>
                <a:custGeom>
                  <a:avLst/>
                  <a:gdLst>
                    <a:gd name="T0" fmla="*/ 0 w 2958730"/>
                    <a:gd name="T1" fmla="*/ 855000 h 855000"/>
                    <a:gd name="T2" fmla="*/ 61406 w 2958730"/>
                    <a:gd name="T3" fmla="*/ 753923 h 855000"/>
                    <a:gd name="T4" fmla="*/ 1479365 w 2958730"/>
                    <a:gd name="T5" fmla="*/ 0 h 855000"/>
                    <a:gd name="T6" fmla="*/ 2897324 w 2958730"/>
                    <a:gd name="T7" fmla="*/ 753923 h 855000"/>
                    <a:gd name="T8" fmla="*/ 2958730 w 2958730"/>
                    <a:gd name="T9" fmla="*/ 855000 h 855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8730"/>
                    <a:gd name="T16" fmla="*/ 0 h 855000"/>
                    <a:gd name="T17" fmla="*/ 2958730 w 2958730"/>
                    <a:gd name="T18" fmla="*/ 855000 h 855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8730" h="855000">
                      <a:moveTo>
                        <a:pt x="0" y="855000"/>
                      </a:moveTo>
                      <a:lnTo>
                        <a:pt x="61406" y="753923"/>
                      </a:lnTo>
                      <a:cubicBezTo>
                        <a:pt x="368706" y="299060"/>
                        <a:pt x="889111" y="0"/>
                        <a:pt x="1479365" y="0"/>
                      </a:cubicBezTo>
                      <a:cubicBezTo>
                        <a:pt x="2069619" y="0"/>
                        <a:pt x="2590025" y="299060"/>
                        <a:pt x="2897324" y="753923"/>
                      </a:cubicBezTo>
                      <a:lnTo>
                        <a:pt x="2958730" y="855000"/>
                      </a:lnTo>
                    </a:path>
                  </a:pathLst>
                </a:custGeom>
                <a:ln w="9525" cap="rnd" cmpd="sng">
                  <a:solidFill>
                    <a:srgbClr val="4DB8DD"/>
                  </a:solidFill>
                  <a:prstDash val="sysDot"/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38" name="组合 12">
                <a:extLst>
                  <a:ext uri="{FF2B5EF4-FFF2-40B4-BE49-F238E27FC236}">
                    <a16:creationId xmlns:a16="http://schemas.microsoft.com/office/drawing/2014/main" id="{3696CFCA-C4B1-6F4C-B1B0-95248890E8BE}"/>
                  </a:ext>
                </a:extLst>
              </p:cNvPr>
              <p:cNvGrpSpPr/>
              <p:nvPr/>
            </p:nvGrpSpPr>
            <p:grpSpPr bwMode="auto">
              <a:xfrm>
                <a:off x="0" y="624368"/>
                <a:ext cx="2958730" cy="1710000"/>
                <a:chOff x="0" y="0"/>
                <a:chExt cx="2958730" cy="1710000"/>
              </a:xfrm>
            </p:grpSpPr>
            <p:sp useBgFill="1">
              <p:nvSpPr>
                <p:cNvPr id="139" name="任意多边形 13">
                  <a:extLst>
                    <a:ext uri="{FF2B5EF4-FFF2-40B4-BE49-F238E27FC236}">
                      <a16:creationId xmlns:a16="http://schemas.microsoft.com/office/drawing/2014/main" id="{9FF0A85A-1799-DD4C-9F71-0242A22565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58730" cy="855001"/>
                </a:xfrm>
                <a:custGeom>
                  <a:avLst/>
                  <a:gdLst>
                    <a:gd name="T0" fmla="*/ 2958730 w 2958730"/>
                    <a:gd name="T1" fmla="*/ 0 h 855000"/>
                    <a:gd name="T2" fmla="*/ 2897324 w 2958730"/>
                    <a:gd name="T3" fmla="*/ 101077 h 855000"/>
                    <a:gd name="T4" fmla="*/ 1479365 w 2958730"/>
                    <a:gd name="T5" fmla="*/ 855000 h 855000"/>
                    <a:gd name="T6" fmla="*/ 61406 w 2958730"/>
                    <a:gd name="T7" fmla="*/ 101077 h 855000"/>
                    <a:gd name="T8" fmla="*/ 0 w 2958730"/>
                    <a:gd name="T9" fmla="*/ 0 h 855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8730"/>
                    <a:gd name="T16" fmla="*/ 0 h 855000"/>
                    <a:gd name="T17" fmla="*/ 2958730 w 2958730"/>
                    <a:gd name="T18" fmla="*/ 855000 h 855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8730" h="855000">
                      <a:moveTo>
                        <a:pt x="2958730" y="0"/>
                      </a:moveTo>
                      <a:lnTo>
                        <a:pt x="2897324" y="101077"/>
                      </a:lnTo>
                      <a:cubicBezTo>
                        <a:pt x="2590025" y="555940"/>
                        <a:pt x="2069619" y="855000"/>
                        <a:pt x="1479365" y="855000"/>
                      </a:cubicBezTo>
                      <a:cubicBezTo>
                        <a:pt x="889111" y="855000"/>
                        <a:pt x="368706" y="555940"/>
                        <a:pt x="61406" y="101077"/>
                      </a:cubicBezTo>
                      <a:lnTo>
                        <a:pt x="0" y="0"/>
                      </a:lnTo>
                    </a:path>
                  </a:pathLst>
                </a:custGeom>
                <a:ln w="9525" cap="rnd" cmpd="sng">
                  <a:solidFill>
                    <a:srgbClr val="4DB8DD"/>
                  </a:solidFill>
                  <a:prstDash val="sysDot"/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 useBgFill="1">
              <p:nvSpPr>
                <p:cNvPr id="140" name="任意多边形 14">
                  <a:extLst>
                    <a:ext uri="{FF2B5EF4-FFF2-40B4-BE49-F238E27FC236}">
                      <a16:creationId xmlns:a16="http://schemas.microsoft.com/office/drawing/2014/main" id="{F36BFB5F-CB51-0547-A59B-9BC321A79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54999"/>
                  <a:ext cx="2958730" cy="855001"/>
                </a:xfrm>
                <a:custGeom>
                  <a:avLst/>
                  <a:gdLst>
                    <a:gd name="T0" fmla="*/ 0 w 2958730"/>
                    <a:gd name="T1" fmla="*/ 855000 h 855001"/>
                    <a:gd name="T2" fmla="*/ 61406 w 2958730"/>
                    <a:gd name="T3" fmla="*/ 753923 h 855001"/>
                    <a:gd name="T4" fmla="*/ 1479365 w 2958730"/>
                    <a:gd name="T5" fmla="*/ 0 h 855001"/>
                    <a:gd name="T6" fmla="*/ 2897324 w 2958730"/>
                    <a:gd name="T7" fmla="*/ 753923 h 855001"/>
                    <a:gd name="T8" fmla="*/ 2958730 w 2958730"/>
                    <a:gd name="T9" fmla="*/ 855000 h 8550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58730"/>
                    <a:gd name="T16" fmla="*/ 0 h 855001"/>
                    <a:gd name="T17" fmla="*/ 2958730 w 2958730"/>
                    <a:gd name="T18" fmla="*/ 855001 h 8550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58730" h="855001">
                      <a:moveTo>
                        <a:pt x="0" y="855000"/>
                      </a:moveTo>
                      <a:lnTo>
                        <a:pt x="61406" y="753923"/>
                      </a:lnTo>
                      <a:cubicBezTo>
                        <a:pt x="368706" y="299060"/>
                        <a:pt x="889111" y="0"/>
                        <a:pt x="1479365" y="0"/>
                      </a:cubicBezTo>
                      <a:cubicBezTo>
                        <a:pt x="2069619" y="0"/>
                        <a:pt x="2590025" y="299060"/>
                        <a:pt x="2897324" y="753923"/>
                      </a:cubicBezTo>
                      <a:lnTo>
                        <a:pt x="2958730" y="855000"/>
                      </a:lnTo>
                    </a:path>
                  </a:pathLst>
                </a:custGeom>
                <a:ln w="9525" cap="rnd" cmpd="sng">
                  <a:solidFill>
                    <a:srgbClr val="4DB8DD"/>
                  </a:solidFill>
                  <a:prstDash val="sysDot"/>
                  <a:bevel/>
                </a:ln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</p:grpSp>
        <p:sp>
          <p:nvSpPr>
            <p:cNvPr id="100" name="文本框 25">
              <a:extLst>
                <a:ext uri="{FF2B5EF4-FFF2-40B4-BE49-F238E27FC236}">
                  <a16:creationId xmlns:a16="http://schemas.microsoft.com/office/drawing/2014/main" id="{03AA1AAD-4F03-D440-8BE0-6E12EB723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801" y="1885950"/>
              <a:ext cx="1431925" cy="424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8797B"/>
                  </a:solidFill>
                  <a:latin typeface="Copperplate Gothic Bold" panose="020E0705020206020404" charset="0"/>
                  <a:ea typeface="黑体" panose="02010609060101010101" pitchFamily="49" charset="-122"/>
                  <a:sym typeface="Copperplate Gothic Bold" panose="020E0705020206020404" charset="0"/>
                </a:rPr>
                <a:t>老板</a:t>
              </a:r>
            </a:p>
          </p:txBody>
        </p:sp>
        <p:sp>
          <p:nvSpPr>
            <p:cNvPr id="101" name="文本框 26">
              <a:extLst>
                <a:ext uri="{FF2B5EF4-FFF2-40B4-BE49-F238E27FC236}">
                  <a16:creationId xmlns:a16="http://schemas.microsoft.com/office/drawing/2014/main" id="{849C34F3-009B-2E48-9770-D2E0A318A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801" y="4951415"/>
              <a:ext cx="1431925" cy="424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8797B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pperplate Gothic Bold" panose="020E0705020206020404" charset="0"/>
                </a:rPr>
                <a:t>仓管</a:t>
              </a:r>
            </a:p>
          </p:txBody>
        </p:sp>
        <p:sp>
          <p:nvSpPr>
            <p:cNvPr id="102" name="文本框 27">
              <a:extLst>
                <a:ext uri="{FF2B5EF4-FFF2-40B4-BE49-F238E27FC236}">
                  <a16:creationId xmlns:a16="http://schemas.microsoft.com/office/drawing/2014/main" id="{8962E80A-25AA-C543-B1B2-EC8DCCC88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820" y="4280686"/>
              <a:ext cx="1431925" cy="424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8797B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pperplate Gothic Bold" panose="020E0705020206020404" charset="0"/>
                </a:rPr>
                <a:t>运营</a:t>
              </a:r>
            </a:p>
          </p:txBody>
        </p:sp>
        <p:sp>
          <p:nvSpPr>
            <p:cNvPr id="103" name="文本框 28">
              <a:extLst>
                <a:ext uri="{FF2B5EF4-FFF2-40B4-BE49-F238E27FC236}">
                  <a16:creationId xmlns:a16="http://schemas.microsoft.com/office/drawing/2014/main" id="{C1D4E360-04B3-F84B-97A6-2567E22A9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6401" y="3000376"/>
              <a:ext cx="1431925" cy="424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8797B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pperplate Gothic Bold" panose="020E0705020206020404" charset="0"/>
                </a:rPr>
                <a:t>财务</a:t>
              </a:r>
            </a:p>
          </p:txBody>
        </p:sp>
        <p:sp>
          <p:nvSpPr>
            <p:cNvPr id="104" name="文本框 29">
              <a:extLst>
                <a:ext uri="{FF2B5EF4-FFF2-40B4-BE49-F238E27FC236}">
                  <a16:creationId xmlns:a16="http://schemas.microsoft.com/office/drawing/2014/main" id="{AB461EEB-999C-9F41-9638-FD2E3920D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729" y="4306438"/>
              <a:ext cx="1431925" cy="424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8797B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pperplate Gothic Bold" panose="020E0705020206020404" charset="0"/>
                </a:rPr>
                <a:t>收银员</a:t>
              </a:r>
            </a:p>
          </p:txBody>
        </p:sp>
        <p:sp>
          <p:nvSpPr>
            <p:cNvPr id="105" name="文本框 30">
              <a:extLst>
                <a:ext uri="{FF2B5EF4-FFF2-40B4-BE49-F238E27FC236}">
                  <a16:creationId xmlns:a16="http://schemas.microsoft.com/office/drawing/2014/main" id="{66314CA3-5935-0C43-8148-AE6FB6E2CB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3000376"/>
              <a:ext cx="1431925" cy="4244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78797B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Copperplate Gothic Bold" panose="020E0705020206020404" charset="0"/>
                </a:rPr>
                <a:t>店长</a:t>
              </a:r>
              <a:endPara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06" name="Freeform 67">
              <a:extLst>
                <a:ext uri="{FF2B5EF4-FFF2-40B4-BE49-F238E27FC236}">
                  <a16:creationId xmlns:a16="http://schemas.microsoft.com/office/drawing/2014/main" id="{A69976A7-4E71-0346-9277-B03A72EA7A8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7781925" y="4452938"/>
              <a:ext cx="339725" cy="496887"/>
            </a:xfrm>
            <a:custGeom>
              <a:avLst/>
              <a:gdLst>
                <a:gd name="T0" fmla="*/ 20 w 77"/>
                <a:gd name="T1" fmla="*/ 37 h 113"/>
                <a:gd name="T2" fmla="*/ 20 w 77"/>
                <a:gd name="T3" fmla="*/ 12 h 113"/>
                <a:gd name="T4" fmla="*/ 57 w 77"/>
                <a:gd name="T5" fmla="*/ 12 h 113"/>
                <a:gd name="T6" fmla="*/ 56 w 77"/>
                <a:gd name="T7" fmla="*/ 36 h 113"/>
                <a:gd name="T8" fmla="*/ 52 w 77"/>
                <a:gd name="T9" fmla="*/ 47 h 113"/>
                <a:gd name="T10" fmla="*/ 38 w 77"/>
                <a:gd name="T11" fmla="*/ 54 h 113"/>
                <a:gd name="T12" fmla="*/ 38 w 77"/>
                <a:gd name="T13" fmla="*/ 54 h 113"/>
                <a:gd name="T14" fmla="*/ 25 w 77"/>
                <a:gd name="T15" fmla="*/ 47 h 113"/>
                <a:gd name="T16" fmla="*/ 20 w 77"/>
                <a:gd name="T17" fmla="*/ 37 h 113"/>
                <a:gd name="T18" fmla="*/ 12 w 77"/>
                <a:gd name="T19" fmla="*/ 108 h 113"/>
                <a:gd name="T20" fmla="*/ 66 w 77"/>
                <a:gd name="T21" fmla="*/ 108 h 113"/>
                <a:gd name="T22" fmla="*/ 63 w 77"/>
                <a:gd name="T23" fmla="*/ 113 h 113"/>
                <a:gd name="T24" fmla="*/ 15 w 77"/>
                <a:gd name="T25" fmla="*/ 113 h 113"/>
                <a:gd name="T26" fmla="*/ 12 w 77"/>
                <a:gd name="T27" fmla="*/ 108 h 113"/>
                <a:gd name="T28" fmla="*/ 69 w 77"/>
                <a:gd name="T29" fmla="*/ 67 h 113"/>
                <a:gd name="T30" fmla="*/ 75 w 77"/>
                <a:gd name="T31" fmla="*/ 90 h 113"/>
                <a:gd name="T32" fmla="*/ 67 w 77"/>
                <a:gd name="T33" fmla="*/ 104 h 113"/>
                <a:gd name="T34" fmla="*/ 65 w 77"/>
                <a:gd name="T35" fmla="*/ 104 h 113"/>
                <a:gd name="T36" fmla="*/ 65 w 77"/>
                <a:gd name="T37" fmla="*/ 73 h 113"/>
                <a:gd name="T38" fmla="*/ 41 w 77"/>
                <a:gd name="T39" fmla="*/ 73 h 113"/>
                <a:gd name="T40" fmla="*/ 48 w 77"/>
                <a:gd name="T41" fmla="*/ 57 h 113"/>
                <a:gd name="T42" fmla="*/ 50 w 77"/>
                <a:gd name="T43" fmla="*/ 55 h 113"/>
                <a:gd name="T44" fmla="*/ 64 w 77"/>
                <a:gd name="T45" fmla="*/ 58 h 113"/>
                <a:gd name="T46" fmla="*/ 65 w 77"/>
                <a:gd name="T47" fmla="*/ 58 h 113"/>
                <a:gd name="T48" fmla="*/ 65 w 77"/>
                <a:gd name="T49" fmla="*/ 59 h 113"/>
                <a:gd name="T50" fmla="*/ 69 w 77"/>
                <a:gd name="T51" fmla="*/ 68 h 113"/>
                <a:gd name="T52" fmla="*/ 69 w 77"/>
                <a:gd name="T53" fmla="*/ 67 h 113"/>
                <a:gd name="T54" fmla="*/ 13 w 77"/>
                <a:gd name="T55" fmla="*/ 104 h 113"/>
                <a:gd name="T56" fmla="*/ 10 w 77"/>
                <a:gd name="T57" fmla="*/ 104 h 113"/>
                <a:gd name="T58" fmla="*/ 2 w 77"/>
                <a:gd name="T59" fmla="*/ 90 h 113"/>
                <a:gd name="T60" fmla="*/ 8 w 77"/>
                <a:gd name="T61" fmla="*/ 67 h 113"/>
                <a:gd name="T62" fmla="*/ 13 w 77"/>
                <a:gd name="T63" fmla="*/ 58 h 113"/>
                <a:gd name="T64" fmla="*/ 13 w 77"/>
                <a:gd name="T65" fmla="*/ 58 h 113"/>
                <a:gd name="T66" fmla="*/ 14 w 77"/>
                <a:gd name="T67" fmla="*/ 58 h 113"/>
                <a:gd name="T68" fmla="*/ 27 w 77"/>
                <a:gd name="T69" fmla="*/ 55 h 113"/>
                <a:gd name="T70" fmla="*/ 29 w 77"/>
                <a:gd name="T71" fmla="*/ 57 h 113"/>
                <a:gd name="T72" fmla="*/ 37 w 77"/>
                <a:gd name="T73" fmla="*/ 73 h 113"/>
                <a:gd name="T74" fmla="*/ 13 w 77"/>
                <a:gd name="T75" fmla="*/ 73 h 113"/>
                <a:gd name="T76" fmla="*/ 13 w 77"/>
                <a:gd name="T77" fmla="*/ 104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"/>
                <a:gd name="T118" fmla="*/ 0 h 113"/>
                <a:gd name="T119" fmla="*/ 77 w 77"/>
                <a:gd name="T120" fmla="*/ 113 h 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" h="113">
                  <a:moveTo>
                    <a:pt x="20" y="37"/>
                  </a:moveTo>
                  <a:cubicBezTo>
                    <a:pt x="19" y="28"/>
                    <a:pt x="19" y="19"/>
                    <a:pt x="20" y="12"/>
                  </a:cubicBezTo>
                  <a:cubicBezTo>
                    <a:pt x="37" y="0"/>
                    <a:pt x="44" y="14"/>
                    <a:pt x="57" y="12"/>
                  </a:cubicBezTo>
                  <a:cubicBezTo>
                    <a:pt x="58" y="20"/>
                    <a:pt x="58" y="30"/>
                    <a:pt x="56" y="36"/>
                  </a:cubicBezTo>
                  <a:cubicBezTo>
                    <a:pt x="56" y="41"/>
                    <a:pt x="54" y="44"/>
                    <a:pt x="52" y="47"/>
                  </a:cubicBezTo>
                  <a:cubicBezTo>
                    <a:pt x="48" y="51"/>
                    <a:pt x="44" y="54"/>
                    <a:pt x="38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3" y="54"/>
                    <a:pt x="28" y="51"/>
                    <a:pt x="25" y="47"/>
                  </a:cubicBezTo>
                  <a:cubicBezTo>
                    <a:pt x="23" y="44"/>
                    <a:pt x="21" y="41"/>
                    <a:pt x="20" y="37"/>
                  </a:cubicBezTo>
                  <a:close/>
                  <a:moveTo>
                    <a:pt x="12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3" y="113"/>
                    <a:pt x="63" y="113"/>
                    <a:pt x="63" y="113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2" y="108"/>
                    <a:pt x="12" y="108"/>
                    <a:pt x="12" y="108"/>
                  </a:cubicBezTo>
                  <a:close/>
                  <a:moveTo>
                    <a:pt x="69" y="67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7" y="98"/>
                    <a:pt x="76" y="104"/>
                    <a:pt x="67" y="104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7" y="61"/>
                    <a:pt x="68" y="64"/>
                    <a:pt x="69" y="68"/>
                  </a:cubicBezTo>
                  <a:cubicBezTo>
                    <a:pt x="69" y="67"/>
                    <a:pt x="69" y="67"/>
                    <a:pt x="69" y="67"/>
                  </a:cubicBezTo>
                  <a:close/>
                  <a:moveTo>
                    <a:pt x="13" y="104"/>
                  </a:moveTo>
                  <a:cubicBezTo>
                    <a:pt x="10" y="104"/>
                    <a:pt x="10" y="104"/>
                    <a:pt x="10" y="104"/>
                  </a:cubicBezTo>
                  <a:cubicBezTo>
                    <a:pt x="1" y="104"/>
                    <a:pt x="0" y="98"/>
                    <a:pt x="2" y="90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4"/>
                    <a:pt x="10" y="61"/>
                    <a:pt x="13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3" y="73"/>
                    <a:pt x="13" y="73"/>
                    <a:pt x="13" y="73"/>
                  </a:cubicBezTo>
                  <a:lnTo>
                    <a:pt x="13" y="104"/>
                  </a:lnTo>
                  <a:close/>
                </a:path>
              </a:pathLst>
            </a:custGeom>
            <a:solidFill>
              <a:srgbClr val="2FACD7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opperplate Gothic Bold" panose="020E0705020206020404" charset="0"/>
                <a:ea typeface="微软雅黑" panose="020B0503020204020204" pitchFamily="34" charset="-122"/>
                <a:sym typeface="Copperplate Gothic Bold" panose="020E0705020206020404" charset="0"/>
              </a:endParaRPr>
            </a:p>
          </p:txBody>
        </p:sp>
        <p:sp>
          <p:nvSpPr>
            <p:cNvPr id="107" name="Freeform 74">
              <a:extLst>
                <a:ext uri="{FF2B5EF4-FFF2-40B4-BE49-F238E27FC236}">
                  <a16:creationId xmlns:a16="http://schemas.microsoft.com/office/drawing/2014/main" id="{6815EC6F-F460-C54C-8F0D-7A52462AEEF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32250" y="4600575"/>
              <a:ext cx="436563" cy="285750"/>
            </a:xfrm>
            <a:custGeom>
              <a:avLst/>
              <a:gdLst>
                <a:gd name="T0" fmla="*/ 18 w 99"/>
                <a:gd name="T1" fmla="*/ 58 h 65"/>
                <a:gd name="T2" fmla="*/ 53 w 99"/>
                <a:gd name="T3" fmla="*/ 65 h 65"/>
                <a:gd name="T4" fmla="*/ 87 w 99"/>
                <a:gd name="T5" fmla="*/ 57 h 65"/>
                <a:gd name="T6" fmla="*/ 87 w 99"/>
                <a:gd name="T7" fmla="*/ 23 h 65"/>
                <a:gd name="T8" fmla="*/ 53 w 99"/>
                <a:gd name="T9" fmla="*/ 28 h 65"/>
                <a:gd name="T10" fmla="*/ 18 w 99"/>
                <a:gd name="T11" fmla="*/ 23 h 65"/>
                <a:gd name="T12" fmla="*/ 18 w 99"/>
                <a:gd name="T13" fmla="*/ 58 h 65"/>
                <a:gd name="T14" fmla="*/ 99 w 99"/>
                <a:gd name="T15" fmla="*/ 8 h 65"/>
                <a:gd name="T16" fmla="*/ 99 w 99"/>
                <a:gd name="T17" fmla="*/ 17 h 65"/>
                <a:gd name="T18" fmla="*/ 53 w 99"/>
                <a:gd name="T19" fmla="*/ 24 h 65"/>
                <a:gd name="T20" fmla="*/ 7 w 99"/>
                <a:gd name="T21" fmla="*/ 17 h 65"/>
                <a:gd name="T22" fmla="*/ 7 w 99"/>
                <a:gd name="T23" fmla="*/ 34 h 65"/>
                <a:gd name="T24" fmla="*/ 9 w 99"/>
                <a:gd name="T25" fmla="*/ 37 h 65"/>
                <a:gd name="T26" fmla="*/ 5 w 99"/>
                <a:gd name="T27" fmla="*/ 41 h 65"/>
                <a:gd name="T28" fmla="*/ 2 w 99"/>
                <a:gd name="T29" fmla="*/ 37 h 65"/>
                <a:gd name="T30" fmla="*/ 4 w 99"/>
                <a:gd name="T31" fmla="*/ 34 h 65"/>
                <a:gd name="T32" fmla="*/ 4 w 99"/>
                <a:gd name="T33" fmla="*/ 8 h 65"/>
                <a:gd name="T34" fmla="*/ 53 w 99"/>
                <a:gd name="T35" fmla="*/ 0 h 65"/>
                <a:gd name="T36" fmla="*/ 99 w 99"/>
                <a:gd name="T37" fmla="*/ 8 h 65"/>
                <a:gd name="T38" fmla="*/ 8 w 99"/>
                <a:gd name="T39" fmla="*/ 42 h 65"/>
                <a:gd name="T40" fmla="*/ 3 w 99"/>
                <a:gd name="T41" fmla="*/ 42 h 65"/>
                <a:gd name="T42" fmla="*/ 0 w 99"/>
                <a:gd name="T43" fmla="*/ 58 h 65"/>
                <a:gd name="T44" fmla="*/ 2 w 99"/>
                <a:gd name="T45" fmla="*/ 58 h 65"/>
                <a:gd name="T46" fmla="*/ 3 w 99"/>
                <a:gd name="T47" fmla="*/ 56 h 65"/>
                <a:gd name="T48" fmla="*/ 3 w 99"/>
                <a:gd name="T49" fmla="*/ 58 h 65"/>
                <a:gd name="T50" fmla="*/ 6 w 99"/>
                <a:gd name="T51" fmla="*/ 59 h 65"/>
                <a:gd name="T52" fmla="*/ 7 w 99"/>
                <a:gd name="T53" fmla="*/ 57 h 65"/>
                <a:gd name="T54" fmla="*/ 7 w 99"/>
                <a:gd name="T55" fmla="*/ 59 h 65"/>
                <a:gd name="T56" fmla="*/ 8 w 99"/>
                <a:gd name="T57" fmla="*/ 59 h 65"/>
                <a:gd name="T58" fmla="*/ 8 w 99"/>
                <a:gd name="T59" fmla="*/ 51 h 65"/>
                <a:gd name="T60" fmla="*/ 9 w 99"/>
                <a:gd name="T61" fmla="*/ 58 h 65"/>
                <a:gd name="T62" fmla="*/ 11 w 99"/>
                <a:gd name="T63" fmla="*/ 58 h 65"/>
                <a:gd name="T64" fmla="*/ 8 w 99"/>
                <a:gd name="T65" fmla="*/ 42 h 6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65"/>
                <a:gd name="T101" fmla="*/ 99 w 99"/>
                <a:gd name="T102" fmla="*/ 65 h 6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65">
                  <a:moveTo>
                    <a:pt x="18" y="58"/>
                  </a:moveTo>
                  <a:cubicBezTo>
                    <a:pt x="30" y="58"/>
                    <a:pt x="42" y="60"/>
                    <a:pt x="53" y="65"/>
                  </a:cubicBezTo>
                  <a:cubicBezTo>
                    <a:pt x="64" y="60"/>
                    <a:pt x="75" y="57"/>
                    <a:pt x="87" y="57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58"/>
                    <a:pt x="18" y="58"/>
                    <a:pt x="18" y="58"/>
                  </a:cubicBezTo>
                  <a:close/>
                  <a:moveTo>
                    <a:pt x="99" y="8"/>
                  </a:moveTo>
                  <a:cubicBezTo>
                    <a:pt x="99" y="17"/>
                    <a:pt x="99" y="17"/>
                    <a:pt x="99" y="1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5"/>
                    <a:pt x="9" y="36"/>
                    <a:pt x="9" y="37"/>
                  </a:cubicBezTo>
                  <a:cubicBezTo>
                    <a:pt x="9" y="39"/>
                    <a:pt x="7" y="41"/>
                    <a:pt x="5" y="41"/>
                  </a:cubicBezTo>
                  <a:cubicBezTo>
                    <a:pt x="4" y="41"/>
                    <a:pt x="2" y="39"/>
                    <a:pt x="2" y="37"/>
                  </a:cubicBezTo>
                  <a:cubicBezTo>
                    <a:pt x="2" y="36"/>
                    <a:pt x="3" y="35"/>
                    <a:pt x="4" y="34"/>
                  </a:cubicBezTo>
                  <a:cubicBezTo>
                    <a:pt x="4" y="25"/>
                    <a:pt x="4" y="17"/>
                    <a:pt x="4" y="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99" y="8"/>
                    <a:pt x="99" y="8"/>
                    <a:pt x="99" y="8"/>
                  </a:cubicBezTo>
                  <a:close/>
                  <a:moveTo>
                    <a:pt x="8" y="42"/>
                  </a:moveTo>
                  <a:cubicBezTo>
                    <a:pt x="6" y="43"/>
                    <a:pt x="5" y="43"/>
                    <a:pt x="3" y="42"/>
                  </a:cubicBezTo>
                  <a:cubicBezTo>
                    <a:pt x="2" y="47"/>
                    <a:pt x="1" y="52"/>
                    <a:pt x="0" y="58"/>
                  </a:cubicBezTo>
                  <a:cubicBezTo>
                    <a:pt x="1" y="58"/>
                    <a:pt x="2" y="58"/>
                    <a:pt x="2" y="58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9"/>
                    <a:pt x="5" y="59"/>
                    <a:pt x="6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0" y="58"/>
                    <a:pt x="10" y="58"/>
                    <a:pt x="11" y="58"/>
                  </a:cubicBezTo>
                  <a:cubicBezTo>
                    <a:pt x="10" y="52"/>
                    <a:pt x="9" y="47"/>
                    <a:pt x="8" y="42"/>
                  </a:cubicBezTo>
                  <a:close/>
                </a:path>
              </a:pathLst>
            </a:custGeom>
            <a:solidFill>
              <a:srgbClr val="2FACD7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opperplate Gothic Bold" panose="020E0705020206020404" charset="0"/>
                <a:ea typeface="微软雅黑" panose="020B0503020204020204" pitchFamily="34" charset="-122"/>
                <a:sym typeface="Copperplate Gothic Bold" panose="020E0705020206020404" charset="0"/>
              </a:endParaRPr>
            </a:p>
          </p:txBody>
        </p:sp>
        <p:sp>
          <p:nvSpPr>
            <p:cNvPr id="108" name="Freeform 101">
              <a:extLst>
                <a:ext uri="{FF2B5EF4-FFF2-40B4-BE49-F238E27FC236}">
                  <a16:creationId xmlns:a16="http://schemas.microsoft.com/office/drawing/2014/main" id="{26B860E0-DD0D-0349-85D0-7A51429ED73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5972175" y="1285875"/>
              <a:ext cx="254000" cy="409575"/>
            </a:xfrm>
            <a:custGeom>
              <a:avLst/>
              <a:gdLst>
                <a:gd name="T0" fmla="*/ 82 w 119"/>
                <a:gd name="T1" fmla="*/ 146 h 191"/>
                <a:gd name="T2" fmla="*/ 78 w 119"/>
                <a:gd name="T3" fmla="*/ 154 h 191"/>
                <a:gd name="T4" fmla="*/ 111 w 119"/>
                <a:gd name="T5" fmla="*/ 168 h 191"/>
                <a:gd name="T6" fmla="*/ 60 w 119"/>
                <a:gd name="T7" fmla="*/ 183 h 191"/>
                <a:gd name="T8" fmla="*/ 9 w 119"/>
                <a:gd name="T9" fmla="*/ 168 h 191"/>
                <a:gd name="T10" fmla="*/ 53 w 119"/>
                <a:gd name="T11" fmla="*/ 153 h 191"/>
                <a:gd name="T12" fmla="*/ 60 w 119"/>
                <a:gd name="T13" fmla="*/ 166 h 191"/>
                <a:gd name="T14" fmla="*/ 104 w 119"/>
                <a:gd name="T15" fmla="*/ 76 h 191"/>
                <a:gd name="T16" fmla="*/ 104 w 119"/>
                <a:gd name="T17" fmla="*/ 76 h 191"/>
                <a:gd name="T18" fmla="*/ 111 w 119"/>
                <a:gd name="T19" fmla="*/ 51 h 191"/>
                <a:gd name="T20" fmla="*/ 60 w 119"/>
                <a:gd name="T21" fmla="*/ 0 h 191"/>
                <a:gd name="T22" fmla="*/ 8 w 119"/>
                <a:gd name="T23" fmla="*/ 51 h 191"/>
                <a:gd name="T24" fmla="*/ 15 w 119"/>
                <a:gd name="T25" fmla="*/ 76 h 191"/>
                <a:gd name="T26" fmla="*/ 15 w 119"/>
                <a:gd name="T27" fmla="*/ 76 h 191"/>
                <a:gd name="T28" fmla="*/ 49 w 119"/>
                <a:gd name="T29" fmla="*/ 145 h 191"/>
                <a:gd name="T30" fmla="*/ 0 w 119"/>
                <a:gd name="T31" fmla="*/ 168 h 191"/>
                <a:gd name="T32" fmla="*/ 60 w 119"/>
                <a:gd name="T33" fmla="*/ 191 h 191"/>
                <a:gd name="T34" fmla="*/ 119 w 119"/>
                <a:gd name="T35" fmla="*/ 168 h 191"/>
                <a:gd name="T36" fmla="*/ 82 w 119"/>
                <a:gd name="T37" fmla="*/ 146 h 191"/>
                <a:gd name="T38" fmla="*/ 38 w 119"/>
                <a:gd name="T39" fmla="*/ 44 h 191"/>
                <a:gd name="T40" fmla="*/ 60 w 119"/>
                <a:gd name="T41" fmla="*/ 23 h 191"/>
                <a:gd name="T42" fmla="*/ 81 w 119"/>
                <a:gd name="T43" fmla="*/ 44 h 191"/>
                <a:gd name="T44" fmla="*/ 60 w 119"/>
                <a:gd name="T45" fmla="*/ 66 h 191"/>
                <a:gd name="T46" fmla="*/ 38 w 119"/>
                <a:gd name="T47" fmla="*/ 44 h 1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9"/>
                <a:gd name="T73" fmla="*/ 0 h 191"/>
                <a:gd name="T74" fmla="*/ 119 w 119"/>
                <a:gd name="T75" fmla="*/ 191 h 1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9" h="191">
                  <a:moveTo>
                    <a:pt x="82" y="146"/>
                  </a:moveTo>
                  <a:cubicBezTo>
                    <a:pt x="78" y="154"/>
                    <a:pt x="78" y="154"/>
                    <a:pt x="78" y="154"/>
                  </a:cubicBezTo>
                  <a:cubicBezTo>
                    <a:pt x="99" y="157"/>
                    <a:pt x="111" y="163"/>
                    <a:pt x="111" y="168"/>
                  </a:cubicBezTo>
                  <a:cubicBezTo>
                    <a:pt x="111" y="174"/>
                    <a:pt x="91" y="183"/>
                    <a:pt x="60" y="183"/>
                  </a:cubicBezTo>
                  <a:cubicBezTo>
                    <a:pt x="28" y="183"/>
                    <a:pt x="9" y="174"/>
                    <a:pt x="9" y="168"/>
                  </a:cubicBezTo>
                  <a:cubicBezTo>
                    <a:pt x="9" y="162"/>
                    <a:pt x="26" y="154"/>
                    <a:pt x="53" y="153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4" y="76"/>
                    <a:pt x="104" y="76"/>
                    <a:pt x="104" y="76"/>
                  </a:cubicBezTo>
                  <a:cubicBezTo>
                    <a:pt x="108" y="69"/>
                    <a:pt x="111" y="60"/>
                    <a:pt x="111" y="51"/>
                  </a:cubicBezTo>
                  <a:cubicBezTo>
                    <a:pt x="111" y="22"/>
                    <a:pt x="88" y="0"/>
                    <a:pt x="60" y="0"/>
                  </a:cubicBezTo>
                  <a:cubicBezTo>
                    <a:pt x="31" y="0"/>
                    <a:pt x="8" y="22"/>
                    <a:pt x="8" y="51"/>
                  </a:cubicBezTo>
                  <a:cubicBezTo>
                    <a:pt x="8" y="60"/>
                    <a:pt x="11" y="69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24" y="147"/>
                    <a:pt x="0" y="155"/>
                    <a:pt x="0" y="168"/>
                  </a:cubicBezTo>
                  <a:cubicBezTo>
                    <a:pt x="0" y="183"/>
                    <a:pt x="30" y="191"/>
                    <a:pt x="60" y="191"/>
                  </a:cubicBezTo>
                  <a:cubicBezTo>
                    <a:pt x="89" y="191"/>
                    <a:pt x="119" y="183"/>
                    <a:pt x="119" y="168"/>
                  </a:cubicBezTo>
                  <a:cubicBezTo>
                    <a:pt x="119" y="157"/>
                    <a:pt x="103" y="149"/>
                    <a:pt x="82" y="146"/>
                  </a:cubicBezTo>
                  <a:close/>
                  <a:moveTo>
                    <a:pt x="38" y="44"/>
                  </a:moveTo>
                  <a:cubicBezTo>
                    <a:pt x="38" y="33"/>
                    <a:pt x="48" y="23"/>
                    <a:pt x="60" y="23"/>
                  </a:cubicBezTo>
                  <a:cubicBezTo>
                    <a:pt x="72" y="23"/>
                    <a:pt x="81" y="33"/>
                    <a:pt x="81" y="44"/>
                  </a:cubicBezTo>
                  <a:cubicBezTo>
                    <a:pt x="81" y="56"/>
                    <a:pt x="72" y="66"/>
                    <a:pt x="60" y="66"/>
                  </a:cubicBezTo>
                  <a:cubicBezTo>
                    <a:pt x="48" y="66"/>
                    <a:pt x="38" y="56"/>
                    <a:pt x="38" y="44"/>
                  </a:cubicBezTo>
                  <a:close/>
                </a:path>
              </a:pathLst>
            </a:custGeom>
            <a:solidFill>
              <a:srgbClr val="2FACD7"/>
            </a:solidFill>
            <a:ln w="9525" cmpd="sng">
              <a:noFill/>
              <a:bevel/>
            </a:ln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opperplate Gothic Bold" panose="020E0705020206020404" charset="0"/>
                <a:ea typeface="微软雅黑" panose="020B0503020204020204" pitchFamily="34" charset="-122"/>
                <a:sym typeface="Copperplate Gothic Bold" panose="020E0705020206020404" charset="0"/>
              </a:endParaRPr>
            </a:p>
          </p:txBody>
        </p:sp>
        <p:grpSp>
          <p:nvGrpSpPr>
            <p:cNvPr id="109" name="组合 34">
              <a:extLst>
                <a:ext uri="{FF2B5EF4-FFF2-40B4-BE49-F238E27FC236}">
                  <a16:creationId xmlns:a16="http://schemas.microsoft.com/office/drawing/2014/main" id="{9E6C49D2-CB36-4948-818C-670E91462E79}"/>
                </a:ext>
              </a:extLst>
            </p:cNvPr>
            <p:cNvGrpSpPr/>
            <p:nvPr/>
          </p:nvGrpSpPr>
          <p:grpSpPr bwMode="auto">
            <a:xfrm>
              <a:off x="5894388" y="5575300"/>
              <a:ext cx="411162" cy="379413"/>
              <a:chOff x="0" y="0"/>
              <a:chExt cx="1530351" cy="1409703"/>
            </a:xfrm>
          </p:grpSpPr>
          <p:sp>
            <p:nvSpPr>
              <p:cNvPr id="132" name="Freeform 244">
                <a:extLst>
                  <a:ext uri="{FF2B5EF4-FFF2-40B4-BE49-F238E27FC236}">
                    <a16:creationId xmlns:a16="http://schemas.microsoft.com/office/drawing/2014/main" id="{98A84293-ED46-B841-ABBF-D1CA006186A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615952" y="0"/>
                <a:ext cx="914399" cy="915985"/>
              </a:xfrm>
              <a:custGeom>
                <a:avLst/>
                <a:gdLst>
                  <a:gd name="T0" fmla="*/ 221 w 244"/>
                  <a:gd name="T1" fmla="*/ 22 h 244"/>
                  <a:gd name="T2" fmla="*/ 141 w 244"/>
                  <a:gd name="T3" fmla="*/ 22 h 244"/>
                  <a:gd name="T4" fmla="*/ 0 w 244"/>
                  <a:gd name="T5" fmla="*/ 164 h 244"/>
                  <a:gd name="T6" fmla="*/ 80 w 244"/>
                  <a:gd name="T7" fmla="*/ 244 h 244"/>
                  <a:gd name="T8" fmla="*/ 221 w 244"/>
                  <a:gd name="T9" fmla="*/ 102 h 244"/>
                  <a:gd name="T10" fmla="*/ 221 w 244"/>
                  <a:gd name="T11" fmla="*/ 22 h 244"/>
                  <a:gd name="T12" fmla="*/ 48 w 244"/>
                  <a:gd name="T13" fmla="*/ 165 h 244"/>
                  <a:gd name="T14" fmla="*/ 38 w 244"/>
                  <a:gd name="T15" fmla="*/ 156 h 244"/>
                  <a:gd name="T16" fmla="*/ 158 w 244"/>
                  <a:gd name="T17" fmla="*/ 36 h 244"/>
                  <a:gd name="T18" fmla="*/ 168 w 244"/>
                  <a:gd name="T19" fmla="*/ 36 h 244"/>
                  <a:gd name="T20" fmla="*/ 168 w 244"/>
                  <a:gd name="T21" fmla="*/ 46 h 244"/>
                  <a:gd name="T22" fmla="*/ 48 w 244"/>
                  <a:gd name="T23" fmla="*/ 165 h 244"/>
                  <a:gd name="T24" fmla="*/ 68 w 244"/>
                  <a:gd name="T25" fmla="*/ 185 h 244"/>
                  <a:gd name="T26" fmla="*/ 58 w 244"/>
                  <a:gd name="T27" fmla="*/ 176 h 244"/>
                  <a:gd name="T28" fmla="*/ 188 w 244"/>
                  <a:gd name="T29" fmla="*/ 46 h 244"/>
                  <a:gd name="T30" fmla="*/ 197 w 244"/>
                  <a:gd name="T31" fmla="*/ 46 h 244"/>
                  <a:gd name="T32" fmla="*/ 197 w 244"/>
                  <a:gd name="T33" fmla="*/ 56 h 244"/>
                  <a:gd name="T34" fmla="*/ 68 w 244"/>
                  <a:gd name="T35" fmla="*/ 185 h 244"/>
                  <a:gd name="T36" fmla="*/ 88 w 244"/>
                  <a:gd name="T37" fmla="*/ 205 h 244"/>
                  <a:gd name="T38" fmla="*/ 78 w 244"/>
                  <a:gd name="T39" fmla="*/ 196 h 244"/>
                  <a:gd name="T40" fmla="*/ 198 w 244"/>
                  <a:gd name="T41" fmla="*/ 76 h 244"/>
                  <a:gd name="T42" fmla="*/ 207 w 244"/>
                  <a:gd name="T43" fmla="*/ 76 h 244"/>
                  <a:gd name="T44" fmla="*/ 207 w 244"/>
                  <a:gd name="T45" fmla="*/ 86 h 244"/>
                  <a:gd name="T46" fmla="*/ 88 w 244"/>
                  <a:gd name="T47" fmla="*/ 205 h 24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4"/>
                  <a:gd name="T73" fmla="*/ 0 h 244"/>
                  <a:gd name="T74" fmla="*/ 244 w 244"/>
                  <a:gd name="T75" fmla="*/ 244 h 24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4" h="244">
                    <a:moveTo>
                      <a:pt x="221" y="22"/>
                    </a:moveTo>
                    <a:cubicBezTo>
                      <a:pt x="199" y="0"/>
                      <a:pt x="163" y="0"/>
                      <a:pt x="141" y="22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80" y="244"/>
                      <a:pt x="80" y="244"/>
                      <a:pt x="80" y="244"/>
                    </a:cubicBezTo>
                    <a:cubicBezTo>
                      <a:pt x="221" y="102"/>
                      <a:pt x="221" y="102"/>
                      <a:pt x="221" y="102"/>
                    </a:cubicBezTo>
                    <a:cubicBezTo>
                      <a:pt x="244" y="80"/>
                      <a:pt x="244" y="44"/>
                      <a:pt x="221" y="22"/>
                    </a:cubicBezTo>
                    <a:close/>
                    <a:moveTo>
                      <a:pt x="48" y="165"/>
                    </a:moveTo>
                    <a:cubicBezTo>
                      <a:pt x="38" y="156"/>
                      <a:pt x="38" y="156"/>
                      <a:pt x="38" y="15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1" y="34"/>
                      <a:pt x="165" y="34"/>
                      <a:pt x="168" y="36"/>
                    </a:cubicBezTo>
                    <a:cubicBezTo>
                      <a:pt x="170" y="39"/>
                      <a:pt x="170" y="43"/>
                      <a:pt x="168" y="46"/>
                    </a:cubicBezTo>
                    <a:lnTo>
                      <a:pt x="48" y="165"/>
                    </a:lnTo>
                    <a:close/>
                    <a:moveTo>
                      <a:pt x="68" y="185"/>
                    </a:moveTo>
                    <a:cubicBezTo>
                      <a:pt x="58" y="176"/>
                      <a:pt x="58" y="176"/>
                      <a:pt x="58" y="176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91" y="44"/>
                      <a:pt x="195" y="44"/>
                      <a:pt x="197" y="46"/>
                    </a:cubicBezTo>
                    <a:cubicBezTo>
                      <a:pt x="200" y="49"/>
                      <a:pt x="200" y="53"/>
                      <a:pt x="197" y="56"/>
                    </a:cubicBezTo>
                    <a:lnTo>
                      <a:pt x="68" y="185"/>
                    </a:lnTo>
                    <a:close/>
                    <a:moveTo>
                      <a:pt x="88" y="205"/>
                    </a:moveTo>
                    <a:cubicBezTo>
                      <a:pt x="78" y="196"/>
                      <a:pt x="78" y="196"/>
                      <a:pt x="78" y="196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200" y="73"/>
                      <a:pt x="205" y="73"/>
                      <a:pt x="207" y="76"/>
                    </a:cubicBezTo>
                    <a:cubicBezTo>
                      <a:pt x="210" y="79"/>
                      <a:pt x="210" y="83"/>
                      <a:pt x="207" y="86"/>
                    </a:cubicBezTo>
                    <a:lnTo>
                      <a:pt x="88" y="205"/>
                    </a:ln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33" name="Freeform 245">
                <a:extLst>
                  <a:ext uri="{FF2B5EF4-FFF2-40B4-BE49-F238E27FC236}">
                    <a16:creationId xmlns:a16="http://schemas.microsoft.com/office/drawing/2014/main" id="{742A8587-216E-A849-AD1C-F0CE949E3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37" y="781050"/>
                <a:ext cx="633415" cy="628648"/>
              </a:xfrm>
              <a:custGeom>
                <a:avLst/>
                <a:gdLst>
                  <a:gd name="T0" fmla="*/ 257 w 399"/>
                  <a:gd name="T1" fmla="*/ 236 h 396"/>
                  <a:gd name="T2" fmla="*/ 241 w 399"/>
                  <a:gd name="T3" fmla="*/ 219 h 396"/>
                  <a:gd name="T4" fmla="*/ 399 w 399"/>
                  <a:gd name="T5" fmla="*/ 61 h 396"/>
                  <a:gd name="T6" fmla="*/ 335 w 399"/>
                  <a:gd name="T7" fmla="*/ 0 h 396"/>
                  <a:gd name="T8" fmla="*/ 179 w 399"/>
                  <a:gd name="T9" fmla="*/ 156 h 396"/>
                  <a:gd name="T10" fmla="*/ 160 w 399"/>
                  <a:gd name="T11" fmla="*/ 139 h 396"/>
                  <a:gd name="T12" fmla="*/ 125 w 399"/>
                  <a:gd name="T13" fmla="*/ 160 h 396"/>
                  <a:gd name="T14" fmla="*/ 0 w 399"/>
                  <a:gd name="T15" fmla="*/ 359 h 396"/>
                  <a:gd name="T16" fmla="*/ 38 w 399"/>
                  <a:gd name="T17" fmla="*/ 396 h 396"/>
                  <a:gd name="T18" fmla="*/ 236 w 399"/>
                  <a:gd name="T19" fmla="*/ 274 h 396"/>
                  <a:gd name="T20" fmla="*/ 257 w 399"/>
                  <a:gd name="T21" fmla="*/ 236 h 3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9"/>
                  <a:gd name="T34" fmla="*/ 0 h 396"/>
                  <a:gd name="T35" fmla="*/ 399 w 399"/>
                  <a:gd name="T36" fmla="*/ 396 h 3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9" h="396">
                    <a:moveTo>
                      <a:pt x="257" y="236"/>
                    </a:moveTo>
                    <a:lnTo>
                      <a:pt x="241" y="219"/>
                    </a:lnTo>
                    <a:lnTo>
                      <a:pt x="399" y="61"/>
                    </a:lnTo>
                    <a:lnTo>
                      <a:pt x="335" y="0"/>
                    </a:lnTo>
                    <a:lnTo>
                      <a:pt x="179" y="156"/>
                    </a:lnTo>
                    <a:lnTo>
                      <a:pt x="160" y="139"/>
                    </a:lnTo>
                    <a:lnTo>
                      <a:pt x="125" y="160"/>
                    </a:lnTo>
                    <a:lnTo>
                      <a:pt x="0" y="359"/>
                    </a:lnTo>
                    <a:lnTo>
                      <a:pt x="38" y="396"/>
                    </a:lnTo>
                    <a:lnTo>
                      <a:pt x="236" y="274"/>
                    </a:lnTo>
                    <a:lnTo>
                      <a:pt x="257" y="236"/>
                    </a:ln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34" name="Freeform 246">
                <a:extLst>
                  <a:ext uri="{FF2B5EF4-FFF2-40B4-BE49-F238E27FC236}">
                    <a16:creationId xmlns:a16="http://schemas.microsoft.com/office/drawing/2014/main" id="{941F55BC-9F94-7547-8815-58EDE3CB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701"/>
                <a:ext cx="671513" cy="669923"/>
              </a:xfrm>
              <a:custGeom>
                <a:avLst/>
                <a:gdLst>
                  <a:gd name="T0" fmla="*/ 90 w 179"/>
                  <a:gd name="T1" fmla="*/ 0 h 179"/>
                  <a:gd name="T2" fmla="*/ 67 w 179"/>
                  <a:gd name="T3" fmla="*/ 3 h 179"/>
                  <a:gd name="T4" fmla="*/ 70 w 179"/>
                  <a:gd name="T5" fmla="*/ 5 h 179"/>
                  <a:gd name="T6" fmla="*/ 102 w 179"/>
                  <a:gd name="T7" fmla="*/ 37 h 179"/>
                  <a:gd name="T8" fmla="*/ 102 w 179"/>
                  <a:gd name="T9" fmla="*/ 96 h 179"/>
                  <a:gd name="T10" fmla="*/ 42 w 179"/>
                  <a:gd name="T11" fmla="*/ 96 h 179"/>
                  <a:gd name="T12" fmla="*/ 10 w 179"/>
                  <a:gd name="T13" fmla="*/ 64 h 179"/>
                  <a:gd name="T14" fmla="*/ 6 w 179"/>
                  <a:gd name="T15" fmla="*/ 59 h 179"/>
                  <a:gd name="T16" fmla="*/ 0 w 179"/>
                  <a:gd name="T17" fmla="*/ 89 h 179"/>
                  <a:gd name="T18" fmla="*/ 90 w 179"/>
                  <a:gd name="T19" fmla="*/ 179 h 179"/>
                  <a:gd name="T20" fmla="*/ 179 w 179"/>
                  <a:gd name="T21" fmla="*/ 89 h 179"/>
                  <a:gd name="T22" fmla="*/ 90 w 179"/>
                  <a:gd name="T23" fmla="*/ 0 h 1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9"/>
                  <a:gd name="T37" fmla="*/ 0 h 179"/>
                  <a:gd name="T38" fmla="*/ 179 w 179"/>
                  <a:gd name="T39" fmla="*/ 179 h 17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9" h="179">
                    <a:moveTo>
                      <a:pt x="90" y="0"/>
                    </a:moveTo>
                    <a:cubicBezTo>
                      <a:pt x="82" y="0"/>
                      <a:pt x="75" y="1"/>
                      <a:pt x="67" y="3"/>
                    </a:cubicBezTo>
                    <a:cubicBezTo>
                      <a:pt x="68" y="4"/>
                      <a:pt x="69" y="4"/>
                      <a:pt x="70" y="5"/>
                    </a:cubicBezTo>
                    <a:cubicBezTo>
                      <a:pt x="102" y="37"/>
                      <a:pt x="102" y="37"/>
                      <a:pt x="102" y="37"/>
                    </a:cubicBezTo>
                    <a:cubicBezTo>
                      <a:pt x="118" y="53"/>
                      <a:pt x="118" y="80"/>
                      <a:pt x="102" y="96"/>
                    </a:cubicBezTo>
                    <a:cubicBezTo>
                      <a:pt x="85" y="113"/>
                      <a:pt x="59" y="113"/>
                      <a:pt x="42" y="96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9" y="63"/>
                      <a:pt x="7" y="61"/>
                      <a:pt x="6" y="59"/>
                    </a:cubicBezTo>
                    <a:cubicBezTo>
                      <a:pt x="2" y="68"/>
                      <a:pt x="0" y="79"/>
                      <a:pt x="0" y="89"/>
                    </a:cubicBezTo>
                    <a:cubicBezTo>
                      <a:pt x="0" y="139"/>
                      <a:pt x="40" y="179"/>
                      <a:pt x="90" y="179"/>
                    </a:cubicBezTo>
                    <a:cubicBezTo>
                      <a:pt x="139" y="179"/>
                      <a:pt x="179" y="139"/>
                      <a:pt x="179" y="89"/>
                    </a:cubicBezTo>
                    <a:cubicBezTo>
                      <a:pt x="179" y="40"/>
                      <a:pt x="139" y="0"/>
                      <a:pt x="90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35" name="Freeform 247">
                <a:extLst>
                  <a:ext uri="{FF2B5EF4-FFF2-40B4-BE49-F238E27FC236}">
                    <a16:creationId xmlns:a16="http://schemas.microsoft.com/office/drawing/2014/main" id="{67AC025F-B883-C54B-8D2A-0CCF93EF606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828669" y="806452"/>
                <a:ext cx="604837" cy="603251"/>
              </a:xfrm>
              <a:custGeom>
                <a:avLst/>
                <a:gdLst>
                  <a:gd name="T0" fmla="*/ 142 w 161"/>
                  <a:gd name="T1" fmla="*/ 142 h 161"/>
                  <a:gd name="T2" fmla="*/ 142 w 161"/>
                  <a:gd name="T3" fmla="*/ 71 h 161"/>
                  <a:gd name="T4" fmla="*/ 70 w 161"/>
                  <a:gd name="T5" fmla="*/ 0 h 161"/>
                  <a:gd name="T6" fmla="*/ 0 w 161"/>
                  <a:gd name="T7" fmla="*/ 70 h 161"/>
                  <a:gd name="T8" fmla="*/ 72 w 161"/>
                  <a:gd name="T9" fmla="*/ 142 h 161"/>
                  <a:gd name="T10" fmla="*/ 142 w 161"/>
                  <a:gd name="T11" fmla="*/ 142 h 161"/>
                  <a:gd name="T12" fmla="*/ 94 w 161"/>
                  <a:gd name="T13" fmla="*/ 94 h 161"/>
                  <a:gd name="T14" fmla="*/ 123 w 161"/>
                  <a:gd name="T15" fmla="*/ 94 h 161"/>
                  <a:gd name="T16" fmla="*/ 123 w 161"/>
                  <a:gd name="T17" fmla="*/ 123 h 161"/>
                  <a:gd name="T18" fmla="*/ 94 w 161"/>
                  <a:gd name="T19" fmla="*/ 123 h 161"/>
                  <a:gd name="T20" fmla="*/ 94 w 161"/>
                  <a:gd name="T21" fmla="*/ 94 h 16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1"/>
                  <a:gd name="T34" fmla="*/ 0 h 161"/>
                  <a:gd name="T35" fmla="*/ 161 w 161"/>
                  <a:gd name="T36" fmla="*/ 161 h 16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1" h="161">
                    <a:moveTo>
                      <a:pt x="142" y="142"/>
                    </a:moveTo>
                    <a:cubicBezTo>
                      <a:pt x="161" y="122"/>
                      <a:pt x="161" y="91"/>
                      <a:pt x="142" y="71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91" y="161"/>
                      <a:pt x="122" y="161"/>
                      <a:pt x="142" y="142"/>
                    </a:cubicBezTo>
                    <a:close/>
                    <a:moveTo>
                      <a:pt x="94" y="94"/>
                    </a:moveTo>
                    <a:cubicBezTo>
                      <a:pt x="102" y="86"/>
                      <a:pt x="115" y="86"/>
                      <a:pt x="123" y="94"/>
                    </a:cubicBezTo>
                    <a:cubicBezTo>
                      <a:pt x="131" y="102"/>
                      <a:pt x="131" y="115"/>
                      <a:pt x="123" y="123"/>
                    </a:cubicBezTo>
                    <a:cubicBezTo>
                      <a:pt x="115" y="131"/>
                      <a:pt x="102" y="131"/>
                      <a:pt x="94" y="123"/>
                    </a:cubicBezTo>
                    <a:cubicBezTo>
                      <a:pt x="86" y="115"/>
                      <a:pt x="86" y="102"/>
                      <a:pt x="94" y="94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</p:grpSp>
        <p:grpSp>
          <p:nvGrpSpPr>
            <p:cNvPr id="110" name="组合 39">
              <a:extLst>
                <a:ext uri="{FF2B5EF4-FFF2-40B4-BE49-F238E27FC236}">
                  <a16:creationId xmlns:a16="http://schemas.microsoft.com/office/drawing/2014/main" id="{2D417482-ECA3-EC4C-994E-FE6EC3E6A7D3}"/>
                </a:ext>
              </a:extLst>
            </p:cNvPr>
            <p:cNvGrpSpPr/>
            <p:nvPr/>
          </p:nvGrpSpPr>
          <p:grpSpPr bwMode="auto">
            <a:xfrm>
              <a:off x="7735888" y="2387600"/>
              <a:ext cx="438150" cy="427038"/>
              <a:chOff x="0" y="0"/>
              <a:chExt cx="1720850" cy="1679575"/>
            </a:xfrm>
          </p:grpSpPr>
          <p:sp>
            <p:nvSpPr>
              <p:cNvPr id="124" name="Freeform 186">
                <a:extLst>
                  <a:ext uri="{FF2B5EF4-FFF2-40B4-BE49-F238E27FC236}">
                    <a16:creationId xmlns:a16="http://schemas.microsoft.com/office/drawing/2014/main" id="{8266232F-4DC5-8347-983E-0CE0D9254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923" y="0"/>
                <a:ext cx="415927" cy="503239"/>
              </a:xfrm>
              <a:custGeom>
                <a:avLst/>
                <a:gdLst>
                  <a:gd name="T0" fmla="*/ 111 w 111"/>
                  <a:gd name="T1" fmla="*/ 42 h 134"/>
                  <a:gd name="T2" fmla="*/ 0 w 111"/>
                  <a:gd name="T3" fmla="*/ 81 h 134"/>
                  <a:gd name="T4" fmla="*/ 79 w 111"/>
                  <a:gd name="T5" fmla="*/ 51 h 134"/>
                  <a:gd name="T6" fmla="*/ 1 w 111"/>
                  <a:gd name="T7" fmla="*/ 85 h 134"/>
                  <a:gd name="T8" fmla="*/ 111 w 111"/>
                  <a:gd name="T9" fmla="*/ 42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"/>
                  <a:gd name="T16" fmla="*/ 0 h 134"/>
                  <a:gd name="T17" fmla="*/ 111 w 111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" h="134">
                    <a:moveTo>
                      <a:pt x="111" y="42"/>
                    </a:moveTo>
                    <a:cubicBezTo>
                      <a:pt x="36" y="0"/>
                      <a:pt x="6" y="66"/>
                      <a:pt x="0" y="81"/>
                    </a:cubicBezTo>
                    <a:cubicBezTo>
                      <a:pt x="18" y="74"/>
                      <a:pt x="46" y="58"/>
                      <a:pt x="79" y="51"/>
                    </a:cubicBezTo>
                    <a:cubicBezTo>
                      <a:pt x="79" y="51"/>
                      <a:pt x="44" y="74"/>
                      <a:pt x="1" y="85"/>
                    </a:cubicBezTo>
                    <a:cubicBezTo>
                      <a:pt x="85" y="134"/>
                      <a:pt x="111" y="42"/>
                      <a:pt x="111" y="42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5" name="Freeform 187">
                <a:extLst>
                  <a:ext uri="{FF2B5EF4-FFF2-40B4-BE49-F238E27FC236}">
                    <a16:creationId xmlns:a16="http://schemas.microsoft.com/office/drawing/2014/main" id="{EA009C1C-81E6-8247-ABB3-633826D37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2824" y="0"/>
                <a:ext cx="360363" cy="285752"/>
              </a:xfrm>
              <a:custGeom>
                <a:avLst/>
                <a:gdLst>
                  <a:gd name="T0" fmla="*/ 48 w 96"/>
                  <a:gd name="T1" fmla="*/ 31 h 76"/>
                  <a:gd name="T2" fmla="*/ 67 w 96"/>
                  <a:gd name="T3" fmla="*/ 75 h 76"/>
                  <a:gd name="T4" fmla="*/ 36 w 96"/>
                  <a:gd name="T5" fmla="*/ 0 h 76"/>
                  <a:gd name="T6" fmla="*/ 63 w 96"/>
                  <a:gd name="T7" fmla="*/ 76 h 76"/>
                  <a:gd name="T8" fmla="*/ 48 w 96"/>
                  <a:gd name="T9" fmla="*/ 31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76"/>
                  <a:gd name="T17" fmla="*/ 96 w 96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76">
                    <a:moveTo>
                      <a:pt x="48" y="31"/>
                    </a:moveTo>
                    <a:cubicBezTo>
                      <a:pt x="48" y="31"/>
                      <a:pt x="61" y="52"/>
                      <a:pt x="67" y="75"/>
                    </a:cubicBezTo>
                    <a:cubicBezTo>
                      <a:pt x="74" y="65"/>
                      <a:pt x="96" y="22"/>
                      <a:pt x="36" y="0"/>
                    </a:cubicBezTo>
                    <a:cubicBezTo>
                      <a:pt x="36" y="0"/>
                      <a:pt x="0" y="57"/>
                      <a:pt x="63" y="76"/>
                    </a:cubicBezTo>
                    <a:cubicBezTo>
                      <a:pt x="56" y="61"/>
                      <a:pt x="51" y="40"/>
                      <a:pt x="48" y="31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6" name="Freeform 188">
                <a:extLst>
                  <a:ext uri="{FF2B5EF4-FFF2-40B4-BE49-F238E27FC236}">
                    <a16:creationId xmlns:a16="http://schemas.microsoft.com/office/drawing/2014/main" id="{F2F71AA4-7645-5543-ABB5-4E73350D0177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498476" y="563561"/>
                <a:ext cx="461964" cy="468315"/>
              </a:xfrm>
              <a:custGeom>
                <a:avLst/>
                <a:gdLst>
                  <a:gd name="T0" fmla="*/ 91 w 123"/>
                  <a:gd name="T1" fmla="*/ 33 h 125"/>
                  <a:gd name="T2" fmla="*/ 87 w 123"/>
                  <a:gd name="T3" fmla="*/ 71 h 125"/>
                  <a:gd name="T4" fmla="*/ 86 w 123"/>
                  <a:gd name="T5" fmla="*/ 78 h 125"/>
                  <a:gd name="T6" fmla="*/ 90 w 123"/>
                  <a:gd name="T7" fmla="*/ 82 h 125"/>
                  <a:gd name="T8" fmla="*/ 101 w 123"/>
                  <a:gd name="T9" fmla="*/ 74 h 125"/>
                  <a:gd name="T10" fmla="*/ 107 w 123"/>
                  <a:gd name="T11" fmla="*/ 54 h 125"/>
                  <a:gd name="T12" fmla="*/ 95 w 123"/>
                  <a:gd name="T13" fmla="*/ 26 h 125"/>
                  <a:gd name="T14" fmla="*/ 64 w 123"/>
                  <a:gd name="T15" fmla="*/ 14 h 125"/>
                  <a:gd name="T16" fmla="*/ 30 w 123"/>
                  <a:gd name="T17" fmla="*/ 28 h 125"/>
                  <a:gd name="T18" fmla="*/ 17 w 123"/>
                  <a:gd name="T19" fmla="*/ 63 h 125"/>
                  <a:gd name="T20" fmla="*/ 30 w 123"/>
                  <a:gd name="T21" fmla="*/ 96 h 125"/>
                  <a:gd name="T22" fmla="*/ 65 w 123"/>
                  <a:gd name="T23" fmla="*/ 110 h 125"/>
                  <a:gd name="T24" fmla="*/ 102 w 123"/>
                  <a:gd name="T25" fmla="*/ 100 h 125"/>
                  <a:gd name="T26" fmla="*/ 108 w 123"/>
                  <a:gd name="T27" fmla="*/ 114 h 125"/>
                  <a:gd name="T28" fmla="*/ 65 w 123"/>
                  <a:gd name="T29" fmla="*/ 125 h 125"/>
                  <a:gd name="T30" fmla="*/ 17 w 123"/>
                  <a:gd name="T31" fmla="*/ 106 h 125"/>
                  <a:gd name="T32" fmla="*/ 0 w 123"/>
                  <a:gd name="T33" fmla="*/ 63 h 125"/>
                  <a:gd name="T34" fmla="*/ 18 w 123"/>
                  <a:gd name="T35" fmla="*/ 18 h 125"/>
                  <a:gd name="T36" fmla="*/ 64 w 123"/>
                  <a:gd name="T37" fmla="*/ 0 h 125"/>
                  <a:gd name="T38" fmla="*/ 106 w 123"/>
                  <a:gd name="T39" fmla="*/ 16 h 125"/>
                  <a:gd name="T40" fmla="*/ 123 w 123"/>
                  <a:gd name="T41" fmla="*/ 54 h 125"/>
                  <a:gd name="T42" fmla="*/ 113 w 123"/>
                  <a:gd name="T43" fmla="*/ 84 h 125"/>
                  <a:gd name="T44" fmla="*/ 88 w 123"/>
                  <a:gd name="T45" fmla="*/ 96 h 125"/>
                  <a:gd name="T46" fmla="*/ 73 w 123"/>
                  <a:gd name="T47" fmla="*/ 89 h 125"/>
                  <a:gd name="T48" fmla="*/ 57 w 123"/>
                  <a:gd name="T49" fmla="*/ 97 h 125"/>
                  <a:gd name="T50" fmla="*/ 39 w 123"/>
                  <a:gd name="T51" fmla="*/ 88 h 125"/>
                  <a:gd name="T52" fmla="*/ 32 w 123"/>
                  <a:gd name="T53" fmla="*/ 65 h 125"/>
                  <a:gd name="T54" fmla="*/ 40 w 123"/>
                  <a:gd name="T55" fmla="*/ 41 h 125"/>
                  <a:gd name="T56" fmla="*/ 60 w 123"/>
                  <a:gd name="T57" fmla="*/ 31 h 125"/>
                  <a:gd name="T58" fmla="*/ 74 w 123"/>
                  <a:gd name="T59" fmla="*/ 36 h 125"/>
                  <a:gd name="T60" fmla="*/ 75 w 123"/>
                  <a:gd name="T61" fmla="*/ 33 h 125"/>
                  <a:gd name="T62" fmla="*/ 91 w 123"/>
                  <a:gd name="T63" fmla="*/ 33 h 125"/>
                  <a:gd name="T64" fmla="*/ 58 w 123"/>
                  <a:gd name="T65" fmla="*/ 80 h 125"/>
                  <a:gd name="T66" fmla="*/ 69 w 123"/>
                  <a:gd name="T67" fmla="*/ 74 h 125"/>
                  <a:gd name="T68" fmla="*/ 73 w 123"/>
                  <a:gd name="T69" fmla="*/ 61 h 125"/>
                  <a:gd name="T70" fmla="*/ 69 w 123"/>
                  <a:gd name="T71" fmla="*/ 52 h 125"/>
                  <a:gd name="T72" fmla="*/ 61 w 123"/>
                  <a:gd name="T73" fmla="*/ 48 h 125"/>
                  <a:gd name="T74" fmla="*/ 53 w 123"/>
                  <a:gd name="T75" fmla="*/ 53 h 125"/>
                  <a:gd name="T76" fmla="*/ 49 w 123"/>
                  <a:gd name="T77" fmla="*/ 65 h 125"/>
                  <a:gd name="T78" fmla="*/ 52 w 123"/>
                  <a:gd name="T79" fmla="*/ 76 h 125"/>
                  <a:gd name="T80" fmla="*/ 58 w 123"/>
                  <a:gd name="T81" fmla="*/ 80 h 12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125"/>
                  <a:gd name="T125" fmla="*/ 123 w 123"/>
                  <a:gd name="T126" fmla="*/ 125 h 12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125">
                    <a:moveTo>
                      <a:pt x="91" y="33"/>
                    </a:moveTo>
                    <a:cubicBezTo>
                      <a:pt x="87" y="71"/>
                      <a:pt x="87" y="71"/>
                      <a:pt x="87" y="71"/>
                    </a:cubicBezTo>
                    <a:cubicBezTo>
                      <a:pt x="86" y="74"/>
                      <a:pt x="86" y="76"/>
                      <a:pt x="86" y="78"/>
                    </a:cubicBezTo>
                    <a:cubicBezTo>
                      <a:pt x="86" y="81"/>
                      <a:pt x="87" y="82"/>
                      <a:pt x="90" y="82"/>
                    </a:cubicBezTo>
                    <a:cubicBezTo>
                      <a:pt x="94" y="82"/>
                      <a:pt x="98" y="79"/>
                      <a:pt x="101" y="74"/>
                    </a:cubicBezTo>
                    <a:cubicBezTo>
                      <a:pt x="105" y="69"/>
                      <a:pt x="107" y="62"/>
                      <a:pt x="107" y="54"/>
                    </a:cubicBezTo>
                    <a:cubicBezTo>
                      <a:pt x="107" y="43"/>
                      <a:pt x="103" y="33"/>
                      <a:pt x="95" y="26"/>
                    </a:cubicBezTo>
                    <a:cubicBezTo>
                      <a:pt x="86" y="18"/>
                      <a:pt x="76" y="14"/>
                      <a:pt x="64" y="14"/>
                    </a:cubicBezTo>
                    <a:cubicBezTo>
                      <a:pt x="51" y="14"/>
                      <a:pt x="40" y="19"/>
                      <a:pt x="30" y="28"/>
                    </a:cubicBezTo>
                    <a:cubicBezTo>
                      <a:pt x="21" y="37"/>
                      <a:pt x="17" y="49"/>
                      <a:pt x="17" y="63"/>
                    </a:cubicBezTo>
                    <a:cubicBezTo>
                      <a:pt x="17" y="75"/>
                      <a:pt x="21" y="86"/>
                      <a:pt x="30" y="96"/>
                    </a:cubicBezTo>
                    <a:cubicBezTo>
                      <a:pt x="38" y="105"/>
                      <a:pt x="50" y="110"/>
                      <a:pt x="65" y="110"/>
                    </a:cubicBezTo>
                    <a:cubicBezTo>
                      <a:pt x="77" y="110"/>
                      <a:pt x="90" y="107"/>
                      <a:pt x="102" y="100"/>
                    </a:cubicBezTo>
                    <a:cubicBezTo>
                      <a:pt x="108" y="114"/>
                      <a:pt x="108" y="114"/>
                      <a:pt x="108" y="114"/>
                    </a:cubicBezTo>
                    <a:cubicBezTo>
                      <a:pt x="94" y="121"/>
                      <a:pt x="80" y="125"/>
                      <a:pt x="65" y="125"/>
                    </a:cubicBezTo>
                    <a:cubicBezTo>
                      <a:pt x="45" y="125"/>
                      <a:pt x="29" y="119"/>
                      <a:pt x="17" y="106"/>
                    </a:cubicBezTo>
                    <a:cubicBezTo>
                      <a:pt x="6" y="94"/>
                      <a:pt x="0" y="80"/>
                      <a:pt x="0" y="63"/>
                    </a:cubicBezTo>
                    <a:cubicBezTo>
                      <a:pt x="0" y="45"/>
                      <a:pt x="6" y="30"/>
                      <a:pt x="18" y="18"/>
                    </a:cubicBezTo>
                    <a:cubicBezTo>
                      <a:pt x="31" y="6"/>
                      <a:pt x="46" y="0"/>
                      <a:pt x="64" y="0"/>
                    </a:cubicBezTo>
                    <a:cubicBezTo>
                      <a:pt x="80" y="0"/>
                      <a:pt x="95" y="6"/>
                      <a:pt x="106" y="16"/>
                    </a:cubicBezTo>
                    <a:cubicBezTo>
                      <a:pt x="117" y="27"/>
                      <a:pt x="123" y="39"/>
                      <a:pt x="123" y="54"/>
                    </a:cubicBezTo>
                    <a:cubicBezTo>
                      <a:pt x="123" y="66"/>
                      <a:pt x="119" y="76"/>
                      <a:pt x="113" y="84"/>
                    </a:cubicBezTo>
                    <a:cubicBezTo>
                      <a:pt x="106" y="92"/>
                      <a:pt x="97" y="96"/>
                      <a:pt x="88" y="96"/>
                    </a:cubicBezTo>
                    <a:cubicBezTo>
                      <a:pt x="81" y="96"/>
                      <a:pt x="76" y="94"/>
                      <a:pt x="73" y="89"/>
                    </a:cubicBezTo>
                    <a:cubicBezTo>
                      <a:pt x="69" y="94"/>
                      <a:pt x="63" y="97"/>
                      <a:pt x="57" y="97"/>
                    </a:cubicBezTo>
                    <a:cubicBezTo>
                      <a:pt x="50" y="97"/>
                      <a:pt x="44" y="94"/>
                      <a:pt x="39" y="88"/>
                    </a:cubicBezTo>
                    <a:cubicBezTo>
                      <a:pt x="34" y="82"/>
                      <a:pt x="32" y="74"/>
                      <a:pt x="32" y="65"/>
                    </a:cubicBezTo>
                    <a:cubicBezTo>
                      <a:pt x="32" y="55"/>
                      <a:pt x="35" y="47"/>
                      <a:pt x="40" y="41"/>
                    </a:cubicBezTo>
                    <a:cubicBezTo>
                      <a:pt x="46" y="35"/>
                      <a:pt x="53" y="31"/>
                      <a:pt x="60" y="31"/>
                    </a:cubicBezTo>
                    <a:cubicBezTo>
                      <a:pt x="65" y="31"/>
                      <a:pt x="70" y="33"/>
                      <a:pt x="74" y="36"/>
                    </a:cubicBezTo>
                    <a:cubicBezTo>
                      <a:pt x="75" y="33"/>
                      <a:pt x="75" y="33"/>
                      <a:pt x="75" y="33"/>
                    </a:cubicBezTo>
                    <a:lnTo>
                      <a:pt x="91" y="33"/>
                    </a:lnTo>
                    <a:close/>
                    <a:moveTo>
                      <a:pt x="58" y="80"/>
                    </a:moveTo>
                    <a:cubicBezTo>
                      <a:pt x="62" y="80"/>
                      <a:pt x="66" y="78"/>
                      <a:pt x="69" y="74"/>
                    </a:cubicBezTo>
                    <a:cubicBezTo>
                      <a:pt x="71" y="71"/>
                      <a:pt x="73" y="66"/>
                      <a:pt x="73" y="61"/>
                    </a:cubicBezTo>
                    <a:cubicBezTo>
                      <a:pt x="73" y="57"/>
                      <a:pt x="72" y="54"/>
                      <a:pt x="69" y="52"/>
                    </a:cubicBezTo>
                    <a:cubicBezTo>
                      <a:pt x="67" y="49"/>
                      <a:pt x="64" y="48"/>
                      <a:pt x="61" y="48"/>
                    </a:cubicBezTo>
                    <a:cubicBezTo>
                      <a:pt x="58" y="48"/>
                      <a:pt x="55" y="50"/>
                      <a:pt x="53" y="53"/>
                    </a:cubicBezTo>
                    <a:cubicBezTo>
                      <a:pt x="50" y="56"/>
                      <a:pt x="49" y="60"/>
                      <a:pt x="49" y="65"/>
                    </a:cubicBezTo>
                    <a:cubicBezTo>
                      <a:pt x="49" y="70"/>
                      <a:pt x="50" y="73"/>
                      <a:pt x="52" y="76"/>
                    </a:cubicBezTo>
                    <a:cubicBezTo>
                      <a:pt x="53" y="79"/>
                      <a:pt x="56" y="80"/>
                      <a:pt x="58" y="80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7" name="Freeform 189">
                <a:extLst>
                  <a:ext uri="{FF2B5EF4-FFF2-40B4-BE49-F238E27FC236}">
                    <a16:creationId xmlns:a16="http://schemas.microsoft.com/office/drawing/2014/main" id="{6C93124C-9806-AF46-8702-45D11E753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38" y="674689"/>
                <a:ext cx="77786" cy="123824"/>
              </a:xfrm>
              <a:custGeom>
                <a:avLst/>
                <a:gdLst>
                  <a:gd name="T0" fmla="*/ 0 w 21"/>
                  <a:gd name="T1" fmla="*/ 17 h 33"/>
                  <a:gd name="T2" fmla="*/ 21 w 21"/>
                  <a:gd name="T3" fmla="*/ 33 h 33"/>
                  <a:gd name="T4" fmla="*/ 21 w 21"/>
                  <a:gd name="T5" fmla="*/ 0 h 33"/>
                  <a:gd name="T6" fmla="*/ 0 w 21"/>
                  <a:gd name="T7" fmla="*/ 17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3"/>
                  <a:gd name="T14" fmla="*/ 21 w 21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3">
                    <a:moveTo>
                      <a:pt x="0" y="17"/>
                    </a:moveTo>
                    <a:cubicBezTo>
                      <a:pt x="5" y="25"/>
                      <a:pt x="13" y="30"/>
                      <a:pt x="21" y="33"/>
                    </a:cubicBezTo>
                    <a:cubicBezTo>
                      <a:pt x="21" y="0"/>
                      <a:pt x="21" y="0"/>
                      <a:pt x="21" y="0"/>
                    </a:cubicBez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8" name="Freeform 190">
                <a:extLst>
                  <a:ext uri="{FF2B5EF4-FFF2-40B4-BE49-F238E27FC236}">
                    <a16:creationId xmlns:a16="http://schemas.microsoft.com/office/drawing/2014/main" id="{F4DDE283-2362-4742-B5F6-7E12D4782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9" y="195260"/>
                <a:ext cx="284164" cy="101601"/>
              </a:xfrm>
              <a:custGeom>
                <a:avLst/>
                <a:gdLst>
                  <a:gd name="T0" fmla="*/ 52 w 76"/>
                  <a:gd name="T1" fmla="*/ 6 h 27"/>
                  <a:gd name="T2" fmla="*/ 25 w 76"/>
                  <a:gd name="T3" fmla="*/ 6 h 27"/>
                  <a:gd name="T4" fmla="*/ 0 w 76"/>
                  <a:gd name="T5" fmla="*/ 27 h 27"/>
                  <a:gd name="T6" fmla="*/ 76 w 76"/>
                  <a:gd name="T7" fmla="*/ 27 h 27"/>
                  <a:gd name="T8" fmla="*/ 52 w 76"/>
                  <a:gd name="T9" fmla="*/ 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7"/>
                  <a:gd name="T17" fmla="*/ 76 w 76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7">
                    <a:moveTo>
                      <a:pt x="52" y="6"/>
                    </a:moveTo>
                    <a:cubicBezTo>
                      <a:pt x="44" y="0"/>
                      <a:pt x="32" y="0"/>
                      <a:pt x="25" y="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76" y="27"/>
                      <a:pt x="76" y="27"/>
                      <a:pt x="76" y="27"/>
                    </a:cubicBez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9" name="Freeform 191">
                <a:extLst>
                  <a:ext uri="{FF2B5EF4-FFF2-40B4-BE49-F238E27FC236}">
                    <a16:creationId xmlns:a16="http://schemas.microsoft.com/office/drawing/2014/main" id="{F4659DF6-E99D-2141-B3A8-FED872D1F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913" y="674688"/>
                <a:ext cx="82549" cy="123824"/>
              </a:xfrm>
              <a:custGeom>
                <a:avLst/>
                <a:gdLst>
                  <a:gd name="T0" fmla="*/ 22 w 22"/>
                  <a:gd name="T1" fmla="*/ 17 h 33"/>
                  <a:gd name="T2" fmla="*/ 0 w 22"/>
                  <a:gd name="T3" fmla="*/ 0 h 33"/>
                  <a:gd name="T4" fmla="*/ 0 w 22"/>
                  <a:gd name="T5" fmla="*/ 33 h 33"/>
                  <a:gd name="T6" fmla="*/ 22 w 22"/>
                  <a:gd name="T7" fmla="*/ 17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3"/>
                  <a:gd name="T14" fmla="*/ 22 w 22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3">
                    <a:moveTo>
                      <a:pt x="22" y="1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9" y="30"/>
                      <a:pt x="17" y="25"/>
                      <a:pt x="22" y="17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30" name="Freeform 192">
                <a:extLst>
                  <a:ext uri="{FF2B5EF4-FFF2-40B4-BE49-F238E27FC236}">
                    <a16:creationId xmlns:a16="http://schemas.microsoft.com/office/drawing/2014/main" id="{0F0A81A0-7E11-9149-AFEA-751C9BFE7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24" y="296861"/>
                <a:ext cx="1208089" cy="996948"/>
              </a:xfrm>
              <a:custGeom>
                <a:avLst/>
                <a:gdLst>
                  <a:gd name="T0" fmla="*/ 18 w 322"/>
                  <a:gd name="T1" fmla="*/ 266 h 266"/>
                  <a:gd name="T2" fmla="*/ 18 w 322"/>
                  <a:gd name="T3" fmla="*/ 42 h 266"/>
                  <a:gd name="T4" fmla="*/ 26 w 322"/>
                  <a:gd name="T5" fmla="*/ 25 h 266"/>
                  <a:gd name="T6" fmla="*/ 45 w 322"/>
                  <a:gd name="T7" fmla="*/ 18 h 266"/>
                  <a:gd name="T8" fmla="*/ 277 w 322"/>
                  <a:gd name="T9" fmla="*/ 18 h 266"/>
                  <a:gd name="T10" fmla="*/ 296 w 322"/>
                  <a:gd name="T11" fmla="*/ 25 h 266"/>
                  <a:gd name="T12" fmla="*/ 304 w 322"/>
                  <a:gd name="T13" fmla="*/ 42 h 266"/>
                  <a:gd name="T14" fmla="*/ 304 w 322"/>
                  <a:gd name="T15" fmla="*/ 266 h 266"/>
                  <a:gd name="T16" fmla="*/ 322 w 322"/>
                  <a:gd name="T17" fmla="*/ 266 h 266"/>
                  <a:gd name="T18" fmla="*/ 322 w 322"/>
                  <a:gd name="T19" fmla="*/ 42 h 266"/>
                  <a:gd name="T20" fmla="*/ 277 w 322"/>
                  <a:gd name="T21" fmla="*/ 0 h 266"/>
                  <a:gd name="T22" fmla="*/ 45 w 322"/>
                  <a:gd name="T23" fmla="*/ 0 h 266"/>
                  <a:gd name="T24" fmla="*/ 0 w 322"/>
                  <a:gd name="T25" fmla="*/ 42 h 266"/>
                  <a:gd name="T26" fmla="*/ 0 w 322"/>
                  <a:gd name="T27" fmla="*/ 266 h 266"/>
                  <a:gd name="T28" fmla="*/ 18 w 322"/>
                  <a:gd name="T29" fmla="*/ 266 h 26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2"/>
                  <a:gd name="T46" fmla="*/ 0 h 266"/>
                  <a:gd name="T47" fmla="*/ 322 w 322"/>
                  <a:gd name="T48" fmla="*/ 266 h 26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2" h="266">
                    <a:moveTo>
                      <a:pt x="18" y="266"/>
                    </a:move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35"/>
                      <a:pt x="21" y="29"/>
                      <a:pt x="26" y="25"/>
                    </a:cubicBezTo>
                    <a:cubicBezTo>
                      <a:pt x="31" y="20"/>
                      <a:pt x="38" y="18"/>
                      <a:pt x="45" y="18"/>
                    </a:cubicBezTo>
                    <a:cubicBezTo>
                      <a:pt x="277" y="18"/>
                      <a:pt x="277" y="18"/>
                      <a:pt x="277" y="18"/>
                    </a:cubicBezTo>
                    <a:cubicBezTo>
                      <a:pt x="285" y="18"/>
                      <a:pt x="292" y="20"/>
                      <a:pt x="296" y="25"/>
                    </a:cubicBezTo>
                    <a:cubicBezTo>
                      <a:pt x="301" y="29"/>
                      <a:pt x="304" y="35"/>
                      <a:pt x="304" y="42"/>
                    </a:cubicBezTo>
                    <a:cubicBezTo>
                      <a:pt x="304" y="266"/>
                      <a:pt x="304" y="266"/>
                      <a:pt x="304" y="266"/>
                    </a:cubicBezTo>
                    <a:cubicBezTo>
                      <a:pt x="322" y="266"/>
                      <a:pt x="322" y="266"/>
                      <a:pt x="322" y="266"/>
                    </a:cubicBezTo>
                    <a:cubicBezTo>
                      <a:pt x="322" y="42"/>
                      <a:pt x="322" y="42"/>
                      <a:pt x="322" y="42"/>
                    </a:cubicBezTo>
                    <a:cubicBezTo>
                      <a:pt x="322" y="18"/>
                      <a:pt x="301" y="0"/>
                      <a:pt x="277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1" y="0"/>
                      <a:pt x="1" y="18"/>
                      <a:pt x="0" y="42"/>
                    </a:cubicBezTo>
                    <a:cubicBezTo>
                      <a:pt x="0" y="266"/>
                      <a:pt x="0" y="266"/>
                      <a:pt x="0" y="266"/>
                    </a:cubicBezTo>
                    <a:lnTo>
                      <a:pt x="18" y="266"/>
                    </a:ln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31" name="Freeform 193">
                <a:extLst>
                  <a:ext uri="{FF2B5EF4-FFF2-40B4-BE49-F238E27FC236}">
                    <a16:creationId xmlns:a16="http://schemas.microsoft.com/office/drawing/2014/main" id="{74FBA2BB-4561-4847-B203-9EF08C01A38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784224"/>
                <a:ext cx="1455737" cy="895351"/>
              </a:xfrm>
              <a:custGeom>
                <a:avLst/>
                <a:gdLst>
                  <a:gd name="T0" fmla="*/ 383 w 388"/>
                  <a:gd name="T1" fmla="*/ 0 h 239"/>
                  <a:gd name="T2" fmla="*/ 208 w 388"/>
                  <a:gd name="T3" fmla="*/ 144 h 239"/>
                  <a:gd name="T4" fmla="*/ 180 w 388"/>
                  <a:gd name="T5" fmla="*/ 144 h 239"/>
                  <a:gd name="T6" fmla="*/ 6 w 388"/>
                  <a:gd name="T7" fmla="*/ 0 h 239"/>
                  <a:gd name="T8" fmla="*/ 0 w 388"/>
                  <a:gd name="T9" fmla="*/ 19 h 239"/>
                  <a:gd name="T10" fmla="*/ 0 w 388"/>
                  <a:gd name="T11" fmla="*/ 203 h 239"/>
                  <a:gd name="T12" fmla="*/ 36 w 388"/>
                  <a:gd name="T13" fmla="*/ 239 h 239"/>
                  <a:gd name="T14" fmla="*/ 352 w 388"/>
                  <a:gd name="T15" fmla="*/ 239 h 239"/>
                  <a:gd name="T16" fmla="*/ 388 w 388"/>
                  <a:gd name="T17" fmla="*/ 203 h 239"/>
                  <a:gd name="T18" fmla="*/ 388 w 388"/>
                  <a:gd name="T19" fmla="*/ 19 h 239"/>
                  <a:gd name="T20" fmla="*/ 383 w 388"/>
                  <a:gd name="T21" fmla="*/ 0 h 239"/>
                  <a:gd name="T22" fmla="*/ 128 w 388"/>
                  <a:gd name="T23" fmla="*/ 155 h 239"/>
                  <a:gd name="T24" fmla="*/ 38 w 388"/>
                  <a:gd name="T25" fmla="*/ 211 h 239"/>
                  <a:gd name="T26" fmla="*/ 28 w 388"/>
                  <a:gd name="T27" fmla="*/ 208 h 239"/>
                  <a:gd name="T28" fmla="*/ 30 w 388"/>
                  <a:gd name="T29" fmla="*/ 198 h 239"/>
                  <a:gd name="T30" fmla="*/ 120 w 388"/>
                  <a:gd name="T31" fmla="*/ 142 h 239"/>
                  <a:gd name="T32" fmla="*/ 131 w 388"/>
                  <a:gd name="T33" fmla="*/ 145 h 239"/>
                  <a:gd name="T34" fmla="*/ 128 w 388"/>
                  <a:gd name="T35" fmla="*/ 155 h 239"/>
                  <a:gd name="T36" fmla="*/ 361 w 388"/>
                  <a:gd name="T37" fmla="*/ 208 h 239"/>
                  <a:gd name="T38" fmla="*/ 351 w 388"/>
                  <a:gd name="T39" fmla="*/ 211 h 239"/>
                  <a:gd name="T40" fmla="*/ 260 w 388"/>
                  <a:gd name="T41" fmla="*/ 155 h 239"/>
                  <a:gd name="T42" fmla="*/ 258 w 388"/>
                  <a:gd name="T43" fmla="*/ 145 h 239"/>
                  <a:gd name="T44" fmla="*/ 268 w 388"/>
                  <a:gd name="T45" fmla="*/ 142 h 239"/>
                  <a:gd name="T46" fmla="*/ 359 w 388"/>
                  <a:gd name="T47" fmla="*/ 198 h 239"/>
                  <a:gd name="T48" fmla="*/ 361 w 388"/>
                  <a:gd name="T49" fmla="*/ 208 h 2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8"/>
                  <a:gd name="T76" fmla="*/ 0 h 239"/>
                  <a:gd name="T77" fmla="*/ 388 w 388"/>
                  <a:gd name="T78" fmla="*/ 239 h 2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8" h="239">
                    <a:moveTo>
                      <a:pt x="383" y="0"/>
                    </a:moveTo>
                    <a:cubicBezTo>
                      <a:pt x="208" y="144"/>
                      <a:pt x="208" y="144"/>
                      <a:pt x="208" y="144"/>
                    </a:cubicBezTo>
                    <a:cubicBezTo>
                      <a:pt x="201" y="150"/>
                      <a:pt x="188" y="150"/>
                      <a:pt x="180" y="14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6"/>
                      <a:pt x="0" y="12"/>
                      <a:pt x="0" y="19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23"/>
                      <a:pt x="16" y="239"/>
                      <a:pt x="36" y="239"/>
                    </a:cubicBezTo>
                    <a:cubicBezTo>
                      <a:pt x="352" y="239"/>
                      <a:pt x="352" y="239"/>
                      <a:pt x="352" y="239"/>
                    </a:cubicBezTo>
                    <a:cubicBezTo>
                      <a:pt x="372" y="239"/>
                      <a:pt x="388" y="223"/>
                      <a:pt x="388" y="203"/>
                    </a:cubicBezTo>
                    <a:cubicBezTo>
                      <a:pt x="388" y="19"/>
                      <a:pt x="388" y="19"/>
                      <a:pt x="388" y="19"/>
                    </a:cubicBezTo>
                    <a:cubicBezTo>
                      <a:pt x="388" y="12"/>
                      <a:pt x="386" y="6"/>
                      <a:pt x="383" y="0"/>
                    </a:cubicBezTo>
                    <a:close/>
                    <a:moveTo>
                      <a:pt x="128" y="155"/>
                    </a:moveTo>
                    <a:cubicBezTo>
                      <a:pt x="38" y="211"/>
                      <a:pt x="38" y="211"/>
                      <a:pt x="38" y="211"/>
                    </a:cubicBezTo>
                    <a:cubicBezTo>
                      <a:pt x="34" y="213"/>
                      <a:pt x="30" y="212"/>
                      <a:pt x="28" y="208"/>
                    </a:cubicBezTo>
                    <a:cubicBezTo>
                      <a:pt x="25" y="205"/>
                      <a:pt x="27" y="200"/>
                      <a:pt x="30" y="198"/>
                    </a:cubicBezTo>
                    <a:cubicBezTo>
                      <a:pt x="120" y="142"/>
                      <a:pt x="120" y="142"/>
                      <a:pt x="120" y="142"/>
                    </a:cubicBezTo>
                    <a:cubicBezTo>
                      <a:pt x="124" y="140"/>
                      <a:pt x="129" y="141"/>
                      <a:pt x="131" y="145"/>
                    </a:cubicBezTo>
                    <a:cubicBezTo>
                      <a:pt x="133" y="148"/>
                      <a:pt x="132" y="153"/>
                      <a:pt x="128" y="155"/>
                    </a:cubicBezTo>
                    <a:close/>
                    <a:moveTo>
                      <a:pt x="361" y="208"/>
                    </a:moveTo>
                    <a:cubicBezTo>
                      <a:pt x="359" y="212"/>
                      <a:pt x="354" y="213"/>
                      <a:pt x="351" y="211"/>
                    </a:cubicBezTo>
                    <a:cubicBezTo>
                      <a:pt x="260" y="155"/>
                      <a:pt x="260" y="155"/>
                      <a:pt x="260" y="155"/>
                    </a:cubicBezTo>
                    <a:cubicBezTo>
                      <a:pt x="257" y="153"/>
                      <a:pt x="256" y="148"/>
                      <a:pt x="258" y="145"/>
                    </a:cubicBezTo>
                    <a:cubicBezTo>
                      <a:pt x="260" y="141"/>
                      <a:pt x="265" y="140"/>
                      <a:pt x="268" y="142"/>
                    </a:cubicBezTo>
                    <a:cubicBezTo>
                      <a:pt x="359" y="198"/>
                      <a:pt x="359" y="198"/>
                      <a:pt x="359" y="198"/>
                    </a:cubicBezTo>
                    <a:cubicBezTo>
                      <a:pt x="362" y="200"/>
                      <a:pt x="363" y="205"/>
                      <a:pt x="361" y="208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</p:grpSp>
        <p:grpSp>
          <p:nvGrpSpPr>
            <p:cNvPr id="111" name="组合 54">
              <a:extLst>
                <a:ext uri="{FF2B5EF4-FFF2-40B4-BE49-F238E27FC236}">
                  <a16:creationId xmlns:a16="http://schemas.microsoft.com/office/drawing/2014/main" id="{821FC524-4E01-CF4E-A160-16276E1911A4}"/>
                </a:ext>
              </a:extLst>
            </p:cNvPr>
            <p:cNvGrpSpPr/>
            <p:nvPr/>
          </p:nvGrpSpPr>
          <p:grpSpPr bwMode="auto">
            <a:xfrm>
              <a:off x="4010025" y="2335213"/>
              <a:ext cx="471488" cy="444500"/>
              <a:chOff x="0" y="0"/>
              <a:chExt cx="1826946" cy="1717745"/>
            </a:xfrm>
          </p:grpSpPr>
          <p:sp>
            <p:nvSpPr>
              <p:cNvPr id="116" name="Freeform 92">
                <a:extLst>
                  <a:ext uri="{FF2B5EF4-FFF2-40B4-BE49-F238E27FC236}">
                    <a16:creationId xmlns:a16="http://schemas.microsoft.com/office/drawing/2014/main" id="{547E4A79-5C16-9446-A35A-6183A4BB9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607" y="1324030"/>
                <a:ext cx="160314" cy="168281"/>
              </a:xfrm>
              <a:custGeom>
                <a:avLst/>
                <a:gdLst>
                  <a:gd name="T0" fmla="*/ 5 w 43"/>
                  <a:gd name="T1" fmla="*/ 4 h 45"/>
                  <a:gd name="T2" fmla="*/ 20 w 43"/>
                  <a:gd name="T3" fmla="*/ 5 h 45"/>
                  <a:gd name="T4" fmla="*/ 20 w 43"/>
                  <a:gd name="T5" fmla="*/ 5 h 45"/>
                  <a:gd name="T6" fmla="*/ 39 w 43"/>
                  <a:gd name="T7" fmla="*/ 25 h 45"/>
                  <a:gd name="T8" fmla="*/ 38 w 43"/>
                  <a:gd name="T9" fmla="*/ 41 h 45"/>
                  <a:gd name="T10" fmla="*/ 38 w 43"/>
                  <a:gd name="T11" fmla="*/ 41 h 45"/>
                  <a:gd name="T12" fmla="*/ 23 w 43"/>
                  <a:gd name="T13" fmla="*/ 40 h 45"/>
                  <a:gd name="T14" fmla="*/ 23 w 43"/>
                  <a:gd name="T15" fmla="*/ 40 h 45"/>
                  <a:gd name="T16" fmla="*/ 4 w 43"/>
                  <a:gd name="T17" fmla="*/ 20 h 45"/>
                  <a:gd name="T18" fmla="*/ 2 w 43"/>
                  <a:gd name="T19" fmla="*/ 18 h 45"/>
                  <a:gd name="T20" fmla="*/ 2 w 43"/>
                  <a:gd name="T21" fmla="*/ 18 h 45"/>
                  <a:gd name="T22" fmla="*/ 5 w 43"/>
                  <a:gd name="T23" fmla="*/ 4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"/>
                  <a:gd name="T37" fmla="*/ 0 h 45"/>
                  <a:gd name="T38" fmla="*/ 43 w 43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" h="45">
                    <a:moveTo>
                      <a:pt x="5" y="4"/>
                    </a:moveTo>
                    <a:cubicBezTo>
                      <a:pt x="9" y="0"/>
                      <a:pt x="16" y="0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3" y="30"/>
                      <a:pt x="43" y="37"/>
                      <a:pt x="38" y="41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34" y="45"/>
                      <a:pt x="27" y="45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3" y="19"/>
                      <a:pt x="3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3"/>
                      <a:pt x="1" y="8"/>
                      <a:pt x="5" y="4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17" name="Freeform 93">
                <a:extLst>
                  <a:ext uri="{FF2B5EF4-FFF2-40B4-BE49-F238E27FC236}">
                    <a16:creationId xmlns:a16="http://schemas.microsoft.com/office/drawing/2014/main" id="{99F163F1-C5C9-0646-A076-876D22AEC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2828" y="1158924"/>
                <a:ext cx="190471" cy="131768"/>
              </a:xfrm>
              <a:custGeom>
                <a:avLst/>
                <a:gdLst>
                  <a:gd name="T0" fmla="*/ 2 w 51"/>
                  <a:gd name="T1" fmla="*/ 27 h 35"/>
                  <a:gd name="T2" fmla="*/ 17 w 51"/>
                  <a:gd name="T3" fmla="*/ 33 h 35"/>
                  <a:gd name="T4" fmla="*/ 17 w 51"/>
                  <a:gd name="T5" fmla="*/ 33 h 35"/>
                  <a:gd name="T6" fmla="*/ 42 w 51"/>
                  <a:gd name="T7" fmla="*/ 23 h 35"/>
                  <a:gd name="T8" fmla="*/ 49 w 51"/>
                  <a:gd name="T9" fmla="*/ 9 h 35"/>
                  <a:gd name="T10" fmla="*/ 49 w 51"/>
                  <a:gd name="T11" fmla="*/ 9 h 35"/>
                  <a:gd name="T12" fmla="*/ 34 w 51"/>
                  <a:gd name="T13" fmla="*/ 2 h 35"/>
                  <a:gd name="T14" fmla="*/ 34 w 51"/>
                  <a:gd name="T15" fmla="*/ 2 h 35"/>
                  <a:gd name="T16" fmla="*/ 9 w 51"/>
                  <a:gd name="T17" fmla="*/ 12 h 35"/>
                  <a:gd name="T18" fmla="*/ 6 w 51"/>
                  <a:gd name="T19" fmla="*/ 14 h 35"/>
                  <a:gd name="T20" fmla="*/ 6 w 51"/>
                  <a:gd name="T21" fmla="*/ 14 h 35"/>
                  <a:gd name="T22" fmla="*/ 2 w 51"/>
                  <a:gd name="T23" fmla="*/ 27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35"/>
                  <a:gd name="T38" fmla="*/ 51 w 51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35">
                    <a:moveTo>
                      <a:pt x="2" y="27"/>
                    </a:moveTo>
                    <a:cubicBezTo>
                      <a:pt x="4" y="33"/>
                      <a:pt x="11" y="35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8" y="21"/>
                      <a:pt x="51" y="14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7" y="3"/>
                      <a:pt x="40" y="0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7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7"/>
                      <a:pt x="0" y="22"/>
                      <a:pt x="2" y="27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18" name="Freeform 94">
                <a:extLst>
                  <a:ext uri="{FF2B5EF4-FFF2-40B4-BE49-F238E27FC236}">
                    <a16:creationId xmlns:a16="http://schemas.microsoft.com/office/drawing/2014/main" id="{04AA28C8-BCDE-9F44-90BD-801B1554376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04754" y="608036"/>
                <a:ext cx="801572" cy="806484"/>
              </a:xfrm>
              <a:custGeom>
                <a:avLst/>
                <a:gdLst>
                  <a:gd name="T0" fmla="*/ 0 w 214"/>
                  <a:gd name="T1" fmla="*/ 108 h 215"/>
                  <a:gd name="T2" fmla="*/ 107 w 214"/>
                  <a:gd name="T3" fmla="*/ 0 h 215"/>
                  <a:gd name="T4" fmla="*/ 107 w 214"/>
                  <a:gd name="T5" fmla="*/ 0 h 215"/>
                  <a:gd name="T6" fmla="*/ 214 w 214"/>
                  <a:gd name="T7" fmla="*/ 108 h 215"/>
                  <a:gd name="T8" fmla="*/ 214 w 214"/>
                  <a:gd name="T9" fmla="*/ 108 h 215"/>
                  <a:gd name="T10" fmla="*/ 107 w 214"/>
                  <a:gd name="T11" fmla="*/ 215 h 215"/>
                  <a:gd name="T12" fmla="*/ 107 w 214"/>
                  <a:gd name="T13" fmla="*/ 215 h 215"/>
                  <a:gd name="T14" fmla="*/ 0 w 214"/>
                  <a:gd name="T15" fmla="*/ 108 h 215"/>
                  <a:gd name="T16" fmla="*/ 10 w 214"/>
                  <a:gd name="T17" fmla="*/ 108 h 215"/>
                  <a:gd name="T18" fmla="*/ 107 w 214"/>
                  <a:gd name="T19" fmla="*/ 205 h 215"/>
                  <a:gd name="T20" fmla="*/ 107 w 214"/>
                  <a:gd name="T21" fmla="*/ 205 h 215"/>
                  <a:gd name="T22" fmla="*/ 204 w 214"/>
                  <a:gd name="T23" fmla="*/ 108 h 215"/>
                  <a:gd name="T24" fmla="*/ 204 w 214"/>
                  <a:gd name="T25" fmla="*/ 108 h 215"/>
                  <a:gd name="T26" fmla="*/ 107 w 214"/>
                  <a:gd name="T27" fmla="*/ 11 h 215"/>
                  <a:gd name="T28" fmla="*/ 107 w 214"/>
                  <a:gd name="T29" fmla="*/ 11 h 215"/>
                  <a:gd name="T30" fmla="*/ 10 w 214"/>
                  <a:gd name="T31" fmla="*/ 108 h 215"/>
                  <a:gd name="T32" fmla="*/ 10 w 214"/>
                  <a:gd name="T33" fmla="*/ 108 h 2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4"/>
                  <a:gd name="T52" fmla="*/ 0 h 215"/>
                  <a:gd name="T53" fmla="*/ 214 w 214"/>
                  <a:gd name="T54" fmla="*/ 215 h 2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4" h="215">
                    <a:moveTo>
                      <a:pt x="0" y="108"/>
                    </a:moveTo>
                    <a:cubicBezTo>
                      <a:pt x="0" y="48"/>
                      <a:pt x="48" y="0"/>
                      <a:pt x="10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66" y="0"/>
                      <a:pt x="214" y="48"/>
                      <a:pt x="214" y="108"/>
                    </a:cubicBezTo>
                    <a:cubicBezTo>
                      <a:pt x="214" y="108"/>
                      <a:pt x="214" y="108"/>
                      <a:pt x="214" y="108"/>
                    </a:cubicBezTo>
                    <a:cubicBezTo>
                      <a:pt x="214" y="167"/>
                      <a:pt x="166" y="215"/>
                      <a:pt x="107" y="215"/>
                    </a:cubicBezTo>
                    <a:cubicBezTo>
                      <a:pt x="107" y="215"/>
                      <a:pt x="107" y="215"/>
                      <a:pt x="107" y="215"/>
                    </a:cubicBezTo>
                    <a:cubicBezTo>
                      <a:pt x="48" y="215"/>
                      <a:pt x="0" y="167"/>
                      <a:pt x="0" y="108"/>
                    </a:cubicBezTo>
                    <a:close/>
                    <a:moveTo>
                      <a:pt x="10" y="108"/>
                    </a:moveTo>
                    <a:cubicBezTo>
                      <a:pt x="10" y="161"/>
                      <a:pt x="54" y="204"/>
                      <a:pt x="107" y="205"/>
                    </a:cubicBezTo>
                    <a:cubicBezTo>
                      <a:pt x="107" y="205"/>
                      <a:pt x="107" y="205"/>
                      <a:pt x="107" y="205"/>
                    </a:cubicBezTo>
                    <a:cubicBezTo>
                      <a:pt x="161" y="204"/>
                      <a:pt x="204" y="161"/>
                      <a:pt x="204" y="108"/>
                    </a:cubicBezTo>
                    <a:cubicBezTo>
                      <a:pt x="204" y="108"/>
                      <a:pt x="204" y="108"/>
                      <a:pt x="204" y="108"/>
                    </a:cubicBezTo>
                    <a:cubicBezTo>
                      <a:pt x="204" y="54"/>
                      <a:pt x="161" y="11"/>
                      <a:pt x="107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54" y="11"/>
                      <a:pt x="10" y="54"/>
                      <a:pt x="10" y="108"/>
                    </a:cubicBezTo>
                    <a:cubicBezTo>
                      <a:pt x="10" y="108"/>
                      <a:pt x="10" y="108"/>
                      <a:pt x="10" y="108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19" name="Freeform 95">
                <a:extLst>
                  <a:ext uri="{FF2B5EF4-FFF2-40B4-BE49-F238E27FC236}">
                    <a16:creationId xmlns:a16="http://schemas.microsoft.com/office/drawing/2014/main" id="{24C29F24-AD0A-3241-9E86-2351551F186C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304811"/>
                <a:ext cx="1414255" cy="1412934"/>
              </a:xfrm>
              <a:custGeom>
                <a:avLst/>
                <a:gdLst>
                  <a:gd name="T0" fmla="*/ 377 w 377"/>
                  <a:gd name="T1" fmla="*/ 182 h 377"/>
                  <a:gd name="T2" fmla="*/ 341 w 377"/>
                  <a:gd name="T3" fmla="*/ 149 h 377"/>
                  <a:gd name="T4" fmla="*/ 325 w 377"/>
                  <a:gd name="T5" fmla="*/ 110 h 377"/>
                  <a:gd name="T6" fmla="*/ 327 w 377"/>
                  <a:gd name="T7" fmla="*/ 61 h 377"/>
                  <a:gd name="T8" fmla="*/ 324 w 377"/>
                  <a:gd name="T9" fmla="*/ 58 h 377"/>
                  <a:gd name="T10" fmla="*/ 319 w 377"/>
                  <a:gd name="T11" fmla="*/ 53 h 377"/>
                  <a:gd name="T12" fmla="*/ 317 w 377"/>
                  <a:gd name="T13" fmla="*/ 51 h 377"/>
                  <a:gd name="T14" fmla="*/ 268 w 377"/>
                  <a:gd name="T15" fmla="*/ 53 h 377"/>
                  <a:gd name="T16" fmla="*/ 229 w 377"/>
                  <a:gd name="T17" fmla="*/ 36 h 377"/>
                  <a:gd name="T18" fmla="*/ 196 w 377"/>
                  <a:gd name="T19" fmla="*/ 0 h 377"/>
                  <a:gd name="T20" fmla="*/ 192 w 377"/>
                  <a:gd name="T21" fmla="*/ 0 h 377"/>
                  <a:gd name="T22" fmla="*/ 185 w 377"/>
                  <a:gd name="T23" fmla="*/ 0 h 377"/>
                  <a:gd name="T24" fmla="*/ 182 w 377"/>
                  <a:gd name="T25" fmla="*/ 0 h 377"/>
                  <a:gd name="T26" fmla="*/ 149 w 377"/>
                  <a:gd name="T27" fmla="*/ 36 h 377"/>
                  <a:gd name="T28" fmla="*/ 109 w 377"/>
                  <a:gd name="T29" fmla="*/ 52 h 377"/>
                  <a:gd name="T30" fmla="*/ 60 w 377"/>
                  <a:gd name="T31" fmla="*/ 50 h 377"/>
                  <a:gd name="T32" fmla="*/ 58 w 377"/>
                  <a:gd name="T33" fmla="*/ 52 h 377"/>
                  <a:gd name="T34" fmla="*/ 53 w 377"/>
                  <a:gd name="T35" fmla="*/ 57 h 377"/>
                  <a:gd name="T36" fmla="*/ 50 w 377"/>
                  <a:gd name="T37" fmla="*/ 60 h 377"/>
                  <a:gd name="T38" fmla="*/ 52 w 377"/>
                  <a:gd name="T39" fmla="*/ 108 h 377"/>
                  <a:gd name="T40" fmla="*/ 36 w 377"/>
                  <a:gd name="T41" fmla="*/ 148 h 377"/>
                  <a:gd name="T42" fmla="*/ 0 w 377"/>
                  <a:gd name="T43" fmla="*/ 181 h 377"/>
                  <a:gd name="T44" fmla="*/ 0 w 377"/>
                  <a:gd name="T45" fmla="*/ 184 h 377"/>
                  <a:gd name="T46" fmla="*/ 0 w 377"/>
                  <a:gd name="T47" fmla="*/ 191 h 377"/>
                  <a:gd name="T48" fmla="*/ 0 w 377"/>
                  <a:gd name="T49" fmla="*/ 195 h 377"/>
                  <a:gd name="T50" fmla="*/ 35 w 377"/>
                  <a:gd name="T51" fmla="*/ 228 h 377"/>
                  <a:gd name="T52" fmla="*/ 51 w 377"/>
                  <a:gd name="T53" fmla="*/ 267 h 377"/>
                  <a:gd name="T54" fmla="*/ 49 w 377"/>
                  <a:gd name="T55" fmla="*/ 316 h 377"/>
                  <a:gd name="T56" fmla="*/ 52 w 377"/>
                  <a:gd name="T57" fmla="*/ 319 h 377"/>
                  <a:gd name="T58" fmla="*/ 57 w 377"/>
                  <a:gd name="T59" fmla="*/ 324 h 377"/>
                  <a:gd name="T60" fmla="*/ 59 w 377"/>
                  <a:gd name="T61" fmla="*/ 326 h 377"/>
                  <a:gd name="T62" fmla="*/ 108 w 377"/>
                  <a:gd name="T63" fmla="*/ 324 h 377"/>
                  <a:gd name="T64" fmla="*/ 147 w 377"/>
                  <a:gd name="T65" fmla="*/ 341 h 377"/>
                  <a:gd name="T66" fmla="*/ 180 w 377"/>
                  <a:gd name="T67" fmla="*/ 377 h 377"/>
                  <a:gd name="T68" fmla="*/ 184 w 377"/>
                  <a:gd name="T69" fmla="*/ 377 h 377"/>
                  <a:gd name="T70" fmla="*/ 191 w 377"/>
                  <a:gd name="T71" fmla="*/ 377 h 377"/>
                  <a:gd name="T72" fmla="*/ 194 w 377"/>
                  <a:gd name="T73" fmla="*/ 377 h 377"/>
                  <a:gd name="T74" fmla="*/ 227 w 377"/>
                  <a:gd name="T75" fmla="*/ 341 h 377"/>
                  <a:gd name="T76" fmla="*/ 267 w 377"/>
                  <a:gd name="T77" fmla="*/ 325 h 377"/>
                  <a:gd name="T78" fmla="*/ 316 w 377"/>
                  <a:gd name="T79" fmla="*/ 327 h 377"/>
                  <a:gd name="T80" fmla="*/ 318 w 377"/>
                  <a:gd name="T81" fmla="*/ 325 h 377"/>
                  <a:gd name="T82" fmla="*/ 323 w 377"/>
                  <a:gd name="T83" fmla="*/ 320 h 377"/>
                  <a:gd name="T84" fmla="*/ 326 w 377"/>
                  <a:gd name="T85" fmla="*/ 317 h 377"/>
                  <a:gd name="T86" fmla="*/ 324 w 377"/>
                  <a:gd name="T87" fmla="*/ 269 h 377"/>
                  <a:gd name="T88" fmla="*/ 341 w 377"/>
                  <a:gd name="T89" fmla="*/ 229 h 377"/>
                  <a:gd name="T90" fmla="*/ 377 w 377"/>
                  <a:gd name="T91" fmla="*/ 196 h 377"/>
                  <a:gd name="T92" fmla="*/ 377 w 377"/>
                  <a:gd name="T93" fmla="*/ 193 h 377"/>
                  <a:gd name="T94" fmla="*/ 377 w 377"/>
                  <a:gd name="T95" fmla="*/ 186 h 377"/>
                  <a:gd name="T96" fmla="*/ 377 w 377"/>
                  <a:gd name="T97" fmla="*/ 182 h 377"/>
                  <a:gd name="T98" fmla="*/ 188 w 377"/>
                  <a:gd name="T99" fmla="*/ 303 h 377"/>
                  <a:gd name="T100" fmla="*/ 73 w 377"/>
                  <a:gd name="T101" fmla="*/ 189 h 377"/>
                  <a:gd name="T102" fmla="*/ 188 w 377"/>
                  <a:gd name="T103" fmla="*/ 74 h 377"/>
                  <a:gd name="T104" fmla="*/ 303 w 377"/>
                  <a:gd name="T105" fmla="*/ 189 h 377"/>
                  <a:gd name="T106" fmla="*/ 188 w 377"/>
                  <a:gd name="T107" fmla="*/ 303 h 37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7"/>
                  <a:gd name="T163" fmla="*/ 0 h 377"/>
                  <a:gd name="T164" fmla="*/ 377 w 377"/>
                  <a:gd name="T165" fmla="*/ 377 h 37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7" h="377">
                    <a:moveTo>
                      <a:pt x="377" y="182"/>
                    </a:moveTo>
                    <a:cubicBezTo>
                      <a:pt x="377" y="160"/>
                      <a:pt x="354" y="152"/>
                      <a:pt x="341" y="149"/>
                    </a:cubicBezTo>
                    <a:cubicBezTo>
                      <a:pt x="337" y="135"/>
                      <a:pt x="332" y="122"/>
                      <a:pt x="325" y="110"/>
                    </a:cubicBezTo>
                    <a:cubicBezTo>
                      <a:pt x="332" y="99"/>
                      <a:pt x="343" y="77"/>
                      <a:pt x="327" y="61"/>
                    </a:cubicBezTo>
                    <a:cubicBezTo>
                      <a:pt x="324" y="58"/>
                      <a:pt x="324" y="58"/>
                      <a:pt x="324" y="58"/>
                    </a:cubicBezTo>
                    <a:cubicBezTo>
                      <a:pt x="319" y="53"/>
                      <a:pt x="319" y="53"/>
                      <a:pt x="319" y="53"/>
                    </a:cubicBezTo>
                    <a:cubicBezTo>
                      <a:pt x="317" y="51"/>
                      <a:pt x="317" y="51"/>
                      <a:pt x="317" y="51"/>
                    </a:cubicBezTo>
                    <a:cubicBezTo>
                      <a:pt x="301" y="35"/>
                      <a:pt x="280" y="45"/>
                      <a:pt x="268" y="53"/>
                    </a:cubicBezTo>
                    <a:cubicBezTo>
                      <a:pt x="256" y="45"/>
                      <a:pt x="243" y="40"/>
                      <a:pt x="229" y="36"/>
                    </a:cubicBezTo>
                    <a:cubicBezTo>
                      <a:pt x="226" y="23"/>
                      <a:pt x="218" y="0"/>
                      <a:pt x="196" y="0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182" y="0"/>
                      <a:pt x="182" y="0"/>
                      <a:pt x="182" y="0"/>
                    </a:cubicBezTo>
                    <a:cubicBezTo>
                      <a:pt x="160" y="0"/>
                      <a:pt x="152" y="23"/>
                      <a:pt x="149" y="36"/>
                    </a:cubicBezTo>
                    <a:cubicBezTo>
                      <a:pt x="135" y="39"/>
                      <a:pt x="121" y="45"/>
                      <a:pt x="109" y="52"/>
                    </a:cubicBezTo>
                    <a:cubicBezTo>
                      <a:pt x="98" y="44"/>
                      <a:pt x="76" y="34"/>
                      <a:pt x="60" y="50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35" y="75"/>
                      <a:pt x="45" y="97"/>
                      <a:pt x="52" y="108"/>
                    </a:cubicBezTo>
                    <a:cubicBezTo>
                      <a:pt x="45" y="120"/>
                      <a:pt x="39" y="134"/>
                      <a:pt x="36" y="148"/>
                    </a:cubicBezTo>
                    <a:cubicBezTo>
                      <a:pt x="23" y="150"/>
                      <a:pt x="0" y="158"/>
                      <a:pt x="0" y="181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5"/>
                      <a:pt x="0" y="195"/>
                      <a:pt x="0" y="195"/>
                    </a:cubicBezTo>
                    <a:cubicBezTo>
                      <a:pt x="0" y="217"/>
                      <a:pt x="22" y="225"/>
                      <a:pt x="35" y="228"/>
                    </a:cubicBezTo>
                    <a:cubicBezTo>
                      <a:pt x="39" y="242"/>
                      <a:pt x="44" y="255"/>
                      <a:pt x="51" y="267"/>
                    </a:cubicBezTo>
                    <a:cubicBezTo>
                      <a:pt x="44" y="279"/>
                      <a:pt x="33" y="300"/>
                      <a:pt x="49" y="316"/>
                    </a:cubicBezTo>
                    <a:cubicBezTo>
                      <a:pt x="52" y="319"/>
                      <a:pt x="52" y="319"/>
                      <a:pt x="52" y="319"/>
                    </a:cubicBezTo>
                    <a:cubicBezTo>
                      <a:pt x="57" y="324"/>
                      <a:pt x="57" y="324"/>
                      <a:pt x="57" y="324"/>
                    </a:cubicBezTo>
                    <a:cubicBezTo>
                      <a:pt x="59" y="326"/>
                      <a:pt x="59" y="326"/>
                      <a:pt x="59" y="326"/>
                    </a:cubicBezTo>
                    <a:cubicBezTo>
                      <a:pt x="75" y="342"/>
                      <a:pt x="97" y="332"/>
                      <a:pt x="108" y="324"/>
                    </a:cubicBezTo>
                    <a:cubicBezTo>
                      <a:pt x="120" y="332"/>
                      <a:pt x="133" y="337"/>
                      <a:pt x="147" y="341"/>
                    </a:cubicBezTo>
                    <a:cubicBezTo>
                      <a:pt x="150" y="354"/>
                      <a:pt x="158" y="377"/>
                      <a:pt x="180" y="377"/>
                    </a:cubicBezTo>
                    <a:cubicBezTo>
                      <a:pt x="184" y="377"/>
                      <a:pt x="184" y="377"/>
                      <a:pt x="184" y="377"/>
                    </a:cubicBezTo>
                    <a:cubicBezTo>
                      <a:pt x="191" y="377"/>
                      <a:pt x="191" y="377"/>
                      <a:pt x="191" y="377"/>
                    </a:cubicBezTo>
                    <a:cubicBezTo>
                      <a:pt x="194" y="377"/>
                      <a:pt x="194" y="377"/>
                      <a:pt x="194" y="377"/>
                    </a:cubicBezTo>
                    <a:cubicBezTo>
                      <a:pt x="217" y="377"/>
                      <a:pt x="225" y="355"/>
                      <a:pt x="227" y="341"/>
                    </a:cubicBezTo>
                    <a:cubicBezTo>
                      <a:pt x="241" y="338"/>
                      <a:pt x="255" y="332"/>
                      <a:pt x="267" y="325"/>
                    </a:cubicBezTo>
                    <a:cubicBezTo>
                      <a:pt x="278" y="333"/>
                      <a:pt x="300" y="343"/>
                      <a:pt x="316" y="327"/>
                    </a:cubicBezTo>
                    <a:cubicBezTo>
                      <a:pt x="318" y="325"/>
                      <a:pt x="318" y="325"/>
                      <a:pt x="318" y="325"/>
                    </a:cubicBezTo>
                    <a:cubicBezTo>
                      <a:pt x="323" y="320"/>
                      <a:pt x="323" y="320"/>
                      <a:pt x="323" y="320"/>
                    </a:cubicBezTo>
                    <a:cubicBezTo>
                      <a:pt x="326" y="317"/>
                      <a:pt x="326" y="317"/>
                      <a:pt x="326" y="317"/>
                    </a:cubicBezTo>
                    <a:cubicBezTo>
                      <a:pt x="342" y="302"/>
                      <a:pt x="331" y="280"/>
                      <a:pt x="324" y="269"/>
                    </a:cubicBezTo>
                    <a:cubicBezTo>
                      <a:pt x="331" y="257"/>
                      <a:pt x="337" y="243"/>
                      <a:pt x="341" y="229"/>
                    </a:cubicBezTo>
                    <a:cubicBezTo>
                      <a:pt x="354" y="227"/>
                      <a:pt x="377" y="219"/>
                      <a:pt x="377" y="196"/>
                    </a:cubicBezTo>
                    <a:cubicBezTo>
                      <a:pt x="377" y="193"/>
                      <a:pt x="377" y="193"/>
                      <a:pt x="377" y="193"/>
                    </a:cubicBezTo>
                    <a:cubicBezTo>
                      <a:pt x="377" y="186"/>
                      <a:pt x="377" y="186"/>
                      <a:pt x="377" y="186"/>
                    </a:cubicBezTo>
                    <a:lnTo>
                      <a:pt x="377" y="182"/>
                    </a:lnTo>
                    <a:close/>
                    <a:moveTo>
                      <a:pt x="188" y="303"/>
                    </a:moveTo>
                    <a:cubicBezTo>
                      <a:pt x="125" y="303"/>
                      <a:pt x="73" y="252"/>
                      <a:pt x="73" y="189"/>
                    </a:cubicBezTo>
                    <a:cubicBezTo>
                      <a:pt x="73" y="125"/>
                      <a:pt x="125" y="74"/>
                      <a:pt x="188" y="74"/>
                    </a:cubicBezTo>
                    <a:cubicBezTo>
                      <a:pt x="252" y="74"/>
                      <a:pt x="303" y="125"/>
                      <a:pt x="303" y="189"/>
                    </a:cubicBezTo>
                    <a:cubicBezTo>
                      <a:pt x="303" y="252"/>
                      <a:pt x="252" y="303"/>
                      <a:pt x="188" y="303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0" name="Freeform 96">
                <a:extLst>
                  <a:ext uri="{FF2B5EF4-FFF2-40B4-BE49-F238E27FC236}">
                    <a16:creationId xmlns:a16="http://schemas.microsoft.com/office/drawing/2014/main" id="{918A74C9-A3EB-0B48-ADCC-90C8B920D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347" y="0"/>
                <a:ext cx="847599" cy="847758"/>
              </a:xfrm>
              <a:custGeom>
                <a:avLst/>
                <a:gdLst>
                  <a:gd name="T0" fmla="*/ 204 w 226"/>
                  <a:gd name="T1" fmla="*/ 90 h 226"/>
                  <a:gd name="T2" fmla="*/ 195 w 226"/>
                  <a:gd name="T3" fmla="*/ 66 h 226"/>
                  <a:gd name="T4" fmla="*/ 196 w 226"/>
                  <a:gd name="T5" fmla="*/ 37 h 226"/>
                  <a:gd name="T6" fmla="*/ 195 w 226"/>
                  <a:gd name="T7" fmla="*/ 35 h 226"/>
                  <a:gd name="T8" fmla="*/ 192 w 226"/>
                  <a:gd name="T9" fmla="*/ 32 h 226"/>
                  <a:gd name="T10" fmla="*/ 190 w 226"/>
                  <a:gd name="T11" fmla="*/ 31 h 226"/>
                  <a:gd name="T12" fmla="*/ 161 w 226"/>
                  <a:gd name="T13" fmla="*/ 32 h 226"/>
                  <a:gd name="T14" fmla="*/ 137 w 226"/>
                  <a:gd name="T15" fmla="*/ 22 h 226"/>
                  <a:gd name="T16" fmla="*/ 117 w 226"/>
                  <a:gd name="T17" fmla="*/ 0 h 226"/>
                  <a:gd name="T18" fmla="*/ 115 w 226"/>
                  <a:gd name="T19" fmla="*/ 0 h 226"/>
                  <a:gd name="T20" fmla="*/ 111 w 226"/>
                  <a:gd name="T21" fmla="*/ 0 h 226"/>
                  <a:gd name="T22" fmla="*/ 109 w 226"/>
                  <a:gd name="T23" fmla="*/ 0 h 226"/>
                  <a:gd name="T24" fmla="*/ 89 w 226"/>
                  <a:gd name="T25" fmla="*/ 22 h 226"/>
                  <a:gd name="T26" fmla="*/ 66 w 226"/>
                  <a:gd name="T27" fmla="*/ 31 h 226"/>
                  <a:gd name="T28" fmla="*/ 36 w 226"/>
                  <a:gd name="T29" fmla="*/ 30 h 226"/>
                  <a:gd name="T30" fmla="*/ 35 w 226"/>
                  <a:gd name="T31" fmla="*/ 32 h 226"/>
                  <a:gd name="T32" fmla="*/ 32 w 226"/>
                  <a:gd name="T33" fmla="*/ 35 h 226"/>
                  <a:gd name="T34" fmla="*/ 30 w 226"/>
                  <a:gd name="T35" fmla="*/ 36 h 226"/>
                  <a:gd name="T36" fmla="*/ 31 w 226"/>
                  <a:gd name="T37" fmla="*/ 65 h 226"/>
                  <a:gd name="T38" fmla="*/ 21 w 226"/>
                  <a:gd name="T39" fmla="*/ 89 h 226"/>
                  <a:gd name="T40" fmla="*/ 0 w 226"/>
                  <a:gd name="T41" fmla="*/ 109 h 226"/>
                  <a:gd name="T42" fmla="*/ 0 w 226"/>
                  <a:gd name="T43" fmla="*/ 111 h 226"/>
                  <a:gd name="T44" fmla="*/ 0 w 226"/>
                  <a:gd name="T45" fmla="*/ 115 h 226"/>
                  <a:gd name="T46" fmla="*/ 0 w 226"/>
                  <a:gd name="T47" fmla="*/ 117 h 226"/>
                  <a:gd name="T48" fmla="*/ 0 w 226"/>
                  <a:gd name="T49" fmla="*/ 119 h 226"/>
                  <a:gd name="T50" fmla="*/ 7 w 226"/>
                  <a:gd name="T51" fmla="*/ 122 h 226"/>
                  <a:gd name="T52" fmla="*/ 36 w 226"/>
                  <a:gd name="T53" fmla="*/ 114 h 226"/>
                  <a:gd name="T54" fmla="*/ 44 w 226"/>
                  <a:gd name="T55" fmla="*/ 115 h 226"/>
                  <a:gd name="T56" fmla="*/ 44 w 226"/>
                  <a:gd name="T57" fmla="*/ 113 h 226"/>
                  <a:gd name="T58" fmla="*/ 113 w 226"/>
                  <a:gd name="T59" fmla="*/ 44 h 226"/>
                  <a:gd name="T60" fmla="*/ 182 w 226"/>
                  <a:gd name="T61" fmla="*/ 113 h 226"/>
                  <a:gd name="T62" fmla="*/ 113 w 226"/>
                  <a:gd name="T63" fmla="*/ 182 h 226"/>
                  <a:gd name="T64" fmla="*/ 82 w 226"/>
                  <a:gd name="T65" fmla="*/ 175 h 226"/>
                  <a:gd name="T66" fmla="*/ 75 w 226"/>
                  <a:gd name="T67" fmla="*/ 191 h 226"/>
                  <a:gd name="T68" fmla="*/ 80 w 226"/>
                  <a:gd name="T69" fmla="*/ 202 h 226"/>
                  <a:gd name="T70" fmla="*/ 88 w 226"/>
                  <a:gd name="T71" fmla="*/ 205 h 226"/>
                  <a:gd name="T72" fmla="*/ 108 w 226"/>
                  <a:gd name="T73" fmla="*/ 226 h 226"/>
                  <a:gd name="T74" fmla="*/ 110 w 226"/>
                  <a:gd name="T75" fmla="*/ 226 h 226"/>
                  <a:gd name="T76" fmla="*/ 114 w 226"/>
                  <a:gd name="T77" fmla="*/ 226 h 226"/>
                  <a:gd name="T78" fmla="*/ 117 w 226"/>
                  <a:gd name="T79" fmla="*/ 226 h 226"/>
                  <a:gd name="T80" fmla="*/ 136 w 226"/>
                  <a:gd name="T81" fmla="*/ 205 h 226"/>
                  <a:gd name="T82" fmla="*/ 160 w 226"/>
                  <a:gd name="T83" fmla="*/ 195 h 226"/>
                  <a:gd name="T84" fmla="*/ 189 w 226"/>
                  <a:gd name="T85" fmla="*/ 196 h 226"/>
                  <a:gd name="T86" fmla="*/ 191 w 226"/>
                  <a:gd name="T87" fmla="*/ 195 h 226"/>
                  <a:gd name="T88" fmla="*/ 194 w 226"/>
                  <a:gd name="T89" fmla="*/ 192 h 226"/>
                  <a:gd name="T90" fmla="*/ 195 w 226"/>
                  <a:gd name="T91" fmla="*/ 191 h 226"/>
                  <a:gd name="T92" fmla="*/ 194 w 226"/>
                  <a:gd name="T93" fmla="*/ 161 h 226"/>
                  <a:gd name="T94" fmla="*/ 204 w 226"/>
                  <a:gd name="T95" fmla="*/ 138 h 226"/>
                  <a:gd name="T96" fmla="*/ 226 w 226"/>
                  <a:gd name="T97" fmla="*/ 118 h 226"/>
                  <a:gd name="T98" fmla="*/ 226 w 226"/>
                  <a:gd name="T99" fmla="*/ 116 h 226"/>
                  <a:gd name="T100" fmla="*/ 226 w 226"/>
                  <a:gd name="T101" fmla="*/ 112 h 226"/>
                  <a:gd name="T102" fmla="*/ 226 w 226"/>
                  <a:gd name="T103" fmla="*/ 110 h 226"/>
                  <a:gd name="T104" fmla="*/ 204 w 226"/>
                  <a:gd name="T105" fmla="*/ 90 h 22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6"/>
                  <a:gd name="T160" fmla="*/ 0 h 226"/>
                  <a:gd name="T161" fmla="*/ 226 w 226"/>
                  <a:gd name="T162" fmla="*/ 226 h 22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6" h="226">
                    <a:moveTo>
                      <a:pt x="204" y="90"/>
                    </a:moveTo>
                    <a:cubicBezTo>
                      <a:pt x="202" y="81"/>
                      <a:pt x="199" y="73"/>
                      <a:pt x="195" y="66"/>
                    </a:cubicBezTo>
                    <a:cubicBezTo>
                      <a:pt x="199" y="59"/>
                      <a:pt x="206" y="46"/>
                      <a:pt x="196" y="37"/>
                    </a:cubicBezTo>
                    <a:cubicBezTo>
                      <a:pt x="195" y="35"/>
                      <a:pt x="195" y="35"/>
                      <a:pt x="195" y="35"/>
                    </a:cubicBezTo>
                    <a:cubicBezTo>
                      <a:pt x="192" y="32"/>
                      <a:pt x="192" y="32"/>
                      <a:pt x="192" y="32"/>
                    </a:cubicBezTo>
                    <a:cubicBezTo>
                      <a:pt x="190" y="31"/>
                      <a:pt x="190" y="31"/>
                      <a:pt x="190" y="31"/>
                    </a:cubicBezTo>
                    <a:cubicBezTo>
                      <a:pt x="181" y="21"/>
                      <a:pt x="168" y="27"/>
                      <a:pt x="161" y="32"/>
                    </a:cubicBezTo>
                    <a:cubicBezTo>
                      <a:pt x="154" y="28"/>
                      <a:pt x="146" y="24"/>
                      <a:pt x="137" y="22"/>
                    </a:cubicBezTo>
                    <a:cubicBezTo>
                      <a:pt x="136" y="14"/>
                      <a:pt x="131" y="0"/>
                      <a:pt x="117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96" y="0"/>
                      <a:pt x="91" y="14"/>
                      <a:pt x="89" y="22"/>
                    </a:cubicBezTo>
                    <a:cubicBezTo>
                      <a:pt x="81" y="24"/>
                      <a:pt x="73" y="27"/>
                      <a:pt x="66" y="31"/>
                    </a:cubicBezTo>
                    <a:cubicBezTo>
                      <a:pt x="59" y="27"/>
                      <a:pt x="46" y="21"/>
                      <a:pt x="36" y="30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21" y="45"/>
                      <a:pt x="27" y="58"/>
                      <a:pt x="31" y="65"/>
                    </a:cubicBezTo>
                    <a:cubicBezTo>
                      <a:pt x="27" y="72"/>
                      <a:pt x="24" y="80"/>
                      <a:pt x="21" y="89"/>
                    </a:cubicBezTo>
                    <a:cubicBezTo>
                      <a:pt x="14" y="90"/>
                      <a:pt x="0" y="95"/>
                      <a:pt x="0" y="10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0" y="118"/>
                      <a:pt x="0" y="118"/>
                      <a:pt x="0" y="119"/>
                    </a:cubicBezTo>
                    <a:cubicBezTo>
                      <a:pt x="2" y="120"/>
                      <a:pt x="5" y="121"/>
                      <a:pt x="7" y="122"/>
                    </a:cubicBezTo>
                    <a:cubicBezTo>
                      <a:pt x="15" y="118"/>
                      <a:pt x="25" y="114"/>
                      <a:pt x="36" y="114"/>
                    </a:cubicBezTo>
                    <a:cubicBezTo>
                      <a:pt x="39" y="114"/>
                      <a:pt x="41" y="114"/>
                      <a:pt x="44" y="115"/>
                    </a:cubicBezTo>
                    <a:cubicBezTo>
                      <a:pt x="44" y="114"/>
                      <a:pt x="44" y="114"/>
                      <a:pt x="44" y="113"/>
                    </a:cubicBezTo>
                    <a:cubicBezTo>
                      <a:pt x="44" y="75"/>
                      <a:pt x="75" y="44"/>
                      <a:pt x="113" y="44"/>
                    </a:cubicBezTo>
                    <a:cubicBezTo>
                      <a:pt x="151" y="44"/>
                      <a:pt x="182" y="75"/>
                      <a:pt x="182" y="113"/>
                    </a:cubicBezTo>
                    <a:cubicBezTo>
                      <a:pt x="182" y="151"/>
                      <a:pt x="151" y="182"/>
                      <a:pt x="113" y="182"/>
                    </a:cubicBezTo>
                    <a:cubicBezTo>
                      <a:pt x="102" y="182"/>
                      <a:pt x="91" y="179"/>
                      <a:pt x="82" y="175"/>
                    </a:cubicBezTo>
                    <a:cubicBezTo>
                      <a:pt x="80" y="181"/>
                      <a:pt x="78" y="186"/>
                      <a:pt x="75" y="191"/>
                    </a:cubicBezTo>
                    <a:cubicBezTo>
                      <a:pt x="77" y="195"/>
                      <a:pt x="79" y="198"/>
                      <a:pt x="80" y="202"/>
                    </a:cubicBezTo>
                    <a:cubicBezTo>
                      <a:pt x="83" y="203"/>
                      <a:pt x="86" y="204"/>
                      <a:pt x="88" y="205"/>
                    </a:cubicBezTo>
                    <a:cubicBezTo>
                      <a:pt x="90" y="212"/>
                      <a:pt x="95" y="226"/>
                      <a:pt x="108" y="226"/>
                    </a:cubicBezTo>
                    <a:cubicBezTo>
                      <a:pt x="110" y="226"/>
                      <a:pt x="110" y="226"/>
                      <a:pt x="110" y="226"/>
                    </a:cubicBezTo>
                    <a:cubicBezTo>
                      <a:pt x="114" y="226"/>
                      <a:pt x="114" y="226"/>
                      <a:pt x="114" y="226"/>
                    </a:cubicBezTo>
                    <a:cubicBezTo>
                      <a:pt x="117" y="226"/>
                      <a:pt x="117" y="226"/>
                      <a:pt x="117" y="226"/>
                    </a:cubicBezTo>
                    <a:cubicBezTo>
                      <a:pt x="130" y="226"/>
                      <a:pt x="135" y="213"/>
                      <a:pt x="136" y="205"/>
                    </a:cubicBezTo>
                    <a:cubicBezTo>
                      <a:pt x="145" y="203"/>
                      <a:pt x="153" y="199"/>
                      <a:pt x="160" y="195"/>
                    </a:cubicBezTo>
                    <a:cubicBezTo>
                      <a:pt x="167" y="200"/>
                      <a:pt x="180" y="206"/>
                      <a:pt x="189" y="196"/>
                    </a:cubicBezTo>
                    <a:cubicBezTo>
                      <a:pt x="191" y="195"/>
                      <a:pt x="191" y="195"/>
                      <a:pt x="191" y="195"/>
                    </a:cubicBezTo>
                    <a:cubicBezTo>
                      <a:pt x="194" y="192"/>
                      <a:pt x="194" y="192"/>
                      <a:pt x="194" y="192"/>
                    </a:cubicBezTo>
                    <a:cubicBezTo>
                      <a:pt x="195" y="191"/>
                      <a:pt x="195" y="191"/>
                      <a:pt x="195" y="191"/>
                    </a:cubicBezTo>
                    <a:cubicBezTo>
                      <a:pt x="205" y="181"/>
                      <a:pt x="199" y="168"/>
                      <a:pt x="194" y="161"/>
                    </a:cubicBezTo>
                    <a:cubicBezTo>
                      <a:pt x="199" y="154"/>
                      <a:pt x="202" y="146"/>
                      <a:pt x="204" y="138"/>
                    </a:cubicBezTo>
                    <a:cubicBezTo>
                      <a:pt x="212" y="136"/>
                      <a:pt x="226" y="131"/>
                      <a:pt x="226" y="118"/>
                    </a:cubicBezTo>
                    <a:cubicBezTo>
                      <a:pt x="226" y="116"/>
                      <a:pt x="226" y="116"/>
                      <a:pt x="226" y="116"/>
                    </a:cubicBezTo>
                    <a:cubicBezTo>
                      <a:pt x="226" y="112"/>
                      <a:pt x="226" y="112"/>
                      <a:pt x="226" y="112"/>
                    </a:cubicBezTo>
                    <a:cubicBezTo>
                      <a:pt x="226" y="110"/>
                      <a:pt x="226" y="110"/>
                      <a:pt x="226" y="110"/>
                    </a:cubicBezTo>
                    <a:cubicBezTo>
                      <a:pt x="226" y="96"/>
                      <a:pt x="212" y="91"/>
                      <a:pt x="204" y="90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1" name="Freeform 97">
                <a:extLst>
                  <a:ext uri="{FF2B5EF4-FFF2-40B4-BE49-F238E27FC236}">
                    <a16:creationId xmlns:a16="http://schemas.microsoft.com/office/drawing/2014/main" id="{997CB57D-44C6-A248-8197-B737346BD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8707" y="184155"/>
                <a:ext cx="484118" cy="484209"/>
              </a:xfrm>
              <a:custGeom>
                <a:avLst/>
                <a:gdLst>
                  <a:gd name="T0" fmla="*/ 129 w 129"/>
                  <a:gd name="T1" fmla="*/ 64 h 129"/>
                  <a:gd name="T2" fmla="*/ 65 w 129"/>
                  <a:gd name="T3" fmla="*/ 0 h 129"/>
                  <a:gd name="T4" fmla="*/ 0 w 129"/>
                  <a:gd name="T5" fmla="*/ 64 h 129"/>
                  <a:gd name="T6" fmla="*/ 1 w 129"/>
                  <a:gd name="T7" fmla="*/ 67 h 129"/>
                  <a:gd name="T8" fmla="*/ 7 w 129"/>
                  <a:gd name="T9" fmla="*/ 70 h 129"/>
                  <a:gd name="T10" fmla="*/ 7 w 129"/>
                  <a:gd name="T11" fmla="*/ 64 h 129"/>
                  <a:gd name="T12" fmla="*/ 65 w 129"/>
                  <a:gd name="T13" fmla="*/ 6 h 129"/>
                  <a:gd name="T14" fmla="*/ 123 w 129"/>
                  <a:gd name="T15" fmla="*/ 64 h 129"/>
                  <a:gd name="T16" fmla="*/ 65 w 129"/>
                  <a:gd name="T17" fmla="*/ 122 h 129"/>
                  <a:gd name="T18" fmla="*/ 36 w 129"/>
                  <a:gd name="T19" fmla="*/ 115 h 129"/>
                  <a:gd name="T20" fmla="*/ 35 w 129"/>
                  <a:gd name="T21" fmla="*/ 121 h 129"/>
                  <a:gd name="T22" fmla="*/ 65 w 129"/>
                  <a:gd name="T23" fmla="*/ 129 h 129"/>
                  <a:gd name="T24" fmla="*/ 129 w 129"/>
                  <a:gd name="T25" fmla="*/ 64 h 1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9"/>
                  <a:gd name="T40" fmla="*/ 0 h 129"/>
                  <a:gd name="T41" fmla="*/ 129 w 129"/>
                  <a:gd name="T42" fmla="*/ 129 h 1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9" h="129">
                    <a:moveTo>
                      <a:pt x="129" y="64"/>
                    </a:moveTo>
                    <a:cubicBezTo>
                      <a:pt x="129" y="29"/>
                      <a:pt x="100" y="0"/>
                      <a:pt x="65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65"/>
                      <a:pt x="1" y="66"/>
                      <a:pt x="1" y="67"/>
                    </a:cubicBezTo>
                    <a:cubicBezTo>
                      <a:pt x="3" y="68"/>
                      <a:pt x="5" y="69"/>
                      <a:pt x="7" y="70"/>
                    </a:cubicBezTo>
                    <a:cubicBezTo>
                      <a:pt x="7" y="68"/>
                      <a:pt x="7" y="66"/>
                      <a:pt x="7" y="64"/>
                    </a:cubicBezTo>
                    <a:cubicBezTo>
                      <a:pt x="7" y="32"/>
                      <a:pt x="33" y="6"/>
                      <a:pt x="65" y="6"/>
                    </a:cubicBezTo>
                    <a:cubicBezTo>
                      <a:pt x="97" y="6"/>
                      <a:pt x="123" y="32"/>
                      <a:pt x="123" y="64"/>
                    </a:cubicBezTo>
                    <a:cubicBezTo>
                      <a:pt x="123" y="96"/>
                      <a:pt x="97" y="122"/>
                      <a:pt x="65" y="122"/>
                    </a:cubicBezTo>
                    <a:cubicBezTo>
                      <a:pt x="54" y="122"/>
                      <a:pt x="44" y="120"/>
                      <a:pt x="36" y="115"/>
                    </a:cubicBezTo>
                    <a:cubicBezTo>
                      <a:pt x="36" y="117"/>
                      <a:pt x="35" y="119"/>
                      <a:pt x="35" y="121"/>
                    </a:cubicBezTo>
                    <a:cubicBezTo>
                      <a:pt x="44" y="126"/>
                      <a:pt x="54" y="129"/>
                      <a:pt x="65" y="129"/>
                    </a:cubicBezTo>
                    <a:cubicBezTo>
                      <a:pt x="100" y="129"/>
                      <a:pt x="129" y="100"/>
                      <a:pt x="129" y="64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2" name="Freeform 98">
                <a:extLst>
                  <a:ext uri="{FF2B5EF4-FFF2-40B4-BE49-F238E27FC236}">
                    <a16:creationId xmlns:a16="http://schemas.microsoft.com/office/drawing/2014/main" id="{5E20C2EC-A68D-E54E-83D3-B08B1C1E0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25" y="1027006"/>
                <a:ext cx="7935" cy="7937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2 w 2"/>
                  <a:gd name="T5" fmla="*/ 0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  <p:sp>
            <p:nvSpPr>
              <p:cNvPr id="123" name="Freeform 99">
                <a:extLst>
                  <a:ext uri="{FF2B5EF4-FFF2-40B4-BE49-F238E27FC236}">
                    <a16:creationId xmlns:a16="http://schemas.microsoft.com/office/drawing/2014/main" id="{02A04E4B-7510-0248-9CD2-50D7E1007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24" y="1009504"/>
                <a:ext cx="3175" cy="635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1 w 1"/>
                  <a:gd name="T7" fmla="*/ 0 h 2"/>
                  <a:gd name="T8" fmla="*/ 1 w 1"/>
                  <a:gd name="T9" fmla="*/ 0 h 2"/>
                  <a:gd name="T10" fmla="*/ 0 w 1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"/>
                  <a:gd name="T20" fmla="*/ 1 w 1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3F3F3F"/>
              </a:solidFill>
              <a:ln w="9525" cmpd="sng">
                <a:noFill/>
                <a:bevel/>
              </a:ln>
            </p:spPr>
            <p:txBody>
              <a:bodyPr/>
              <a:lstStyle/>
              <a:p>
                <a:endParaRPr lang="zh-CN" altLang="zh-CN">
                  <a:solidFill>
                    <a:srgbClr val="000000"/>
                  </a:solidFill>
                  <a:latin typeface="Copperplate Gothic Bold" panose="020E0705020206020404" charset="0"/>
                  <a:ea typeface="微软雅黑" panose="020B0503020204020204" pitchFamily="34" charset="-122"/>
                  <a:sym typeface="Copperplate Gothic Bold" panose="020E0705020206020404" charset="0"/>
                </a:endParaRPr>
              </a:p>
            </p:txBody>
          </p:sp>
        </p:grpSp>
        <p:grpSp>
          <p:nvGrpSpPr>
            <p:cNvPr id="112" name="组合 87">
              <a:extLst>
                <a:ext uri="{FF2B5EF4-FFF2-40B4-BE49-F238E27FC236}">
                  <a16:creationId xmlns:a16="http://schemas.microsoft.com/office/drawing/2014/main" id="{41FCBE94-896A-AC49-9060-DBED1DF38E87}"/>
                </a:ext>
              </a:extLst>
            </p:cNvPr>
            <p:cNvGrpSpPr/>
            <p:nvPr/>
          </p:nvGrpSpPr>
          <p:grpSpPr bwMode="auto">
            <a:xfrm>
              <a:off x="5159375" y="3416300"/>
              <a:ext cx="1873250" cy="482601"/>
              <a:chOff x="0" y="0"/>
              <a:chExt cx="1873021" cy="482601"/>
            </a:xfrm>
          </p:grpSpPr>
          <p:sp>
            <p:nvSpPr>
              <p:cNvPr id="113" name="直接连接符 84">
                <a:extLst>
                  <a:ext uri="{FF2B5EF4-FFF2-40B4-BE49-F238E27FC236}">
                    <a16:creationId xmlns:a16="http://schemas.microsoft.com/office/drawing/2014/main" id="{701DFEFF-6DA9-B849-8AD9-3BF551214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482600"/>
                <a:ext cx="1873021" cy="1"/>
              </a:xfrm>
              <a:prstGeom prst="line">
                <a:avLst/>
              </a:prstGeom>
              <a:noFill/>
              <a:ln w="19050" cap="flat" cmpd="sng">
                <a:solidFill>
                  <a:schemeClr val="accent1"/>
                </a:solidFill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4" name="直接连接符 85">
                <a:extLst>
                  <a:ext uri="{FF2B5EF4-FFF2-40B4-BE49-F238E27FC236}">
                    <a16:creationId xmlns:a16="http://schemas.microsoft.com/office/drawing/2014/main" id="{CB40ED19-4664-7544-94A3-942171D379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0"/>
                <a:ext cx="1873021" cy="1"/>
              </a:xfrm>
              <a:prstGeom prst="line">
                <a:avLst/>
              </a:prstGeom>
              <a:noFill/>
              <a:ln w="19050" cap="flat" cmpd="sng">
                <a:solidFill>
                  <a:schemeClr val="accent1"/>
                </a:solidFill>
                <a:beve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" name="文本框 86">
                <a:extLst>
                  <a:ext uri="{FF2B5EF4-FFF2-40B4-BE49-F238E27FC236}">
                    <a16:creationId xmlns:a16="http://schemas.microsoft.com/office/drawing/2014/main" id="{9B590CEA-ED49-204A-AFF7-4536A20799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07" y="56636"/>
                <a:ext cx="1425620" cy="40991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rgbClr val="3F3F3F"/>
                    </a:solidFill>
                    <a:latin typeface="Copperplate Gothic Bold" panose="020E0705020206020404" charset="0"/>
                    <a:ea typeface="黑体" panose="02010609060101010101" pitchFamily="49" charset="-122"/>
                    <a:sym typeface="Copperplate Gothic Bold" panose="020E0705020206020404" charset="0"/>
                  </a:rPr>
                  <a:t>总部</a:t>
                </a:r>
              </a:p>
            </p:txBody>
          </p:sp>
        </p:grpSp>
      </p:grpSp>
      <p:sp>
        <p:nvSpPr>
          <p:cNvPr id="145" name="Freeform 58">
            <a:extLst>
              <a:ext uri="{FF2B5EF4-FFF2-40B4-BE49-F238E27FC236}">
                <a16:creationId xmlns:a16="http://schemas.microsoft.com/office/drawing/2014/main" id="{945F0BA0-145A-CE4A-9C6E-D7CB6D887542}"/>
              </a:ext>
            </a:extLst>
          </p:cNvPr>
          <p:cNvSpPr>
            <a:spLocks/>
          </p:cNvSpPr>
          <p:nvPr/>
        </p:nvSpPr>
        <p:spPr bwMode="auto">
          <a:xfrm rot="415178">
            <a:off x="6480993" y="1638558"/>
            <a:ext cx="1723018" cy="1712985"/>
          </a:xfrm>
          <a:custGeom>
            <a:avLst/>
            <a:gdLst>
              <a:gd name="T0" fmla="*/ 135 w 145"/>
              <a:gd name="T1" fmla="*/ 77 h 144"/>
              <a:gd name="T2" fmla="*/ 143 w 145"/>
              <a:gd name="T3" fmla="*/ 65 h 144"/>
              <a:gd name="T4" fmla="*/ 143 w 145"/>
              <a:gd name="T5" fmla="*/ 53 h 144"/>
              <a:gd name="T6" fmla="*/ 141 w 145"/>
              <a:gd name="T7" fmla="*/ 51 h 144"/>
              <a:gd name="T8" fmla="*/ 129 w 145"/>
              <a:gd name="T9" fmla="*/ 45 h 144"/>
              <a:gd name="T10" fmla="*/ 135 w 145"/>
              <a:gd name="T11" fmla="*/ 39 h 144"/>
              <a:gd name="T12" fmla="*/ 130 w 145"/>
              <a:gd name="T13" fmla="*/ 28 h 144"/>
              <a:gd name="T14" fmla="*/ 127 w 145"/>
              <a:gd name="T15" fmla="*/ 27 h 144"/>
              <a:gd name="T16" fmla="*/ 113 w 145"/>
              <a:gd name="T17" fmla="*/ 25 h 144"/>
              <a:gd name="T18" fmla="*/ 117 w 145"/>
              <a:gd name="T19" fmla="*/ 15 h 144"/>
              <a:gd name="T20" fmla="*/ 108 w 145"/>
              <a:gd name="T21" fmla="*/ 9 h 144"/>
              <a:gd name="T22" fmla="*/ 101 w 145"/>
              <a:gd name="T23" fmla="*/ 17 h 144"/>
              <a:gd name="T24" fmla="*/ 92 w 145"/>
              <a:gd name="T25" fmla="*/ 13 h 144"/>
              <a:gd name="T26" fmla="*/ 92 w 145"/>
              <a:gd name="T27" fmla="*/ 2 h 144"/>
              <a:gd name="T28" fmla="*/ 82 w 145"/>
              <a:gd name="T29" fmla="*/ 0 h 144"/>
              <a:gd name="T30" fmla="*/ 78 w 145"/>
              <a:gd name="T31" fmla="*/ 10 h 144"/>
              <a:gd name="T32" fmla="*/ 72 w 145"/>
              <a:gd name="T33" fmla="*/ 10 h 144"/>
              <a:gd name="T34" fmla="*/ 66 w 145"/>
              <a:gd name="T35" fmla="*/ 2 h 144"/>
              <a:gd name="T36" fmla="*/ 63 w 145"/>
              <a:gd name="T37" fmla="*/ 0 h 144"/>
              <a:gd name="T38" fmla="*/ 52 w 145"/>
              <a:gd name="T39" fmla="*/ 4 h 144"/>
              <a:gd name="T40" fmla="*/ 45 w 145"/>
              <a:gd name="T41" fmla="*/ 17 h 144"/>
              <a:gd name="T42" fmla="*/ 38 w 145"/>
              <a:gd name="T43" fmla="*/ 9 h 144"/>
              <a:gd name="T44" fmla="*/ 28 w 145"/>
              <a:gd name="T45" fmla="*/ 14 h 144"/>
              <a:gd name="T46" fmla="*/ 32 w 145"/>
              <a:gd name="T47" fmla="*/ 25 h 144"/>
              <a:gd name="T48" fmla="*/ 18 w 145"/>
              <a:gd name="T49" fmla="*/ 27 h 144"/>
              <a:gd name="T50" fmla="*/ 15 w 145"/>
              <a:gd name="T51" fmla="*/ 28 h 144"/>
              <a:gd name="T52" fmla="*/ 10 w 145"/>
              <a:gd name="T53" fmla="*/ 39 h 144"/>
              <a:gd name="T54" fmla="*/ 14 w 145"/>
              <a:gd name="T55" fmla="*/ 52 h 144"/>
              <a:gd name="T56" fmla="*/ 5 w 145"/>
              <a:gd name="T57" fmla="*/ 51 h 144"/>
              <a:gd name="T58" fmla="*/ 2 w 145"/>
              <a:gd name="T59" fmla="*/ 53 h 144"/>
              <a:gd name="T60" fmla="*/ 2 w 145"/>
              <a:gd name="T61" fmla="*/ 65 h 144"/>
              <a:gd name="T62" fmla="*/ 11 w 145"/>
              <a:gd name="T63" fmla="*/ 77 h 144"/>
              <a:gd name="T64" fmla="*/ 0 w 145"/>
              <a:gd name="T65" fmla="*/ 82 h 144"/>
              <a:gd name="T66" fmla="*/ 5 w 145"/>
              <a:gd name="T67" fmla="*/ 93 h 144"/>
              <a:gd name="T68" fmla="*/ 14 w 145"/>
              <a:gd name="T69" fmla="*/ 91 h 144"/>
              <a:gd name="T70" fmla="*/ 17 w 145"/>
              <a:gd name="T71" fmla="*/ 100 h 144"/>
              <a:gd name="T72" fmla="*/ 10 w 145"/>
              <a:gd name="T73" fmla="*/ 108 h 144"/>
              <a:gd name="T74" fmla="*/ 17 w 145"/>
              <a:gd name="T75" fmla="*/ 117 h 144"/>
              <a:gd name="T76" fmla="*/ 26 w 145"/>
              <a:gd name="T77" fmla="*/ 112 h 144"/>
              <a:gd name="T78" fmla="*/ 28 w 145"/>
              <a:gd name="T79" fmla="*/ 127 h 144"/>
              <a:gd name="T80" fmla="*/ 37 w 145"/>
              <a:gd name="T81" fmla="*/ 135 h 144"/>
              <a:gd name="T82" fmla="*/ 40 w 145"/>
              <a:gd name="T83" fmla="*/ 134 h 144"/>
              <a:gd name="T84" fmla="*/ 53 w 145"/>
              <a:gd name="T85" fmla="*/ 131 h 144"/>
              <a:gd name="T86" fmla="*/ 52 w 145"/>
              <a:gd name="T87" fmla="*/ 140 h 144"/>
              <a:gd name="T88" fmla="*/ 63 w 145"/>
              <a:gd name="T89" fmla="*/ 144 h 144"/>
              <a:gd name="T90" fmla="*/ 66 w 145"/>
              <a:gd name="T91" fmla="*/ 142 h 144"/>
              <a:gd name="T92" fmla="*/ 73 w 145"/>
              <a:gd name="T93" fmla="*/ 134 h 144"/>
              <a:gd name="T94" fmla="*/ 80 w 145"/>
              <a:gd name="T95" fmla="*/ 142 h 144"/>
              <a:gd name="T96" fmla="*/ 82 w 145"/>
              <a:gd name="T97" fmla="*/ 144 h 144"/>
              <a:gd name="T98" fmla="*/ 93 w 145"/>
              <a:gd name="T99" fmla="*/ 140 h 144"/>
              <a:gd name="T100" fmla="*/ 101 w 145"/>
              <a:gd name="T101" fmla="*/ 127 h 144"/>
              <a:gd name="T102" fmla="*/ 108 w 145"/>
              <a:gd name="T103" fmla="*/ 136 h 144"/>
              <a:gd name="T104" fmla="*/ 117 w 145"/>
              <a:gd name="T105" fmla="*/ 130 h 144"/>
              <a:gd name="T106" fmla="*/ 113 w 145"/>
              <a:gd name="T107" fmla="*/ 119 h 144"/>
              <a:gd name="T108" fmla="*/ 128 w 145"/>
              <a:gd name="T109" fmla="*/ 117 h 144"/>
              <a:gd name="T110" fmla="*/ 131 w 145"/>
              <a:gd name="T111" fmla="*/ 117 h 144"/>
              <a:gd name="T112" fmla="*/ 135 w 145"/>
              <a:gd name="T113" fmla="*/ 106 h 144"/>
              <a:gd name="T114" fmla="*/ 132 w 145"/>
              <a:gd name="T115" fmla="*/ 92 h 144"/>
              <a:gd name="T116" fmla="*/ 141 w 145"/>
              <a:gd name="T117" fmla="*/ 93 h 144"/>
              <a:gd name="T118" fmla="*/ 143 w 145"/>
              <a:gd name="T119" fmla="*/ 91 h 144"/>
              <a:gd name="T120" fmla="*/ 143 w 145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5" h="144">
                <a:moveTo>
                  <a:pt x="143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4"/>
                  <a:pt x="135" y="70"/>
                  <a:pt x="135" y="67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5"/>
                  <a:pt x="145" y="64"/>
                  <a:pt x="145" y="63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8"/>
                  <a:pt x="129" y="45"/>
                </a:cubicBezTo>
                <a:cubicBezTo>
                  <a:pt x="128" y="45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6" y="37"/>
                  <a:pt x="136" y="36"/>
                </a:cubicBezTo>
                <a:cubicBezTo>
                  <a:pt x="134" y="33"/>
                  <a:pt x="132" y="30"/>
                  <a:pt x="130" y="28"/>
                </a:cubicBezTo>
                <a:cubicBezTo>
                  <a:pt x="130" y="27"/>
                  <a:pt x="129" y="27"/>
                  <a:pt x="129" y="27"/>
                </a:cubicBezTo>
                <a:cubicBezTo>
                  <a:pt x="128" y="27"/>
                  <a:pt x="128" y="27"/>
                  <a:pt x="127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5" y="27"/>
                  <a:pt x="113" y="25"/>
                </a:cubicBezTo>
                <a:cubicBezTo>
                  <a:pt x="118" y="18"/>
                  <a:pt x="118" y="18"/>
                  <a:pt x="118" y="18"/>
                </a:cubicBezTo>
                <a:cubicBezTo>
                  <a:pt x="118" y="17"/>
                  <a:pt x="118" y="15"/>
                  <a:pt x="117" y="15"/>
                </a:cubicBezTo>
                <a:cubicBezTo>
                  <a:pt x="114" y="13"/>
                  <a:pt x="112" y="11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6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8" y="16"/>
                  <a:pt x="96" y="15"/>
                  <a:pt x="93" y="14"/>
                </a:cubicBezTo>
                <a:cubicBezTo>
                  <a:pt x="92" y="14"/>
                  <a:pt x="92" y="13"/>
                  <a:pt x="92" y="13"/>
                </a:cubicBezTo>
                <a:cubicBezTo>
                  <a:pt x="93" y="5"/>
                  <a:pt x="93" y="5"/>
                  <a:pt x="93" y="5"/>
                </a:cubicBezTo>
                <a:cubicBezTo>
                  <a:pt x="94" y="4"/>
                  <a:pt x="93" y="2"/>
                  <a:pt x="92" y="2"/>
                </a:cubicBezTo>
                <a:cubicBezTo>
                  <a:pt x="88" y="1"/>
                  <a:pt x="85" y="1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1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4" y="10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71" y="10"/>
                  <a:pt x="69" y="10"/>
                  <a:pt x="68" y="10"/>
                </a:cubicBezTo>
                <a:cubicBezTo>
                  <a:pt x="66" y="2"/>
                  <a:pt x="66" y="2"/>
                  <a:pt x="66" y="2"/>
                </a:cubicBezTo>
                <a:cubicBezTo>
                  <a:pt x="66" y="1"/>
                  <a:pt x="65" y="0"/>
                  <a:pt x="64" y="0"/>
                </a:cubicBezTo>
                <a:cubicBezTo>
                  <a:pt x="64" y="0"/>
                  <a:pt x="64" y="0"/>
                  <a:pt x="63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0" y="14"/>
                  <a:pt x="47" y="15"/>
                  <a:pt x="45" y="17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9"/>
                  <a:pt x="38" y="9"/>
                  <a:pt x="38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4" y="11"/>
                  <a:pt x="31" y="12"/>
                  <a:pt x="28" y="14"/>
                </a:cubicBezTo>
                <a:cubicBezTo>
                  <a:pt x="27" y="15"/>
                  <a:pt x="27" y="16"/>
                  <a:pt x="28" y="17"/>
                </a:cubicBezTo>
                <a:cubicBezTo>
                  <a:pt x="32" y="25"/>
                  <a:pt x="32" y="25"/>
                  <a:pt x="32" y="25"/>
                </a:cubicBezTo>
                <a:cubicBezTo>
                  <a:pt x="30" y="27"/>
                  <a:pt x="28" y="29"/>
                  <a:pt x="25" y="32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7"/>
                </a:cubicBezTo>
                <a:cubicBezTo>
                  <a:pt x="16" y="27"/>
                  <a:pt x="15" y="27"/>
                  <a:pt x="15" y="28"/>
                </a:cubicBezTo>
                <a:cubicBezTo>
                  <a:pt x="13" y="30"/>
                  <a:pt x="11" y="33"/>
                  <a:pt x="9" y="36"/>
                </a:cubicBezTo>
                <a:cubicBezTo>
                  <a:pt x="9" y="37"/>
                  <a:pt x="9" y="38"/>
                  <a:pt x="10" y="39"/>
                </a:cubicBezTo>
                <a:cubicBezTo>
                  <a:pt x="17" y="44"/>
                  <a:pt x="17" y="44"/>
                  <a:pt x="17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4" y="51"/>
                </a:cubicBezTo>
                <a:cubicBezTo>
                  <a:pt x="3" y="51"/>
                  <a:pt x="3" y="52"/>
                  <a:pt x="2" y="53"/>
                </a:cubicBezTo>
                <a:cubicBezTo>
                  <a:pt x="1" y="56"/>
                  <a:pt x="1" y="60"/>
                  <a:pt x="0" y="63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0" y="70"/>
                  <a:pt x="10" y="74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0" y="80"/>
                  <a:pt x="0" y="82"/>
                </a:cubicBezTo>
                <a:cubicBezTo>
                  <a:pt x="1" y="85"/>
                  <a:pt x="2" y="88"/>
                  <a:pt x="2" y="91"/>
                </a:cubicBezTo>
                <a:cubicBezTo>
                  <a:pt x="3" y="92"/>
                  <a:pt x="4" y="93"/>
                  <a:pt x="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7"/>
                  <a:pt x="17" y="99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0" y="105"/>
                  <a:pt x="10" y="105"/>
                  <a:pt x="10" y="105"/>
                </a:cubicBezTo>
                <a:cubicBezTo>
                  <a:pt x="9" y="106"/>
                  <a:pt x="9" y="107"/>
                  <a:pt x="10" y="108"/>
                </a:cubicBezTo>
                <a:cubicBezTo>
                  <a:pt x="11" y="111"/>
                  <a:pt x="13" y="114"/>
                  <a:pt x="15" y="117"/>
                </a:cubicBezTo>
                <a:cubicBezTo>
                  <a:pt x="16" y="117"/>
                  <a:pt x="16" y="117"/>
                  <a:pt x="17" y="117"/>
                </a:cubicBezTo>
                <a:cubicBezTo>
                  <a:pt x="17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5"/>
                  <a:pt x="30" y="117"/>
                  <a:pt x="33" y="119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7" y="128"/>
                  <a:pt x="27" y="129"/>
                  <a:pt x="28" y="130"/>
                </a:cubicBezTo>
                <a:cubicBezTo>
                  <a:pt x="31" y="132"/>
                  <a:pt x="34" y="133"/>
                  <a:pt x="37" y="135"/>
                </a:cubicBezTo>
                <a:cubicBezTo>
                  <a:pt x="37" y="135"/>
                  <a:pt x="37" y="135"/>
                  <a:pt x="38" y="135"/>
                </a:cubicBezTo>
                <a:cubicBezTo>
                  <a:pt x="38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7" y="129"/>
                  <a:pt x="50" y="130"/>
                  <a:pt x="53" y="131"/>
                </a:cubicBezTo>
                <a:cubicBezTo>
                  <a:pt x="53" y="131"/>
                  <a:pt x="53" y="131"/>
                  <a:pt x="54" y="131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2" y="141"/>
                  <a:pt x="53" y="142"/>
                  <a:pt x="54" y="142"/>
                </a:cubicBezTo>
                <a:cubicBezTo>
                  <a:pt x="57" y="143"/>
                  <a:pt x="60" y="144"/>
                  <a:pt x="63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4"/>
                  <a:pt x="68" y="134"/>
                  <a:pt x="68" y="134"/>
                </a:cubicBezTo>
                <a:cubicBezTo>
                  <a:pt x="70" y="134"/>
                  <a:pt x="71" y="134"/>
                  <a:pt x="73" y="134"/>
                </a:cubicBezTo>
                <a:cubicBezTo>
                  <a:pt x="75" y="134"/>
                  <a:pt x="76" y="134"/>
                  <a:pt x="78" y="134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5" y="144"/>
                  <a:pt x="89" y="143"/>
                  <a:pt x="92" y="142"/>
                </a:cubicBezTo>
                <a:cubicBezTo>
                  <a:pt x="93" y="142"/>
                  <a:pt x="94" y="141"/>
                  <a:pt x="93" y="140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6" y="135"/>
                  <a:pt x="107" y="136"/>
                  <a:pt x="108" y="136"/>
                </a:cubicBezTo>
                <a:cubicBezTo>
                  <a:pt x="108" y="136"/>
                  <a:pt x="109" y="135"/>
                  <a:pt x="109" y="135"/>
                </a:cubicBezTo>
                <a:cubicBezTo>
                  <a:pt x="112" y="134"/>
                  <a:pt x="115" y="132"/>
                  <a:pt x="117" y="130"/>
                </a:cubicBezTo>
                <a:cubicBezTo>
                  <a:pt x="118" y="129"/>
                  <a:pt x="118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8" y="118"/>
                  <a:pt x="129" y="118"/>
                </a:cubicBezTo>
                <a:cubicBezTo>
                  <a:pt x="129" y="118"/>
                  <a:pt x="130" y="117"/>
                  <a:pt x="131" y="117"/>
                </a:cubicBezTo>
                <a:cubicBezTo>
                  <a:pt x="133" y="114"/>
                  <a:pt x="134" y="111"/>
                  <a:pt x="136" y="109"/>
                </a:cubicBezTo>
                <a:cubicBezTo>
                  <a:pt x="137" y="108"/>
                  <a:pt x="136" y="106"/>
                  <a:pt x="135" y="106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29" y="98"/>
                  <a:pt x="131" y="95"/>
                  <a:pt x="132" y="92"/>
                </a:cubicBezTo>
                <a:cubicBezTo>
                  <a:pt x="132" y="92"/>
                  <a:pt x="132" y="92"/>
                  <a:pt x="132" y="91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42" y="93"/>
                  <a:pt x="143" y="92"/>
                  <a:pt x="143" y="91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80"/>
                  <a:pt x="145" y="79"/>
                  <a:pt x="143" y="79"/>
                </a:cubicBezTo>
                <a:close/>
              </a:path>
            </a:pathLst>
          </a:custGeom>
          <a:solidFill>
            <a:srgbClr val="1A90FF"/>
          </a:solidFill>
          <a:ln w="19050" cap="rnd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gency FB" panose="020B0503020202020204" pitchFamily="34" charset="0"/>
            </a:endParaRPr>
          </a:p>
        </p:txBody>
      </p:sp>
      <p:grpSp>
        <p:nvGrpSpPr>
          <p:cNvPr id="146" name="Group 63">
            <a:extLst>
              <a:ext uri="{FF2B5EF4-FFF2-40B4-BE49-F238E27FC236}">
                <a16:creationId xmlns:a16="http://schemas.microsoft.com/office/drawing/2014/main" id="{9C855754-B866-F24C-9D02-7525C1D330EB}"/>
              </a:ext>
            </a:extLst>
          </p:cNvPr>
          <p:cNvGrpSpPr>
            <a:grpSpLocks noChangeAspect="1"/>
          </p:cNvGrpSpPr>
          <p:nvPr/>
        </p:nvGrpSpPr>
        <p:grpSpPr>
          <a:xfrm>
            <a:off x="7009337" y="1926945"/>
            <a:ext cx="639435" cy="679099"/>
            <a:chOff x="476250" y="5167313"/>
            <a:chExt cx="1484313" cy="1576387"/>
          </a:xfrm>
        </p:grpSpPr>
        <p:sp>
          <p:nvSpPr>
            <p:cNvPr id="147" name="Freeform 13">
              <a:extLst>
                <a:ext uri="{FF2B5EF4-FFF2-40B4-BE49-F238E27FC236}">
                  <a16:creationId xmlns:a16="http://schemas.microsoft.com/office/drawing/2014/main" id="{FD67990B-076F-C34F-AA88-D104CAE1C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50" y="5167313"/>
              <a:ext cx="1484313" cy="1576387"/>
            </a:xfrm>
            <a:custGeom>
              <a:avLst/>
              <a:gdLst>
                <a:gd name="T0" fmla="*/ 177 w 185"/>
                <a:gd name="T1" fmla="*/ 153 h 196"/>
                <a:gd name="T2" fmla="*/ 123 w 185"/>
                <a:gd name="T3" fmla="*/ 42 h 196"/>
                <a:gd name="T4" fmla="*/ 123 w 185"/>
                <a:gd name="T5" fmla="*/ 23 h 196"/>
                <a:gd name="T6" fmla="*/ 130 w 185"/>
                <a:gd name="T7" fmla="*/ 23 h 196"/>
                <a:gd name="T8" fmla="*/ 133 w 185"/>
                <a:gd name="T9" fmla="*/ 21 h 196"/>
                <a:gd name="T10" fmla="*/ 133 w 185"/>
                <a:gd name="T11" fmla="*/ 2 h 196"/>
                <a:gd name="T12" fmla="*/ 130 w 185"/>
                <a:gd name="T13" fmla="*/ 0 h 196"/>
                <a:gd name="T14" fmla="*/ 53 w 185"/>
                <a:gd name="T15" fmla="*/ 0 h 196"/>
                <a:gd name="T16" fmla="*/ 51 w 185"/>
                <a:gd name="T17" fmla="*/ 2 h 196"/>
                <a:gd name="T18" fmla="*/ 51 w 185"/>
                <a:gd name="T19" fmla="*/ 21 h 196"/>
                <a:gd name="T20" fmla="*/ 53 w 185"/>
                <a:gd name="T21" fmla="*/ 23 h 196"/>
                <a:gd name="T22" fmla="*/ 62 w 185"/>
                <a:gd name="T23" fmla="*/ 23 h 196"/>
                <a:gd name="T24" fmla="*/ 62 w 185"/>
                <a:gd name="T25" fmla="*/ 42 h 196"/>
                <a:gd name="T26" fmla="*/ 8 w 185"/>
                <a:gd name="T27" fmla="*/ 153 h 196"/>
                <a:gd name="T28" fmla="*/ 5 w 185"/>
                <a:gd name="T29" fmla="*/ 188 h 196"/>
                <a:gd name="T30" fmla="*/ 24 w 185"/>
                <a:gd name="T31" fmla="*/ 196 h 196"/>
                <a:gd name="T32" fmla="*/ 162 w 185"/>
                <a:gd name="T33" fmla="*/ 196 h 196"/>
                <a:gd name="T34" fmla="*/ 180 w 185"/>
                <a:gd name="T35" fmla="*/ 188 h 196"/>
                <a:gd name="T36" fmla="*/ 177 w 185"/>
                <a:gd name="T37" fmla="*/ 153 h 196"/>
                <a:gd name="T38" fmla="*/ 55 w 185"/>
                <a:gd name="T39" fmla="*/ 4 h 196"/>
                <a:gd name="T40" fmla="*/ 128 w 185"/>
                <a:gd name="T41" fmla="*/ 4 h 196"/>
                <a:gd name="T42" fmla="*/ 128 w 185"/>
                <a:gd name="T43" fmla="*/ 18 h 196"/>
                <a:gd name="T44" fmla="*/ 121 w 185"/>
                <a:gd name="T45" fmla="*/ 18 h 196"/>
                <a:gd name="T46" fmla="*/ 65 w 185"/>
                <a:gd name="T47" fmla="*/ 18 h 196"/>
                <a:gd name="T48" fmla="*/ 55 w 185"/>
                <a:gd name="T49" fmla="*/ 18 h 196"/>
                <a:gd name="T50" fmla="*/ 55 w 185"/>
                <a:gd name="T51" fmla="*/ 4 h 196"/>
                <a:gd name="T52" fmla="*/ 176 w 185"/>
                <a:gd name="T53" fmla="*/ 185 h 196"/>
                <a:gd name="T54" fmla="*/ 162 w 185"/>
                <a:gd name="T55" fmla="*/ 191 h 196"/>
                <a:gd name="T56" fmla="*/ 24 w 185"/>
                <a:gd name="T57" fmla="*/ 191 h 196"/>
                <a:gd name="T58" fmla="*/ 9 w 185"/>
                <a:gd name="T59" fmla="*/ 185 h 196"/>
                <a:gd name="T60" fmla="*/ 13 w 185"/>
                <a:gd name="T61" fmla="*/ 155 h 196"/>
                <a:gd name="T62" fmla="*/ 67 w 185"/>
                <a:gd name="T63" fmla="*/ 44 h 196"/>
                <a:gd name="T64" fmla="*/ 67 w 185"/>
                <a:gd name="T65" fmla="*/ 43 h 196"/>
                <a:gd name="T66" fmla="*/ 67 w 185"/>
                <a:gd name="T67" fmla="*/ 23 h 196"/>
                <a:gd name="T68" fmla="*/ 118 w 185"/>
                <a:gd name="T69" fmla="*/ 23 h 196"/>
                <a:gd name="T70" fmla="*/ 118 w 185"/>
                <a:gd name="T71" fmla="*/ 43 h 196"/>
                <a:gd name="T72" fmla="*/ 119 w 185"/>
                <a:gd name="T73" fmla="*/ 44 h 196"/>
                <a:gd name="T74" fmla="*/ 173 w 185"/>
                <a:gd name="T75" fmla="*/ 155 h 196"/>
                <a:gd name="T76" fmla="*/ 176 w 185"/>
                <a:gd name="T77" fmla="*/ 18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5" h="196">
                  <a:moveTo>
                    <a:pt x="177" y="153"/>
                  </a:moveTo>
                  <a:cubicBezTo>
                    <a:pt x="123" y="42"/>
                    <a:pt x="123" y="42"/>
                    <a:pt x="123" y="4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2" y="23"/>
                    <a:pt x="133" y="22"/>
                    <a:pt x="133" y="21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2" y="0"/>
                    <a:pt x="13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0"/>
                    <a:pt x="51" y="1"/>
                    <a:pt x="51" y="2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2"/>
                    <a:pt x="52" y="23"/>
                    <a:pt x="53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1" y="169"/>
                    <a:pt x="0" y="181"/>
                    <a:pt x="5" y="188"/>
                  </a:cubicBezTo>
                  <a:cubicBezTo>
                    <a:pt x="9" y="193"/>
                    <a:pt x="15" y="196"/>
                    <a:pt x="24" y="196"/>
                  </a:cubicBezTo>
                  <a:cubicBezTo>
                    <a:pt x="162" y="196"/>
                    <a:pt x="162" y="196"/>
                    <a:pt x="162" y="196"/>
                  </a:cubicBezTo>
                  <a:cubicBezTo>
                    <a:pt x="171" y="196"/>
                    <a:pt x="177" y="193"/>
                    <a:pt x="180" y="188"/>
                  </a:cubicBezTo>
                  <a:cubicBezTo>
                    <a:pt x="185" y="181"/>
                    <a:pt x="184" y="169"/>
                    <a:pt x="177" y="153"/>
                  </a:cubicBezTo>
                  <a:close/>
                  <a:moveTo>
                    <a:pt x="55" y="4"/>
                  </a:moveTo>
                  <a:cubicBezTo>
                    <a:pt x="128" y="4"/>
                    <a:pt x="128" y="4"/>
                    <a:pt x="128" y="4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1" y="18"/>
                    <a:pt x="121" y="18"/>
                    <a:pt x="121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55" y="18"/>
                    <a:pt x="55" y="18"/>
                    <a:pt x="55" y="18"/>
                  </a:cubicBezTo>
                  <a:lnTo>
                    <a:pt x="55" y="4"/>
                  </a:lnTo>
                  <a:close/>
                  <a:moveTo>
                    <a:pt x="176" y="185"/>
                  </a:moveTo>
                  <a:cubicBezTo>
                    <a:pt x="174" y="189"/>
                    <a:pt x="169" y="191"/>
                    <a:pt x="162" y="191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16" y="191"/>
                    <a:pt x="12" y="189"/>
                    <a:pt x="9" y="185"/>
                  </a:cubicBezTo>
                  <a:cubicBezTo>
                    <a:pt x="5" y="180"/>
                    <a:pt x="7" y="169"/>
                    <a:pt x="13" y="155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44"/>
                    <a:pt x="67" y="43"/>
                    <a:pt x="67" y="4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8" y="43"/>
                    <a:pt x="118" y="44"/>
                    <a:pt x="119" y="44"/>
                  </a:cubicBezTo>
                  <a:cubicBezTo>
                    <a:pt x="173" y="155"/>
                    <a:pt x="173" y="155"/>
                    <a:pt x="173" y="155"/>
                  </a:cubicBezTo>
                  <a:cubicBezTo>
                    <a:pt x="179" y="169"/>
                    <a:pt x="180" y="180"/>
                    <a:pt x="176" y="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8BDC5FD6-0434-3342-9108-45A516EA70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800" y="5770563"/>
              <a:ext cx="811213" cy="812800"/>
            </a:xfrm>
            <a:custGeom>
              <a:avLst/>
              <a:gdLst>
                <a:gd name="T0" fmla="*/ 99 w 101"/>
                <a:gd name="T1" fmla="*/ 35 h 101"/>
                <a:gd name="T2" fmla="*/ 99 w 101"/>
                <a:gd name="T3" fmla="*/ 35 h 101"/>
                <a:gd name="T4" fmla="*/ 99 w 101"/>
                <a:gd name="T5" fmla="*/ 35 h 101"/>
                <a:gd name="T6" fmla="*/ 99 w 101"/>
                <a:gd name="T7" fmla="*/ 35 h 101"/>
                <a:gd name="T8" fmla="*/ 98 w 101"/>
                <a:gd name="T9" fmla="*/ 35 h 101"/>
                <a:gd name="T10" fmla="*/ 98 w 101"/>
                <a:gd name="T11" fmla="*/ 35 h 101"/>
                <a:gd name="T12" fmla="*/ 98 w 101"/>
                <a:gd name="T13" fmla="*/ 34 h 101"/>
                <a:gd name="T14" fmla="*/ 98 w 101"/>
                <a:gd name="T15" fmla="*/ 34 h 101"/>
                <a:gd name="T16" fmla="*/ 98 w 101"/>
                <a:gd name="T17" fmla="*/ 34 h 101"/>
                <a:gd name="T18" fmla="*/ 98 w 101"/>
                <a:gd name="T19" fmla="*/ 34 h 101"/>
                <a:gd name="T20" fmla="*/ 97 w 101"/>
                <a:gd name="T21" fmla="*/ 34 h 101"/>
                <a:gd name="T22" fmla="*/ 97 w 101"/>
                <a:gd name="T23" fmla="*/ 34 h 101"/>
                <a:gd name="T24" fmla="*/ 96 w 101"/>
                <a:gd name="T25" fmla="*/ 34 h 101"/>
                <a:gd name="T26" fmla="*/ 74 w 101"/>
                <a:gd name="T27" fmla="*/ 40 h 101"/>
                <a:gd name="T28" fmla="*/ 51 w 101"/>
                <a:gd name="T29" fmla="*/ 0 h 101"/>
                <a:gd name="T30" fmla="*/ 26 w 101"/>
                <a:gd name="T31" fmla="*/ 39 h 101"/>
                <a:gd name="T32" fmla="*/ 6 w 101"/>
                <a:gd name="T33" fmla="*/ 34 h 101"/>
                <a:gd name="T34" fmla="*/ 6 w 101"/>
                <a:gd name="T35" fmla="*/ 33 h 101"/>
                <a:gd name="T36" fmla="*/ 3 w 101"/>
                <a:gd name="T37" fmla="*/ 35 h 101"/>
                <a:gd name="T38" fmla="*/ 3 w 101"/>
                <a:gd name="T39" fmla="*/ 35 h 101"/>
                <a:gd name="T40" fmla="*/ 3 w 101"/>
                <a:gd name="T41" fmla="*/ 35 h 101"/>
                <a:gd name="T42" fmla="*/ 0 w 101"/>
                <a:gd name="T43" fmla="*/ 50 h 101"/>
                <a:gd name="T44" fmla="*/ 51 w 101"/>
                <a:gd name="T45" fmla="*/ 101 h 101"/>
                <a:gd name="T46" fmla="*/ 101 w 101"/>
                <a:gd name="T47" fmla="*/ 50 h 101"/>
                <a:gd name="T48" fmla="*/ 99 w 101"/>
                <a:gd name="T49" fmla="*/ 35 h 101"/>
                <a:gd name="T50" fmla="*/ 99 w 101"/>
                <a:gd name="T51" fmla="*/ 35 h 101"/>
                <a:gd name="T52" fmla="*/ 51 w 101"/>
                <a:gd name="T53" fmla="*/ 5 h 101"/>
                <a:gd name="T54" fmla="*/ 70 w 101"/>
                <a:gd name="T55" fmla="*/ 42 h 101"/>
                <a:gd name="T56" fmla="*/ 52 w 101"/>
                <a:gd name="T57" fmla="*/ 60 h 101"/>
                <a:gd name="T58" fmla="*/ 31 w 101"/>
                <a:gd name="T59" fmla="*/ 41 h 101"/>
                <a:gd name="T60" fmla="*/ 51 w 101"/>
                <a:gd name="T61" fmla="*/ 5 h 101"/>
                <a:gd name="T62" fmla="*/ 5 w 101"/>
                <a:gd name="T63" fmla="*/ 50 h 101"/>
                <a:gd name="T64" fmla="*/ 7 w 101"/>
                <a:gd name="T65" fmla="*/ 38 h 101"/>
                <a:gd name="T66" fmla="*/ 49 w 101"/>
                <a:gd name="T67" fmla="*/ 64 h 101"/>
                <a:gd name="T68" fmla="*/ 41 w 101"/>
                <a:gd name="T69" fmla="*/ 93 h 101"/>
                <a:gd name="T70" fmla="*/ 41 w 101"/>
                <a:gd name="T71" fmla="*/ 95 h 101"/>
                <a:gd name="T72" fmla="*/ 5 w 101"/>
                <a:gd name="T73" fmla="*/ 50 h 101"/>
                <a:gd name="T74" fmla="*/ 51 w 101"/>
                <a:gd name="T75" fmla="*/ 96 h 101"/>
                <a:gd name="T76" fmla="*/ 46 w 101"/>
                <a:gd name="T77" fmla="*/ 96 h 101"/>
                <a:gd name="T78" fmla="*/ 46 w 101"/>
                <a:gd name="T79" fmla="*/ 93 h 101"/>
                <a:gd name="T80" fmla="*/ 95 w 101"/>
                <a:gd name="T81" fmla="*/ 39 h 101"/>
                <a:gd name="T82" fmla="*/ 96 w 101"/>
                <a:gd name="T83" fmla="*/ 50 h 101"/>
                <a:gd name="T84" fmla="*/ 51 w 101"/>
                <a:gd name="T85" fmla="*/ 9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" h="101">
                  <a:moveTo>
                    <a:pt x="99" y="35"/>
                  </a:move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7" y="34"/>
                    <a:pt x="96" y="34"/>
                    <a:pt x="96" y="34"/>
                  </a:cubicBezTo>
                  <a:cubicBezTo>
                    <a:pt x="88" y="34"/>
                    <a:pt x="81" y="36"/>
                    <a:pt x="74" y="40"/>
                  </a:cubicBezTo>
                  <a:cubicBezTo>
                    <a:pt x="69" y="17"/>
                    <a:pt x="56" y="0"/>
                    <a:pt x="51" y="0"/>
                  </a:cubicBezTo>
                  <a:cubicBezTo>
                    <a:pt x="46" y="0"/>
                    <a:pt x="30" y="15"/>
                    <a:pt x="26" y="39"/>
                  </a:cubicBezTo>
                  <a:cubicBezTo>
                    <a:pt x="20" y="36"/>
                    <a:pt x="13" y="34"/>
                    <a:pt x="6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3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40"/>
                    <a:pt x="0" y="45"/>
                    <a:pt x="0" y="50"/>
                  </a:cubicBezTo>
                  <a:cubicBezTo>
                    <a:pt x="0" y="78"/>
                    <a:pt x="23" y="101"/>
                    <a:pt x="51" y="101"/>
                  </a:cubicBezTo>
                  <a:cubicBezTo>
                    <a:pt x="78" y="101"/>
                    <a:pt x="101" y="78"/>
                    <a:pt x="101" y="50"/>
                  </a:cubicBezTo>
                  <a:cubicBezTo>
                    <a:pt x="101" y="45"/>
                    <a:pt x="100" y="40"/>
                    <a:pt x="99" y="35"/>
                  </a:cubicBezTo>
                  <a:cubicBezTo>
                    <a:pt x="99" y="35"/>
                    <a:pt x="99" y="35"/>
                    <a:pt x="99" y="35"/>
                  </a:cubicBezTo>
                  <a:close/>
                  <a:moveTo>
                    <a:pt x="51" y="5"/>
                  </a:moveTo>
                  <a:cubicBezTo>
                    <a:pt x="53" y="6"/>
                    <a:pt x="66" y="20"/>
                    <a:pt x="70" y="42"/>
                  </a:cubicBezTo>
                  <a:cubicBezTo>
                    <a:pt x="63" y="47"/>
                    <a:pt x="57" y="53"/>
                    <a:pt x="52" y="60"/>
                  </a:cubicBezTo>
                  <a:cubicBezTo>
                    <a:pt x="46" y="52"/>
                    <a:pt x="39" y="45"/>
                    <a:pt x="31" y="41"/>
                  </a:cubicBezTo>
                  <a:cubicBezTo>
                    <a:pt x="34" y="19"/>
                    <a:pt x="48" y="5"/>
                    <a:pt x="51" y="5"/>
                  </a:cubicBezTo>
                  <a:close/>
                  <a:moveTo>
                    <a:pt x="5" y="50"/>
                  </a:moveTo>
                  <a:cubicBezTo>
                    <a:pt x="5" y="46"/>
                    <a:pt x="6" y="42"/>
                    <a:pt x="7" y="38"/>
                  </a:cubicBezTo>
                  <a:cubicBezTo>
                    <a:pt x="24" y="40"/>
                    <a:pt x="40" y="49"/>
                    <a:pt x="49" y="64"/>
                  </a:cubicBezTo>
                  <a:cubicBezTo>
                    <a:pt x="44" y="73"/>
                    <a:pt x="41" y="83"/>
                    <a:pt x="41" y="93"/>
                  </a:cubicBezTo>
                  <a:cubicBezTo>
                    <a:pt x="41" y="94"/>
                    <a:pt x="41" y="94"/>
                    <a:pt x="41" y="95"/>
                  </a:cubicBezTo>
                  <a:cubicBezTo>
                    <a:pt x="21" y="91"/>
                    <a:pt x="5" y="72"/>
                    <a:pt x="5" y="50"/>
                  </a:cubicBezTo>
                  <a:close/>
                  <a:moveTo>
                    <a:pt x="51" y="96"/>
                  </a:moveTo>
                  <a:cubicBezTo>
                    <a:pt x="49" y="96"/>
                    <a:pt x="48" y="96"/>
                    <a:pt x="46" y="96"/>
                  </a:cubicBezTo>
                  <a:cubicBezTo>
                    <a:pt x="46" y="95"/>
                    <a:pt x="46" y="94"/>
                    <a:pt x="46" y="93"/>
                  </a:cubicBezTo>
                  <a:cubicBezTo>
                    <a:pt x="46" y="65"/>
                    <a:pt x="67" y="42"/>
                    <a:pt x="95" y="39"/>
                  </a:cubicBezTo>
                  <a:cubicBezTo>
                    <a:pt x="96" y="42"/>
                    <a:pt x="96" y="46"/>
                    <a:pt x="96" y="50"/>
                  </a:cubicBezTo>
                  <a:cubicBezTo>
                    <a:pt x="96" y="75"/>
                    <a:pt x="76" y="96"/>
                    <a:pt x="51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149" name="Rectangle 70">
            <a:extLst>
              <a:ext uri="{FF2B5EF4-FFF2-40B4-BE49-F238E27FC236}">
                <a16:creationId xmlns:a16="http://schemas.microsoft.com/office/drawing/2014/main" id="{1C889184-B6A1-BA48-AF6C-8A7B0F4F5BA7}"/>
              </a:ext>
            </a:extLst>
          </p:cNvPr>
          <p:cNvSpPr/>
          <p:nvPr/>
        </p:nvSpPr>
        <p:spPr>
          <a:xfrm>
            <a:off x="6612012" y="2768511"/>
            <a:ext cx="1508633" cy="246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角色权限</a:t>
            </a:r>
            <a:endParaRPr 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0" name="Freeform 61">
            <a:extLst>
              <a:ext uri="{FF2B5EF4-FFF2-40B4-BE49-F238E27FC236}">
                <a16:creationId xmlns:a16="http://schemas.microsoft.com/office/drawing/2014/main" id="{4A759F16-9D72-8240-B395-1779758EAA39}"/>
              </a:ext>
            </a:extLst>
          </p:cNvPr>
          <p:cNvSpPr>
            <a:spLocks/>
          </p:cNvSpPr>
          <p:nvPr/>
        </p:nvSpPr>
        <p:spPr bwMode="auto">
          <a:xfrm>
            <a:off x="7937691" y="2525246"/>
            <a:ext cx="1734729" cy="1712981"/>
          </a:xfrm>
          <a:custGeom>
            <a:avLst/>
            <a:gdLst>
              <a:gd name="T0" fmla="*/ 135 w 146"/>
              <a:gd name="T1" fmla="*/ 77 h 144"/>
              <a:gd name="T2" fmla="*/ 144 w 146"/>
              <a:gd name="T3" fmla="*/ 65 h 144"/>
              <a:gd name="T4" fmla="*/ 143 w 146"/>
              <a:gd name="T5" fmla="*/ 53 h 144"/>
              <a:gd name="T6" fmla="*/ 141 w 146"/>
              <a:gd name="T7" fmla="*/ 51 h 144"/>
              <a:gd name="T8" fmla="*/ 129 w 146"/>
              <a:gd name="T9" fmla="*/ 45 h 144"/>
              <a:gd name="T10" fmla="*/ 135 w 146"/>
              <a:gd name="T11" fmla="*/ 39 h 144"/>
              <a:gd name="T12" fmla="*/ 131 w 146"/>
              <a:gd name="T13" fmla="*/ 27 h 144"/>
              <a:gd name="T14" fmla="*/ 128 w 146"/>
              <a:gd name="T15" fmla="*/ 27 h 144"/>
              <a:gd name="T16" fmla="*/ 113 w 146"/>
              <a:gd name="T17" fmla="*/ 25 h 144"/>
              <a:gd name="T18" fmla="*/ 117 w 146"/>
              <a:gd name="T19" fmla="*/ 14 h 144"/>
              <a:gd name="T20" fmla="*/ 108 w 146"/>
              <a:gd name="T21" fmla="*/ 9 h 144"/>
              <a:gd name="T22" fmla="*/ 101 w 146"/>
              <a:gd name="T23" fmla="*/ 17 h 144"/>
              <a:gd name="T24" fmla="*/ 92 w 146"/>
              <a:gd name="T25" fmla="*/ 13 h 144"/>
              <a:gd name="T26" fmla="*/ 92 w 146"/>
              <a:gd name="T27" fmla="*/ 2 h 144"/>
              <a:gd name="T28" fmla="*/ 82 w 146"/>
              <a:gd name="T29" fmla="*/ 0 h 144"/>
              <a:gd name="T30" fmla="*/ 78 w 146"/>
              <a:gd name="T31" fmla="*/ 10 h 144"/>
              <a:gd name="T32" fmla="*/ 73 w 146"/>
              <a:gd name="T33" fmla="*/ 10 h 144"/>
              <a:gd name="T34" fmla="*/ 66 w 146"/>
              <a:gd name="T35" fmla="*/ 1 h 144"/>
              <a:gd name="T36" fmla="*/ 64 w 146"/>
              <a:gd name="T37" fmla="*/ 0 h 144"/>
              <a:gd name="T38" fmla="*/ 52 w 146"/>
              <a:gd name="T39" fmla="*/ 4 h 144"/>
              <a:gd name="T40" fmla="*/ 45 w 146"/>
              <a:gd name="T41" fmla="*/ 17 h 144"/>
              <a:gd name="T42" fmla="*/ 38 w 146"/>
              <a:gd name="T43" fmla="*/ 8 h 144"/>
              <a:gd name="T44" fmla="*/ 29 w 146"/>
              <a:gd name="T45" fmla="*/ 14 h 144"/>
              <a:gd name="T46" fmla="*/ 33 w 146"/>
              <a:gd name="T47" fmla="*/ 25 h 144"/>
              <a:gd name="T48" fmla="*/ 18 w 146"/>
              <a:gd name="T49" fmla="*/ 27 h 144"/>
              <a:gd name="T50" fmla="*/ 15 w 146"/>
              <a:gd name="T51" fmla="*/ 27 h 144"/>
              <a:gd name="T52" fmla="*/ 10 w 146"/>
              <a:gd name="T53" fmla="*/ 38 h 144"/>
              <a:gd name="T54" fmla="*/ 14 w 146"/>
              <a:gd name="T55" fmla="*/ 52 h 144"/>
              <a:gd name="T56" fmla="*/ 5 w 146"/>
              <a:gd name="T57" fmla="*/ 51 h 144"/>
              <a:gd name="T58" fmla="*/ 3 w 146"/>
              <a:gd name="T59" fmla="*/ 53 h 144"/>
              <a:gd name="T60" fmla="*/ 2 w 146"/>
              <a:gd name="T61" fmla="*/ 65 h 144"/>
              <a:gd name="T62" fmla="*/ 11 w 146"/>
              <a:gd name="T63" fmla="*/ 77 h 144"/>
              <a:gd name="T64" fmla="*/ 1 w 146"/>
              <a:gd name="T65" fmla="*/ 81 h 144"/>
              <a:gd name="T66" fmla="*/ 5 w 146"/>
              <a:gd name="T67" fmla="*/ 92 h 144"/>
              <a:gd name="T68" fmla="*/ 14 w 146"/>
              <a:gd name="T69" fmla="*/ 91 h 144"/>
              <a:gd name="T70" fmla="*/ 18 w 146"/>
              <a:gd name="T71" fmla="*/ 100 h 144"/>
              <a:gd name="T72" fmla="*/ 10 w 146"/>
              <a:gd name="T73" fmla="*/ 108 h 144"/>
              <a:gd name="T74" fmla="*/ 17 w 146"/>
              <a:gd name="T75" fmla="*/ 117 h 144"/>
              <a:gd name="T76" fmla="*/ 26 w 146"/>
              <a:gd name="T77" fmla="*/ 112 h 144"/>
              <a:gd name="T78" fmla="*/ 28 w 146"/>
              <a:gd name="T79" fmla="*/ 126 h 144"/>
              <a:gd name="T80" fmla="*/ 37 w 146"/>
              <a:gd name="T81" fmla="*/ 135 h 144"/>
              <a:gd name="T82" fmla="*/ 40 w 146"/>
              <a:gd name="T83" fmla="*/ 134 h 144"/>
              <a:gd name="T84" fmla="*/ 53 w 146"/>
              <a:gd name="T85" fmla="*/ 130 h 144"/>
              <a:gd name="T86" fmla="*/ 52 w 146"/>
              <a:gd name="T87" fmla="*/ 139 h 144"/>
              <a:gd name="T88" fmla="*/ 64 w 146"/>
              <a:gd name="T89" fmla="*/ 144 h 144"/>
              <a:gd name="T90" fmla="*/ 66 w 146"/>
              <a:gd name="T91" fmla="*/ 142 h 144"/>
              <a:gd name="T92" fmla="*/ 73 w 146"/>
              <a:gd name="T93" fmla="*/ 134 h 144"/>
              <a:gd name="T94" fmla="*/ 80 w 146"/>
              <a:gd name="T95" fmla="*/ 142 h 144"/>
              <a:gd name="T96" fmla="*/ 82 w 146"/>
              <a:gd name="T97" fmla="*/ 144 h 144"/>
              <a:gd name="T98" fmla="*/ 94 w 146"/>
              <a:gd name="T99" fmla="*/ 139 h 144"/>
              <a:gd name="T100" fmla="*/ 101 w 146"/>
              <a:gd name="T101" fmla="*/ 127 h 144"/>
              <a:gd name="T102" fmla="*/ 108 w 146"/>
              <a:gd name="T103" fmla="*/ 135 h 144"/>
              <a:gd name="T104" fmla="*/ 118 w 146"/>
              <a:gd name="T105" fmla="*/ 130 h 144"/>
              <a:gd name="T106" fmla="*/ 113 w 146"/>
              <a:gd name="T107" fmla="*/ 119 h 144"/>
              <a:gd name="T108" fmla="*/ 128 w 146"/>
              <a:gd name="T109" fmla="*/ 117 h 144"/>
              <a:gd name="T110" fmla="*/ 131 w 146"/>
              <a:gd name="T111" fmla="*/ 116 h 144"/>
              <a:gd name="T112" fmla="*/ 136 w 146"/>
              <a:gd name="T113" fmla="*/ 105 h 144"/>
              <a:gd name="T114" fmla="*/ 132 w 146"/>
              <a:gd name="T115" fmla="*/ 92 h 144"/>
              <a:gd name="T116" fmla="*/ 141 w 146"/>
              <a:gd name="T117" fmla="*/ 92 h 144"/>
              <a:gd name="T118" fmla="*/ 144 w 146"/>
              <a:gd name="T119" fmla="*/ 91 h 144"/>
              <a:gd name="T120" fmla="*/ 144 w 146"/>
              <a:gd name="T121" fmla="*/ 7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6" h="144">
                <a:moveTo>
                  <a:pt x="144" y="79"/>
                </a:moveTo>
                <a:cubicBezTo>
                  <a:pt x="135" y="77"/>
                  <a:pt x="135" y="77"/>
                  <a:pt x="135" y="77"/>
                </a:cubicBezTo>
                <a:cubicBezTo>
                  <a:pt x="135" y="73"/>
                  <a:pt x="135" y="70"/>
                  <a:pt x="135" y="67"/>
                </a:cubicBezTo>
                <a:cubicBezTo>
                  <a:pt x="144" y="65"/>
                  <a:pt x="144" y="65"/>
                  <a:pt x="144" y="65"/>
                </a:cubicBezTo>
                <a:cubicBezTo>
                  <a:pt x="145" y="65"/>
                  <a:pt x="146" y="64"/>
                  <a:pt x="145" y="62"/>
                </a:cubicBezTo>
                <a:cubicBezTo>
                  <a:pt x="145" y="59"/>
                  <a:pt x="144" y="56"/>
                  <a:pt x="143" y="53"/>
                </a:cubicBezTo>
                <a:cubicBezTo>
                  <a:pt x="143" y="52"/>
                  <a:pt x="142" y="51"/>
                  <a:pt x="141" y="51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32" y="53"/>
                  <a:pt x="132" y="53"/>
                  <a:pt x="132" y="53"/>
                </a:cubicBezTo>
                <a:cubicBezTo>
                  <a:pt x="131" y="50"/>
                  <a:pt x="130" y="47"/>
                  <a:pt x="129" y="45"/>
                </a:cubicBezTo>
                <a:cubicBezTo>
                  <a:pt x="129" y="44"/>
                  <a:pt x="128" y="44"/>
                  <a:pt x="128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6" y="38"/>
                  <a:pt x="137" y="37"/>
                  <a:pt x="136" y="36"/>
                </a:cubicBezTo>
                <a:cubicBezTo>
                  <a:pt x="134" y="33"/>
                  <a:pt x="133" y="30"/>
                  <a:pt x="131" y="27"/>
                </a:cubicBezTo>
                <a:cubicBezTo>
                  <a:pt x="130" y="27"/>
                  <a:pt x="130" y="27"/>
                  <a:pt x="129" y="27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8" y="29"/>
                  <a:pt x="116" y="27"/>
                  <a:pt x="113" y="25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9" y="16"/>
                  <a:pt x="118" y="15"/>
                  <a:pt x="117" y="14"/>
                </a:cubicBezTo>
                <a:cubicBezTo>
                  <a:pt x="115" y="12"/>
                  <a:pt x="112" y="10"/>
                  <a:pt x="109" y="9"/>
                </a:cubicBezTo>
                <a:cubicBezTo>
                  <a:pt x="109" y="9"/>
                  <a:pt x="108" y="9"/>
                  <a:pt x="108" y="9"/>
                </a:cubicBezTo>
                <a:cubicBezTo>
                  <a:pt x="107" y="9"/>
                  <a:pt x="107" y="9"/>
                  <a:pt x="106" y="10"/>
                </a:cubicBezTo>
                <a:cubicBezTo>
                  <a:pt x="101" y="17"/>
                  <a:pt x="101" y="17"/>
                  <a:pt x="101" y="17"/>
                </a:cubicBezTo>
                <a:cubicBezTo>
                  <a:pt x="99" y="15"/>
                  <a:pt x="96" y="14"/>
                  <a:pt x="93" y="13"/>
                </a:cubicBezTo>
                <a:cubicBezTo>
                  <a:pt x="93" y="13"/>
                  <a:pt x="92" y="13"/>
                  <a:pt x="92" y="13"/>
                </a:cubicBezTo>
                <a:cubicBezTo>
                  <a:pt x="94" y="4"/>
                  <a:pt x="94" y="4"/>
                  <a:pt x="94" y="4"/>
                </a:cubicBezTo>
                <a:cubicBezTo>
                  <a:pt x="94" y="3"/>
                  <a:pt x="93" y="2"/>
                  <a:pt x="92" y="2"/>
                </a:cubicBezTo>
                <a:cubicBezTo>
                  <a:pt x="89" y="1"/>
                  <a:pt x="86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0" y="0"/>
                  <a:pt x="80" y="2"/>
                </a:cubicBezTo>
                <a:cubicBezTo>
                  <a:pt x="78" y="10"/>
                  <a:pt x="78" y="10"/>
                  <a:pt x="78" y="10"/>
                </a:cubicBezTo>
                <a:cubicBezTo>
                  <a:pt x="76" y="10"/>
                  <a:pt x="75" y="10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71" y="10"/>
                  <a:pt x="70" y="10"/>
                  <a:pt x="68" y="10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0"/>
                  <a:pt x="65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0" y="0"/>
                  <a:pt x="57" y="1"/>
                  <a:pt x="54" y="2"/>
                </a:cubicBezTo>
                <a:cubicBezTo>
                  <a:pt x="53" y="2"/>
                  <a:pt x="52" y="3"/>
                  <a:pt x="52" y="4"/>
                </a:cubicBezTo>
                <a:cubicBezTo>
                  <a:pt x="54" y="13"/>
                  <a:pt x="54" y="13"/>
                  <a:pt x="54" y="13"/>
                </a:cubicBezTo>
                <a:cubicBezTo>
                  <a:pt x="51" y="14"/>
                  <a:pt x="48" y="15"/>
                  <a:pt x="45" y="17"/>
                </a:cubicBezTo>
                <a:cubicBezTo>
                  <a:pt x="40" y="9"/>
                  <a:pt x="40" y="9"/>
                  <a:pt x="40" y="9"/>
                </a:cubicBezTo>
                <a:cubicBezTo>
                  <a:pt x="39" y="9"/>
                  <a:pt x="39" y="8"/>
                  <a:pt x="38" y="8"/>
                </a:cubicBezTo>
                <a:cubicBezTo>
                  <a:pt x="38" y="8"/>
                  <a:pt x="37" y="8"/>
                  <a:pt x="37" y="9"/>
                </a:cubicBezTo>
                <a:cubicBezTo>
                  <a:pt x="34" y="10"/>
                  <a:pt x="31" y="12"/>
                  <a:pt x="29" y="14"/>
                </a:cubicBezTo>
                <a:cubicBezTo>
                  <a:pt x="28" y="15"/>
                  <a:pt x="27" y="16"/>
                  <a:pt x="28" y="17"/>
                </a:cubicBezTo>
                <a:cubicBezTo>
                  <a:pt x="33" y="25"/>
                  <a:pt x="33" y="25"/>
                  <a:pt x="33" y="25"/>
                </a:cubicBezTo>
                <a:cubicBezTo>
                  <a:pt x="30" y="27"/>
                  <a:pt x="28" y="29"/>
                  <a:pt x="26" y="31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6"/>
                  <a:pt x="17" y="26"/>
                  <a:pt x="17" y="26"/>
                </a:cubicBezTo>
                <a:cubicBezTo>
                  <a:pt x="16" y="26"/>
                  <a:pt x="16" y="27"/>
                  <a:pt x="15" y="27"/>
                </a:cubicBezTo>
                <a:cubicBezTo>
                  <a:pt x="13" y="30"/>
                  <a:pt x="11" y="33"/>
                  <a:pt x="10" y="35"/>
                </a:cubicBezTo>
                <a:cubicBezTo>
                  <a:pt x="9" y="36"/>
                  <a:pt x="9" y="38"/>
                  <a:pt x="10" y="38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6"/>
                  <a:pt x="15" y="49"/>
                  <a:pt x="14" y="52"/>
                </a:cubicBezTo>
                <a:cubicBezTo>
                  <a:pt x="14" y="52"/>
                  <a:pt x="14" y="52"/>
                  <a:pt x="14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4" y="51"/>
                  <a:pt x="3" y="52"/>
                  <a:pt x="3" y="53"/>
                </a:cubicBezTo>
                <a:cubicBezTo>
                  <a:pt x="2" y="56"/>
                  <a:pt x="1" y="59"/>
                  <a:pt x="1" y="62"/>
                </a:cubicBezTo>
                <a:cubicBezTo>
                  <a:pt x="0" y="64"/>
                  <a:pt x="1" y="65"/>
                  <a:pt x="2" y="65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70"/>
                  <a:pt x="11" y="73"/>
                  <a:pt x="11" y="77"/>
                </a:cubicBezTo>
                <a:cubicBezTo>
                  <a:pt x="2" y="79"/>
                  <a:pt x="2" y="79"/>
                  <a:pt x="2" y="79"/>
                </a:cubicBezTo>
                <a:cubicBezTo>
                  <a:pt x="1" y="79"/>
                  <a:pt x="1" y="80"/>
                  <a:pt x="1" y="81"/>
                </a:cubicBezTo>
                <a:cubicBezTo>
                  <a:pt x="1" y="84"/>
                  <a:pt x="2" y="88"/>
                  <a:pt x="3" y="91"/>
                </a:cubicBezTo>
                <a:cubicBezTo>
                  <a:pt x="3" y="92"/>
                  <a:pt x="4" y="92"/>
                  <a:pt x="5" y="92"/>
                </a:cubicBezTo>
                <a:cubicBezTo>
                  <a:pt x="5" y="92"/>
                  <a:pt x="5" y="92"/>
                  <a:pt x="5" y="92"/>
                </a:cubicBezTo>
                <a:cubicBezTo>
                  <a:pt x="14" y="91"/>
                  <a:pt x="14" y="91"/>
                  <a:pt x="14" y="91"/>
                </a:cubicBezTo>
                <a:cubicBezTo>
                  <a:pt x="15" y="94"/>
                  <a:pt x="16" y="96"/>
                  <a:pt x="17" y="99"/>
                </a:cubicBezTo>
                <a:cubicBezTo>
                  <a:pt x="17" y="99"/>
                  <a:pt x="18" y="100"/>
                  <a:pt x="18" y="100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0" y="106"/>
                  <a:pt x="9" y="107"/>
                  <a:pt x="10" y="108"/>
                </a:cubicBezTo>
                <a:cubicBezTo>
                  <a:pt x="12" y="111"/>
                  <a:pt x="13" y="114"/>
                  <a:pt x="15" y="116"/>
                </a:cubicBezTo>
                <a:cubicBezTo>
                  <a:pt x="16" y="117"/>
                  <a:pt x="17" y="117"/>
                  <a:pt x="17" y="117"/>
                </a:cubicBezTo>
                <a:cubicBezTo>
                  <a:pt x="18" y="117"/>
                  <a:pt x="18" y="117"/>
                  <a:pt x="18" y="117"/>
                </a:cubicBezTo>
                <a:cubicBezTo>
                  <a:pt x="26" y="112"/>
                  <a:pt x="26" y="112"/>
                  <a:pt x="26" y="112"/>
                </a:cubicBezTo>
                <a:cubicBezTo>
                  <a:pt x="28" y="114"/>
                  <a:pt x="30" y="117"/>
                  <a:pt x="33" y="119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8" y="127"/>
                  <a:pt x="28" y="129"/>
                  <a:pt x="29" y="129"/>
                </a:cubicBezTo>
                <a:cubicBezTo>
                  <a:pt x="31" y="131"/>
                  <a:pt x="34" y="133"/>
                  <a:pt x="37" y="135"/>
                </a:cubicBezTo>
                <a:cubicBezTo>
                  <a:pt x="37" y="135"/>
                  <a:pt x="38" y="135"/>
                  <a:pt x="38" y="135"/>
                </a:cubicBezTo>
                <a:cubicBezTo>
                  <a:pt x="39" y="135"/>
                  <a:pt x="39" y="135"/>
                  <a:pt x="40" y="134"/>
                </a:cubicBezTo>
                <a:cubicBezTo>
                  <a:pt x="45" y="127"/>
                  <a:pt x="45" y="127"/>
                  <a:pt x="45" y="127"/>
                </a:cubicBezTo>
                <a:cubicBezTo>
                  <a:pt x="48" y="128"/>
                  <a:pt x="50" y="129"/>
                  <a:pt x="53" y="130"/>
                </a:cubicBezTo>
                <a:cubicBezTo>
                  <a:pt x="53" y="130"/>
                  <a:pt x="54" y="130"/>
                  <a:pt x="54" y="131"/>
                </a:cubicBezTo>
                <a:cubicBezTo>
                  <a:pt x="52" y="139"/>
                  <a:pt x="52" y="139"/>
                  <a:pt x="52" y="139"/>
                </a:cubicBezTo>
                <a:cubicBezTo>
                  <a:pt x="52" y="140"/>
                  <a:pt x="53" y="142"/>
                  <a:pt x="54" y="142"/>
                </a:cubicBezTo>
                <a:cubicBezTo>
                  <a:pt x="57" y="143"/>
                  <a:pt x="61" y="143"/>
                  <a:pt x="64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5" y="144"/>
                  <a:pt x="66" y="143"/>
                  <a:pt x="66" y="142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70" y="134"/>
                  <a:pt x="72" y="134"/>
                  <a:pt x="73" y="134"/>
                </a:cubicBezTo>
                <a:cubicBezTo>
                  <a:pt x="75" y="134"/>
                  <a:pt x="76" y="134"/>
                  <a:pt x="78" y="133"/>
                </a:cubicBezTo>
                <a:cubicBezTo>
                  <a:pt x="80" y="142"/>
                  <a:pt x="80" y="142"/>
                  <a:pt x="80" y="142"/>
                </a:cubicBezTo>
                <a:cubicBezTo>
                  <a:pt x="80" y="143"/>
                  <a:pt x="81" y="144"/>
                  <a:pt x="82" y="144"/>
                </a:cubicBezTo>
                <a:cubicBezTo>
                  <a:pt x="82" y="144"/>
                  <a:pt x="82" y="144"/>
                  <a:pt x="82" y="144"/>
                </a:cubicBezTo>
                <a:cubicBezTo>
                  <a:pt x="86" y="143"/>
                  <a:pt x="89" y="143"/>
                  <a:pt x="92" y="142"/>
                </a:cubicBezTo>
                <a:cubicBezTo>
                  <a:pt x="93" y="142"/>
                  <a:pt x="94" y="141"/>
                  <a:pt x="94" y="139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95" y="130"/>
                  <a:pt x="98" y="129"/>
                  <a:pt x="101" y="127"/>
                </a:cubicBezTo>
                <a:cubicBezTo>
                  <a:pt x="106" y="134"/>
                  <a:pt x="106" y="134"/>
                  <a:pt x="106" y="134"/>
                </a:cubicBezTo>
                <a:cubicBezTo>
                  <a:pt x="107" y="135"/>
                  <a:pt x="107" y="135"/>
                  <a:pt x="108" y="135"/>
                </a:cubicBezTo>
                <a:cubicBezTo>
                  <a:pt x="109" y="135"/>
                  <a:pt x="109" y="135"/>
                  <a:pt x="109" y="135"/>
                </a:cubicBezTo>
                <a:cubicBezTo>
                  <a:pt x="112" y="133"/>
                  <a:pt x="115" y="131"/>
                  <a:pt x="118" y="130"/>
                </a:cubicBezTo>
                <a:cubicBezTo>
                  <a:pt x="118" y="129"/>
                  <a:pt x="119" y="128"/>
                  <a:pt x="118" y="127"/>
                </a:cubicBezTo>
                <a:cubicBezTo>
                  <a:pt x="113" y="119"/>
                  <a:pt x="113" y="119"/>
                  <a:pt x="113" y="119"/>
                </a:cubicBezTo>
                <a:cubicBezTo>
                  <a:pt x="116" y="117"/>
                  <a:pt x="118" y="115"/>
                  <a:pt x="120" y="112"/>
                </a:cubicBezTo>
                <a:cubicBezTo>
                  <a:pt x="128" y="117"/>
                  <a:pt x="128" y="117"/>
                  <a:pt x="128" y="117"/>
                </a:cubicBezTo>
                <a:cubicBezTo>
                  <a:pt x="128" y="117"/>
                  <a:pt x="129" y="117"/>
                  <a:pt x="129" y="117"/>
                </a:cubicBezTo>
                <a:cubicBezTo>
                  <a:pt x="130" y="117"/>
                  <a:pt x="130" y="117"/>
                  <a:pt x="131" y="116"/>
                </a:cubicBezTo>
                <a:cubicBezTo>
                  <a:pt x="133" y="114"/>
                  <a:pt x="135" y="111"/>
                  <a:pt x="136" y="108"/>
                </a:cubicBezTo>
                <a:cubicBezTo>
                  <a:pt x="137" y="107"/>
                  <a:pt x="137" y="106"/>
                  <a:pt x="136" y="105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7"/>
                  <a:pt x="131" y="95"/>
                  <a:pt x="132" y="92"/>
                </a:cubicBezTo>
                <a:cubicBezTo>
                  <a:pt x="132" y="92"/>
                  <a:pt x="132" y="91"/>
                  <a:pt x="132" y="91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2" y="92"/>
                  <a:pt x="143" y="92"/>
                  <a:pt x="144" y="91"/>
                </a:cubicBezTo>
                <a:cubicBezTo>
                  <a:pt x="144" y="88"/>
                  <a:pt x="145" y="84"/>
                  <a:pt x="145" y="81"/>
                </a:cubicBezTo>
                <a:cubicBezTo>
                  <a:pt x="146" y="80"/>
                  <a:pt x="145" y="79"/>
                  <a:pt x="144" y="79"/>
                </a:cubicBezTo>
                <a:close/>
              </a:path>
            </a:pathLst>
          </a:custGeom>
          <a:solidFill>
            <a:srgbClr val="3AD8B4"/>
          </a:solidFill>
          <a:ln w="19050" cap="rnd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atin typeface="Agency FB" panose="020B0503020202020204" pitchFamily="34" charset="0"/>
            </a:endParaRPr>
          </a:p>
        </p:txBody>
      </p:sp>
      <p:sp>
        <p:nvSpPr>
          <p:cNvPr id="151" name="Rectangle 71">
            <a:extLst>
              <a:ext uri="{FF2B5EF4-FFF2-40B4-BE49-F238E27FC236}">
                <a16:creationId xmlns:a16="http://schemas.microsoft.com/office/drawing/2014/main" id="{616AD438-F933-D744-8FD1-3D879FDE5D5C}"/>
              </a:ext>
            </a:extLst>
          </p:cNvPr>
          <p:cNvSpPr/>
          <p:nvPr/>
        </p:nvSpPr>
        <p:spPr>
          <a:xfrm>
            <a:off x="8063030" y="3670647"/>
            <a:ext cx="1508633" cy="2465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9000"/>
              </a:lnSpc>
            </a:pPr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临时授权</a:t>
            </a:r>
            <a:endParaRPr 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2" name="Group 8">
            <a:extLst>
              <a:ext uri="{FF2B5EF4-FFF2-40B4-BE49-F238E27FC236}">
                <a16:creationId xmlns:a16="http://schemas.microsoft.com/office/drawing/2014/main" id="{A5CAD84F-8683-754F-9A56-B59F56DF99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74475" y="3004209"/>
            <a:ext cx="461160" cy="499992"/>
            <a:chOff x="2853" y="1431"/>
            <a:chExt cx="190" cy="206"/>
          </a:xfrm>
        </p:grpSpPr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29283E82-A75D-3143-AF61-651A9BA39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1450"/>
              <a:ext cx="84" cy="0"/>
            </a:xfrm>
            <a:custGeom>
              <a:avLst/>
              <a:gdLst>
                <a:gd name="T0" fmla="*/ 0 w 785"/>
                <a:gd name="T1" fmla="*/ 0 w 785"/>
                <a:gd name="T2" fmla="*/ 785 w 78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85">
                  <a:moveTo>
                    <a:pt x="0" y="0"/>
                  </a:moveTo>
                  <a:lnTo>
                    <a:pt x="0" y="0"/>
                  </a:lnTo>
                  <a:lnTo>
                    <a:pt x="785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Agency FB" panose="020B0503020202020204" pitchFamily="34" charset="0"/>
              </a:endParaRPr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A7D2784F-3E92-1845-8ED4-DB1749BA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450"/>
              <a:ext cx="190" cy="187"/>
            </a:xfrm>
            <a:custGeom>
              <a:avLst/>
              <a:gdLst>
                <a:gd name="T0" fmla="*/ 1427 w 1778"/>
                <a:gd name="T1" fmla="*/ 0 h 1745"/>
                <a:gd name="T2" fmla="*/ 1427 w 1778"/>
                <a:gd name="T3" fmla="*/ 0 h 1745"/>
                <a:gd name="T4" fmla="*/ 1778 w 1778"/>
                <a:gd name="T5" fmla="*/ 0 h 1745"/>
                <a:gd name="T6" fmla="*/ 1778 w 1778"/>
                <a:gd name="T7" fmla="*/ 1745 h 1745"/>
                <a:gd name="T8" fmla="*/ 0 w 1778"/>
                <a:gd name="T9" fmla="*/ 1745 h 1745"/>
                <a:gd name="T10" fmla="*/ 0 w 1778"/>
                <a:gd name="T11" fmla="*/ 0 h 1745"/>
                <a:gd name="T12" fmla="*/ 350 w 1778"/>
                <a:gd name="T13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8" h="1745">
                  <a:moveTo>
                    <a:pt x="1427" y="0"/>
                  </a:moveTo>
                  <a:lnTo>
                    <a:pt x="1427" y="0"/>
                  </a:lnTo>
                  <a:lnTo>
                    <a:pt x="1778" y="0"/>
                  </a:lnTo>
                  <a:lnTo>
                    <a:pt x="1778" y="1745"/>
                  </a:lnTo>
                  <a:lnTo>
                    <a:pt x="0" y="1745"/>
                  </a:lnTo>
                  <a:lnTo>
                    <a:pt x="0" y="0"/>
                  </a:lnTo>
                  <a:lnTo>
                    <a:pt x="35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Agency FB" panose="020B0503020202020204" pitchFamily="34" charset="0"/>
              </a:endParaRPr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FFBABB8C-2B11-4047-A3CF-6D0575519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1494"/>
              <a:ext cx="190" cy="0"/>
            </a:xfrm>
            <a:custGeom>
              <a:avLst/>
              <a:gdLst>
                <a:gd name="T0" fmla="*/ 0 w 1778"/>
                <a:gd name="T1" fmla="*/ 0 w 1778"/>
                <a:gd name="T2" fmla="*/ 1778 w 17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778">
                  <a:moveTo>
                    <a:pt x="0" y="0"/>
                  </a:moveTo>
                  <a:lnTo>
                    <a:pt x="0" y="0"/>
                  </a:lnTo>
                  <a:lnTo>
                    <a:pt x="1778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Agency FB" panose="020B0503020202020204" pitchFamily="34" charset="0"/>
              </a:endParaRPr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CE106FDD-B9E2-A946-A41E-7F8C7E9E8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431"/>
              <a:ext cx="16" cy="38"/>
            </a:xfrm>
            <a:custGeom>
              <a:avLst/>
              <a:gdLst>
                <a:gd name="T0" fmla="*/ 0 w 146"/>
                <a:gd name="T1" fmla="*/ 73 h 356"/>
                <a:gd name="T2" fmla="*/ 0 w 146"/>
                <a:gd name="T3" fmla="*/ 73 h 356"/>
                <a:gd name="T4" fmla="*/ 73 w 146"/>
                <a:gd name="T5" fmla="*/ 0 h 356"/>
                <a:gd name="T6" fmla="*/ 146 w 146"/>
                <a:gd name="T7" fmla="*/ 73 h 356"/>
                <a:gd name="T8" fmla="*/ 146 w 146"/>
                <a:gd name="T9" fmla="*/ 283 h 356"/>
                <a:gd name="T10" fmla="*/ 73 w 146"/>
                <a:gd name="T11" fmla="*/ 356 h 356"/>
                <a:gd name="T12" fmla="*/ 0 w 146"/>
                <a:gd name="T13" fmla="*/ 283 h 356"/>
                <a:gd name="T14" fmla="*/ 0 w 146"/>
                <a:gd name="T15" fmla="*/ 73 h 356"/>
                <a:gd name="T16" fmla="*/ 0 w 146"/>
                <a:gd name="T17" fmla="*/ 7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6">
                  <a:moveTo>
                    <a:pt x="0" y="73"/>
                  </a:moveTo>
                  <a:lnTo>
                    <a:pt x="0" y="73"/>
                  </a:lnTo>
                  <a:cubicBezTo>
                    <a:pt x="0" y="33"/>
                    <a:pt x="32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lnTo>
                    <a:pt x="146" y="283"/>
                  </a:lnTo>
                  <a:cubicBezTo>
                    <a:pt x="146" y="323"/>
                    <a:pt x="113" y="356"/>
                    <a:pt x="73" y="356"/>
                  </a:cubicBezTo>
                  <a:cubicBezTo>
                    <a:pt x="32" y="356"/>
                    <a:pt x="0" y="323"/>
                    <a:pt x="0" y="283"/>
                  </a:cubicBez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Agency FB" panose="020B0503020202020204" pitchFamily="34" charset="0"/>
              </a:endParaRPr>
            </a:p>
          </p:txBody>
        </p:sp>
        <p:sp>
          <p:nvSpPr>
            <p:cNvPr id="157" name="Freeform 13">
              <a:extLst>
                <a:ext uri="{FF2B5EF4-FFF2-40B4-BE49-F238E27FC236}">
                  <a16:creationId xmlns:a16="http://schemas.microsoft.com/office/drawing/2014/main" id="{8FB19345-FD6F-7E47-9972-09189EF3D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431"/>
              <a:ext cx="15" cy="38"/>
            </a:xfrm>
            <a:custGeom>
              <a:avLst/>
              <a:gdLst>
                <a:gd name="T0" fmla="*/ 0 w 146"/>
                <a:gd name="T1" fmla="*/ 73 h 356"/>
                <a:gd name="T2" fmla="*/ 0 w 146"/>
                <a:gd name="T3" fmla="*/ 73 h 356"/>
                <a:gd name="T4" fmla="*/ 73 w 146"/>
                <a:gd name="T5" fmla="*/ 0 h 356"/>
                <a:gd name="T6" fmla="*/ 146 w 146"/>
                <a:gd name="T7" fmla="*/ 73 h 356"/>
                <a:gd name="T8" fmla="*/ 146 w 146"/>
                <a:gd name="T9" fmla="*/ 283 h 356"/>
                <a:gd name="T10" fmla="*/ 73 w 146"/>
                <a:gd name="T11" fmla="*/ 356 h 356"/>
                <a:gd name="T12" fmla="*/ 0 w 146"/>
                <a:gd name="T13" fmla="*/ 283 h 356"/>
                <a:gd name="T14" fmla="*/ 0 w 146"/>
                <a:gd name="T15" fmla="*/ 73 h 356"/>
                <a:gd name="T16" fmla="*/ 0 w 146"/>
                <a:gd name="T17" fmla="*/ 73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6">
                  <a:moveTo>
                    <a:pt x="0" y="73"/>
                  </a:moveTo>
                  <a:lnTo>
                    <a:pt x="0" y="73"/>
                  </a:lnTo>
                  <a:cubicBezTo>
                    <a:pt x="0" y="33"/>
                    <a:pt x="32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lnTo>
                    <a:pt x="146" y="283"/>
                  </a:lnTo>
                  <a:cubicBezTo>
                    <a:pt x="146" y="323"/>
                    <a:pt x="113" y="356"/>
                    <a:pt x="73" y="356"/>
                  </a:cubicBezTo>
                  <a:cubicBezTo>
                    <a:pt x="32" y="356"/>
                    <a:pt x="0" y="323"/>
                    <a:pt x="0" y="283"/>
                  </a:cubicBez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Agency FB" panose="020B0503020202020204" pitchFamily="34" charset="0"/>
              </a:endParaRPr>
            </a:p>
          </p:txBody>
        </p:sp>
        <p:sp>
          <p:nvSpPr>
            <p:cNvPr id="158" name="Freeform 14">
              <a:extLst>
                <a:ext uri="{FF2B5EF4-FFF2-40B4-BE49-F238E27FC236}">
                  <a16:creationId xmlns:a16="http://schemas.microsoft.com/office/drawing/2014/main" id="{A4E9E89A-387D-224E-8D8D-FF9B95D27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1520"/>
              <a:ext cx="112" cy="93"/>
            </a:xfrm>
            <a:custGeom>
              <a:avLst/>
              <a:gdLst>
                <a:gd name="T0" fmla="*/ 0 w 1040"/>
                <a:gd name="T1" fmla="*/ 554 h 863"/>
                <a:gd name="T2" fmla="*/ 0 w 1040"/>
                <a:gd name="T3" fmla="*/ 554 h 863"/>
                <a:gd name="T4" fmla="*/ 346 w 1040"/>
                <a:gd name="T5" fmla="*/ 863 h 863"/>
                <a:gd name="T6" fmla="*/ 1040 w 1040"/>
                <a:gd name="T7" fmla="*/ 0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0" h="863">
                  <a:moveTo>
                    <a:pt x="0" y="554"/>
                  </a:moveTo>
                  <a:lnTo>
                    <a:pt x="0" y="554"/>
                  </a:lnTo>
                  <a:lnTo>
                    <a:pt x="346" y="863"/>
                  </a:lnTo>
                  <a:lnTo>
                    <a:pt x="1040" y="0"/>
                  </a:ln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7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零售</a:t>
            </a:r>
            <a:r>
              <a:rPr lang="en-US" altLang="zh-CN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批发混合经营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C3C9F22-5181-B047-A194-2DC4CF698191}"/>
              </a:ext>
            </a:extLst>
          </p:cNvPr>
          <p:cNvSpPr txBox="1"/>
          <p:nvPr/>
        </p:nvSpPr>
        <p:spPr>
          <a:xfrm>
            <a:off x="5368306" y="2726684"/>
            <a:ext cx="5346336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Box 127">
            <a:extLst>
              <a:ext uri="{FF2B5EF4-FFF2-40B4-BE49-F238E27FC236}">
                <a16:creationId xmlns:a16="http://schemas.microsoft.com/office/drawing/2014/main" id="{01290021-F852-254D-90CB-4CCE0679B968}"/>
              </a:ext>
            </a:extLst>
          </p:cNvPr>
          <p:cNvSpPr txBox="1"/>
          <p:nvPr/>
        </p:nvSpPr>
        <p:spPr>
          <a:xfrm>
            <a:off x="5368307" y="3556000"/>
            <a:ext cx="5187934" cy="11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批发客户关系维护、批发销售、退货全链路在线化管理，批发销售数据统计分析，帮助商家规范化管理分销业务流程</a:t>
            </a:r>
          </a:p>
        </p:txBody>
      </p:sp>
      <p:sp>
        <p:nvSpPr>
          <p:cNvPr id="8" name="TextBox 115">
            <a:extLst>
              <a:ext uri="{FF2B5EF4-FFF2-40B4-BE49-F238E27FC236}">
                <a16:creationId xmlns:a16="http://schemas.microsoft.com/office/drawing/2014/main" id="{2A41078E-AA45-E243-B86A-AEEC4FA1D7A0}"/>
              </a:ext>
            </a:extLst>
          </p:cNvPr>
          <p:cNvSpPr txBox="1"/>
          <p:nvPr/>
        </p:nvSpPr>
        <p:spPr>
          <a:xfrm>
            <a:off x="5466444" y="2797092"/>
            <a:ext cx="483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Lato Regular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黑体" panose="02010609060101010101" pitchFamily="49" charset="-122"/>
              </a:rPr>
              <a:t>不仅支持零售收银，还支持批发分销业务体系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F60D9CB-3E50-594C-BA44-85076EFE9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7412" y="1719875"/>
            <a:ext cx="4116070" cy="41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:a16="http://schemas.microsoft.com/office/drawing/2014/main" id="{AB6F1765-6BF7-3240-9DF6-EBE4C27037FC}"/>
              </a:ext>
            </a:extLst>
          </p:cNvPr>
          <p:cNvGrpSpPr/>
          <p:nvPr/>
        </p:nvGrpSpPr>
        <p:grpSpPr>
          <a:xfrm>
            <a:off x="5279707" y="4125983"/>
            <a:ext cx="2810760" cy="2293517"/>
            <a:chOff x="1034054" y="1712719"/>
            <a:chExt cx="2389239" cy="2638998"/>
          </a:xfrm>
        </p:grpSpPr>
        <p:sp>
          <p:nvSpPr>
            <p:cNvPr id="51" name="Rounded Rectangle 70">
              <a:extLst>
                <a:ext uri="{FF2B5EF4-FFF2-40B4-BE49-F238E27FC236}">
                  <a16:creationId xmlns:a16="http://schemas.microsoft.com/office/drawing/2014/main" id="{96219028-302C-7D4B-8ED9-F86973FC7658}"/>
                </a:ext>
              </a:extLst>
            </p:cNvPr>
            <p:cNvSpPr/>
            <p:nvPr/>
          </p:nvSpPr>
          <p:spPr>
            <a:xfrm>
              <a:off x="1034054" y="1712720"/>
              <a:ext cx="2389239" cy="2638997"/>
            </a:xfrm>
            <a:prstGeom prst="roundRect">
              <a:avLst>
                <a:gd name="adj" fmla="val 246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52" name="Round Same Side Corner Rectangle 82">
              <a:extLst>
                <a:ext uri="{FF2B5EF4-FFF2-40B4-BE49-F238E27FC236}">
                  <a16:creationId xmlns:a16="http://schemas.microsoft.com/office/drawing/2014/main" id="{6794DADC-BF50-3245-926C-80E2A7BA37FC}"/>
                </a:ext>
              </a:extLst>
            </p:cNvPr>
            <p:cNvSpPr/>
            <p:nvPr/>
          </p:nvSpPr>
          <p:spPr>
            <a:xfrm>
              <a:off x="1034054" y="1712719"/>
              <a:ext cx="2389239" cy="1231218"/>
            </a:xfrm>
            <a:prstGeom prst="round2SameRect">
              <a:avLst>
                <a:gd name="adj1" fmla="val 7022"/>
                <a:gd name="adj2" fmla="val 0"/>
              </a:avLst>
            </a:prstGeom>
            <a:solidFill>
              <a:srgbClr val="4989FF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A2C308D6-905B-824F-8394-5CD4D60876E5}"/>
              </a:ext>
            </a:extLst>
          </p:cNvPr>
          <p:cNvGrpSpPr/>
          <p:nvPr/>
        </p:nvGrpSpPr>
        <p:grpSpPr>
          <a:xfrm>
            <a:off x="8317547" y="1525440"/>
            <a:ext cx="2810760" cy="2293517"/>
            <a:chOff x="1034054" y="1712719"/>
            <a:chExt cx="2389239" cy="2638998"/>
          </a:xfrm>
        </p:grpSpPr>
        <p:sp>
          <p:nvSpPr>
            <p:cNvPr id="54" name="Rounded Rectangle 70">
              <a:extLst>
                <a:ext uri="{FF2B5EF4-FFF2-40B4-BE49-F238E27FC236}">
                  <a16:creationId xmlns:a16="http://schemas.microsoft.com/office/drawing/2014/main" id="{43B865B9-27B2-9F46-9EEC-DB862052372C}"/>
                </a:ext>
              </a:extLst>
            </p:cNvPr>
            <p:cNvSpPr/>
            <p:nvPr/>
          </p:nvSpPr>
          <p:spPr>
            <a:xfrm>
              <a:off x="1034054" y="1712720"/>
              <a:ext cx="2389239" cy="2638997"/>
            </a:xfrm>
            <a:prstGeom prst="roundRect">
              <a:avLst>
                <a:gd name="adj" fmla="val 246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55" name="Round Same Side Corner Rectangle 82">
              <a:extLst>
                <a:ext uri="{FF2B5EF4-FFF2-40B4-BE49-F238E27FC236}">
                  <a16:creationId xmlns:a16="http://schemas.microsoft.com/office/drawing/2014/main" id="{59FD40F7-A8C1-E54F-AB35-1F173A308A19}"/>
                </a:ext>
              </a:extLst>
            </p:cNvPr>
            <p:cNvSpPr/>
            <p:nvPr/>
          </p:nvSpPr>
          <p:spPr>
            <a:xfrm>
              <a:off x="1034054" y="1712719"/>
              <a:ext cx="2389239" cy="1231218"/>
            </a:xfrm>
            <a:prstGeom prst="round2SameRect">
              <a:avLst>
                <a:gd name="adj1" fmla="val 7022"/>
                <a:gd name="adj2" fmla="val 0"/>
              </a:avLst>
            </a:prstGeom>
            <a:solidFill>
              <a:srgbClr val="4989FF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AA551183-75A6-1441-8EAC-284A204885BD}"/>
              </a:ext>
            </a:extLst>
          </p:cNvPr>
          <p:cNvGrpSpPr/>
          <p:nvPr/>
        </p:nvGrpSpPr>
        <p:grpSpPr>
          <a:xfrm>
            <a:off x="8317547" y="4125983"/>
            <a:ext cx="2810760" cy="2293517"/>
            <a:chOff x="1034054" y="1712719"/>
            <a:chExt cx="2389239" cy="2638998"/>
          </a:xfrm>
        </p:grpSpPr>
        <p:sp>
          <p:nvSpPr>
            <p:cNvPr id="57" name="Rounded Rectangle 70">
              <a:extLst>
                <a:ext uri="{FF2B5EF4-FFF2-40B4-BE49-F238E27FC236}">
                  <a16:creationId xmlns:a16="http://schemas.microsoft.com/office/drawing/2014/main" id="{616387AD-F1CC-354A-9036-956CC6B97E6B}"/>
                </a:ext>
              </a:extLst>
            </p:cNvPr>
            <p:cNvSpPr/>
            <p:nvPr/>
          </p:nvSpPr>
          <p:spPr>
            <a:xfrm>
              <a:off x="1034054" y="1712720"/>
              <a:ext cx="2389239" cy="2638997"/>
            </a:xfrm>
            <a:prstGeom prst="roundRect">
              <a:avLst>
                <a:gd name="adj" fmla="val 246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58" name="Round Same Side Corner Rectangle 82">
              <a:extLst>
                <a:ext uri="{FF2B5EF4-FFF2-40B4-BE49-F238E27FC236}">
                  <a16:creationId xmlns:a16="http://schemas.microsoft.com/office/drawing/2014/main" id="{A73B6AE2-97AD-0E42-AAEC-A24E8FA874D0}"/>
                </a:ext>
              </a:extLst>
            </p:cNvPr>
            <p:cNvSpPr/>
            <p:nvPr/>
          </p:nvSpPr>
          <p:spPr>
            <a:xfrm>
              <a:off x="1034054" y="1712719"/>
              <a:ext cx="2389239" cy="1231218"/>
            </a:xfrm>
            <a:prstGeom prst="round2SameRect">
              <a:avLst>
                <a:gd name="adj1" fmla="val 7022"/>
                <a:gd name="adj2" fmla="val 0"/>
              </a:avLst>
            </a:prstGeom>
            <a:solidFill>
              <a:srgbClr val="4989FF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0C750E3-3743-8348-8266-CDE4AA85A7A9}"/>
              </a:ext>
            </a:extLst>
          </p:cNvPr>
          <p:cNvGrpSpPr/>
          <p:nvPr/>
        </p:nvGrpSpPr>
        <p:grpSpPr>
          <a:xfrm>
            <a:off x="5279707" y="1525440"/>
            <a:ext cx="2810760" cy="2293517"/>
            <a:chOff x="1034054" y="1712719"/>
            <a:chExt cx="2389239" cy="2638998"/>
          </a:xfrm>
        </p:grpSpPr>
        <p:sp>
          <p:nvSpPr>
            <p:cNvPr id="36" name="Rounded Rectangle 70">
              <a:extLst>
                <a:ext uri="{FF2B5EF4-FFF2-40B4-BE49-F238E27FC236}">
                  <a16:creationId xmlns:a16="http://schemas.microsoft.com/office/drawing/2014/main" id="{23760ADA-01AB-1045-B3EE-240E459BBBCF}"/>
                </a:ext>
              </a:extLst>
            </p:cNvPr>
            <p:cNvSpPr/>
            <p:nvPr/>
          </p:nvSpPr>
          <p:spPr>
            <a:xfrm>
              <a:off x="1034054" y="1712720"/>
              <a:ext cx="2389239" cy="2638997"/>
            </a:xfrm>
            <a:prstGeom prst="roundRect">
              <a:avLst>
                <a:gd name="adj" fmla="val 246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37" name="Round Same Side Corner Rectangle 82">
              <a:extLst>
                <a:ext uri="{FF2B5EF4-FFF2-40B4-BE49-F238E27FC236}">
                  <a16:creationId xmlns:a16="http://schemas.microsoft.com/office/drawing/2014/main" id="{C1B83F6B-4F03-3C41-9961-F523AB6F0C89}"/>
                </a:ext>
              </a:extLst>
            </p:cNvPr>
            <p:cNvSpPr/>
            <p:nvPr/>
          </p:nvSpPr>
          <p:spPr>
            <a:xfrm>
              <a:off x="1034054" y="1712719"/>
              <a:ext cx="2389239" cy="1231218"/>
            </a:xfrm>
            <a:prstGeom prst="round2SameRect">
              <a:avLst>
                <a:gd name="adj1" fmla="val 7022"/>
                <a:gd name="adj2" fmla="val 0"/>
              </a:avLst>
            </a:prstGeom>
            <a:solidFill>
              <a:srgbClr val="4989FF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透视导购运营核心指标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直角三角形 7"/>
          <p:cNvSpPr/>
          <p:nvPr/>
        </p:nvSpPr>
        <p:spPr>
          <a:xfrm flipH="1">
            <a:off x="4892232" y="1525440"/>
            <a:ext cx="3321551" cy="2475055"/>
          </a:xfrm>
          <a:prstGeom prst="rtTriangl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76208" y="1886709"/>
            <a:ext cx="151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营销管理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5404633" y="2762967"/>
            <a:ext cx="256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多维度会员画像，根据会员消费记录和习惯，向客户推荐商品或优惠信息</a:t>
            </a:r>
          </a:p>
        </p:txBody>
      </p:sp>
      <p:pic>
        <p:nvPicPr>
          <p:cNvPr id="12" name="Picture 2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62" y="1695416"/>
            <a:ext cx="749508" cy="716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直角三角形 13"/>
          <p:cNvSpPr/>
          <p:nvPr/>
        </p:nvSpPr>
        <p:spPr>
          <a:xfrm flipH="1">
            <a:off x="8329618" y="1525440"/>
            <a:ext cx="3321551" cy="2475055"/>
          </a:xfrm>
          <a:prstGeom prst="rtTriangl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94656" y="1924899"/>
            <a:ext cx="151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导购指导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38"/>
          <p:cNvSpPr txBox="1"/>
          <p:nvPr/>
        </p:nvSpPr>
        <p:spPr>
          <a:xfrm>
            <a:off x="8352112" y="2823568"/>
            <a:ext cx="277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分析消费喜好、消费水平等，导购员变身“顾问”，为复购用户提供一对一服务</a:t>
            </a:r>
          </a:p>
        </p:txBody>
      </p:sp>
      <p:sp>
        <p:nvSpPr>
          <p:cNvPr id="19" name="直角三角形 18"/>
          <p:cNvSpPr/>
          <p:nvPr/>
        </p:nvSpPr>
        <p:spPr>
          <a:xfrm flipH="1">
            <a:off x="4892232" y="4189295"/>
            <a:ext cx="3321551" cy="2475055"/>
          </a:xfrm>
          <a:prstGeom prst="rtTriangl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76208" y="4518587"/>
            <a:ext cx="151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业绩管理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43"/>
          <p:cNvSpPr txBox="1"/>
          <p:nvPr/>
        </p:nvSpPr>
        <p:spPr>
          <a:xfrm>
            <a:off x="5376065" y="5515371"/>
            <a:ext cx="261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销售人员能随时查看自己的销售额、利润和提成</a:t>
            </a:r>
          </a:p>
        </p:txBody>
      </p:sp>
      <p:sp>
        <p:nvSpPr>
          <p:cNvPr id="24" name="直角三角形 23"/>
          <p:cNvSpPr/>
          <p:nvPr/>
        </p:nvSpPr>
        <p:spPr>
          <a:xfrm flipH="1">
            <a:off x="8329618" y="4189295"/>
            <a:ext cx="3321551" cy="2475055"/>
          </a:xfrm>
          <a:prstGeom prst="rtTriangl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464349" y="4518587"/>
            <a:ext cx="151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店员管理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48"/>
          <p:cNvSpPr txBox="1"/>
          <p:nvPr/>
        </p:nvSpPr>
        <p:spPr>
          <a:xfrm>
            <a:off x="8659352" y="5515371"/>
            <a:ext cx="232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老板可实时查询门店销售员的排名和贡献</a:t>
            </a:r>
          </a:p>
        </p:txBody>
      </p:sp>
      <p:pic>
        <p:nvPicPr>
          <p:cNvPr id="29" name="Picture 5" descr="C:\Documents and Settings\Administrator\桌面\图标\ico\trending-u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301" y="1702095"/>
            <a:ext cx="749508" cy="716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Documents and Settings\Administrator\桌面\图标\ico\cal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783" y="4344891"/>
            <a:ext cx="749508" cy="716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62" y="4344891"/>
            <a:ext cx="749508" cy="7167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9C07A9A8-E140-E34F-B469-16B7A38385E9}"/>
              </a:ext>
            </a:extLst>
          </p:cNvPr>
          <p:cNvSpPr txBox="1"/>
          <p:nvPr/>
        </p:nvSpPr>
        <p:spPr>
          <a:xfrm>
            <a:off x="772962" y="2248526"/>
            <a:ext cx="2854158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2" name="Rectangle 99"/>
          <p:cNvSpPr/>
          <p:nvPr/>
        </p:nvSpPr>
        <p:spPr>
          <a:xfrm>
            <a:off x="815536" y="3022975"/>
            <a:ext cx="3401437" cy="1527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希望更多顾客进店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顾客离店后还能联系到顾客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ct val="150000"/>
              </a:lnSpc>
              <a:spcAft>
                <a:spcPts val="15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导购业绩算得准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100"/>
          <p:cNvSpPr txBox="1"/>
          <p:nvPr/>
        </p:nvSpPr>
        <p:spPr>
          <a:xfrm>
            <a:off x="1018144" y="2326926"/>
            <a:ext cx="235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门店导购运营痛点</a:t>
            </a:r>
            <a:endParaRPr lang="id-ID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7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2484EEA-B5EF-8141-9510-86EEB96EACA2}"/>
              </a:ext>
            </a:extLst>
          </p:cNvPr>
          <p:cNvSpPr txBox="1"/>
          <p:nvPr/>
        </p:nvSpPr>
        <p:spPr>
          <a:xfrm>
            <a:off x="1375426" y="2726684"/>
            <a:ext cx="2211054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便捷的条码标签打印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Rectangle 7"/>
          <p:cNvSpPr/>
          <p:nvPr/>
        </p:nvSpPr>
        <p:spPr>
          <a:xfrm>
            <a:off x="1375426" y="2801692"/>
            <a:ext cx="2211054" cy="41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Condensed Light" pitchFamily="34" charset="0"/>
              </a:rPr>
              <a:t>标价签打印机</a:t>
            </a:r>
            <a:endParaRPr 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Open Sans Condensed Light" pitchFamily="34" charset="0"/>
            </a:endParaRPr>
          </a:p>
        </p:txBody>
      </p:sp>
      <p:sp>
        <p:nvSpPr>
          <p:cNvPr id="44" name="Rectangle 7"/>
          <p:cNvSpPr/>
          <p:nvPr/>
        </p:nvSpPr>
        <p:spPr>
          <a:xfrm>
            <a:off x="1375426" y="3402677"/>
            <a:ext cx="407033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Levenim MT" pitchFamily="2" charset="-79"/>
                <a:sym typeface="+mn-ea"/>
              </a:rPr>
              <a:t>支持主流的有线、无线的标价签打印机，收银机、手机均可直接选商品打印标价签，简单高效。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8AF338-BABF-3549-9FC7-4BAD2BA48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50" y="2095241"/>
            <a:ext cx="2508021" cy="29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8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会员经营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BBB81CD8-5C90-F449-8CA2-21C1AC8C3A9C}"/>
              </a:ext>
            </a:extLst>
          </p:cNvPr>
          <p:cNvSpPr txBox="1"/>
          <p:nvPr/>
        </p:nvSpPr>
        <p:spPr bwMode="auto">
          <a:xfrm flipH="1">
            <a:off x="8622704" y="3563085"/>
            <a:ext cx="2875380" cy="618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手动标签，更精准刻画会员特征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3AC4C044-B200-7D45-93C8-89851D033478}"/>
              </a:ext>
            </a:extLst>
          </p:cNvPr>
          <p:cNvSpPr txBox="1"/>
          <p:nvPr/>
        </p:nvSpPr>
        <p:spPr bwMode="auto">
          <a:xfrm flipH="1">
            <a:off x="8635759" y="3133865"/>
            <a:ext cx="26591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会员画像</a:t>
            </a:r>
          </a:p>
        </p:txBody>
      </p:sp>
      <p:sp>
        <p:nvSpPr>
          <p:cNvPr id="74" name="文本框 149">
            <a:extLst>
              <a:ext uri="{FF2B5EF4-FFF2-40B4-BE49-F238E27FC236}">
                <a16:creationId xmlns:a16="http://schemas.microsoft.com/office/drawing/2014/main" id="{B6FAE6BE-83E8-FB44-BB41-171708FEA5AA}"/>
              </a:ext>
            </a:extLst>
          </p:cNvPr>
          <p:cNvSpPr txBox="1"/>
          <p:nvPr/>
        </p:nvSpPr>
        <p:spPr bwMode="auto">
          <a:xfrm>
            <a:off x="1068098" y="1895176"/>
            <a:ext cx="2892753" cy="618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整合会员线上线下消费数据、行为数据、属性数据</a:t>
            </a:r>
          </a:p>
        </p:txBody>
      </p:sp>
      <p:sp>
        <p:nvSpPr>
          <p:cNvPr id="75" name="文本框 150">
            <a:extLst>
              <a:ext uri="{FF2B5EF4-FFF2-40B4-BE49-F238E27FC236}">
                <a16:creationId xmlns:a16="http://schemas.microsoft.com/office/drawing/2014/main" id="{E0AEC932-73F3-BD4E-AD1F-1CDD89EEA5D7}"/>
              </a:ext>
            </a:extLst>
          </p:cNvPr>
          <p:cNvSpPr txBox="1"/>
          <p:nvPr/>
        </p:nvSpPr>
        <p:spPr bwMode="auto">
          <a:xfrm>
            <a:off x="1068098" y="1458445"/>
            <a:ext cx="2879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多渠道整合</a:t>
            </a:r>
          </a:p>
        </p:txBody>
      </p:sp>
      <p:sp>
        <p:nvSpPr>
          <p:cNvPr id="76" name="文本框 155">
            <a:extLst>
              <a:ext uri="{FF2B5EF4-FFF2-40B4-BE49-F238E27FC236}">
                <a16:creationId xmlns:a16="http://schemas.microsoft.com/office/drawing/2014/main" id="{939A48A8-60FC-B740-AAEA-A955996B8702}"/>
              </a:ext>
            </a:extLst>
          </p:cNvPr>
          <p:cNvSpPr txBox="1"/>
          <p:nvPr/>
        </p:nvSpPr>
        <p:spPr bwMode="auto">
          <a:xfrm>
            <a:off x="1118870" y="5153424"/>
            <a:ext cx="2791180" cy="898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礼品卡券、更低折扣、更多积分等营销触达，及数据监测、效果分析</a:t>
            </a:r>
          </a:p>
        </p:txBody>
      </p:sp>
      <p:sp>
        <p:nvSpPr>
          <p:cNvPr id="77" name="文本框 156">
            <a:extLst>
              <a:ext uri="{FF2B5EF4-FFF2-40B4-BE49-F238E27FC236}">
                <a16:creationId xmlns:a16="http://schemas.microsoft.com/office/drawing/2014/main" id="{DC782FA4-DE89-FA4A-9634-61B64E3B0B85}"/>
              </a:ext>
            </a:extLst>
          </p:cNvPr>
          <p:cNvSpPr txBox="1"/>
          <p:nvPr/>
        </p:nvSpPr>
        <p:spPr bwMode="auto">
          <a:xfrm>
            <a:off x="1220444" y="4762244"/>
            <a:ext cx="2676848" cy="369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b="1" dirty="0">
                <a:solidFill>
                  <a:schemeClr val="accent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精细化运营</a:t>
            </a: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446157A3-79B7-B647-A1A1-4D87A1D46443}"/>
              </a:ext>
            </a:extLst>
          </p:cNvPr>
          <p:cNvGrpSpPr/>
          <p:nvPr/>
        </p:nvGrpSpPr>
        <p:grpSpPr>
          <a:xfrm>
            <a:off x="3697564" y="1406332"/>
            <a:ext cx="4796873" cy="4279844"/>
            <a:chOff x="3297620" y="1406332"/>
            <a:chExt cx="4796873" cy="4279844"/>
          </a:xfrm>
        </p:grpSpPr>
        <p:grpSp>
          <p:nvGrpSpPr>
            <p:cNvPr id="79" name="组合 157">
              <a:extLst>
                <a:ext uri="{FF2B5EF4-FFF2-40B4-BE49-F238E27FC236}">
                  <a16:creationId xmlns:a16="http://schemas.microsoft.com/office/drawing/2014/main" id="{6741D0B1-FD27-5C40-801E-18CAF9968879}"/>
                </a:ext>
              </a:extLst>
            </p:cNvPr>
            <p:cNvGrpSpPr/>
            <p:nvPr/>
          </p:nvGrpSpPr>
          <p:grpSpPr>
            <a:xfrm>
              <a:off x="5362026" y="3350946"/>
              <a:ext cx="460587" cy="394948"/>
              <a:chOff x="3546346" y="2339026"/>
              <a:chExt cx="897787" cy="769842"/>
            </a:xfrm>
            <a:solidFill>
              <a:schemeClr val="bg1">
                <a:lumMod val="50000"/>
              </a:schemeClr>
            </a:soli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121" name="Rectangle 227">
                <a:extLst>
                  <a:ext uri="{FF2B5EF4-FFF2-40B4-BE49-F238E27FC236}">
                    <a16:creationId xmlns:a16="http://schemas.microsoft.com/office/drawing/2014/main" id="{61D06A72-AA23-2B4A-A2DD-2B28287C0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1526" y="3077423"/>
                <a:ext cx="882607" cy="3144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2" name="Freeform 228">
                <a:extLst>
                  <a:ext uri="{FF2B5EF4-FFF2-40B4-BE49-F238E27FC236}">
                    <a16:creationId xmlns:a16="http://schemas.microsoft.com/office/drawing/2014/main" id="{F3535480-9109-F64B-A48C-804DF9B8D883}"/>
                  </a:ext>
                </a:extLst>
              </p:cNvPr>
              <p:cNvSpPr/>
              <p:nvPr/>
            </p:nvSpPr>
            <p:spPr bwMode="auto">
              <a:xfrm>
                <a:off x="3617909" y="2844302"/>
                <a:ext cx="125777" cy="210351"/>
              </a:xfrm>
              <a:custGeom>
                <a:avLst/>
                <a:gdLst>
                  <a:gd name="T0" fmla="*/ 6 w 49"/>
                  <a:gd name="T1" fmla="*/ 82 h 82"/>
                  <a:gd name="T2" fmla="*/ 43 w 49"/>
                  <a:gd name="T3" fmla="*/ 82 h 82"/>
                  <a:gd name="T4" fmla="*/ 49 w 49"/>
                  <a:gd name="T5" fmla="*/ 76 h 82"/>
                  <a:gd name="T6" fmla="*/ 49 w 49"/>
                  <a:gd name="T7" fmla="*/ 0 h 82"/>
                  <a:gd name="T8" fmla="*/ 0 w 49"/>
                  <a:gd name="T9" fmla="*/ 49 h 82"/>
                  <a:gd name="T10" fmla="*/ 0 w 49"/>
                  <a:gd name="T11" fmla="*/ 76 h 82"/>
                  <a:gd name="T12" fmla="*/ 6 w 49"/>
                  <a:gd name="T13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82">
                    <a:moveTo>
                      <a:pt x="6" y="82"/>
                    </a:moveTo>
                    <a:cubicBezTo>
                      <a:pt x="43" y="82"/>
                      <a:pt x="43" y="82"/>
                      <a:pt x="43" y="82"/>
                    </a:cubicBezTo>
                    <a:cubicBezTo>
                      <a:pt x="46" y="82"/>
                      <a:pt x="49" y="79"/>
                      <a:pt x="49" y="76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9"/>
                      <a:pt x="3" y="82"/>
                      <a:pt x="6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3" name="Freeform 229">
                <a:extLst>
                  <a:ext uri="{FF2B5EF4-FFF2-40B4-BE49-F238E27FC236}">
                    <a16:creationId xmlns:a16="http://schemas.microsoft.com/office/drawing/2014/main" id="{08858EF8-1FDD-764E-80B2-CD906701B2BA}"/>
                  </a:ext>
                </a:extLst>
              </p:cNvPr>
              <p:cNvSpPr/>
              <p:nvPr/>
            </p:nvSpPr>
            <p:spPr bwMode="auto">
              <a:xfrm>
                <a:off x="3779467" y="2682744"/>
                <a:ext cx="122524" cy="371910"/>
              </a:xfrm>
              <a:custGeom>
                <a:avLst/>
                <a:gdLst>
                  <a:gd name="T0" fmla="*/ 5 w 48"/>
                  <a:gd name="T1" fmla="*/ 145 h 145"/>
                  <a:gd name="T2" fmla="*/ 43 w 48"/>
                  <a:gd name="T3" fmla="*/ 145 h 145"/>
                  <a:gd name="T4" fmla="*/ 48 w 48"/>
                  <a:gd name="T5" fmla="*/ 139 h 145"/>
                  <a:gd name="T6" fmla="*/ 48 w 48"/>
                  <a:gd name="T7" fmla="*/ 0 h 145"/>
                  <a:gd name="T8" fmla="*/ 0 w 48"/>
                  <a:gd name="T9" fmla="*/ 49 h 145"/>
                  <a:gd name="T10" fmla="*/ 0 w 48"/>
                  <a:gd name="T11" fmla="*/ 139 h 145"/>
                  <a:gd name="T12" fmla="*/ 5 w 48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45">
                    <a:moveTo>
                      <a:pt x="5" y="145"/>
                    </a:moveTo>
                    <a:cubicBezTo>
                      <a:pt x="43" y="145"/>
                      <a:pt x="43" y="145"/>
                      <a:pt x="43" y="145"/>
                    </a:cubicBezTo>
                    <a:cubicBezTo>
                      <a:pt x="46" y="145"/>
                      <a:pt x="48" y="142"/>
                      <a:pt x="48" y="13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0" y="142"/>
                      <a:pt x="2" y="145"/>
                      <a:pt x="5" y="1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4" name="Freeform 230">
                <a:extLst>
                  <a:ext uri="{FF2B5EF4-FFF2-40B4-BE49-F238E27FC236}">
                    <a16:creationId xmlns:a16="http://schemas.microsoft.com/office/drawing/2014/main" id="{F25F2C97-6C4B-D444-9BDB-962FE2FE06B6}"/>
                  </a:ext>
                </a:extLst>
              </p:cNvPr>
              <p:cNvSpPr/>
              <p:nvPr/>
            </p:nvSpPr>
            <p:spPr bwMode="auto">
              <a:xfrm>
                <a:off x="3938857" y="2713104"/>
                <a:ext cx="124693" cy="341550"/>
              </a:xfrm>
              <a:custGeom>
                <a:avLst/>
                <a:gdLst>
                  <a:gd name="T0" fmla="*/ 22 w 49"/>
                  <a:gd name="T1" fmla="*/ 22 h 133"/>
                  <a:gd name="T2" fmla="*/ 0 w 49"/>
                  <a:gd name="T3" fmla="*/ 0 h 133"/>
                  <a:gd name="T4" fmla="*/ 0 w 49"/>
                  <a:gd name="T5" fmla="*/ 127 h 133"/>
                  <a:gd name="T6" fmla="*/ 6 w 49"/>
                  <a:gd name="T7" fmla="*/ 133 h 133"/>
                  <a:gd name="T8" fmla="*/ 43 w 49"/>
                  <a:gd name="T9" fmla="*/ 133 h 133"/>
                  <a:gd name="T10" fmla="*/ 49 w 49"/>
                  <a:gd name="T11" fmla="*/ 127 h 133"/>
                  <a:gd name="T12" fmla="*/ 49 w 49"/>
                  <a:gd name="T13" fmla="*/ 26 h 133"/>
                  <a:gd name="T14" fmla="*/ 38 w 49"/>
                  <a:gd name="T15" fmla="*/ 29 h 133"/>
                  <a:gd name="T16" fmla="*/ 22 w 49"/>
                  <a:gd name="T17" fmla="*/ 2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133">
                    <a:moveTo>
                      <a:pt x="22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0"/>
                      <a:pt x="3" y="133"/>
                      <a:pt x="6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6" y="133"/>
                      <a:pt x="49" y="130"/>
                      <a:pt x="49" y="1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8"/>
                      <a:pt x="42" y="29"/>
                      <a:pt x="38" y="29"/>
                    </a:cubicBezTo>
                    <a:cubicBezTo>
                      <a:pt x="32" y="29"/>
                      <a:pt x="27" y="26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5" name="Freeform 231">
                <a:extLst>
                  <a:ext uri="{FF2B5EF4-FFF2-40B4-BE49-F238E27FC236}">
                    <a16:creationId xmlns:a16="http://schemas.microsoft.com/office/drawing/2014/main" id="{9B7F8DC8-D3AE-AB4C-B185-543006F7F044}"/>
                  </a:ext>
                </a:extLst>
              </p:cNvPr>
              <p:cNvSpPr/>
              <p:nvPr/>
            </p:nvSpPr>
            <p:spPr bwMode="auto">
              <a:xfrm>
                <a:off x="4100415" y="2624193"/>
                <a:ext cx="122524" cy="430461"/>
              </a:xfrm>
              <a:custGeom>
                <a:avLst/>
                <a:gdLst>
                  <a:gd name="T0" fmla="*/ 5 w 48"/>
                  <a:gd name="T1" fmla="*/ 168 h 168"/>
                  <a:gd name="T2" fmla="*/ 43 w 48"/>
                  <a:gd name="T3" fmla="*/ 168 h 168"/>
                  <a:gd name="T4" fmla="*/ 48 w 48"/>
                  <a:gd name="T5" fmla="*/ 162 h 168"/>
                  <a:gd name="T6" fmla="*/ 48 w 48"/>
                  <a:gd name="T7" fmla="*/ 0 h 168"/>
                  <a:gd name="T8" fmla="*/ 0 w 48"/>
                  <a:gd name="T9" fmla="*/ 48 h 168"/>
                  <a:gd name="T10" fmla="*/ 0 w 48"/>
                  <a:gd name="T11" fmla="*/ 162 h 168"/>
                  <a:gd name="T12" fmla="*/ 5 w 48"/>
                  <a:gd name="T1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68">
                    <a:moveTo>
                      <a:pt x="5" y="168"/>
                    </a:moveTo>
                    <a:cubicBezTo>
                      <a:pt x="43" y="168"/>
                      <a:pt x="43" y="168"/>
                      <a:pt x="43" y="168"/>
                    </a:cubicBezTo>
                    <a:cubicBezTo>
                      <a:pt x="46" y="168"/>
                      <a:pt x="48" y="165"/>
                      <a:pt x="48" y="16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5"/>
                      <a:pt x="2" y="168"/>
                      <a:pt x="5" y="1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6" name="Freeform 232">
                <a:extLst>
                  <a:ext uri="{FF2B5EF4-FFF2-40B4-BE49-F238E27FC236}">
                    <a16:creationId xmlns:a16="http://schemas.microsoft.com/office/drawing/2014/main" id="{5D92C57B-927B-9D49-B2CB-65D3231DF6B2}"/>
                  </a:ext>
                </a:extLst>
              </p:cNvPr>
              <p:cNvSpPr/>
              <p:nvPr/>
            </p:nvSpPr>
            <p:spPr bwMode="auto">
              <a:xfrm>
                <a:off x="4258721" y="2513596"/>
                <a:ext cx="125777" cy="541058"/>
              </a:xfrm>
              <a:custGeom>
                <a:avLst/>
                <a:gdLst>
                  <a:gd name="T0" fmla="*/ 29 w 49"/>
                  <a:gd name="T1" fmla="*/ 0 h 211"/>
                  <a:gd name="T2" fmla="*/ 0 w 49"/>
                  <a:gd name="T3" fmla="*/ 29 h 211"/>
                  <a:gd name="T4" fmla="*/ 0 w 49"/>
                  <a:gd name="T5" fmla="*/ 205 h 211"/>
                  <a:gd name="T6" fmla="*/ 6 w 49"/>
                  <a:gd name="T7" fmla="*/ 211 h 211"/>
                  <a:gd name="T8" fmla="*/ 43 w 49"/>
                  <a:gd name="T9" fmla="*/ 211 h 211"/>
                  <a:gd name="T10" fmla="*/ 49 w 49"/>
                  <a:gd name="T11" fmla="*/ 205 h 211"/>
                  <a:gd name="T12" fmla="*/ 49 w 49"/>
                  <a:gd name="T13" fmla="*/ 22 h 211"/>
                  <a:gd name="T14" fmla="*/ 29 w 49"/>
                  <a:gd name="T1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211">
                    <a:moveTo>
                      <a:pt x="29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0" y="205"/>
                      <a:pt x="0" y="205"/>
                      <a:pt x="0" y="205"/>
                    </a:cubicBezTo>
                    <a:cubicBezTo>
                      <a:pt x="0" y="208"/>
                      <a:pt x="3" y="211"/>
                      <a:pt x="6" y="211"/>
                    </a:cubicBezTo>
                    <a:cubicBezTo>
                      <a:pt x="43" y="211"/>
                      <a:pt x="43" y="211"/>
                      <a:pt x="43" y="211"/>
                    </a:cubicBezTo>
                    <a:cubicBezTo>
                      <a:pt x="46" y="211"/>
                      <a:pt x="49" y="208"/>
                      <a:pt x="49" y="205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38" y="21"/>
                      <a:pt x="29" y="12"/>
                      <a:pt x="2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7" name="Freeform 233">
                <a:extLst>
                  <a:ext uri="{FF2B5EF4-FFF2-40B4-BE49-F238E27FC236}">
                    <a16:creationId xmlns:a16="http://schemas.microsoft.com/office/drawing/2014/main" id="{D3121FE8-6133-5245-8294-447DE1418689}"/>
                  </a:ext>
                </a:extLst>
              </p:cNvPr>
              <p:cNvSpPr/>
              <p:nvPr/>
            </p:nvSpPr>
            <p:spPr bwMode="auto">
              <a:xfrm>
                <a:off x="3546346" y="2339026"/>
                <a:ext cx="871764" cy="610452"/>
              </a:xfrm>
              <a:custGeom>
                <a:avLst/>
                <a:gdLst>
                  <a:gd name="T0" fmla="*/ 20 w 340"/>
                  <a:gd name="T1" fmla="*/ 234 h 238"/>
                  <a:gd name="T2" fmla="*/ 140 w 340"/>
                  <a:gd name="T3" fmla="*/ 113 h 238"/>
                  <a:gd name="T4" fmla="*/ 183 w 340"/>
                  <a:gd name="T5" fmla="*/ 156 h 238"/>
                  <a:gd name="T6" fmla="*/ 199 w 340"/>
                  <a:gd name="T7" fmla="*/ 156 h 238"/>
                  <a:gd name="T8" fmla="*/ 318 w 340"/>
                  <a:gd name="T9" fmla="*/ 37 h 238"/>
                  <a:gd name="T10" fmla="*/ 318 w 340"/>
                  <a:gd name="T11" fmla="*/ 64 h 238"/>
                  <a:gd name="T12" fmla="*/ 329 w 340"/>
                  <a:gd name="T13" fmla="*/ 75 h 238"/>
                  <a:gd name="T14" fmla="*/ 340 w 340"/>
                  <a:gd name="T15" fmla="*/ 64 h 238"/>
                  <a:gd name="T16" fmla="*/ 340 w 340"/>
                  <a:gd name="T17" fmla="*/ 11 h 238"/>
                  <a:gd name="T18" fmla="*/ 337 w 340"/>
                  <a:gd name="T19" fmla="*/ 3 h 238"/>
                  <a:gd name="T20" fmla="*/ 329 w 340"/>
                  <a:gd name="T21" fmla="*/ 0 h 238"/>
                  <a:gd name="T22" fmla="*/ 276 w 340"/>
                  <a:gd name="T23" fmla="*/ 0 h 238"/>
                  <a:gd name="T24" fmla="*/ 265 w 340"/>
                  <a:gd name="T25" fmla="*/ 11 h 238"/>
                  <a:gd name="T26" fmla="*/ 276 w 340"/>
                  <a:gd name="T27" fmla="*/ 22 h 238"/>
                  <a:gd name="T28" fmla="*/ 302 w 340"/>
                  <a:gd name="T29" fmla="*/ 22 h 238"/>
                  <a:gd name="T30" fmla="*/ 191 w 340"/>
                  <a:gd name="T31" fmla="*/ 133 h 238"/>
                  <a:gd name="T32" fmla="*/ 148 w 340"/>
                  <a:gd name="T33" fmla="*/ 90 h 238"/>
                  <a:gd name="T34" fmla="*/ 133 w 340"/>
                  <a:gd name="T35" fmla="*/ 90 h 238"/>
                  <a:gd name="T36" fmla="*/ 4 w 340"/>
                  <a:gd name="T37" fmla="*/ 219 h 238"/>
                  <a:gd name="T38" fmla="*/ 4 w 340"/>
                  <a:gd name="T39" fmla="*/ 234 h 238"/>
                  <a:gd name="T40" fmla="*/ 20 w 340"/>
                  <a:gd name="T41" fmla="*/ 234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0" h="238">
                    <a:moveTo>
                      <a:pt x="20" y="234"/>
                    </a:move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188" y="160"/>
                      <a:pt x="195" y="160"/>
                      <a:pt x="199" y="156"/>
                    </a:cubicBezTo>
                    <a:cubicBezTo>
                      <a:pt x="318" y="37"/>
                      <a:pt x="318" y="37"/>
                      <a:pt x="318" y="37"/>
                    </a:cubicBezTo>
                    <a:cubicBezTo>
                      <a:pt x="318" y="64"/>
                      <a:pt x="318" y="64"/>
                      <a:pt x="318" y="64"/>
                    </a:cubicBezTo>
                    <a:cubicBezTo>
                      <a:pt x="318" y="70"/>
                      <a:pt x="323" y="75"/>
                      <a:pt x="329" y="75"/>
                    </a:cubicBezTo>
                    <a:cubicBezTo>
                      <a:pt x="335" y="75"/>
                      <a:pt x="340" y="70"/>
                      <a:pt x="340" y="64"/>
                    </a:cubicBezTo>
                    <a:cubicBezTo>
                      <a:pt x="340" y="11"/>
                      <a:pt x="340" y="11"/>
                      <a:pt x="340" y="11"/>
                    </a:cubicBezTo>
                    <a:cubicBezTo>
                      <a:pt x="340" y="8"/>
                      <a:pt x="339" y="5"/>
                      <a:pt x="337" y="3"/>
                    </a:cubicBezTo>
                    <a:cubicBezTo>
                      <a:pt x="335" y="1"/>
                      <a:pt x="332" y="0"/>
                      <a:pt x="329" y="0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70" y="0"/>
                      <a:pt x="265" y="4"/>
                      <a:pt x="265" y="11"/>
                    </a:cubicBezTo>
                    <a:cubicBezTo>
                      <a:pt x="265" y="17"/>
                      <a:pt x="270" y="22"/>
                      <a:pt x="276" y="22"/>
                    </a:cubicBezTo>
                    <a:cubicBezTo>
                      <a:pt x="302" y="22"/>
                      <a:pt x="302" y="22"/>
                      <a:pt x="302" y="22"/>
                    </a:cubicBezTo>
                    <a:cubicBezTo>
                      <a:pt x="191" y="133"/>
                      <a:pt x="191" y="133"/>
                      <a:pt x="191" y="13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4" y="86"/>
                      <a:pt x="137" y="86"/>
                      <a:pt x="133" y="90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0" y="223"/>
                      <a:pt x="0" y="230"/>
                      <a:pt x="4" y="234"/>
                    </a:cubicBezTo>
                    <a:cubicBezTo>
                      <a:pt x="8" y="238"/>
                      <a:pt x="15" y="238"/>
                      <a:pt x="20" y="2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grpSp>
          <p:nvGrpSpPr>
            <p:cNvPr id="80" name="组合 28">
              <a:extLst>
                <a:ext uri="{FF2B5EF4-FFF2-40B4-BE49-F238E27FC236}">
                  <a16:creationId xmlns:a16="http://schemas.microsoft.com/office/drawing/2014/main" id="{B3A6DBF0-8782-5440-85FD-5326B4A5E80B}"/>
                </a:ext>
              </a:extLst>
            </p:cNvPr>
            <p:cNvGrpSpPr/>
            <p:nvPr/>
          </p:nvGrpSpPr>
          <p:grpSpPr>
            <a:xfrm>
              <a:off x="3297620" y="1519514"/>
              <a:ext cx="4020275" cy="4087141"/>
              <a:chOff x="4076701" y="1384898"/>
              <a:chExt cx="4021322" cy="4088205"/>
            </a:xfrm>
            <a:effectLst>
              <a:outerShdw blurRad="152400" dist="88900" dir="2700000" sx="99000" sy="99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118" name="任意多边形 24">
                <a:extLst>
                  <a:ext uri="{FF2B5EF4-FFF2-40B4-BE49-F238E27FC236}">
                    <a16:creationId xmlns:a16="http://schemas.microsoft.com/office/drawing/2014/main" id="{265F3643-1144-9C48-8435-946E4B608BD0}"/>
                  </a:ext>
                </a:extLst>
              </p:cNvPr>
              <p:cNvSpPr/>
              <p:nvPr/>
            </p:nvSpPr>
            <p:spPr>
              <a:xfrm>
                <a:off x="4076701" y="2446530"/>
                <a:ext cx="2026434" cy="1964942"/>
              </a:xfrm>
              <a:custGeom>
                <a:avLst/>
                <a:gdLst>
                  <a:gd name="connsiteX0" fmla="*/ 648884 w 2026434"/>
                  <a:gd name="connsiteY0" fmla="*/ 0 h 1964942"/>
                  <a:gd name="connsiteX1" fmla="*/ 1551718 w 2026434"/>
                  <a:gd name="connsiteY1" fmla="*/ 229 h 1964942"/>
                  <a:gd name="connsiteX2" fmla="*/ 1724865 w 2026434"/>
                  <a:gd name="connsiteY2" fmla="*/ 100196 h 1964942"/>
                  <a:gd name="connsiteX3" fmla="*/ 1985955 w 2026434"/>
                  <a:gd name="connsiteY3" fmla="*/ 552154 h 1964942"/>
                  <a:gd name="connsiteX4" fmla="*/ 2016766 w 2026434"/>
                  <a:gd name="connsiteY4" fmla="*/ 605484 h 1964942"/>
                  <a:gd name="connsiteX5" fmla="*/ 1976958 w 2026434"/>
                  <a:gd name="connsiteY5" fmla="*/ 638328 h 1964942"/>
                  <a:gd name="connsiteX6" fmla="*/ 1839723 w 2026434"/>
                  <a:gd name="connsiteY6" fmla="*/ 969642 h 1964942"/>
                  <a:gd name="connsiteX7" fmla="*/ 1976958 w 2026434"/>
                  <a:gd name="connsiteY7" fmla="*/ 1300955 h 1964942"/>
                  <a:gd name="connsiteX8" fmla="*/ 2026434 w 2026434"/>
                  <a:gd name="connsiteY8" fmla="*/ 1341779 h 1964942"/>
                  <a:gd name="connsiteX9" fmla="*/ 1966837 w 2026434"/>
                  <a:gd name="connsiteY9" fmla="*/ 1445004 h 1964942"/>
                  <a:gd name="connsiteX10" fmla="*/ 1724816 w 2026434"/>
                  <a:gd name="connsiteY10" fmla="*/ 1864201 h 1964942"/>
                  <a:gd name="connsiteX11" fmla="*/ 1551222 w 2026434"/>
                  <a:gd name="connsiteY11" fmla="*/ 1964942 h 1964942"/>
                  <a:gd name="connsiteX12" fmla="*/ 648386 w 2026434"/>
                  <a:gd name="connsiteY12" fmla="*/ 1964713 h 1964942"/>
                  <a:gd name="connsiteX13" fmla="*/ 475240 w 2026434"/>
                  <a:gd name="connsiteY13" fmla="*/ 1864748 h 1964942"/>
                  <a:gd name="connsiteX14" fmla="*/ 23624 w 2026434"/>
                  <a:gd name="connsiteY14" fmla="*/ 1082984 h 1964942"/>
                  <a:gd name="connsiteX15" fmla="*/ 24071 w 2026434"/>
                  <a:gd name="connsiteY15" fmla="*/ 882276 h 1964942"/>
                  <a:gd name="connsiteX16" fmla="*/ 475291 w 2026434"/>
                  <a:gd name="connsiteY16" fmla="*/ 100743 h 1964942"/>
                  <a:gd name="connsiteX17" fmla="*/ 648884 w 2026434"/>
                  <a:gd name="connsiteY17" fmla="*/ 0 h 196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26434" h="1964942">
                    <a:moveTo>
                      <a:pt x="648884" y="0"/>
                    </a:moveTo>
                    <a:cubicBezTo>
                      <a:pt x="1551718" y="229"/>
                      <a:pt x="1551718" y="229"/>
                      <a:pt x="1551718" y="229"/>
                    </a:cubicBezTo>
                    <a:cubicBezTo>
                      <a:pt x="1614503" y="1124"/>
                      <a:pt x="1692699" y="46270"/>
                      <a:pt x="1724865" y="100196"/>
                    </a:cubicBezTo>
                    <a:cubicBezTo>
                      <a:pt x="1837770" y="295637"/>
                      <a:pt x="1922447" y="442218"/>
                      <a:pt x="1985955" y="552154"/>
                    </a:cubicBezTo>
                    <a:lnTo>
                      <a:pt x="2016766" y="605484"/>
                    </a:lnTo>
                    <a:lnTo>
                      <a:pt x="1976958" y="638328"/>
                    </a:lnTo>
                    <a:cubicBezTo>
                      <a:pt x="1892167" y="723118"/>
                      <a:pt x="1839723" y="840256"/>
                      <a:pt x="1839723" y="969642"/>
                    </a:cubicBezTo>
                    <a:cubicBezTo>
                      <a:pt x="1839723" y="1099028"/>
                      <a:pt x="1892167" y="1216165"/>
                      <a:pt x="1976958" y="1300955"/>
                    </a:cubicBezTo>
                    <a:lnTo>
                      <a:pt x="2026434" y="1341779"/>
                    </a:lnTo>
                    <a:lnTo>
                      <a:pt x="1966837" y="1445004"/>
                    </a:lnTo>
                    <a:cubicBezTo>
                      <a:pt x="1724816" y="1864201"/>
                      <a:pt x="1724816" y="1864201"/>
                      <a:pt x="1724816" y="1864201"/>
                    </a:cubicBezTo>
                    <a:cubicBezTo>
                      <a:pt x="1692584" y="1920025"/>
                      <a:pt x="1614811" y="1964440"/>
                      <a:pt x="1551222" y="1964942"/>
                    </a:cubicBezTo>
                    <a:cubicBezTo>
                      <a:pt x="648386" y="1964713"/>
                      <a:pt x="648386" y="1964713"/>
                      <a:pt x="648386" y="1964713"/>
                    </a:cubicBezTo>
                    <a:cubicBezTo>
                      <a:pt x="584795" y="1965216"/>
                      <a:pt x="506600" y="1920070"/>
                      <a:pt x="475240" y="1864748"/>
                    </a:cubicBezTo>
                    <a:cubicBezTo>
                      <a:pt x="23624" y="1082984"/>
                      <a:pt x="23624" y="1082984"/>
                      <a:pt x="23624" y="1082984"/>
                    </a:cubicBezTo>
                    <a:cubicBezTo>
                      <a:pt x="-7738" y="1027662"/>
                      <a:pt x="-8160" y="938100"/>
                      <a:pt x="24071" y="882276"/>
                    </a:cubicBezTo>
                    <a:lnTo>
                      <a:pt x="475291" y="100743"/>
                    </a:lnTo>
                    <a:cubicBezTo>
                      <a:pt x="506715" y="46313"/>
                      <a:pt x="585293" y="503"/>
                      <a:pt x="648884" y="0"/>
                    </a:cubicBezTo>
                    <a:close/>
                  </a:path>
                </a:pathLst>
              </a:custGeom>
              <a:pattFill prst="dkDnDiag">
                <a:fgClr>
                  <a:srgbClr val="F8F8F8"/>
                </a:fgClr>
                <a:bgClr>
                  <a:schemeClr val="bg1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19" name="任意多边形 27">
                <a:extLst>
                  <a:ext uri="{FF2B5EF4-FFF2-40B4-BE49-F238E27FC236}">
                    <a16:creationId xmlns:a16="http://schemas.microsoft.com/office/drawing/2014/main" id="{89290A45-EF62-C243-A88B-EE163904F863}"/>
                  </a:ext>
                </a:extLst>
              </p:cNvPr>
              <p:cNvSpPr/>
              <p:nvPr/>
            </p:nvSpPr>
            <p:spPr>
              <a:xfrm>
                <a:off x="5898221" y="1384898"/>
                <a:ext cx="2199801" cy="1964942"/>
              </a:xfrm>
              <a:custGeom>
                <a:avLst/>
                <a:gdLst>
                  <a:gd name="connsiteX0" fmla="*/ 648882 w 2199801"/>
                  <a:gd name="connsiteY0" fmla="*/ 0 h 1964942"/>
                  <a:gd name="connsiteX1" fmla="*/ 1551718 w 2199801"/>
                  <a:gd name="connsiteY1" fmla="*/ 229 h 1964942"/>
                  <a:gd name="connsiteX2" fmla="*/ 1724863 w 2199801"/>
                  <a:gd name="connsiteY2" fmla="*/ 100196 h 1964942"/>
                  <a:gd name="connsiteX3" fmla="*/ 2176480 w 2199801"/>
                  <a:gd name="connsiteY3" fmla="*/ 881958 h 1964942"/>
                  <a:gd name="connsiteX4" fmla="*/ 2176032 w 2199801"/>
                  <a:gd name="connsiteY4" fmla="*/ 1082667 h 1964942"/>
                  <a:gd name="connsiteX5" fmla="*/ 1724813 w 2199801"/>
                  <a:gd name="connsiteY5" fmla="*/ 1864201 h 1964942"/>
                  <a:gd name="connsiteX6" fmla="*/ 1551218 w 2199801"/>
                  <a:gd name="connsiteY6" fmla="*/ 1964942 h 1964942"/>
                  <a:gd name="connsiteX7" fmla="*/ 941762 w 2199801"/>
                  <a:gd name="connsiteY7" fmla="*/ 1964788 h 1964942"/>
                  <a:gd name="connsiteX8" fmla="*/ 931314 w 2199801"/>
                  <a:gd name="connsiteY8" fmla="*/ 1964785 h 1964942"/>
                  <a:gd name="connsiteX9" fmla="*/ 928498 w 2199801"/>
                  <a:gd name="connsiteY9" fmla="*/ 1936844 h 1964942"/>
                  <a:gd name="connsiteX10" fmla="*/ 469470 w 2199801"/>
                  <a:gd name="connsiteY10" fmla="*/ 1562725 h 1964942"/>
                  <a:gd name="connsiteX11" fmla="*/ 375041 w 2199801"/>
                  <a:gd name="connsiteY11" fmla="*/ 1572245 h 1964942"/>
                  <a:gd name="connsiteX12" fmla="*/ 316721 w 2199801"/>
                  <a:gd name="connsiteY12" fmla="*/ 1590348 h 1964942"/>
                  <a:gd name="connsiteX13" fmla="*/ 265859 w 2199801"/>
                  <a:gd name="connsiteY13" fmla="*/ 1502303 h 1964942"/>
                  <a:gd name="connsiteX14" fmla="*/ 23623 w 2199801"/>
                  <a:gd name="connsiteY14" fmla="*/ 1082984 h 1964942"/>
                  <a:gd name="connsiteX15" fmla="*/ 24070 w 2199801"/>
                  <a:gd name="connsiteY15" fmla="*/ 882276 h 1964942"/>
                  <a:gd name="connsiteX16" fmla="*/ 475290 w 2199801"/>
                  <a:gd name="connsiteY16" fmla="*/ 100743 h 1964942"/>
                  <a:gd name="connsiteX17" fmla="*/ 648882 w 2199801"/>
                  <a:gd name="connsiteY17" fmla="*/ 0 h 196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99801" h="1964942">
                    <a:moveTo>
                      <a:pt x="648882" y="0"/>
                    </a:moveTo>
                    <a:cubicBezTo>
                      <a:pt x="1551718" y="229"/>
                      <a:pt x="1551718" y="229"/>
                      <a:pt x="1551718" y="229"/>
                    </a:cubicBezTo>
                    <a:cubicBezTo>
                      <a:pt x="1614502" y="1124"/>
                      <a:pt x="1692697" y="46270"/>
                      <a:pt x="1724863" y="100196"/>
                    </a:cubicBezTo>
                    <a:cubicBezTo>
                      <a:pt x="2176480" y="881958"/>
                      <a:pt x="2176480" y="881958"/>
                      <a:pt x="2176480" y="881958"/>
                    </a:cubicBezTo>
                    <a:cubicBezTo>
                      <a:pt x="2207840" y="937281"/>
                      <a:pt x="2207456" y="1028239"/>
                      <a:pt x="2176032" y="1082667"/>
                    </a:cubicBezTo>
                    <a:cubicBezTo>
                      <a:pt x="1724813" y="1864201"/>
                      <a:pt x="1724813" y="1864201"/>
                      <a:pt x="1724813" y="1864201"/>
                    </a:cubicBezTo>
                    <a:cubicBezTo>
                      <a:pt x="1692584" y="1920025"/>
                      <a:pt x="1614809" y="1964441"/>
                      <a:pt x="1551218" y="1964942"/>
                    </a:cubicBezTo>
                    <a:cubicBezTo>
                      <a:pt x="1269083" y="1964870"/>
                      <a:pt x="1075114" y="1964821"/>
                      <a:pt x="941762" y="1964788"/>
                    </a:cubicBezTo>
                    <a:lnTo>
                      <a:pt x="931314" y="1964785"/>
                    </a:lnTo>
                    <a:lnTo>
                      <a:pt x="928498" y="1936844"/>
                    </a:lnTo>
                    <a:cubicBezTo>
                      <a:pt x="884808" y="1723335"/>
                      <a:pt x="695895" y="1562727"/>
                      <a:pt x="469470" y="1562725"/>
                    </a:cubicBezTo>
                    <a:cubicBezTo>
                      <a:pt x="437124" y="1562727"/>
                      <a:pt x="405542" y="1566003"/>
                      <a:pt x="375041" y="1572245"/>
                    </a:cubicBezTo>
                    <a:lnTo>
                      <a:pt x="316721" y="1590348"/>
                    </a:lnTo>
                    <a:lnTo>
                      <a:pt x="265859" y="1502303"/>
                    </a:lnTo>
                    <a:cubicBezTo>
                      <a:pt x="23623" y="1082984"/>
                      <a:pt x="23623" y="1082984"/>
                      <a:pt x="23623" y="1082984"/>
                    </a:cubicBezTo>
                    <a:cubicBezTo>
                      <a:pt x="-7738" y="1027661"/>
                      <a:pt x="-8158" y="938100"/>
                      <a:pt x="24070" y="882276"/>
                    </a:cubicBezTo>
                    <a:lnTo>
                      <a:pt x="475290" y="100743"/>
                    </a:lnTo>
                    <a:cubicBezTo>
                      <a:pt x="506713" y="46314"/>
                      <a:pt x="585292" y="502"/>
                      <a:pt x="648882" y="0"/>
                    </a:cubicBezTo>
                    <a:close/>
                  </a:path>
                </a:pathLst>
              </a:custGeom>
              <a:pattFill prst="dkDnDiag">
                <a:fgClr>
                  <a:srgbClr val="F8F8F8"/>
                </a:fgClr>
                <a:bgClr>
                  <a:schemeClr val="bg1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20" name="任意多边形 10">
                <a:extLst>
                  <a:ext uri="{FF2B5EF4-FFF2-40B4-BE49-F238E27FC236}">
                    <a16:creationId xmlns:a16="http://schemas.microsoft.com/office/drawing/2014/main" id="{08014C63-A9D0-974A-952B-8DB3CCF74094}"/>
                  </a:ext>
                </a:extLst>
              </p:cNvPr>
              <p:cNvSpPr/>
              <p:nvPr/>
            </p:nvSpPr>
            <p:spPr>
              <a:xfrm>
                <a:off x="5898222" y="3508232"/>
                <a:ext cx="2199801" cy="1964871"/>
              </a:xfrm>
              <a:custGeom>
                <a:avLst/>
                <a:gdLst>
                  <a:gd name="connsiteX0" fmla="*/ 928740 w 2199801"/>
                  <a:gd name="connsiteY0" fmla="*/ 0 h 1964871"/>
                  <a:gd name="connsiteX1" fmla="*/ 946889 w 2199801"/>
                  <a:gd name="connsiteY1" fmla="*/ 5 h 1964871"/>
                  <a:gd name="connsiteX2" fmla="*/ 1551718 w 2199801"/>
                  <a:gd name="connsiteY2" fmla="*/ 160 h 1964871"/>
                  <a:gd name="connsiteX3" fmla="*/ 1724864 w 2199801"/>
                  <a:gd name="connsiteY3" fmla="*/ 100126 h 1964871"/>
                  <a:gd name="connsiteX4" fmla="*/ 2176481 w 2199801"/>
                  <a:gd name="connsiteY4" fmla="*/ 881887 h 1964871"/>
                  <a:gd name="connsiteX5" fmla="*/ 2176033 w 2199801"/>
                  <a:gd name="connsiteY5" fmla="*/ 1082596 h 1964871"/>
                  <a:gd name="connsiteX6" fmla="*/ 1724814 w 2199801"/>
                  <a:gd name="connsiteY6" fmla="*/ 1864130 h 1964871"/>
                  <a:gd name="connsiteX7" fmla="*/ 1551220 w 2199801"/>
                  <a:gd name="connsiteY7" fmla="*/ 1964871 h 1964871"/>
                  <a:gd name="connsiteX8" fmla="*/ 648385 w 2199801"/>
                  <a:gd name="connsiteY8" fmla="*/ 1964642 h 1964871"/>
                  <a:gd name="connsiteX9" fmla="*/ 475239 w 2199801"/>
                  <a:gd name="connsiteY9" fmla="*/ 1864676 h 1964871"/>
                  <a:gd name="connsiteX10" fmla="*/ 23624 w 2199801"/>
                  <a:gd name="connsiteY10" fmla="*/ 1082914 h 1964871"/>
                  <a:gd name="connsiteX11" fmla="*/ 24071 w 2199801"/>
                  <a:gd name="connsiteY11" fmla="*/ 882205 h 1964871"/>
                  <a:gd name="connsiteX12" fmla="*/ 329674 w 2199801"/>
                  <a:gd name="connsiteY12" fmla="*/ 352885 h 1964871"/>
                  <a:gd name="connsiteX13" fmla="*/ 375044 w 2199801"/>
                  <a:gd name="connsiteY13" fmla="*/ 366968 h 1964871"/>
                  <a:gd name="connsiteX14" fmla="*/ 469472 w 2199801"/>
                  <a:gd name="connsiteY14" fmla="*/ 376487 h 1964871"/>
                  <a:gd name="connsiteX15" fmla="*/ 928501 w 2199801"/>
                  <a:gd name="connsiteY15" fmla="*/ 2368 h 1964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99801" h="1964871">
                    <a:moveTo>
                      <a:pt x="928740" y="0"/>
                    </a:moveTo>
                    <a:lnTo>
                      <a:pt x="946889" y="5"/>
                    </a:lnTo>
                    <a:lnTo>
                      <a:pt x="1551718" y="160"/>
                    </a:lnTo>
                    <a:cubicBezTo>
                      <a:pt x="1614503" y="1053"/>
                      <a:pt x="1692699" y="46199"/>
                      <a:pt x="1724864" y="100126"/>
                    </a:cubicBezTo>
                    <a:lnTo>
                      <a:pt x="2176481" y="881887"/>
                    </a:lnTo>
                    <a:cubicBezTo>
                      <a:pt x="2207841" y="937210"/>
                      <a:pt x="2207456" y="1028168"/>
                      <a:pt x="2176033" y="1082596"/>
                    </a:cubicBezTo>
                    <a:lnTo>
                      <a:pt x="1724814" y="1864130"/>
                    </a:lnTo>
                    <a:cubicBezTo>
                      <a:pt x="1692584" y="1919954"/>
                      <a:pt x="1614812" y="1964370"/>
                      <a:pt x="1551220" y="1964871"/>
                    </a:cubicBezTo>
                    <a:lnTo>
                      <a:pt x="648385" y="1964642"/>
                    </a:lnTo>
                    <a:cubicBezTo>
                      <a:pt x="584796" y="1965145"/>
                      <a:pt x="506599" y="1919999"/>
                      <a:pt x="475239" y="1864676"/>
                    </a:cubicBezTo>
                    <a:lnTo>
                      <a:pt x="23624" y="1082914"/>
                    </a:lnTo>
                    <a:cubicBezTo>
                      <a:pt x="-7737" y="1027591"/>
                      <a:pt x="-8159" y="938029"/>
                      <a:pt x="24071" y="882205"/>
                    </a:cubicBezTo>
                    <a:lnTo>
                      <a:pt x="329674" y="352885"/>
                    </a:lnTo>
                    <a:lnTo>
                      <a:pt x="375044" y="366968"/>
                    </a:lnTo>
                    <a:cubicBezTo>
                      <a:pt x="405546" y="373210"/>
                      <a:pt x="437126" y="376488"/>
                      <a:pt x="469472" y="376487"/>
                    </a:cubicBezTo>
                    <a:cubicBezTo>
                      <a:pt x="695899" y="376487"/>
                      <a:pt x="884810" y="215877"/>
                      <a:pt x="928501" y="2368"/>
                    </a:cubicBezTo>
                    <a:close/>
                  </a:path>
                </a:pathLst>
              </a:custGeom>
              <a:pattFill prst="dkDnDiag">
                <a:fgClr>
                  <a:srgbClr val="F8F8F8"/>
                </a:fgClr>
                <a:bgClr>
                  <a:schemeClr val="bg1"/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F62A14F2-FCC8-E54A-8108-B415E728EC28}"/>
                </a:ext>
              </a:extLst>
            </p:cNvPr>
            <p:cNvSpPr/>
            <p:nvPr/>
          </p:nvSpPr>
          <p:spPr bwMode="auto">
            <a:xfrm>
              <a:off x="3724015" y="2992583"/>
              <a:ext cx="1287386" cy="1141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41">
              <a:extLst>
                <a:ext uri="{FF2B5EF4-FFF2-40B4-BE49-F238E27FC236}">
                  <a16:creationId xmlns:a16="http://schemas.microsoft.com/office/drawing/2014/main" id="{8505235C-66B5-384E-A87B-1ABBB8E279D1}"/>
                </a:ext>
              </a:extLst>
            </p:cNvPr>
            <p:cNvSpPr txBox="1"/>
            <p:nvPr/>
          </p:nvSpPr>
          <p:spPr>
            <a:xfrm>
              <a:off x="3891581" y="3180951"/>
              <a:ext cx="952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01</a:t>
              </a:r>
              <a:endParaRPr lang="zh-CN" altLang="en-US" sz="4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3EA55FB7-8645-9942-A803-83A277E342F6}"/>
                </a:ext>
              </a:extLst>
            </p:cNvPr>
            <p:cNvSpPr/>
            <p:nvPr/>
          </p:nvSpPr>
          <p:spPr bwMode="auto">
            <a:xfrm>
              <a:off x="5574585" y="1921706"/>
              <a:ext cx="1287386" cy="1141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44">
              <a:extLst>
                <a:ext uri="{FF2B5EF4-FFF2-40B4-BE49-F238E27FC236}">
                  <a16:creationId xmlns:a16="http://schemas.microsoft.com/office/drawing/2014/main" id="{4FE90478-0238-B34E-8ADE-4C823AD865E3}"/>
                </a:ext>
              </a:extLst>
            </p:cNvPr>
            <p:cNvSpPr txBox="1"/>
            <p:nvPr/>
          </p:nvSpPr>
          <p:spPr>
            <a:xfrm>
              <a:off x="5742152" y="2110073"/>
              <a:ext cx="952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02</a:t>
              </a:r>
              <a:endParaRPr lang="zh-CN" altLang="en-US" sz="4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DCA46BC4-4AAF-8544-8A38-92C24B25CA73}"/>
                </a:ext>
              </a:extLst>
            </p:cNvPr>
            <p:cNvSpPr/>
            <p:nvPr/>
          </p:nvSpPr>
          <p:spPr bwMode="auto">
            <a:xfrm>
              <a:off x="5574585" y="4053974"/>
              <a:ext cx="1287386" cy="1141000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47">
              <a:extLst>
                <a:ext uri="{FF2B5EF4-FFF2-40B4-BE49-F238E27FC236}">
                  <a16:creationId xmlns:a16="http://schemas.microsoft.com/office/drawing/2014/main" id="{FEF898FF-171E-4C45-B9B9-E86089721BC2}"/>
                </a:ext>
              </a:extLst>
            </p:cNvPr>
            <p:cNvSpPr txBox="1"/>
            <p:nvPr/>
          </p:nvSpPr>
          <p:spPr>
            <a:xfrm>
              <a:off x="5742152" y="4242342"/>
              <a:ext cx="952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4000" b="1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03</a:t>
              </a:r>
              <a:endParaRPr lang="zh-CN" altLang="en-US" sz="40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grpSp>
          <p:nvGrpSpPr>
            <p:cNvPr id="87" name="Group 153">
              <a:extLst>
                <a:ext uri="{FF2B5EF4-FFF2-40B4-BE49-F238E27FC236}">
                  <a16:creationId xmlns:a16="http://schemas.microsoft.com/office/drawing/2014/main" id="{2E17417E-ADB8-8E44-A7A6-433F7464B1FC}"/>
                </a:ext>
              </a:extLst>
            </p:cNvPr>
            <p:cNvGrpSpPr/>
            <p:nvPr/>
          </p:nvGrpSpPr>
          <p:grpSpPr>
            <a:xfrm>
              <a:off x="4112748" y="4719053"/>
              <a:ext cx="1091200" cy="967123"/>
              <a:chOff x="3312773" y="3438953"/>
              <a:chExt cx="818613" cy="725531"/>
            </a:xfrm>
          </p:grpSpPr>
          <p:sp>
            <p:nvSpPr>
              <p:cNvPr id="110" name="Freeform 5">
                <a:extLst>
                  <a:ext uri="{FF2B5EF4-FFF2-40B4-BE49-F238E27FC236}">
                    <a16:creationId xmlns:a16="http://schemas.microsoft.com/office/drawing/2014/main" id="{17F878C9-5D9A-724D-8FA0-17839FA87E46}"/>
                  </a:ext>
                </a:extLst>
              </p:cNvPr>
              <p:cNvSpPr/>
              <p:nvPr/>
            </p:nvSpPr>
            <p:spPr bwMode="auto">
              <a:xfrm>
                <a:off x="3312773" y="3438953"/>
                <a:ext cx="818613" cy="72553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15875">
                <a:solidFill>
                  <a:schemeClr val="accent3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1" name="组合 139">
                <a:extLst>
                  <a:ext uri="{FF2B5EF4-FFF2-40B4-BE49-F238E27FC236}">
                    <a16:creationId xmlns:a16="http://schemas.microsoft.com/office/drawing/2014/main" id="{9D21FE5C-55BE-BF4A-BCD2-832BA7172916}"/>
                  </a:ext>
                </a:extLst>
              </p:cNvPr>
              <p:cNvGrpSpPr/>
              <p:nvPr/>
            </p:nvGrpSpPr>
            <p:grpSpPr>
              <a:xfrm>
                <a:off x="3555105" y="3661606"/>
                <a:ext cx="330878" cy="272606"/>
                <a:chOff x="7623010" y="5580803"/>
                <a:chExt cx="645918" cy="532165"/>
              </a:xfrm>
              <a:solidFill>
                <a:schemeClr val="accent3"/>
              </a:solidFill>
            </p:grpSpPr>
            <p:sp>
              <p:nvSpPr>
                <p:cNvPr id="112" name="Freeform 91">
                  <a:extLst>
                    <a:ext uri="{FF2B5EF4-FFF2-40B4-BE49-F238E27FC236}">
                      <a16:creationId xmlns:a16="http://schemas.microsoft.com/office/drawing/2014/main" id="{8671AE9D-99DC-F048-9330-183C01B0A81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53866" y="5580803"/>
                  <a:ext cx="115062" cy="120293"/>
                </a:xfrm>
                <a:custGeom>
                  <a:avLst/>
                  <a:gdLst>
                    <a:gd name="T0" fmla="*/ 0 w 88"/>
                    <a:gd name="T1" fmla="*/ 0 h 92"/>
                    <a:gd name="T2" fmla="*/ 0 w 88"/>
                    <a:gd name="T3" fmla="*/ 92 h 92"/>
                    <a:gd name="T4" fmla="*/ 88 w 88"/>
                    <a:gd name="T5" fmla="*/ 92 h 92"/>
                    <a:gd name="T6" fmla="*/ 88 w 88"/>
                    <a:gd name="T7" fmla="*/ 0 h 92"/>
                    <a:gd name="T8" fmla="*/ 0 w 88"/>
                    <a:gd name="T9" fmla="*/ 0 h 92"/>
                    <a:gd name="T10" fmla="*/ 74 w 88"/>
                    <a:gd name="T11" fmla="*/ 76 h 92"/>
                    <a:gd name="T12" fmla="*/ 15 w 88"/>
                    <a:gd name="T13" fmla="*/ 76 h 92"/>
                    <a:gd name="T14" fmla="*/ 15 w 88"/>
                    <a:gd name="T15" fmla="*/ 14 h 92"/>
                    <a:gd name="T16" fmla="*/ 74 w 88"/>
                    <a:gd name="T17" fmla="*/ 14 h 92"/>
                    <a:gd name="T18" fmla="*/ 74 w 88"/>
                    <a:gd name="T19" fmla="*/ 7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92">
                      <a:moveTo>
                        <a:pt x="0" y="0"/>
                      </a:moveTo>
                      <a:lnTo>
                        <a:pt x="0" y="92"/>
                      </a:lnTo>
                      <a:lnTo>
                        <a:pt x="88" y="92"/>
                      </a:lnTo>
                      <a:lnTo>
                        <a:pt x="88" y="0"/>
                      </a:lnTo>
                      <a:lnTo>
                        <a:pt x="0" y="0"/>
                      </a:lnTo>
                      <a:close/>
                      <a:moveTo>
                        <a:pt x="74" y="76"/>
                      </a:moveTo>
                      <a:lnTo>
                        <a:pt x="15" y="76"/>
                      </a:lnTo>
                      <a:lnTo>
                        <a:pt x="15" y="14"/>
                      </a:lnTo>
                      <a:lnTo>
                        <a:pt x="74" y="14"/>
                      </a:lnTo>
                      <a:lnTo>
                        <a:pt x="74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3" name="Freeform 92">
                  <a:extLst>
                    <a:ext uri="{FF2B5EF4-FFF2-40B4-BE49-F238E27FC236}">
                      <a16:creationId xmlns:a16="http://schemas.microsoft.com/office/drawing/2014/main" id="{89C11D6C-21F0-0446-8B65-E319EF4A031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53866" y="5787393"/>
                  <a:ext cx="115062" cy="121601"/>
                </a:xfrm>
                <a:custGeom>
                  <a:avLst/>
                  <a:gdLst>
                    <a:gd name="T0" fmla="*/ 0 w 88"/>
                    <a:gd name="T1" fmla="*/ 93 h 93"/>
                    <a:gd name="T2" fmla="*/ 88 w 88"/>
                    <a:gd name="T3" fmla="*/ 93 h 93"/>
                    <a:gd name="T4" fmla="*/ 88 w 88"/>
                    <a:gd name="T5" fmla="*/ 0 h 93"/>
                    <a:gd name="T6" fmla="*/ 0 w 88"/>
                    <a:gd name="T7" fmla="*/ 0 h 93"/>
                    <a:gd name="T8" fmla="*/ 0 w 88"/>
                    <a:gd name="T9" fmla="*/ 93 h 93"/>
                    <a:gd name="T10" fmla="*/ 15 w 88"/>
                    <a:gd name="T11" fmla="*/ 15 h 93"/>
                    <a:gd name="T12" fmla="*/ 74 w 88"/>
                    <a:gd name="T13" fmla="*/ 15 h 93"/>
                    <a:gd name="T14" fmla="*/ 74 w 88"/>
                    <a:gd name="T15" fmla="*/ 78 h 93"/>
                    <a:gd name="T16" fmla="*/ 15 w 88"/>
                    <a:gd name="T17" fmla="*/ 78 h 93"/>
                    <a:gd name="T18" fmla="*/ 15 w 88"/>
                    <a:gd name="T19" fmla="*/ 15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93">
                      <a:moveTo>
                        <a:pt x="0" y="93"/>
                      </a:moveTo>
                      <a:lnTo>
                        <a:pt x="88" y="93"/>
                      </a:lnTo>
                      <a:lnTo>
                        <a:pt x="88" y="0"/>
                      </a:lnTo>
                      <a:lnTo>
                        <a:pt x="0" y="0"/>
                      </a:lnTo>
                      <a:lnTo>
                        <a:pt x="0" y="93"/>
                      </a:lnTo>
                      <a:close/>
                      <a:moveTo>
                        <a:pt x="15" y="15"/>
                      </a:moveTo>
                      <a:lnTo>
                        <a:pt x="74" y="15"/>
                      </a:lnTo>
                      <a:lnTo>
                        <a:pt x="74" y="78"/>
                      </a:lnTo>
                      <a:lnTo>
                        <a:pt x="15" y="78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4" name="Freeform 93">
                  <a:extLst>
                    <a:ext uri="{FF2B5EF4-FFF2-40B4-BE49-F238E27FC236}">
                      <a16:creationId xmlns:a16="http://schemas.microsoft.com/office/drawing/2014/main" id="{4015DEC2-991D-4745-93D0-B5E9FE67034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53866" y="5988752"/>
                  <a:ext cx="115062" cy="124216"/>
                </a:xfrm>
                <a:custGeom>
                  <a:avLst/>
                  <a:gdLst>
                    <a:gd name="T0" fmla="*/ 0 w 88"/>
                    <a:gd name="T1" fmla="*/ 95 h 95"/>
                    <a:gd name="T2" fmla="*/ 88 w 88"/>
                    <a:gd name="T3" fmla="*/ 95 h 95"/>
                    <a:gd name="T4" fmla="*/ 88 w 88"/>
                    <a:gd name="T5" fmla="*/ 0 h 95"/>
                    <a:gd name="T6" fmla="*/ 0 w 88"/>
                    <a:gd name="T7" fmla="*/ 0 h 95"/>
                    <a:gd name="T8" fmla="*/ 0 w 88"/>
                    <a:gd name="T9" fmla="*/ 95 h 95"/>
                    <a:gd name="T10" fmla="*/ 15 w 88"/>
                    <a:gd name="T11" fmla="*/ 17 h 95"/>
                    <a:gd name="T12" fmla="*/ 74 w 88"/>
                    <a:gd name="T13" fmla="*/ 17 h 95"/>
                    <a:gd name="T14" fmla="*/ 74 w 88"/>
                    <a:gd name="T15" fmla="*/ 78 h 95"/>
                    <a:gd name="T16" fmla="*/ 15 w 88"/>
                    <a:gd name="T17" fmla="*/ 78 h 95"/>
                    <a:gd name="T18" fmla="*/ 15 w 88"/>
                    <a:gd name="T19" fmla="*/ 17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8" h="95">
                      <a:moveTo>
                        <a:pt x="0" y="95"/>
                      </a:moveTo>
                      <a:lnTo>
                        <a:pt x="88" y="95"/>
                      </a:lnTo>
                      <a:lnTo>
                        <a:pt x="88" y="0"/>
                      </a:lnTo>
                      <a:lnTo>
                        <a:pt x="0" y="0"/>
                      </a:lnTo>
                      <a:lnTo>
                        <a:pt x="0" y="95"/>
                      </a:lnTo>
                      <a:close/>
                      <a:moveTo>
                        <a:pt x="15" y="17"/>
                      </a:moveTo>
                      <a:lnTo>
                        <a:pt x="74" y="17"/>
                      </a:lnTo>
                      <a:lnTo>
                        <a:pt x="74" y="78"/>
                      </a:lnTo>
                      <a:lnTo>
                        <a:pt x="15" y="78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5" name="Freeform 94">
                  <a:extLst>
                    <a:ext uri="{FF2B5EF4-FFF2-40B4-BE49-F238E27FC236}">
                      <a16:creationId xmlns:a16="http://schemas.microsoft.com/office/drawing/2014/main" id="{10FF988B-6582-894D-B946-257D7EB54F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23010" y="5694558"/>
                  <a:ext cx="305962" cy="307270"/>
                </a:xfrm>
                <a:custGeom>
                  <a:avLst/>
                  <a:gdLst>
                    <a:gd name="T0" fmla="*/ 49 w 99"/>
                    <a:gd name="T1" fmla="*/ 0 h 99"/>
                    <a:gd name="T2" fmla="*/ 0 w 99"/>
                    <a:gd name="T3" fmla="*/ 49 h 99"/>
                    <a:gd name="T4" fmla="*/ 49 w 99"/>
                    <a:gd name="T5" fmla="*/ 99 h 99"/>
                    <a:gd name="T6" fmla="*/ 99 w 99"/>
                    <a:gd name="T7" fmla="*/ 49 h 99"/>
                    <a:gd name="T8" fmla="*/ 49 w 99"/>
                    <a:gd name="T9" fmla="*/ 0 h 99"/>
                    <a:gd name="T10" fmla="*/ 49 w 99"/>
                    <a:gd name="T11" fmla="*/ 90 h 99"/>
                    <a:gd name="T12" fmla="*/ 9 w 99"/>
                    <a:gd name="T13" fmla="*/ 49 h 99"/>
                    <a:gd name="T14" fmla="*/ 49 w 99"/>
                    <a:gd name="T15" fmla="*/ 9 h 99"/>
                    <a:gd name="T16" fmla="*/ 90 w 99"/>
                    <a:gd name="T17" fmla="*/ 49 h 99"/>
                    <a:gd name="T18" fmla="*/ 49 w 99"/>
                    <a:gd name="T19" fmla="*/ 9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9" h="99">
                      <a:moveTo>
                        <a:pt x="49" y="0"/>
                      </a:moveTo>
                      <a:cubicBezTo>
                        <a:pt x="22" y="0"/>
                        <a:pt x="0" y="22"/>
                        <a:pt x="0" y="49"/>
                      </a:cubicBezTo>
                      <a:cubicBezTo>
                        <a:pt x="0" y="77"/>
                        <a:pt x="22" y="99"/>
                        <a:pt x="49" y="99"/>
                      </a:cubicBezTo>
                      <a:cubicBezTo>
                        <a:pt x="77" y="99"/>
                        <a:pt x="99" y="77"/>
                        <a:pt x="99" y="49"/>
                      </a:cubicBezTo>
                      <a:cubicBezTo>
                        <a:pt x="99" y="22"/>
                        <a:pt x="77" y="0"/>
                        <a:pt x="49" y="0"/>
                      </a:cubicBezTo>
                      <a:close/>
                      <a:moveTo>
                        <a:pt x="49" y="90"/>
                      </a:moveTo>
                      <a:cubicBezTo>
                        <a:pt x="27" y="90"/>
                        <a:pt x="9" y="72"/>
                        <a:pt x="9" y="49"/>
                      </a:cubicBezTo>
                      <a:cubicBezTo>
                        <a:pt x="9" y="27"/>
                        <a:pt x="27" y="9"/>
                        <a:pt x="49" y="9"/>
                      </a:cubicBezTo>
                      <a:cubicBezTo>
                        <a:pt x="72" y="9"/>
                        <a:pt x="90" y="27"/>
                        <a:pt x="90" y="49"/>
                      </a:cubicBezTo>
                      <a:cubicBezTo>
                        <a:pt x="90" y="72"/>
                        <a:pt x="72" y="90"/>
                        <a:pt x="49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6" name="Freeform 95">
                  <a:extLst>
                    <a:ext uri="{FF2B5EF4-FFF2-40B4-BE49-F238E27FC236}">
                      <a16:creationId xmlns:a16="http://schemas.microsoft.com/office/drawing/2014/main" id="{C2C462F0-C84B-344D-8F43-C72DC5152AED}"/>
                    </a:ext>
                  </a:extLst>
                </p:cNvPr>
                <p:cNvSpPr/>
                <p:nvPr/>
              </p:nvSpPr>
              <p:spPr bwMode="auto">
                <a:xfrm>
                  <a:off x="7938125" y="5626567"/>
                  <a:ext cx="206589" cy="443252"/>
                </a:xfrm>
                <a:custGeom>
                  <a:avLst/>
                  <a:gdLst>
                    <a:gd name="T0" fmla="*/ 14 w 67"/>
                    <a:gd name="T1" fmla="*/ 65 h 143"/>
                    <a:gd name="T2" fmla="*/ 0 w 67"/>
                    <a:gd name="T3" fmla="*/ 65 h 143"/>
                    <a:gd name="T4" fmla="*/ 0 w 67"/>
                    <a:gd name="T5" fmla="*/ 71 h 143"/>
                    <a:gd name="T6" fmla="*/ 0 w 67"/>
                    <a:gd name="T7" fmla="*/ 76 h 143"/>
                    <a:gd name="T8" fmla="*/ 14 w 67"/>
                    <a:gd name="T9" fmla="*/ 76 h 143"/>
                    <a:gd name="T10" fmla="*/ 14 w 67"/>
                    <a:gd name="T11" fmla="*/ 143 h 143"/>
                    <a:gd name="T12" fmla="*/ 67 w 67"/>
                    <a:gd name="T13" fmla="*/ 143 h 143"/>
                    <a:gd name="T14" fmla="*/ 67 w 67"/>
                    <a:gd name="T15" fmla="*/ 132 h 143"/>
                    <a:gd name="T16" fmla="*/ 25 w 67"/>
                    <a:gd name="T17" fmla="*/ 132 h 143"/>
                    <a:gd name="T18" fmla="*/ 25 w 67"/>
                    <a:gd name="T19" fmla="*/ 76 h 143"/>
                    <a:gd name="T20" fmla="*/ 67 w 67"/>
                    <a:gd name="T21" fmla="*/ 76 h 143"/>
                    <a:gd name="T22" fmla="*/ 67 w 67"/>
                    <a:gd name="T23" fmla="*/ 65 h 143"/>
                    <a:gd name="T24" fmla="*/ 25 w 67"/>
                    <a:gd name="T25" fmla="*/ 65 h 143"/>
                    <a:gd name="T26" fmla="*/ 25 w 67"/>
                    <a:gd name="T27" fmla="*/ 11 h 143"/>
                    <a:gd name="T28" fmla="*/ 67 w 67"/>
                    <a:gd name="T29" fmla="*/ 11 h 143"/>
                    <a:gd name="T30" fmla="*/ 67 w 67"/>
                    <a:gd name="T31" fmla="*/ 0 h 143"/>
                    <a:gd name="T32" fmla="*/ 14 w 67"/>
                    <a:gd name="T33" fmla="*/ 0 h 143"/>
                    <a:gd name="T34" fmla="*/ 14 w 67"/>
                    <a:gd name="T35" fmla="*/ 65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7" h="143">
                      <a:moveTo>
                        <a:pt x="14" y="65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67"/>
                        <a:pt x="0" y="69"/>
                        <a:pt x="0" y="71"/>
                      </a:cubicBezTo>
                      <a:cubicBezTo>
                        <a:pt x="0" y="73"/>
                        <a:pt x="0" y="75"/>
                        <a:pt x="0" y="76"/>
                      </a:cubicBezTo>
                      <a:cubicBezTo>
                        <a:pt x="14" y="76"/>
                        <a:pt x="14" y="76"/>
                        <a:pt x="14" y="76"/>
                      </a:cubicBezTo>
                      <a:cubicBezTo>
                        <a:pt x="14" y="143"/>
                        <a:pt x="14" y="143"/>
                        <a:pt x="14" y="143"/>
                      </a:cubicBezTo>
                      <a:cubicBezTo>
                        <a:pt x="67" y="143"/>
                        <a:pt x="67" y="143"/>
                        <a:pt x="67" y="143"/>
                      </a:cubicBezTo>
                      <a:cubicBezTo>
                        <a:pt x="67" y="132"/>
                        <a:pt x="67" y="132"/>
                        <a:pt x="67" y="132"/>
                      </a:cubicBezTo>
                      <a:cubicBezTo>
                        <a:pt x="25" y="132"/>
                        <a:pt x="25" y="132"/>
                        <a:pt x="25" y="132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67" y="76"/>
                        <a:pt x="67" y="76"/>
                        <a:pt x="67" y="76"/>
                      </a:cubicBezTo>
                      <a:cubicBezTo>
                        <a:pt x="67" y="65"/>
                        <a:pt x="67" y="65"/>
                        <a:pt x="67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lnTo>
                        <a:pt x="14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17" name="Freeform 96">
                  <a:extLst>
                    <a:ext uri="{FF2B5EF4-FFF2-40B4-BE49-F238E27FC236}">
                      <a16:creationId xmlns:a16="http://schemas.microsoft.com/office/drawing/2014/main" id="{5EF6EABA-E549-CB4F-84F1-A0F8CB73D6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75311" y="5748167"/>
                  <a:ext cx="201359" cy="200052"/>
                </a:xfrm>
                <a:custGeom>
                  <a:avLst/>
                  <a:gdLst>
                    <a:gd name="T0" fmla="*/ 32 w 65"/>
                    <a:gd name="T1" fmla="*/ 0 h 65"/>
                    <a:gd name="T2" fmla="*/ 0 w 65"/>
                    <a:gd name="T3" fmla="*/ 32 h 65"/>
                    <a:gd name="T4" fmla="*/ 32 w 65"/>
                    <a:gd name="T5" fmla="*/ 65 h 65"/>
                    <a:gd name="T6" fmla="*/ 65 w 65"/>
                    <a:gd name="T7" fmla="*/ 32 h 65"/>
                    <a:gd name="T8" fmla="*/ 32 w 65"/>
                    <a:gd name="T9" fmla="*/ 0 h 65"/>
                    <a:gd name="T10" fmla="*/ 36 w 65"/>
                    <a:gd name="T11" fmla="*/ 53 h 65"/>
                    <a:gd name="T12" fmla="*/ 36 w 65"/>
                    <a:gd name="T13" fmla="*/ 60 h 65"/>
                    <a:gd name="T14" fmla="*/ 29 w 65"/>
                    <a:gd name="T15" fmla="*/ 60 h 65"/>
                    <a:gd name="T16" fmla="*/ 29 w 65"/>
                    <a:gd name="T17" fmla="*/ 53 h 65"/>
                    <a:gd name="T18" fmla="*/ 18 w 65"/>
                    <a:gd name="T19" fmla="*/ 51 h 65"/>
                    <a:gd name="T20" fmla="*/ 20 w 65"/>
                    <a:gd name="T21" fmla="*/ 43 h 65"/>
                    <a:gd name="T22" fmla="*/ 31 w 65"/>
                    <a:gd name="T23" fmla="*/ 46 h 65"/>
                    <a:gd name="T24" fmla="*/ 37 w 65"/>
                    <a:gd name="T25" fmla="*/ 42 h 65"/>
                    <a:gd name="T26" fmla="*/ 30 w 65"/>
                    <a:gd name="T27" fmla="*/ 36 h 65"/>
                    <a:gd name="T28" fmla="*/ 18 w 65"/>
                    <a:gd name="T29" fmla="*/ 24 h 65"/>
                    <a:gd name="T30" fmla="*/ 29 w 65"/>
                    <a:gd name="T31" fmla="*/ 12 h 65"/>
                    <a:gd name="T32" fmla="*/ 29 w 65"/>
                    <a:gd name="T33" fmla="*/ 5 h 65"/>
                    <a:gd name="T34" fmla="*/ 36 w 65"/>
                    <a:gd name="T35" fmla="*/ 5 h 65"/>
                    <a:gd name="T36" fmla="*/ 36 w 65"/>
                    <a:gd name="T37" fmla="*/ 11 h 65"/>
                    <a:gd name="T38" fmla="*/ 46 w 65"/>
                    <a:gd name="T39" fmla="*/ 13 h 65"/>
                    <a:gd name="T40" fmla="*/ 44 w 65"/>
                    <a:gd name="T41" fmla="*/ 21 h 65"/>
                    <a:gd name="T42" fmla="*/ 34 w 65"/>
                    <a:gd name="T43" fmla="*/ 19 h 65"/>
                    <a:gd name="T44" fmla="*/ 28 w 65"/>
                    <a:gd name="T45" fmla="*/ 22 h 65"/>
                    <a:gd name="T46" fmla="*/ 36 w 65"/>
                    <a:gd name="T47" fmla="*/ 28 h 65"/>
                    <a:gd name="T48" fmla="*/ 47 w 65"/>
                    <a:gd name="T49" fmla="*/ 41 h 65"/>
                    <a:gd name="T50" fmla="*/ 36 w 65"/>
                    <a:gd name="T51" fmla="*/ 5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5" h="65">
                      <a:moveTo>
                        <a:pt x="32" y="0"/>
                      </a:moveTo>
                      <a:cubicBezTo>
                        <a:pt x="15" y="0"/>
                        <a:pt x="0" y="15"/>
                        <a:pt x="0" y="32"/>
                      </a:cubicBezTo>
                      <a:cubicBezTo>
                        <a:pt x="0" y="50"/>
                        <a:pt x="15" y="65"/>
                        <a:pt x="32" y="65"/>
                      </a:cubicBezTo>
                      <a:cubicBezTo>
                        <a:pt x="50" y="65"/>
                        <a:pt x="65" y="50"/>
                        <a:pt x="65" y="32"/>
                      </a:cubicBezTo>
                      <a:cubicBezTo>
                        <a:pt x="65" y="15"/>
                        <a:pt x="50" y="0"/>
                        <a:pt x="32" y="0"/>
                      </a:cubicBezTo>
                      <a:close/>
                      <a:moveTo>
                        <a:pt x="36" y="53"/>
                      </a:moveTo>
                      <a:cubicBezTo>
                        <a:pt x="36" y="60"/>
                        <a:pt x="36" y="60"/>
                        <a:pt x="36" y="60"/>
                      </a:cubicBezTo>
                      <a:cubicBezTo>
                        <a:pt x="29" y="60"/>
                        <a:pt x="29" y="60"/>
                        <a:pt x="29" y="60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25" y="53"/>
                        <a:pt x="20" y="52"/>
                        <a:pt x="18" y="51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3" y="44"/>
                        <a:pt x="26" y="46"/>
                        <a:pt x="31" y="46"/>
                      </a:cubicBezTo>
                      <a:cubicBezTo>
                        <a:pt x="35" y="46"/>
                        <a:pt x="37" y="44"/>
                        <a:pt x="37" y="42"/>
                      </a:cubicBezTo>
                      <a:cubicBezTo>
                        <a:pt x="37" y="39"/>
                        <a:pt x="35" y="37"/>
                        <a:pt x="30" y="36"/>
                      </a:cubicBezTo>
                      <a:cubicBezTo>
                        <a:pt x="23" y="33"/>
                        <a:pt x="18" y="30"/>
                        <a:pt x="18" y="24"/>
                      </a:cubicBezTo>
                      <a:cubicBezTo>
                        <a:pt x="18" y="18"/>
                        <a:pt x="22" y="13"/>
                        <a:pt x="29" y="12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40" y="11"/>
                        <a:pt x="43" y="12"/>
                        <a:pt x="46" y="13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42" y="20"/>
                        <a:pt x="39" y="19"/>
                        <a:pt x="34" y="19"/>
                      </a:cubicBezTo>
                      <a:cubicBezTo>
                        <a:pt x="30" y="19"/>
                        <a:pt x="28" y="21"/>
                        <a:pt x="28" y="22"/>
                      </a:cubicBezTo>
                      <a:cubicBezTo>
                        <a:pt x="28" y="25"/>
                        <a:pt x="31" y="26"/>
                        <a:pt x="36" y="28"/>
                      </a:cubicBezTo>
                      <a:cubicBezTo>
                        <a:pt x="44" y="31"/>
                        <a:pt x="47" y="35"/>
                        <a:pt x="47" y="41"/>
                      </a:cubicBezTo>
                      <a:cubicBezTo>
                        <a:pt x="47" y="47"/>
                        <a:pt x="43" y="52"/>
                        <a:pt x="36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88" name="Group 152">
              <a:extLst>
                <a:ext uri="{FF2B5EF4-FFF2-40B4-BE49-F238E27FC236}">
                  <a16:creationId xmlns:a16="http://schemas.microsoft.com/office/drawing/2014/main" id="{FAFF0162-CDFE-DB46-90CC-435138E748BD}"/>
                </a:ext>
              </a:extLst>
            </p:cNvPr>
            <p:cNvGrpSpPr/>
            <p:nvPr/>
          </p:nvGrpSpPr>
          <p:grpSpPr>
            <a:xfrm>
              <a:off x="7003293" y="3093807"/>
              <a:ext cx="1091200" cy="967123"/>
              <a:chOff x="5481246" y="2219701"/>
              <a:chExt cx="818613" cy="725531"/>
            </a:xfrm>
          </p:grpSpPr>
          <p:sp>
            <p:nvSpPr>
              <p:cNvPr id="102" name="Freeform 5">
                <a:extLst>
                  <a:ext uri="{FF2B5EF4-FFF2-40B4-BE49-F238E27FC236}">
                    <a16:creationId xmlns:a16="http://schemas.microsoft.com/office/drawing/2014/main" id="{02D739FC-F989-9846-B4C0-4B32AB546C1A}"/>
                  </a:ext>
                </a:extLst>
              </p:cNvPr>
              <p:cNvSpPr/>
              <p:nvPr/>
            </p:nvSpPr>
            <p:spPr bwMode="auto">
              <a:xfrm>
                <a:off x="5481246" y="2219701"/>
                <a:ext cx="818613" cy="72553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15875">
                <a:solidFill>
                  <a:schemeClr val="accent2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3" name="组合 140">
                <a:extLst>
                  <a:ext uri="{FF2B5EF4-FFF2-40B4-BE49-F238E27FC236}">
                    <a16:creationId xmlns:a16="http://schemas.microsoft.com/office/drawing/2014/main" id="{ED0597AC-FE45-434B-ADF2-C399E0E66BD6}"/>
                  </a:ext>
                </a:extLst>
              </p:cNvPr>
              <p:cNvGrpSpPr/>
              <p:nvPr/>
            </p:nvGrpSpPr>
            <p:grpSpPr>
              <a:xfrm>
                <a:off x="5722834" y="2458293"/>
                <a:ext cx="335567" cy="240456"/>
                <a:chOff x="9335872" y="5612184"/>
                <a:chExt cx="655071" cy="469403"/>
              </a:xfrm>
              <a:solidFill>
                <a:schemeClr val="accent2"/>
              </a:solidFill>
            </p:grpSpPr>
            <p:sp>
              <p:nvSpPr>
                <p:cNvPr id="104" name="Freeform 98">
                  <a:extLst>
                    <a:ext uri="{FF2B5EF4-FFF2-40B4-BE49-F238E27FC236}">
                      <a16:creationId xmlns:a16="http://schemas.microsoft.com/office/drawing/2014/main" id="{D5A01FB3-7217-264F-8323-F03A7C20510C}"/>
                    </a:ext>
                  </a:extLst>
                </p:cNvPr>
                <p:cNvSpPr/>
                <p:nvPr/>
              </p:nvSpPr>
              <p:spPr bwMode="auto">
                <a:xfrm>
                  <a:off x="9335872" y="5612184"/>
                  <a:ext cx="398796" cy="271966"/>
                </a:xfrm>
                <a:custGeom>
                  <a:avLst/>
                  <a:gdLst>
                    <a:gd name="T0" fmla="*/ 156 w 305"/>
                    <a:gd name="T1" fmla="*/ 156 h 208"/>
                    <a:gd name="T2" fmla="*/ 305 w 305"/>
                    <a:gd name="T3" fmla="*/ 156 h 208"/>
                    <a:gd name="T4" fmla="*/ 305 w 305"/>
                    <a:gd name="T5" fmla="*/ 54 h 208"/>
                    <a:gd name="T6" fmla="*/ 156 w 305"/>
                    <a:gd name="T7" fmla="*/ 54 h 208"/>
                    <a:gd name="T8" fmla="*/ 156 w 305"/>
                    <a:gd name="T9" fmla="*/ 0 h 208"/>
                    <a:gd name="T10" fmla="*/ 0 w 305"/>
                    <a:gd name="T11" fmla="*/ 106 h 208"/>
                    <a:gd name="T12" fmla="*/ 156 w 305"/>
                    <a:gd name="T13" fmla="*/ 208 h 208"/>
                    <a:gd name="T14" fmla="*/ 156 w 305"/>
                    <a:gd name="T15" fmla="*/ 156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5" h="208">
                      <a:moveTo>
                        <a:pt x="156" y="156"/>
                      </a:moveTo>
                      <a:lnTo>
                        <a:pt x="305" y="156"/>
                      </a:lnTo>
                      <a:lnTo>
                        <a:pt x="305" y="54"/>
                      </a:lnTo>
                      <a:lnTo>
                        <a:pt x="156" y="54"/>
                      </a:lnTo>
                      <a:lnTo>
                        <a:pt x="156" y="0"/>
                      </a:lnTo>
                      <a:lnTo>
                        <a:pt x="0" y="106"/>
                      </a:lnTo>
                      <a:lnTo>
                        <a:pt x="156" y="208"/>
                      </a:lnTo>
                      <a:lnTo>
                        <a:pt x="156" y="1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5" name="Freeform 99">
                  <a:extLst>
                    <a:ext uri="{FF2B5EF4-FFF2-40B4-BE49-F238E27FC236}">
                      <a16:creationId xmlns:a16="http://schemas.microsoft.com/office/drawing/2014/main" id="{C9BB6AE0-1A3C-A149-9076-0C8737D28166}"/>
                    </a:ext>
                  </a:extLst>
                </p:cNvPr>
                <p:cNvSpPr/>
                <p:nvPr/>
              </p:nvSpPr>
              <p:spPr bwMode="auto">
                <a:xfrm>
                  <a:off x="9592147" y="5812236"/>
                  <a:ext cx="398796" cy="269351"/>
                </a:xfrm>
                <a:custGeom>
                  <a:avLst/>
                  <a:gdLst>
                    <a:gd name="T0" fmla="*/ 305 w 305"/>
                    <a:gd name="T1" fmla="*/ 107 h 206"/>
                    <a:gd name="T2" fmla="*/ 149 w 305"/>
                    <a:gd name="T3" fmla="*/ 0 h 206"/>
                    <a:gd name="T4" fmla="*/ 149 w 305"/>
                    <a:gd name="T5" fmla="*/ 52 h 206"/>
                    <a:gd name="T6" fmla="*/ 0 w 305"/>
                    <a:gd name="T7" fmla="*/ 52 h 206"/>
                    <a:gd name="T8" fmla="*/ 0 w 305"/>
                    <a:gd name="T9" fmla="*/ 154 h 206"/>
                    <a:gd name="T10" fmla="*/ 149 w 305"/>
                    <a:gd name="T11" fmla="*/ 154 h 206"/>
                    <a:gd name="T12" fmla="*/ 149 w 305"/>
                    <a:gd name="T13" fmla="*/ 206 h 206"/>
                    <a:gd name="T14" fmla="*/ 305 w 305"/>
                    <a:gd name="T15" fmla="*/ 107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5" h="206">
                      <a:moveTo>
                        <a:pt x="305" y="107"/>
                      </a:moveTo>
                      <a:lnTo>
                        <a:pt x="149" y="0"/>
                      </a:lnTo>
                      <a:lnTo>
                        <a:pt x="149" y="52"/>
                      </a:lnTo>
                      <a:lnTo>
                        <a:pt x="0" y="52"/>
                      </a:lnTo>
                      <a:lnTo>
                        <a:pt x="0" y="154"/>
                      </a:lnTo>
                      <a:lnTo>
                        <a:pt x="149" y="154"/>
                      </a:lnTo>
                      <a:lnTo>
                        <a:pt x="149" y="206"/>
                      </a:lnTo>
                      <a:lnTo>
                        <a:pt x="305" y="1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6" name="Freeform 100">
                  <a:extLst>
                    <a:ext uri="{FF2B5EF4-FFF2-40B4-BE49-F238E27FC236}">
                      <a16:creationId xmlns:a16="http://schemas.microsoft.com/office/drawing/2014/main" id="{D856F897-675F-514F-B659-36E7E53604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52974" y="5630489"/>
                  <a:ext cx="185669" cy="185669"/>
                </a:xfrm>
                <a:custGeom>
                  <a:avLst/>
                  <a:gdLst>
                    <a:gd name="T0" fmla="*/ 30 w 60"/>
                    <a:gd name="T1" fmla="*/ 60 h 60"/>
                    <a:gd name="T2" fmla="*/ 60 w 60"/>
                    <a:gd name="T3" fmla="*/ 30 h 60"/>
                    <a:gd name="T4" fmla="*/ 30 w 60"/>
                    <a:gd name="T5" fmla="*/ 0 h 60"/>
                    <a:gd name="T6" fmla="*/ 0 w 60"/>
                    <a:gd name="T7" fmla="*/ 30 h 60"/>
                    <a:gd name="T8" fmla="*/ 30 w 60"/>
                    <a:gd name="T9" fmla="*/ 60 h 60"/>
                    <a:gd name="T10" fmla="*/ 30 w 60"/>
                    <a:gd name="T11" fmla="*/ 4 h 60"/>
                    <a:gd name="T12" fmla="*/ 56 w 60"/>
                    <a:gd name="T13" fmla="*/ 30 h 60"/>
                    <a:gd name="T14" fmla="*/ 30 w 60"/>
                    <a:gd name="T15" fmla="*/ 56 h 60"/>
                    <a:gd name="T16" fmla="*/ 4 w 60"/>
                    <a:gd name="T17" fmla="*/ 30 h 60"/>
                    <a:gd name="T18" fmla="*/ 30 w 60"/>
                    <a:gd name="T19" fmla="*/ 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47" y="60"/>
                        <a:pt x="60" y="47"/>
                        <a:pt x="60" y="30"/>
                      </a:cubicBezTo>
                      <a:cubicBezTo>
                        <a:pt x="60" y="14"/>
                        <a:pt x="47" y="0"/>
                        <a:pt x="30" y="0"/>
                      </a:cubicBezTo>
                      <a:cubicBezTo>
                        <a:pt x="14" y="0"/>
                        <a:pt x="0" y="14"/>
                        <a:pt x="0" y="30"/>
                      </a:cubicBezTo>
                      <a:cubicBezTo>
                        <a:pt x="0" y="47"/>
                        <a:pt x="14" y="60"/>
                        <a:pt x="30" y="60"/>
                      </a:cubicBezTo>
                      <a:close/>
                      <a:moveTo>
                        <a:pt x="30" y="4"/>
                      </a:moveTo>
                      <a:cubicBezTo>
                        <a:pt x="45" y="4"/>
                        <a:pt x="56" y="16"/>
                        <a:pt x="56" y="30"/>
                      </a:cubicBezTo>
                      <a:cubicBezTo>
                        <a:pt x="56" y="45"/>
                        <a:pt x="45" y="56"/>
                        <a:pt x="30" y="56"/>
                      </a:cubicBezTo>
                      <a:cubicBezTo>
                        <a:pt x="16" y="56"/>
                        <a:pt x="4" y="45"/>
                        <a:pt x="4" y="30"/>
                      </a:cubicBezTo>
                      <a:cubicBezTo>
                        <a:pt x="4" y="16"/>
                        <a:pt x="16" y="4"/>
                        <a:pt x="3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7" name="Freeform 101">
                  <a:extLst>
                    <a:ext uri="{FF2B5EF4-FFF2-40B4-BE49-F238E27FC236}">
                      <a16:creationId xmlns:a16="http://schemas.microsoft.com/office/drawing/2014/main" id="{3BE1C81C-5299-9C40-BF0B-8A4539351F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777816" y="5655333"/>
                  <a:ext cx="135983" cy="138598"/>
                </a:xfrm>
                <a:custGeom>
                  <a:avLst/>
                  <a:gdLst>
                    <a:gd name="T0" fmla="*/ 22 w 44"/>
                    <a:gd name="T1" fmla="*/ 45 h 45"/>
                    <a:gd name="T2" fmla="*/ 44 w 44"/>
                    <a:gd name="T3" fmla="*/ 22 h 45"/>
                    <a:gd name="T4" fmla="*/ 22 w 44"/>
                    <a:gd name="T5" fmla="*/ 0 h 45"/>
                    <a:gd name="T6" fmla="*/ 0 w 44"/>
                    <a:gd name="T7" fmla="*/ 22 h 45"/>
                    <a:gd name="T8" fmla="*/ 22 w 44"/>
                    <a:gd name="T9" fmla="*/ 45 h 45"/>
                    <a:gd name="T10" fmla="*/ 21 w 44"/>
                    <a:gd name="T11" fmla="*/ 24 h 45"/>
                    <a:gd name="T12" fmla="*/ 13 w 44"/>
                    <a:gd name="T13" fmla="*/ 17 h 45"/>
                    <a:gd name="T14" fmla="*/ 20 w 44"/>
                    <a:gd name="T15" fmla="*/ 9 h 45"/>
                    <a:gd name="T16" fmla="*/ 20 w 44"/>
                    <a:gd name="T17" fmla="*/ 5 h 45"/>
                    <a:gd name="T18" fmla="*/ 24 w 44"/>
                    <a:gd name="T19" fmla="*/ 5 h 45"/>
                    <a:gd name="T20" fmla="*/ 24 w 44"/>
                    <a:gd name="T21" fmla="*/ 9 h 45"/>
                    <a:gd name="T22" fmla="*/ 31 w 44"/>
                    <a:gd name="T23" fmla="*/ 10 h 45"/>
                    <a:gd name="T24" fmla="*/ 29 w 44"/>
                    <a:gd name="T25" fmla="*/ 15 h 45"/>
                    <a:gd name="T26" fmla="*/ 23 w 44"/>
                    <a:gd name="T27" fmla="*/ 13 h 45"/>
                    <a:gd name="T28" fmla="*/ 19 w 44"/>
                    <a:gd name="T29" fmla="*/ 16 h 45"/>
                    <a:gd name="T30" fmla="*/ 25 w 44"/>
                    <a:gd name="T31" fmla="*/ 19 h 45"/>
                    <a:gd name="T32" fmla="*/ 32 w 44"/>
                    <a:gd name="T33" fmla="*/ 27 h 45"/>
                    <a:gd name="T34" fmla="*/ 24 w 44"/>
                    <a:gd name="T35" fmla="*/ 35 h 45"/>
                    <a:gd name="T36" fmla="*/ 24 w 44"/>
                    <a:gd name="T37" fmla="*/ 40 h 45"/>
                    <a:gd name="T38" fmla="*/ 20 w 44"/>
                    <a:gd name="T39" fmla="*/ 40 h 45"/>
                    <a:gd name="T40" fmla="*/ 20 w 44"/>
                    <a:gd name="T41" fmla="*/ 36 h 45"/>
                    <a:gd name="T42" fmla="*/ 13 w 44"/>
                    <a:gd name="T43" fmla="*/ 34 h 45"/>
                    <a:gd name="T44" fmla="*/ 14 w 44"/>
                    <a:gd name="T45" fmla="*/ 29 h 45"/>
                    <a:gd name="T46" fmla="*/ 21 w 44"/>
                    <a:gd name="T47" fmla="*/ 31 h 45"/>
                    <a:gd name="T48" fmla="*/ 25 w 44"/>
                    <a:gd name="T49" fmla="*/ 28 h 45"/>
                    <a:gd name="T50" fmla="*/ 21 w 44"/>
                    <a:gd name="T51" fmla="*/ 24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" h="45">
                      <a:moveTo>
                        <a:pt x="22" y="45"/>
                      </a:moveTo>
                      <a:cubicBezTo>
                        <a:pt x="34" y="45"/>
                        <a:pt x="44" y="35"/>
                        <a:pt x="44" y="22"/>
                      </a:cubicBezTo>
                      <a:cubicBezTo>
                        <a:pt x="44" y="10"/>
                        <a:pt x="34" y="0"/>
                        <a:pt x="22" y="0"/>
                      </a:cubicBez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5"/>
                        <a:pt x="10" y="45"/>
                        <a:pt x="22" y="45"/>
                      </a:cubicBezTo>
                      <a:close/>
                      <a:moveTo>
                        <a:pt x="21" y="24"/>
                      </a:moveTo>
                      <a:cubicBezTo>
                        <a:pt x="16" y="23"/>
                        <a:pt x="13" y="21"/>
                        <a:pt x="13" y="17"/>
                      </a:cubicBezTo>
                      <a:cubicBezTo>
                        <a:pt x="13" y="13"/>
                        <a:pt x="16" y="10"/>
                        <a:pt x="20" y="9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7" y="9"/>
                        <a:pt x="29" y="9"/>
                        <a:pt x="31" y="10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8" y="14"/>
                        <a:pt x="26" y="13"/>
                        <a:pt x="23" y="13"/>
                      </a:cubicBezTo>
                      <a:cubicBezTo>
                        <a:pt x="20" y="13"/>
                        <a:pt x="19" y="15"/>
                        <a:pt x="19" y="16"/>
                      </a:cubicBezTo>
                      <a:cubicBezTo>
                        <a:pt x="19" y="17"/>
                        <a:pt x="21" y="18"/>
                        <a:pt x="25" y="19"/>
                      </a:cubicBezTo>
                      <a:cubicBezTo>
                        <a:pt x="30" y="21"/>
                        <a:pt x="32" y="24"/>
                        <a:pt x="32" y="27"/>
                      </a:cubicBezTo>
                      <a:cubicBezTo>
                        <a:pt x="32" y="31"/>
                        <a:pt x="29" y="34"/>
                        <a:pt x="24" y="35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17" y="36"/>
                        <a:pt x="14" y="35"/>
                        <a:pt x="13" y="34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6" y="30"/>
                        <a:pt x="18" y="31"/>
                        <a:pt x="21" y="31"/>
                      </a:cubicBezTo>
                      <a:cubicBezTo>
                        <a:pt x="24" y="31"/>
                        <a:pt x="25" y="30"/>
                        <a:pt x="25" y="28"/>
                      </a:cubicBezTo>
                      <a:cubicBezTo>
                        <a:pt x="25" y="26"/>
                        <a:pt x="24" y="25"/>
                        <a:pt x="21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8" name="Freeform 102">
                  <a:extLst>
                    <a:ext uri="{FF2B5EF4-FFF2-40B4-BE49-F238E27FC236}">
                      <a16:creationId xmlns:a16="http://schemas.microsoft.com/office/drawing/2014/main" id="{55848D86-5C04-E540-885E-997CED9490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56792" y="5871074"/>
                  <a:ext cx="185669" cy="185669"/>
                </a:xfrm>
                <a:custGeom>
                  <a:avLst/>
                  <a:gdLst>
                    <a:gd name="T0" fmla="*/ 30 w 60"/>
                    <a:gd name="T1" fmla="*/ 0 h 60"/>
                    <a:gd name="T2" fmla="*/ 0 w 60"/>
                    <a:gd name="T3" fmla="*/ 30 h 60"/>
                    <a:gd name="T4" fmla="*/ 30 w 60"/>
                    <a:gd name="T5" fmla="*/ 60 h 60"/>
                    <a:gd name="T6" fmla="*/ 60 w 60"/>
                    <a:gd name="T7" fmla="*/ 30 h 60"/>
                    <a:gd name="T8" fmla="*/ 30 w 60"/>
                    <a:gd name="T9" fmla="*/ 0 h 60"/>
                    <a:gd name="T10" fmla="*/ 30 w 60"/>
                    <a:gd name="T11" fmla="*/ 56 h 60"/>
                    <a:gd name="T12" fmla="*/ 4 w 60"/>
                    <a:gd name="T13" fmla="*/ 30 h 60"/>
                    <a:gd name="T14" fmla="*/ 30 w 60"/>
                    <a:gd name="T15" fmla="*/ 4 h 60"/>
                    <a:gd name="T16" fmla="*/ 56 w 60"/>
                    <a:gd name="T17" fmla="*/ 30 h 60"/>
                    <a:gd name="T18" fmla="*/ 30 w 60"/>
                    <a:gd name="T19" fmla="*/ 56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0"/>
                      </a:move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0"/>
                        <a:pt x="30" y="60"/>
                      </a:cubicBezTo>
                      <a:cubicBezTo>
                        <a:pt x="47" y="60"/>
                        <a:pt x="60" y="47"/>
                        <a:pt x="60" y="30"/>
                      </a:cubicBezTo>
                      <a:cubicBezTo>
                        <a:pt x="60" y="13"/>
                        <a:pt x="47" y="0"/>
                        <a:pt x="30" y="0"/>
                      </a:cubicBezTo>
                      <a:close/>
                      <a:moveTo>
                        <a:pt x="30" y="56"/>
                      </a:moveTo>
                      <a:cubicBezTo>
                        <a:pt x="15" y="56"/>
                        <a:pt x="4" y="44"/>
                        <a:pt x="4" y="30"/>
                      </a:cubicBezTo>
                      <a:cubicBezTo>
                        <a:pt x="4" y="16"/>
                        <a:pt x="15" y="4"/>
                        <a:pt x="30" y="4"/>
                      </a:cubicBezTo>
                      <a:cubicBezTo>
                        <a:pt x="44" y="4"/>
                        <a:pt x="56" y="16"/>
                        <a:pt x="56" y="30"/>
                      </a:cubicBezTo>
                      <a:cubicBezTo>
                        <a:pt x="56" y="44"/>
                        <a:pt x="44" y="56"/>
                        <a:pt x="30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9" name="Freeform 103">
                  <a:extLst>
                    <a:ext uri="{FF2B5EF4-FFF2-40B4-BE49-F238E27FC236}">
                      <a16:creationId xmlns:a16="http://schemas.microsoft.com/office/drawing/2014/main" id="{940AAC82-A8D6-BC48-BB4B-D9739FD689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9381636" y="5895918"/>
                  <a:ext cx="135983" cy="135983"/>
                </a:xfrm>
                <a:custGeom>
                  <a:avLst/>
                  <a:gdLst>
                    <a:gd name="T0" fmla="*/ 22 w 44"/>
                    <a:gd name="T1" fmla="*/ 0 h 44"/>
                    <a:gd name="T2" fmla="*/ 0 w 44"/>
                    <a:gd name="T3" fmla="*/ 22 h 44"/>
                    <a:gd name="T4" fmla="*/ 22 w 44"/>
                    <a:gd name="T5" fmla="*/ 44 h 44"/>
                    <a:gd name="T6" fmla="*/ 44 w 44"/>
                    <a:gd name="T7" fmla="*/ 22 h 44"/>
                    <a:gd name="T8" fmla="*/ 22 w 44"/>
                    <a:gd name="T9" fmla="*/ 0 h 44"/>
                    <a:gd name="T10" fmla="*/ 24 w 44"/>
                    <a:gd name="T11" fmla="*/ 35 h 44"/>
                    <a:gd name="T12" fmla="*/ 24 w 44"/>
                    <a:gd name="T13" fmla="*/ 39 h 44"/>
                    <a:gd name="T14" fmla="*/ 20 w 44"/>
                    <a:gd name="T15" fmla="*/ 39 h 44"/>
                    <a:gd name="T16" fmla="*/ 20 w 44"/>
                    <a:gd name="T17" fmla="*/ 35 h 44"/>
                    <a:gd name="T18" fmla="*/ 12 w 44"/>
                    <a:gd name="T19" fmla="*/ 34 h 44"/>
                    <a:gd name="T20" fmla="*/ 14 w 44"/>
                    <a:gd name="T21" fmla="*/ 29 h 44"/>
                    <a:gd name="T22" fmla="*/ 21 w 44"/>
                    <a:gd name="T23" fmla="*/ 30 h 44"/>
                    <a:gd name="T24" fmla="*/ 25 w 44"/>
                    <a:gd name="T25" fmla="*/ 28 h 44"/>
                    <a:gd name="T26" fmla="*/ 20 w 44"/>
                    <a:gd name="T27" fmla="*/ 24 h 44"/>
                    <a:gd name="T28" fmla="*/ 13 w 44"/>
                    <a:gd name="T29" fmla="*/ 16 h 44"/>
                    <a:gd name="T30" fmla="*/ 20 w 44"/>
                    <a:gd name="T31" fmla="*/ 9 h 44"/>
                    <a:gd name="T32" fmla="*/ 20 w 44"/>
                    <a:gd name="T33" fmla="*/ 5 h 44"/>
                    <a:gd name="T34" fmla="*/ 24 w 44"/>
                    <a:gd name="T35" fmla="*/ 5 h 44"/>
                    <a:gd name="T36" fmla="*/ 24 w 44"/>
                    <a:gd name="T37" fmla="*/ 8 h 44"/>
                    <a:gd name="T38" fmla="*/ 30 w 44"/>
                    <a:gd name="T39" fmla="*/ 10 h 44"/>
                    <a:gd name="T40" fmla="*/ 29 w 44"/>
                    <a:gd name="T41" fmla="*/ 15 h 44"/>
                    <a:gd name="T42" fmla="*/ 23 w 44"/>
                    <a:gd name="T43" fmla="*/ 13 h 44"/>
                    <a:gd name="T44" fmla="*/ 19 w 44"/>
                    <a:gd name="T45" fmla="*/ 16 h 44"/>
                    <a:gd name="T46" fmla="*/ 24 w 44"/>
                    <a:gd name="T47" fmla="*/ 19 h 44"/>
                    <a:gd name="T48" fmla="*/ 31 w 44"/>
                    <a:gd name="T49" fmla="*/ 27 h 44"/>
                    <a:gd name="T50" fmla="*/ 24 w 44"/>
                    <a:gd name="T51" fmla="*/ 35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4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ubicBezTo>
                        <a:pt x="34" y="44"/>
                        <a:pt x="44" y="34"/>
                        <a:pt x="44" y="22"/>
                      </a:cubicBezTo>
                      <a:cubicBezTo>
                        <a:pt x="44" y="10"/>
                        <a:pt x="34" y="0"/>
                        <a:pt x="22" y="0"/>
                      </a:cubicBezTo>
                      <a:close/>
                      <a:moveTo>
                        <a:pt x="24" y="35"/>
                      </a:move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7" y="35"/>
                        <a:pt x="14" y="34"/>
                        <a:pt x="12" y="34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5" y="30"/>
                        <a:pt x="18" y="30"/>
                        <a:pt x="21" y="30"/>
                      </a:cubicBezTo>
                      <a:cubicBezTo>
                        <a:pt x="23" y="30"/>
                        <a:pt x="25" y="29"/>
                        <a:pt x="25" y="28"/>
                      </a:cubicBezTo>
                      <a:cubicBezTo>
                        <a:pt x="25" y="26"/>
                        <a:pt x="24" y="25"/>
                        <a:pt x="20" y="24"/>
                      </a:cubicBezTo>
                      <a:cubicBezTo>
                        <a:pt x="16" y="23"/>
                        <a:pt x="13" y="20"/>
                        <a:pt x="13" y="16"/>
                      </a:cubicBezTo>
                      <a:cubicBezTo>
                        <a:pt x="13" y="12"/>
                        <a:pt x="15" y="10"/>
                        <a:pt x="20" y="9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7" y="8"/>
                        <a:pt x="29" y="9"/>
                        <a:pt x="30" y="10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8" y="14"/>
                        <a:pt x="26" y="13"/>
                        <a:pt x="23" y="13"/>
                      </a:cubicBezTo>
                      <a:cubicBezTo>
                        <a:pt x="20" y="13"/>
                        <a:pt x="19" y="14"/>
                        <a:pt x="19" y="16"/>
                      </a:cubicBezTo>
                      <a:cubicBezTo>
                        <a:pt x="19" y="17"/>
                        <a:pt x="21" y="18"/>
                        <a:pt x="24" y="19"/>
                      </a:cubicBezTo>
                      <a:cubicBezTo>
                        <a:pt x="29" y="21"/>
                        <a:pt x="31" y="23"/>
                        <a:pt x="31" y="27"/>
                      </a:cubicBezTo>
                      <a:cubicBezTo>
                        <a:pt x="31" y="31"/>
                        <a:pt x="29" y="34"/>
                        <a:pt x="24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89" name="Group 151">
              <a:extLst>
                <a:ext uri="{FF2B5EF4-FFF2-40B4-BE49-F238E27FC236}">
                  <a16:creationId xmlns:a16="http://schemas.microsoft.com/office/drawing/2014/main" id="{C4ED07E0-8909-8144-BB2C-C65A375F0F73}"/>
                </a:ext>
              </a:extLst>
            </p:cNvPr>
            <p:cNvGrpSpPr/>
            <p:nvPr/>
          </p:nvGrpSpPr>
          <p:grpSpPr>
            <a:xfrm>
              <a:off x="4112748" y="1406332"/>
              <a:ext cx="1091200" cy="967123"/>
              <a:chOff x="3312773" y="953765"/>
              <a:chExt cx="818613" cy="725531"/>
            </a:xfrm>
          </p:grpSpPr>
          <p:sp>
            <p:nvSpPr>
              <p:cNvPr id="91" name="Freeform 5">
                <a:extLst>
                  <a:ext uri="{FF2B5EF4-FFF2-40B4-BE49-F238E27FC236}">
                    <a16:creationId xmlns:a16="http://schemas.microsoft.com/office/drawing/2014/main" id="{C699B3F6-ACA1-E241-9696-383C2DA02B5A}"/>
                  </a:ext>
                </a:extLst>
              </p:cNvPr>
              <p:cNvSpPr/>
              <p:nvPr/>
            </p:nvSpPr>
            <p:spPr bwMode="auto">
              <a:xfrm>
                <a:off x="3312773" y="953765"/>
                <a:ext cx="818613" cy="72553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15875">
                <a:solidFill>
                  <a:schemeClr val="accent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92" name="组合 141">
                <a:extLst>
                  <a:ext uri="{FF2B5EF4-FFF2-40B4-BE49-F238E27FC236}">
                    <a16:creationId xmlns:a16="http://schemas.microsoft.com/office/drawing/2014/main" id="{E973536E-273B-4144-9266-F8987E3A65BA}"/>
                  </a:ext>
                </a:extLst>
              </p:cNvPr>
              <p:cNvGrpSpPr/>
              <p:nvPr/>
            </p:nvGrpSpPr>
            <p:grpSpPr>
              <a:xfrm>
                <a:off x="3585107" y="1180897"/>
                <a:ext cx="273945" cy="271267"/>
                <a:chOff x="11048734" y="5583418"/>
                <a:chExt cx="534778" cy="529549"/>
              </a:xfrm>
              <a:solidFill>
                <a:schemeClr val="accent1"/>
              </a:solidFill>
            </p:grpSpPr>
            <p:sp>
              <p:nvSpPr>
                <p:cNvPr id="93" name="Freeform 105">
                  <a:extLst>
                    <a:ext uri="{FF2B5EF4-FFF2-40B4-BE49-F238E27FC236}">
                      <a16:creationId xmlns:a16="http://schemas.microsoft.com/office/drawing/2014/main" id="{52BECADF-E515-454F-AA4C-03689964BCA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048734" y="5587341"/>
                  <a:ext cx="253660" cy="244508"/>
                </a:xfrm>
                <a:custGeom>
                  <a:avLst/>
                  <a:gdLst>
                    <a:gd name="T0" fmla="*/ 0 w 194"/>
                    <a:gd name="T1" fmla="*/ 187 h 187"/>
                    <a:gd name="T2" fmla="*/ 194 w 194"/>
                    <a:gd name="T3" fmla="*/ 187 h 187"/>
                    <a:gd name="T4" fmla="*/ 194 w 194"/>
                    <a:gd name="T5" fmla="*/ 0 h 187"/>
                    <a:gd name="T6" fmla="*/ 0 w 194"/>
                    <a:gd name="T7" fmla="*/ 0 h 187"/>
                    <a:gd name="T8" fmla="*/ 0 w 194"/>
                    <a:gd name="T9" fmla="*/ 187 h 187"/>
                    <a:gd name="T10" fmla="*/ 28 w 194"/>
                    <a:gd name="T11" fmla="*/ 28 h 187"/>
                    <a:gd name="T12" fmla="*/ 166 w 194"/>
                    <a:gd name="T13" fmla="*/ 28 h 187"/>
                    <a:gd name="T14" fmla="*/ 166 w 194"/>
                    <a:gd name="T15" fmla="*/ 158 h 187"/>
                    <a:gd name="T16" fmla="*/ 28 w 194"/>
                    <a:gd name="T17" fmla="*/ 158 h 187"/>
                    <a:gd name="T18" fmla="*/ 28 w 194"/>
                    <a:gd name="T19" fmla="*/ 28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4" h="187">
                      <a:moveTo>
                        <a:pt x="0" y="187"/>
                      </a:moveTo>
                      <a:lnTo>
                        <a:pt x="194" y="187"/>
                      </a:lnTo>
                      <a:lnTo>
                        <a:pt x="194" y="0"/>
                      </a:lnTo>
                      <a:lnTo>
                        <a:pt x="0" y="0"/>
                      </a:lnTo>
                      <a:lnTo>
                        <a:pt x="0" y="187"/>
                      </a:lnTo>
                      <a:close/>
                      <a:moveTo>
                        <a:pt x="28" y="28"/>
                      </a:moveTo>
                      <a:lnTo>
                        <a:pt x="166" y="28"/>
                      </a:lnTo>
                      <a:lnTo>
                        <a:pt x="166" y="158"/>
                      </a:lnTo>
                      <a:lnTo>
                        <a:pt x="28" y="15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4" name="Freeform 106">
                  <a:extLst>
                    <a:ext uri="{FF2B5EF4-FFF2-40B4-BE49-F238E27FC236}">
                      <a16:creationId xmlns:a16="http://schemas.microsoft.com/office/drawing/2014/main" id="{234D63F7-CEAF-EF44-8A40-6651771531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048734" y="5868459"/>
                  <a:ext cx="253660" cy="244508"/>
                </a:xfrm>
                <a:custGeom>
                  <a:avLst/>
                  <a:gdLst>
                    <a:gd name="T0" fmla="*/ 0 w 194"/>
                    <a:gd name="T1" fmla="*/ 187 h 187"/>
                    <a:gd name="T2" fmla="*/ 194 w 194"/>
                    <a:gd name="T3" fmla="*/ 187 h 187"/>
                    <a:gd name="T4" fmla="*/ 194 w 194"/>
                    <a:gd name="T5" fmla="*/ 0 h 187"/>
                    <a:gd name="T6" fmla="*/ 0 w 194"/>
                    <a:gd name="T7" fmla="*/ 0 h 187"/>
                    <a:gd name="T8" fmla="*/ 0 w 194"/>
                    <a:gd name="T9" fmla="*/ 187 h 187"/>
                    <a:gd name="T10" fmla="*/ 28 w 194"/>
                    <a:gd name="T11" fmla="*/ 28 h 187"/>
                    <a:gd name="T12" fmla="*/ 166 w 194"/>
                    <a:gd name="T13" fmla="*/ 28 h 187"/>
                    <a:gd name="T14" fmla="*/ 166 w 194"/>
                    <a:gd name="T15" fmla="*/ 158 h 187"/>
                    <a:gd name="T16" fmla="*/ 28 w 194"/>
                    <a:gd name="T17" fmla="*/ 158 h 187"/>
                    <a:gd name="T18" fmla="*/ 28 w 194"/>
                    <a:gd name="T19" fmla="*/ 28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4" h="187">
                      <a:moveTo>
                        <a:pt x="0" y="187"/>
                      </a:moveTo>
                      <a:lnTo>
                        <a:pt x="194" y="187"/>
                      </a:lnTo>
                      <a:lnTo>
                        <a:pt x="194" y="0"/>
                      </a:lnTo>
                      <a:lnTo>
                        <a:pt x="0" y="0"/>
                      </a:lnTo>
                      <a:lnTo>
                        <a:pt x="0" y="187"/>
                      </a:lnTo>
                      <a:close/>
                      <a:moveTo>
                        <a:pt x="28" y="28"/>
                      </a:moveTo>
                      <a:lnTo>
                        <a:pt x="166" y="28"/>
                      </a:lnTo>
                      <a:lnTo>
                        <a:pt x="166" y="158"/>
                      </a:lnTo>
                      <a:lnTo>
                        <a:pt x="28" y="158"/>
                      </a:lnTo>
                      <a:lnTo>
                        <a:pt x="28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5" name="Freeform 107">
                  <a:extLst>
                    <a:ext uri="{FF2B5EF4-FFF2-40B4-BE49-F238E27FC236}">
                      <a16:creationId xmlns:a16="http://schemas.microsoft.com/office/drawing/2014/main" id="{0FBBE2C7-5FDC-904C-A949-66975817ED8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329852" y="5583418"/>
                  <a:ext cx="253660" cy="244508"/>
                </a:xfrm>
                <a:custGeom>
                  <a:avLst/>
                  <a:gdLst>
                    <a:gd name="T0" fmla="*/ 0 w 194"/>
                    <a:gd name="T1" fmla="*/ 0 h 187"/>
                    <a:gd name="T2" fmla="*/ 0 w 194"/>
                    <a:gd name="T3" fmla="*/ 187 h 187"/>
                    <a:gd name="T4" fmla="*/ 194 w 194"/>
                    <a:gd name="T5" fmla="*/ 187 h 187"/>
                    <a:gd name="T6" fmla="*/ 194 w 194"/>
                    <a:gd name="T7" fmla="*/ 0 h 187"/>
                    <a:gd name="T8" fmla="*/ 0 w 194"/>
                    <a:gd name="T9" fmla="*/ 0 h 187"/>
                    <a:gd name="T10" fmla="*/ 166 w 194"/>
                    <a:gd name="T11" fmla="*/ 159 h 187"/>
                    <a:gd name="T12" fmla="*/ 29 w 194"/>
                    <a:gd name="T13" fmla="*/ 159 h 187"/>
                    <a:gd name="T14" fmla="*/ 29 w 194"/>
                    <a:gd name="T15" fmla="*/ 29 h 187"/>
                    <a:gd name="T16" fmla="*/ 166 w 194"/>
                    <a:gd name="T17" fmla="*/ 29 h 187"/>
                    <a:gd name="T18" fmla="*/ 166 w 194"/>
                    <a:gd name="T19" fmla="*/ 159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4" h="187">
                      <a:moveTo>
                        <a:pt x="0" y="0"/>
                      </a:moveTo>
                      <a:lnTo>
                        <a:pt x="0" y="187"/>
                      </a:lnTo>
                      <a:lnTo>
                        <a:pt x="194" y="187"/>
                      </a:lnTo>
                      <a:lnTo>
                        <a:pt x="194" y="0"/>
                      </a:lnTo>
                      <a:lnTo>
                        <a:pt x="0" y="0"/>
                      </a:lnTo>
                      <a:close/>
                      <a:moveTo>
                        <a:pt x="166" y="159"/>
                      </a:moveTo>
                      <a:lnTo>
                        <a:pt x="29" y="159"/>
                      </a:lnTo>
                      <a:lnTo>
                        <a:pt x="29" y="29"/>
                      </a:lnTo>
                      <a:lnTo>
                        <a:pt x="166" y="29"/>
                      </a:lnTo>
                      <a:lnTo>
                        <a:pt x="166" y="1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6" name="Freeform 108">
                  <a:extLst>
                    <a:ext uri="{FF2B5EF4-FFF2-40B4-BE49-F238E27FC236}">
                      <a16:creationId xmlns:a16="http://schemas.microsoft.com/office/drawing/2014/main" id="{62D7E13F-328F-784D-A9DC-CC6405C6C4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329852" y="5865844"/>
                  <a:ext cx="253660" cy="243200"/>
                </a:xfrm>
                <a:custGeom>
                  <a:avLst/>
                  <a:gdLst>
                    <a:gd name="T0" fmla="*/ 0 w 194"/>
                    <a:gd name="T1" fmla="*/ 186 h 186"/>
                    <a:gd name="T2" fmla="*/ 194 w 194"/>
                    <a:gd name="T3" fmla="*/ 186 h 186"/>
                    <a:gd name="T4" fmla="*/ 194 w 194"/>
                    <a:gd name="T5" fmla="*/ 0 h 186"/>
                    <a:gd name="T6" fmla="*/ 0 w 194"/>
                    <a:gd name="T7" fmla="*/ 0 h 186"/>
                    <a:gd name="T8" fmla="*/ 0 w 194"/>
                    <a:gd name="T9" fmla="*/ 186 h 186"/>
                    <a:gd name="T10" fmla="*/ 29 w 194"/>
                    <a:gd name="T11" fmla="*/ 28 h 186"/>
                    <a:gd name="T12" fmla="*/ 166 w 194"/>
                    <a:gd name="T13" fmla="*/ 28 h 186"/>
                    <a:gd name="T14" fmla="*/ 166 w 194"/>
                    <a:gd name="T15" fmla="*/ 158 h 186"/>
                    <a:gd name="T16" fmla="*/ 29 w 194"/>
                    <a:gd name="T17" fmla="*/ 158 h 186"/>
                    <a:gd name="T18" fmla="*/ 29 w 194"/>
                    <a:gd name="T19" fmla="*/ 28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4" h="186">
                      <a:moveTo>
                        <a:pt x="0" y="186"/>
                      </a:moveTo>
                      <a:lnTo>
                        <a:pt x="194" y="186"/>
                      </a:lnTo>
                      <a:lnTo>
                        <a:pt x="194" y="0"/>
                      </a:lnTo>
                      <a:lnTo>
                        <a:pt x="0" y="0"/>
                      </a:lnTo>
                      <a:lnTo>
                        <a:pt x="0" y="186"/>
                      </a:lnTo>
                      <a:close/>
                      <a:moveTo>
                        <a:pt x="29" y="28"/>
                      </a:moveTo>
                      <a:lnTo>
                        <a:pt x="166" y="28"/>
                      </a:lnTo>
                      <a:lnTo>
                        <a:pt x="166" y="158"/>
                      </a:lnTo>
                      <a:lnTo>
                        <a:pt x="29" y="158"/>
                      </a:lnTo>
                      <a:lnTo>
                        <a:pt x="29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7" name="Freeform 109">
                  <a:extLst>
                    <a:ext uri="{FF2B5EF4-FFF2-40B4-BE49-F238E27FC236}">
                      <a16:creationId xmlns:a16="http://schemas.microsoft.com/office/drawing/2014/main" id="{816A0561-BCC7-3F47-86F5-6A7C9614D78D}"/>
                    </a:ext>
                  </a:extLst>
                </p:cNvPr>
                <p:cNvSpPr/>
                <p:nvPr/>
              </p:nvSpPr>
              <p:spPr bwMode="auto">
                <a:xfrm>
                  <a:off x="11125878" y="5655333"/>
                  <a:ext cx="99372" cy="101987"/>
                </a:xfrm>
                <a:custGeom>
                  <a:avLst/>
                  <a:gdLst>
                    <a:gd name="T0" fmla="*/ 45 w 76"/>
                    <a:gd name="T1" fmla="*/ 0 h 78"/>
                    <a:gd name="T2" fmla="*/ 31 w 76"/>
                    <a:gd name="T3" fmla="*/ 0 h 78"/>
                    <a:gd name="T4" fmla="*/ 31 w 76"/>
                    <a:gd name="T5" fmla="*/ 33 h 78"/>
                    <a:gd name="T6" fmla="*/ 0 w 76"/>
                    <a:gd name="T7" fmla="*/ 33 h 78"/>
                    <a:gd name="T8" fmla="*/ 0 w 76"/>
                    <a:gd name="T9" fmla="*/ 45 h 78"/>
                    <a:gd name="T10" fmla="*/ 31 w 76"/>
                    <a:gd name="T11" fmla="*/ 45 h 78"/>
                    <a:gd name="T12" fmla="*/ 31 w 76"/>
                    <a:gd name="T13" fmla="*/ 78 h 78"/>
                    <a:gd name="T14" fmla="*/ 45 w 76"/>
                    <a:gd name="T15" fmla="*/ 78 h 78"/>
                    <a:gd name="T16" fmla="*/ 45 w 76"/>
                    <a:gd name="T17" fmla="*/ 45 h 78"/>
                    <a:gd name="T18" fmla="*/ 76 w 76"/>
                    <a:gd name="T19" fmla="*/ 45 h 78"/>
                    <a:gd name="T20" fmla="*/ 76 w 76"/>
                    <a:gd name="T21" fmla="*/ 33 h 78"/>
                    <a:gd name="T22" fmla="*/ 45 w 76"/>
                    <a:gd name="T23" fmla="*/ 33 h 78"/>
                    <a:gd name="T24" fmla="*/ 45 w 76"/>
                    <a:gd name="T2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6" h="78">
                      <a:moveTo>
                        <a:pt x="45" y="0"/>
                      </a:moveTo>
                      <a:lnTo>
                        <a:pt x="31" y="0"/>
                      </a:lnTo>
                      <a:lnTo>
                        <a:pt x="31" y="33"/>
                      </a:lnTo>
                      <a:lnTo>
                        <a:pt x="0" y="33"/>
                      </a:lnTo>
                      <a:lnTo>
                        <a:pt x="0" y="45"/>
                      </a:lnTo>
                      <a:lnTo>
                        <a:pt x="31" y="45"/>
                      </a:lnTo>
                      <a:lnTo>
                        <a:pt x="31" y="78"/>
                      </a:lnTo>
                      <a:lnTo>
                        <a:pt x="45" y="78"/>
                      </a:lnTo>
                      <a:lnTo>
                        <a:pt x="45" y="45"/>
                      </a:lnTo>
                      <a:lnTo>
                        <a:pt x="76" y="45"/>
                      </a:lnTo>
                      <a:lnTo>
                        <a:pt x="76" y="33"/>
                      </a:lnTo>
                      <a:lnTo>
                        <a:pt x="45" y="33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8" name="Rectangle 110">
                  <a:extLst>
                    <a:ext uri="{FF2B5EF4-FFF2-40B4-BE49-F238E27FC236}">
                      <a16:creationId xmlns:a16="http://schemas.microsoft.com/office/drawing/2014/main" id="{1ECD802C-B348-2548-B766-071A9DC553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22687" y="5694558"/>
                  <a:ext cx="67991" cy="2222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99" name="Freeform 111">
                  <a:extLst>
                    <a:ext uri="{FF2B5EF4-FFF2-40B4-BE49-F238E27FC236}">
                      <a16:creationId xmlns:a16="http://schemas.microsoft.com/office/drawing/2014/main" id="{7E988500-FCE3-6749-9F7E-7EFA26D5A944}"/>
                    </a:ext>
                  </a:extLst>
                </p:cNvPr>
                <p:cNvSpPr/>
                <p:nvPr/>
              </p:nvSpPr>
              <p:spPr bwMode="auto">
                <a:xfrm>
                  <a:off x="11138953" y="5952141"/>
                  <a:ext cx="73222" cy="79760"/>
                </a:xfrm>
                <a:custGeom>
                  <a:avLst/>
                  <a:gdLst>
                    <a:gd name="T0" fmla="*/ 24 w 24"/>
                    <a:gd name="T1" fmla="*/ 0 h 26"/>
                    <a:gd name="T2" fmla="*/ 16 w 24"/>
                    <a:gd name="T3" fmla="*/ 0 h 26"/>
                    <a:gd name="T4" fmla="*/ 14 w 24"/>
                    <a:gd name="T5" fmla="*/ 5 h 26"/>
                    <a:gd name="T6" fmla="*/ 12 w 24"/>
                    <a:gd name="T7" fmla="*/ 9 h 26"/>
                    <a:gd name="T8" fmla="*/ 12 w 24"/>
                    <a:gd name="T9" fmla="*/ 9 h 26"/>
                    <a:gd name="T10" fmla="*/ 10 w 24"/>
                    <a:gd name="T11" fmla="*/ 5 h 26"/>
                    <a:gd name="T12" fmla="*/ 8 w 24"/>
                    <a:gd name="T13" fmla="*/ 0 h 26"/>
                    <a:gd name="T14" fmla="*/ 0 w 24"/>
                    <a:gd name="T15" fmla="*/ 0 h 26"/>
                    <a:gd name="T16" fmla="*/ 8 w 24"/>
                    <a:gd name="T17" fmla="*/ 13 h 26"/>
                    <a:gd name="T18" fmla="*/ 0 w 24"/>
                    <a:gd name="T19" fmla="*/ 26 h 26"/>
                    <a:gd name="T20" fmla="*/ 7 w 24"/>
                    <a:gd name="T21" fmla="*/ 26 h 26"/>
                    <a:gd name="T22" fmla="*/ 10 w 24"/>
                    <a:gd name="T23" fmla="*/ 21 h 26"/>
                    <a:gd name="T24" fmla="*/ 12 w 24"/>
                    <a:gd name="T25" fmla="*/ 16 h 26"/>
                    <a:gd name="T26" fmla="*/ 12 w 24"/>
                    <a:gd name="T27" fmla="*/ 16 h 26"/>
                    <a:gd name="T28" fmla="*/ 14 w 24"/>
                    <a:gd name="T29" fmla="*/ 21 h 26"/>
                    <a:gd name="T30" fmla="*/ 17 w 24"/>
                    <a:gd name="T31" fmla="*/ 26 h 26"/>
                    <a:gd name="T32" fmla="*/ 24 w 24"/>
                    <a:gd name="T33" fmla="*/ 26 h 26"/>
                    <a:gd name="T34" fmla="*/ 16 w 24"/>
                    <a:gd name="T35" fmla="*/ 13 h 26"/>
                    <a:gd name="T36" fmla="*/ 24 w 24"/>
                    <a:gd name="T3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4" h="26">
                      <a:moveTo>
                        <a:pt x="2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7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8"/>
                        <a:pt x="11" y="6"/>
                        <a:pt x="10" y="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19"/>
                        <a:pt x="11" y="18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8"/>
                        <a:pt x="13" y="19"/>
                        <a:pt x="14" y="21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0" name="Rectangle 112">
                  <a:extLst>
                    <a:ext uri="{FF2B5EF4-FFF2-40B4-BE49-F238E27FC236}">
                      <a16:creationId xmlns:a16="http://schemas.microsoft.com/office/drawing/2014/main" id="{092EF864-943D-F142-A5E5-60D57E9CCA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0919" y="6004442"/>
                  <a:ext cx="101987" cy="15690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  <p:sp>
              <p:nvSpPr>
                <p:cNvPr id="101" name="Rectangle 113">
                  <a:extLst>
                    <a:ext uri="{FF2B5EF4-FFF2-40B4-BE49-F238E27FC236}">
                      <a16:creationId xmlns:a16="http://schemas.microsoft.com/office/drawing/2014/main" id="{3A1D5B78-9723-D14B-BCB6-A9D2E4B4C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10919" y="5961294"/>
                  <a:ext cx="101987" cy="1830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121888" tIns="60944" rIns="121888" bIns="60944" numCol="1" anchor="t" anchorCtr="0" compatLnSpc="1"/>
                <a:lstStyle/>
                <a:p>
                  <a:pPr>
                    <a:defRPr/>
                  </a:pPr>
                  <a:endParaRPr lang="zh-CN" altLang="en-US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sp>
          <p:nvSpPr>
            <p:cNvPr id="90" name="椭圆 35">
              <a:extLst>
                <a:ext uri="{FF2B5EF4-FFF2-40B4-BE49-F238E27FC236}">
                  <a16:creationId xmlns:a16="http://schemas.microsoft.com/office/drawing/2014/main" id="{FFA30F9B-F3A6-5C4C-B9FE-7959C4635DCA}"/>
                </a:ext>
              </a:extLst>
            </p:cNvPr>
            <p:cNvSpPr/>
            <p:nvPr/>
          </p:nvSpPr>
          <p:spPr>
            <a:xfrm>
              <a:off x="4854336" y="2823987"/>
              <a:ext cx="1478195" cy="1478195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 w="22225">
              <a:gradFill flip="none" rotWithShape="1">
                <a:gsLst>
                  <a:gs pos="71000">
                    <a:srgbClr val="ECECEC"/>
                  </a:gs>
                  <a:gs pos="92000">
                    <a:schemeClr val="bg1"/>
                  </a:gs>
                  <a:gs pos="45000">
                    <a:schemeClr val="bg1">
                      <a:lumMod val="85000"/>
                    </a:schemeClr>
                  </a:gs>
                  <a:gs pos="19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88900" dir="2700000" algn="tl" rotWithShape="0">
                <a:schemeClr val="accent3">
                  <a:lumMod val="50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rtlCol="0"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915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会员基础能力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椭圆 168">
            <a:extLst>
              <a:ext uri="{FF2B5EF4-FFF2-40B4-BE49-F238E27FC236}">
                <a16:creationId xmlns:a16="http://schemas.microsoft.com/office/drawing/2014/main" id="{C9E33F12-F3EC-6C40-A85A-5E9C10049B3B}"/>
              </a:ext>
            </a:extLst>
          </p:cNvPr>
          <p:cNvSpPr/>
          <p:nvPr/>
        </p:nvSpPr>
        <p:spPr>
          <a:xfrm rot="2700000">
            <a:off x="5643911" y="2020556"/>
            <a:ext cx="1934937" cy="1934936"/>
          </a:xfrm>
          <a:custGeom>
            <a:avLst/>
            <a:gdLst/>
            <a:ahLst/>
            <a:cxnLst/>
            <a:rect l="l" t="t" r="r" b="b"/>
            <a:pathLst>
              <a:path w="2207694" h="2207694">
                <a:moveTo>
                  <a:pt x="1240201" y="2198410"/>
                </a:moveTo>
                <a:cubicBezTo>
                  <a:pt x="1195601" y="2204855"/>
                  <a:pt x="1150057" y="2207694"/>
                  <a:pt x="1103851" y="2207694"/>
                </a:cubicBezTo>
                <a:close/>
                <a:moveTo>
                  <a:pt x="1396176" y="2167304"/>
                </a:moveTo>
                <a:cubicBezTo>
                  <a:pt x="1355911" y="2179613"/>
                  <a:pt x="1314389" y="2188486"/>
                  <a:pt x="1271865" y="2193577"/>
                </a:cubicBezTo>
                <a:close/>
                <a:moveTo>
                  <a:pt x="7872" y="976750"/>
                </a:moveTo>
                <a:lnTo>
                  <a:pt x="1" y="1103847"/>
                </a:lnTo>
                <a:cubicBezTo>
                  <a:pt x="1" y="1713485"/>
                  <a:pt x="494210" y="2207694"/>
                  <a:pt x="1103848" y="2207694"/>
                </a:cubicBezTo>
                <a:cubicBezTo>
                  <a:pt x="494209" y="2207694"/>
                  <a:pt x="0" y="1713485"/>
                  <a:pt x="0" y="1103847"/>
                </a:cubicBezTo>
                <a:cubicBezTo>
                  <a:pt x="0" y="1060839"/>
                  <a:pt x="2460" y="1018405"/>
                  <a:pt x="7872" y="976750"/>
                </a:cubicBezTo>
                <a:close/>
                <a:moveTo>
                  <a:pt x="1103847" y="0"/>
                </a:moveTo>
                <a:cubicBezTo>
                  <a:pt x="1713485" y="0"/>
                  <a:pt x="2207694" y="494209"/>
                  <a:pt x="2207694" y="1103847"/>
                </a:cubicBezTo>
                <a:cubicBezTo>
                  <a:pt x="2207694" y="1612162"/>
                  <a:pt x="1864110" y="2040229"/>
                  <a:pt x="1396188" y="2167301"/>
                </a:cubicBezTo>
                <a:cubicBezTo>
                  <a:pt x="1418536" y="2082435"/>
                  <a:pt x="1429716" y="1993353"/>
                  <a:pt x="1429716" y="1901660"/>
                </a:cubicBezTo>
                <a:cubicBezTo>
                  <a:pt x="1429716" y="1292022"/>
                  <a:pt x="935507" y="797813"/>
                  <a:pt x="325869" y="797813"/>
                </a:cubicBezTo>
                <a:cubicBezTo>
                  <a:pt x="224547" y="797813"/>
                  <a:pt x="126413" y="811464"/>
                  <a:pt x="33529" y="838206"/>
                </a:cubicBezTo>
                <a:cubicBezTo>
                  <a:pt x="23934" y="874644"/>
                  <a:pt x="16397" y="911859"/>
                  <a:pt x="11973" y="949877"/>
                </a:cubicBezTo>
                <a:cubicBezTo>
                  <a:pt x="85667" y="413031"/>
                  <a:pt x="546523" y="0"/>
                  <a:pt x="1103847" y="0"/>
                </a:cubicBezTo>
                <a:close/>
              </a:path>
            </a:pathLst>
          </a:custGeom>
          <a:solidFill>
            <a:srgbClr val="3A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椭圆 161">
            <a:extLst>
              <a:ext uri="{FF2B5EF4-FFF2-40B4-BE49-F238E27FC236}">
                <a16:creationId xmlns:a16="http://schemas.microsoft.com/office/drawing/2014/main" id="{E194E873-2BA4-3243-8313-5E36F93776D0}"/>
              </a:ext>
            </a:extLst>
          </p:cNvPr>
          <p:cNvSpPr/>
          <p:nvPr/>
        </p:nvSpPr>
        <p:spPr>
          <a:xfrm rot="2700000">
            <a:off x="4667324" y="2032847"/>
            <a:ext cx="1934933" cy="1934934"/>
          </a:xfrm>
          <a:custGeom>
            <a:avLst/>
            <a:gdLst/>
            <a:ahLst/>
            <a:cxnLst/>
            <a:rect l="l" t="t" r="r" b="b"/>
            <a:pathLst>
              <a:path w="2207690" h="2207691">
                <a:moveTo>
                  <a:pt x="967503" y="2198411"/>
                </a:moveTo>
                <a:lnTo>
                  <a:pt x="1103795" y="2207691"/>
                </a:lnTo>
                <a:cubicBezTo>
                  <a:pt x="1057608" y="2207692"/>
                  <a:pt x="1012085" y="2204853"/>
                  <a:pt x="967503" y="2198411"/>
                </a:cubicBezTo>
                <a:close/>
                <a:moveTo>
                  <a:pt x="811529" y="2167307"/>
                </a:moveTo>
                <a:lnTo>
                  <a:pt x="935821" y="2193576"/>
                </a:lnTo>
                <a:cubicBezTo>
                  <a:pt x="893304" y="2188486"/>
                  <a:pt x="851788" y="2179614"/>
                  <a:pt x="811529" y="2167307"/>
                </a:cubicBezTo>
                <a:close/>
                <a:moveTo>
                  <a:pt x="2199826" y="976772"/>
                </a:moveTo>
                <a:cubicBezTo>
                  <a:pt x="2205232" y="1018393"/>
                  <a:pt x="2207691" y="1060793"/>
                  <a:pt x="2207690" y="1103766"/>
                </a:cubicBezTo>
                <a:close/>
                <a:moveTo>
                  <a:pt x="2174170" y="838223"/>
                </a:moveTo>
                <a:cubicBezTo>
                  <a:pt x="2184491" y="874470"/>
                  <a:pt x="2191713" y="911752"/>
                  <a:pt x="2195714" y="949832"/>
                </a:cubicBezTo>
                <a:close/>
                <a:moveTo>
                  <a:pt x="1103847" y="0"/>
                </a:moveTo>
                <a:cubicBezTo>
                  <a:pt x="1621792" y="0"/>
                  <a:pt x="2056420" y="356726"/>
                  <a:pt x="2174166" y="838207"/>
                </a:cubicBezTo>
                <a:cubicBezTo>
                  <a:pt x="2081282" y="811466"/>
                  <a:pt x="1983150" y="797814"/>
                  <a:pt x="1881827" y="797814"/>
                </a:cubicBezTo>
                <a:cubicBezTo>
                  <a:pt x="1272189" y="797814"/>
                  <a:pt x="777980" y="1292023"/>
                  <a:pt x="777980" y="1901661"/>
                </a:cubicBezTo>
                <a:cubicBezTo>
                  <a:pt x="777980" y="1993354"/>
                  <a:pt x="789160" y="2082435"/>
                  <a:pt x="811508" y="2167301"/>
                </a:cubicBezTo>
                <a:cubicBezTo>
                  <a:pt x="343585" y="2040230"/>
                  <a:pt x="0" y="1612163"/>
                  <a:pt x="0" y="1103847"/>
                </a:cubicBezTo>
                <a:cubicBezTo>
                  <a:pt x="0" y="494209"/>
                  <a:pt x="494209" y="0"/>
                  <a:pt x="1103847" y="0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椭圆 162">
            <a:extLst>
              <a:ext uri="{FF2B5EF4-FFF2-40B4-BE49-F238E27FC236}">
                <a16:creationId xmlns:a16="http://schemas.microsoft.com/office/drawing/2014/main" id="{AC22C186-D77C-C241-8ADF-12D6F6D25CD7}"/>
              </a:ext>
            </a:extLst>
          </p:cNvPr>
          <p:cNvSpPr/>
          <p:nvPr/>
        </p:nvSpPr>
        <p:spPr>
          <a:xfrm rot="2700000">
            <a:off x="5633891" y="2999415"/>
            <a:ext cx="1934937" cy="1934936"/>
          </a:xfrm>
          <a:custGeom>
            <a:avLst/>
            <a:gdLst/>
            <a:ahLst/>
            <a:cxnLst/>
            <a:rect l="l" t="t" r="r" b="b"/>
            <a:pathLst>
              <a:path w="2207694" h="2207694">
                <a:moveTo>
                  <a:pt x="1269814" y="13804"/>
                </a:moveTo>
                <a:cubicBezTo>
                  <a:pt x="1800820" y="92567"/>
                  <a:pt x="2207694" y="550692"/>
                  <a:pt x="2207694" y="1103847"/>
                </a:cubicBezTo>
                <a:cubicBezTo>
                  <a:pt x="2207694" y="1713485"/>
                  <a:pt x="1713485" y="2207694"/>
                  <a:pt x="1103847" y="2207694"/>
                </a:cubicBezTo>
                <a:cubicBezTo>
                  <a:pt x="546709" y="2207694"/>
                  <a:pt x="85975" y="1794939"/>
                  <a:pt x="12055" y="1258354"/>
                </a:cubicBezTo>
                <a:lnTo>
                  <a:pt x="33789" y="1370498"/>
                </a:lnTo>
                <a:cubicBezTo>
                  <a:pt x="125494" y="1396610"/>
                  <a:pt x="222299" y="1409882"/>
                  <a:pt x="322205" y="1409882"/>
                </a:cubicBezTo>
                <a:cubicBezTo>
                  <a:pt x="931843" y="1409882"/>
                  <a:pt x="1426052" y="915673"/>
                  <a:pt x="1426052" y="306035"/>
                </a:cubicBezTo>
                <a:cubicBezTo>
                  <a:pt x="1426052" y="213979"/>
                  <a:pt x="1414784" y="124554"/>
                  <a:pt x="1392265" y="39385"/>
                </a:cubicBezTo>
                <a:cubicBezTo>
                  <a:pt x="1352416" y="28038"/>
                  <a:pt x="1311604" y="19116"/>
                  <a:pt x="1269814" y="13804"/>
                </a:cubicBezTo>
                <a:close/>
                <a:moveTo>
                  <a:pt x="1103847" y="0"/>
                </a:moveTo>
                <a:cubicBezTo>
                  <a:pt x="1149577" y="0"/>
                  <a:pt x="1194657" y="2781"/>
                  <a:pt x="1238818" y="9073"/>
                </a:cubicBezTo>
                <a:lnTo>
                  <a:pt x="1103848" y="1"/>
                </a:lnTo>
                <a:cubicBezTo>
                  <a:pt x="494210" y="1"/>
                  <a:pt x="1" y="494210"/>
                  <a:pt x="1" y="1103848"/>
                </a:cubicBezTo>
                <a:cubicBezTo>
                  <a:pt x="1" y="1146981"/>
                  <a:pt x="2475" y="1189536"/>
                  <a:pt x="7924" y="1231287"/>
                </a:cubicBezTo>
                <a:cubicBezTo>
                  <a:pt x="2473" y="1189523"/>
                  <a:pt x="0" y="1146974"/>
                  <a:pt x="0" y="1103847"/>
                </a:cubicBezTo>
                <a:cubicBezTo>
                  <a:pt x="0" y="494209"/>
                  <a:pt x="494209" y="0"/>
                  <a:pt x="1103847" y="0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" name="椭圆 163">
            <a:extLst>
              <a:ext uri="{FF2B5EF4-FFF2-40B4-BE49-F238E27FC236}">
                <a16:creationId xmlns:a16="http://schemas.microsoft.com/office/drawing/2014/main" id="{F7A6AAAA-FD0B-C14E-8A7D-E5542CB6D414}"/>
              </a:ext>
            </a:extLst>
          </p:cNvPr>
          <p:cNvSpPr/>
          <p:nvPr/>
        </p:nvSpPr>
        <p:spPr>
          <a:xfrm rot="2700000">
            <a:off x="4655031" y="3009437"/>
            <a:ext cx="1934933" cy="1934935"/>
          </a:xfrm>
          <a:custGeom>
            <a:avLst/>
            <a:gdLst/>
            <a:ahLst/>
            <a:cxnLst/>
            <a:rect l="l" t="t" r="r" b="b"/>
            <a:pathLst>
              <a:path w="2207690" h="2207692">
                <a:moveTo>
                  <a:pt x="2195631" y="1258405"/>
                </a:moveTo>
                <a:cubicBezTo>
                  <a:pt x="2191595" y="1296645"/>
                  <a:pt x="2184315" y="1334081"/>
                  <a:pt x="2173913" y="1370472"/>
                </a:cubicBezTo>
                <a:close/>
                <a:moveTo>
                  <a:pt x="2207690" y="1103924"/>
                </a:moveTo>
                <a:cubicBezTo>
                  <a:pt x="2207691" y="1147015"/>
                  <a:pt x="2205219" y="1189529"/>
                  <a:pt x="2199774" y="1231259"/>
                </a:cubicBezTo>
                <a:close/>
                <a:moveTo>
                  <a:pt x="815432" y="39382"/>
                </a:moveTo>
                <a:cubicBezTo>
                  <a:pt x="792913" y="124550"/>
                  <a:pt x="781644" y="213975"/>
                  <a:pt x="781644" y="306031"/>
                </a:cubicBezTo>
                <a:cubicBezTo>
                  <a:pt x="781644" y="915669"/>
                  <a:pt x="1275853" y="1409878"/>
                  <a:pt x="1885491" y="1409878"/>
                </a:cubicBezTo>
                <a:cubicBezTo>
                  <a:pt x="1985397" y="1409878"/>
                  <a:pt x="2082202" y="1396606"/>
                  <a:pt x="2173907" y="1370494"/>
                </a:cubicBezTo>
                <a:cubicBezTo>
                  <a:pt x="2055810" y="1851467"/>
                  <a:pt x="1621429" y="2207692"/>
                  <a:pt x="1103847" y="2207692"/>
                </a:cubicBezTo>
                <a:cubicBezTo>
                  <a:pt x="494209" y="2207692"/>
                  <a:pt x="0" y="1713483"/>
                  <a:pt x="0" y="1103845"/>
                </a:cubicBezTo>
                <a:cubicBezTo>
                  <a:pt x="0" y="594112"/>
                  <a:pt x="345503" y="165076"/>
                  <a:pt x="815432" y="39382"/>
                </a:cubicBezTo>
                <a:close/>
                <a:moveTo>
                  <a:pt x="937859" y="13805"/>
                </a:moveTo>
                <a:lnTo>
                  <a:pt x="815433" y="39382"/>
                </a:lnTo>
                <a:cubicBezTo>
                  <a:pt x="855095" y="27337"/>
                  <a:pt x="895991" y="18718"/>
                  <a:pt x="937859" y="13805"/>
                </a:cubicBezTo>
                <a:close/>
                <a:moveTo>
                  <a:pt x="1103792" y="1"/>
                </a:moveTo>
                <a:lnTo>
                  <a:pt x="968896" y="9068"/>
                </a:lnTo>
                <a:cubicBezTo>
                  <a:pt x="1013034" y="2780"/>
                  <a:pt x="1058088" y="0"/>
                  <a:pt x="1103792" y="1"/>
                </a:cubicBezTo>
                <a:close/>
              </a:path>
            </a:pathLst>
          </a:custGeom>
          <a:solidFill>
            <a:srgbClr val="3A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359C5313-0379-724D-982E-9F38B5A507F3}"/>
              </a:ext>
            </a:extLst>
          </p:cNvPr>
          <p:cNvSpPr/>
          <p:nvPr/>
        </p:nvSpPr>
        <p:spPr>
          <a:xfrm>
            <a:off x="5304487" y="2676627"/>
            <a:ext cx="1613945" cy="16139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CB772FE-0C5B-CD4F-815D-A200C49E7839}"/>
              </a:ext>
            </a:extLst>
          </p:cNvPr>
          <p:cNvSpPr/>
          <p:nvPr/>
        </p:nvSpPr>
        <p:spPr>
          <a:xfrm>
            <a:off x="5392034" y="3120980"/>
            <a:ext cx="14388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07BF8E22-97AA-284F-B443-7E294FC8B721}"/>
              </a:ext>
            </a:extLst>
          </p:cNvPr>
          <p:cNvSpPr/>
          <p:nvPr/>
        </p:nvSpPr>
        <p:spPr>
          <a:xfrm>
            <a:off x="1463040" y="2011223"/>
            <a:ext cx="3053321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01.</a:t>
            </a:r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等级体系</a:t>
            </a:r>
            <a:endParaRPr lang="en-US" altLang="zh-CN" b="1" dirty="0">
              <a:solidFill>
                <a:srgbClr val="1A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Box 27">
            <a:extLst>
              <a:ext uri="{FF2B5EF4-FFF2-40B4-BE49-F238E27FC236}">
                <a16:creationId xmlns:a16="http://schemas.microsoft.com/office/drawing/2014/main" id="{A17D4A3B-9DF4-7A4D-AD93-A9C9387F7222}"/>
              </a:ext>
            </a:extLst>
          </p:cNvPr>
          <p:cNvSpPr txBox="1"/>
          <p:nvPr/>
        </p:nvSpPr>
        <p:spPr>
          <a:xfrm>
            <a:off x="1463040" y="2428488"/>
            <a:ext cx="3053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不限等级的普通会员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会员升级机制：兼容自动升降级和不升级会员卡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付费会员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C269744D-B968-0542-92E0-AA993C3D9882}"/>
              </a:ext>
            </a:extLst>
          </p:cNvPr>
          <p:cNvSpPr/>
          <p:nvPr/>
        </p:nvSpPr>
        <p:spPr>
          <a:xfrm>
            <a:off x="1463040" y="3971110"/>
            <a:ext cx="3053322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AD8B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02.</a:t>
            </a:r>
            <a:r>
              <a:rPr lang="zh-CN" altLang="en-US" b="1" dirty="0">
                <a:solidFill>
                  <a:srgbClr val="3AD8B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储值体系</a:t>
            </a:r>
            <a:endParaRPr lang="en-US" altLang="zh-CN" b="1" dirty="0">
              <a:solidFill>
                <a:srgbClr val="3AD8B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TextBox 29">
            <a:extLst>
              <a:ext uri="{FF2B5EF4-FFF2-40B4-BE49-F238E27FC236}">
                <a16:creationId xmlns:a16="http://schemas.microsoft.com/office/drawing/2014/main" id="{3E5080DD-BFC0-434E-941E-49A6BC95F978}"/>
              </a:ext>
            </a:extLst>
          </p:cNvPr>
          <p:cNvSpPr txBox="1"/>
          <p:nvPr/>
        </p:nvSpPr>
        <p:spPr>
          <a:xfrm>
            <a:off x="1463040" y="4383329"/>
            <a:ext cx="305332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按活动规则储值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自定义储值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6D530F65-042A-0542-9F9D-5E7BC8E11455}"/>
              </a:ext>
            </a:extLst>
          </p:cNvPr>
          <p:cNvSpPr/>
          <p:nvPr/>
        </p:nvSpPr>
        <p:spPr>
          <a:xfrm>
            <a:off x="7957270" y="2011223"/>
            <a:ext cx="3022843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AD8B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03.</a:t>
            </a:r>
            <a:r>
              <a:rPr lang="zh-CN" altLang="en-US" b="1" dirty="0">
                <a:solidFill>
                  <a:srgbClr val="3AD8B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积分体系</a:t>
            </a:r>
            <a:endParaRPr lang="en-US" altLang="zh-CN" b="1" dirty="0">
              <a:solidFill>
                <a:srgbClr val="3AD8B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" name="TextBox 31">
            <a:extLst>
              <a:ext uri="{FF2B5EF4-FFF2-40B4-BE49-F238E27FC236}">
                <a16:creationId xmlns:a16="http://schemas.microsoft.com/office/drawing/2014/main" id="{E52CD83E-427E-2E49-90D8-8B3A15108526}"/>
              </a:ext>
            </a:extLst>
          </p:cNvPr>
          <p:cNvSpPr txBox="1"/>
          <p:nvPr/>
        </p:nvSpPr>
        <p:spPr>
          <a:xfrm>
            <a:off x="7957270" y="2428488"/>
            <a:ext cx="30228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积分获取规则多样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积分抵现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积分商城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E7CB395-3833-A34B-BAD8-8B5DFB4F1494}"/>
              </a:ext>
            </a:extLst>
          </p:cNvPr>
          <p:cNvSpPr/>
          <p:nvPr/>
        </p:nvSpPr>
        <p:spPr>
          <a:xfrm>
            <a:off x="7957270" y="3966063"/>
            <a:ext cx="3022843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04.</a:t>
            </a:r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会员画像</a:t>
            </a:r>
            <a:endParaRPr lang="en-US" altLang="zh-CN" b="1" dirty="0">
              <a:solidFill>
                <a:srgbClr val="1A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TextBox 40">
            <a:extLst>
              <a:ext uri="{FF2B5EF4-FFF2-40B4-BE49-F238E27FC236}">
                <a16:creationId xmlns:a16="http://schemas.microsoft.com/office/drawing/2014/main" id="{628CBEA7-03BC-DB48-AB0E-579846FFAE1B}"/>
              </a:ext>
            </a:extLst>
          </p:cNvPr>
          <p:cNvSpPr txBox="1"/>
          <p:nvPr/>
        </p:nvSpPr>
        <p:spPr>
          <a:xfrm>
            <a:off x="7957270" y="4383329"/>
            <a:ext cx="302284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会员分群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会员标签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B0761FE2-AC10-5248-848A-2A5C5693DBC1}"/>
              </a:ext>
            </a:extLst>
          </p:cNvPr>
          <p:cNvSpPr txBox="1"/>
          <p:nvPr/>
        </p:nvSpPr>
        <p:spPr>
          <a:xfrm>
            <a:off x="5181154" y="231445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01</a:t>
            </a:r>
            <a:endParaRPr kumimoji="1" lang="zh-CN" altLang="en-US" sz="28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46F943BD-87DA-324F-86A7-D16CC19E5CCC}"/>
              </a:ext>
            </a:extLst>
          </p:cNvPr>
          <p:cNvSpPr txBox="1"/>
          <p:nvPr/>
        </p:nvSpPr>
        <p:spPr>
          <a:xfrm>
            <a:off x="6705154" y="249733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03</a:t>
            </a:r>
            <a:endParaRPr kumimoji="1" lang="zh-CN" altLang="en-US" sz="28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A044D56E-5FCA-224D-A589-D17F61858557}"/>
              </a:ext>
            </a:extLst>
          </p:cNvPr>
          <p:cNvSpPr txBox="1"/>
          <p:nvPr/>
        </p:nvSpPr>
        <p:spPr>
          <a:xfrm>
            <a:off x="4906834" y="3909574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02</a:t>
            </a:r>
            <a:endParaRPr kumimoji="1" lang="zh-CN" altLang="en-US" sz="28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401A5A8-0279-D74C-B3C8-6F46B606B26C}"/>
              </a:ext>
            </a:extLst>
          </p:cNvPr>
          <p:cNvSpPr txBox="1"/>
          <p:nvPr/>
        </p:nvSpPr>
        <p:spPr>
          <a:xfrm>
            <a:off x="6613666" y="4091975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04</a:t>
            </a:r>
            <a:endParaRPr kumimoji="1" lang="zh-CN" altLang="en-US" sz="28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83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会员精细化运营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F9F1635-BE07-2E47-959E-573B81CF7607}"/>
              </a:ext>
            </a:extLst>
          </p:cNvPr>
          <p:cNvSpPr/>
          <p:nvPr/>
        </p:nvSpPr>
        <p:spPr>
          <a:xfrm>
            <a:off x="5792866" y="2128273"/>
            <a:ext cx="4692254" cy="317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礼品卡券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计次卡、权益卡（领卡、购卡、按规则发卡）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会员定制营销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生日营销、节日营销、精准营销、会员日营销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数据监测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实时监控营销成交额，成交单量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效果分析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对营销效果进行整体分析，全方位解读活动效果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84D9716-50AF-CD42-8701-2BAD8DFF0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" r="13252"/>
          <a:stretch/>
        </p:blipFill>
        <p:spPr>
          <a:xfrm>
            <a:off x="883416" y="1759150"/>
            <a:ext cx="3999734" cy="381869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8C7058-CA7A-9C48-93AB-48456868AFCE}"/>
              </a:ext>
            </a:extLst>
          </p:cNvPr>
          <p:cNvSpPr/>
          <p:nvPr/>
        </p:nvSpPr>
        <p:spPr>
          <a:xfrm>
            <a:off x="5394148" y="2299158"/>
            <a:ext cx="254812" cy="254812"/>
          </a:xfrm>
          <a:prstGeom prst="rect">
            <a:avLst/>
          </a:prstGeom>
          <a:noFill/>
          <a:ln w="28575">
            <a:solidFill>
              <a:srgbClr val="1A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DB9122EF-7DAB-7E4F-83D1-96A1C9116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468" y="2271067"/>
            <a:ext cx="296757" cy="260313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EF68168-DFA2-9246-A080-3979E03B661C}"/>
              </a:ext>
            </a:extLst>
          </p:cNvPr>
          <p:cNvSpPr/>
          <p:nvPr/>
        </p:nvSpPr>
        <p:spPr>
          <a:xfrm>
            <a:off x="5394148" y="3050998"/>
            <a:ext cx="254812" cy="254812"/>
          </a:xfrm>
          <a:prstGeom prst="rect">
            <a:avLst/>
          </a:prstGeom>
          <a:noFill/>
          <a:ln w="28575">
            <a:solidFill>
              <a:srgbClr val="1A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A2F66EF6-E4C8-444B-9F5E-5A84EF6F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468" y="3022907"/>
            <a:ext cx="296757" cy="26031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9BD10FD-76E9-A54A-879C-2178465B35B5}"/>
              </a:ext>
            </a:extLst>
          </p:cNvPr>
          <p:cNvSpPr/>
          <p:nvPr/>
        </p:nvSpPr>
        <p:spPr>
          <a:xfrm>
            <a:off x="5394148" y="3838398"/>
            <a:ext cx="254812" cy="254812"/>
          </a:xfrm>
          <a:prstGeom prst="rect">
            <a:avLst/>
          </a:prstGeom>
          <a:noFill/>
          <a:ln w="28575">
            <a:solidFill>
              <a:srgbClr val="1A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3543BF75-5F26-B54E-B979-0DCEEE0FE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468" y="3810307"/>
            <a:ext cx="296757" cy="26031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15C8FD12-9C01-BC4A-A614-D0BAA4F85B9F}"/>
              </a:ext>
            </a:extLst>
          </p:cNvPr>
          <p:cNvSpPr/>
          <p:nvPr/>
        </p:nvSpPr>
        <p:spPr>
          <a:xfrm>
            <a:off x="5394148" y="4615295"/>
            <a:ext cx="254812" cy="254812"/>
          </a:xfrm>
          <a:prstGeom prst="rect">
            <a:avLst/>
          </a:prstGeom>
          <a:noFill/>
          <a:ln w="28575">
            <a:solidFill>
              <a:srgbClr val="1A9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2AA6BA34-F520-5041-B339-424267986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5468" y="4587204"/>
            <a:ext cx="296757" cy="2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1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数字营销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9" name="Group 17">
            <a:extLst>
              <a:ext uri="{FF2B5EF4-FFF2-40B4-BE49-F238E27FC236}">
                <a16:creationId xmlns:a16="http://schemas.microsoft.com/office/drawing/2014/main" id="{9BF22DFB-5445-B747-A039-94A444A58060}"/>
              </a:ext>
            </a:extLst>
          </p:cNvPr>
          <p:cNvGrpSpPr/>
          <p:nvPr/>
        </p:nvGrpSpPr>
        <p:grpSpPr>
          <a:xfrm>
            <a:off x="6223144" y="3129569"/>
            <a:ext cx="3097212" cy="3201988"/>
            <a:chOff x="6141864" y="2998154"/>
            <a:chExt cx="3097212" cy="3201988"/>
          </a:xfrm>
        </p:grpSpPr>
        <p:sp>
          <p:nvSpPr>
            <p:cNvPr id="130" name="Freeform 9">
              <a:extLst>
                <a:ext uri="{FF2B5EF4-FFF2-40B4-BE49-F238E27FC236}">
                  <a16:creationId xmlns:a16="http://schemas.microsoft.com/office/drawing/2014/main" id="{17A907BC-CA86-8644-BAA5-4981538C406B}"/>
                </a:ext>
              </a:extLst>
            </p:cNvPr>
            <p:cNvSpPr/>
            <p:nvPr/>
          </p:nvSpPr>
          <p:spPr bwMode="auto">
            <a:xfrm>
              <a:off x="8108776" y="5590541"/>
              <a:ext cx="1130300" cy="466725"/>
            </a:xfrm>
            <a:custGeom>
              <a:avLst/>
              <a:gdLst>
                <a:gd name="T0" fmla="*/ 252 w 712"/>
                <a:gd name="T1" fmla="*/ 294 h 294"/>
                <a:gd name="T2" fmla="*/ 0 w 712"/>
                <a:gd name="T3" fmla="*/ 2 h 294"/>
                <a:gd name="T4" fmla="*/ 392 w 712"/>
                <a:gd name="T5" fmla="*/ 0 h 294"/>
                <a:gd name="T6" fmla="*/ 712 w 712"/>
                <a:gd name="T7" fmla="*/ 293 h 294"/>
                <a:gd name="T8" fmla="*/ 252 w 712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294">
                  <a:moveTo>
                    <a:pt x="252" y="294"/>
                  </a:moveTo>
                  <a:lnTo>
                    <a:pt x="0" y="2"/>
                  </a:lnTo>
                  <a:lnTo>
                    <a:pt x="392" y="0"/>
                  </a:lnTo>
                  <a:lnTo>
                    <a:pt x="712" y="293"/>
                  </a:lnTo>
                  <a:lnTo>
                    <a:pt x="252" y="29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1" name="Freeform 10">
              <a:extLst>
                <a:ext uri="{FF2B5EF4-FFF2-40B4-BE49-F238E27FC236}">
                  <a16:creationId xmlns:a16="http://schemas.microsoft.com/office/drawing/2014/main" id="{CC088BBB-659C-3848-8AA6-09161BDD3663}"/>
                </a:ext>
              </a:extLst>
            </p:cNvPr>
            <p:cNvSpPr/>
            <p:nvPr/>
          </p:nvSpPr>
          <p:spPr bwMode="auto">
            <a:xfrm>
              <a:off x="8505651" y="6055679"/>
              <a:ext cx="733425" cy="144463"/>
            </a:xfrm>
            <a:custGeom>
              <a:avLst/>
              <a:gdLst>
                <a:gd name="T0" fmla="*/ 462 w 462"/>
                <a:gd name="T1" fmla="*/ 0 h 91"/>
                <a:gd name="T2" fmla="*/ 462 w 462"/>
                <a:gd name="T3" fmla="*/ 85 h 91"/>
                <a:gd name="T4" fmla="*/ 0 w 462"/>
                <a:gd name="T5" fmla="*/ 91 h 91"/>
                <a:gd name="T6" fmla="*/ 2 w 462"/>
                <a:gd name="T7" fmla="*/ 1 h 91"/>
                <a:gd name="T8" fmla="*/ 462 w 46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91">
                  <a:moveTo>
                    <a:pt x="462" y="0"/>
                  </a:moveTo>
                  <a:lnTo>
                    <a:pt x="462" y="85"/>
                  </a:lnTo>
                  <a:lnTo>
                    <a:pt x="0" y="91"/>
                  </a:lnTo>
                  <a:lnTo>
                    <a:pt x="2" y="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2" name="Freeform 11">
              <a:extLst>
                <a:ext uri="{FF2B5EF4-FFF2-40B4-BE49-F238E27FC236}">
                  <a16:creationId xmlns:a16="http://schemas.microsoft.com/office/drawing/2014/main" id="{8872CB04-D865-594E-95C9-D2FCA923E5F3}"/>
                </a:ext>
              </a:extLst>
            </p:cNvPr>
            <p:cNvSpPr/>
            <p:nvPr/>
          </p:nvSpPr>
          <p:spPr bwMode="auto">
            <a:xfrm>
              <a:off x="8108776" y="5593716"/>
              <a:ext cx="400050" cy="606425"/>
            </a:xfrm>
            <a:custGeom>
              <a:avLst/>
              <a:gdLst>
                <a:gd name="T0" fmla="*/ 0 w 252"/>
                <a:gd name="T1" fmla="*/ 0 h 382"/>
                <a:gd name="T2" fmla="*/ 0 w 252"/>
                <a:gd name="T3" fmla="*/ 82 h 382"/>
                <a:gd name="T4" fmla="*/ 250 w 252"/>
                <a:gd name="T5" fmla="*/ 382 h 382"/>
                <a:gd name="T6" fmla="*/ 252 w 252"/>
                <a:gd name="T7" fmla="*/ 292 h 382"/>
                <a:gd name="T8" fmla="*/ 0 w 252"/>
                <a:gd name="T9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382">
                  <a:moveTo>
                    <a:pt x="0" y="0"/>
                  </a:moveTo>
                  <a:lnTo>
                    <a:pt x="0" y="82"/>
                  </a:lnTo>
                  <a:lnTo>
                    <a:pt x="250" y="382"/>
                  </a:lnTo>
                  <a:lnTo>
                    <a:pt x="252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3" name="Freeform 12">
              <a:extLst>
                <a:ext uri="{FF2B5EF4-FFF2-40B4-BE49-F238E27FC236}">
                  <a16:creationId xmlns:a16="http://schemas.microsoft.com/office/drawing/2014/main" id="{3B53F944-B86A-E04F-B2D5-2C4257F5E16D}"/>
                </a:ext>
              </a:extLst>
            </p:cNvPr>
            <p:cNvSpPr/>
            <p:nvPr/>
          </p:nvSpPr>
          <p:spPr bwMode="auto">
            <a:xfrm>
              <a:off x="8492951" y="4241166"/>
              <a:ext cx="365125" cy="1590675"/>
            </a:xfrm>
            <a:custGeom>
              <a:avLst/>
              <a:gdLst>
                <a:gd name="T0" fmla="*/ 26 w 230"/>
                <a:gd name="T1" fmla="*/ 1002 h 1002"/>
                <a:gd name="T2" fmla="*/ 45 w 230"/>
                <a:gd name="T3" fmla="*/ 235 h 1002"/>
                <a:gd name="T4" fmla="*/ 0 w 230"/>
                <a:gd name="T5" fmla="*/ 240 h 1002"/>
                <a:gd name="T6" fmla="*/ 10 w 230"/>
                <a:gd name="T7" fmla="*/ 0 h 1002"/>
                <a:gd name="T8" fmla="*/ 154 w 230"/>
                <a:gd name="T9" fmla="*/ 59 h 1002"/>
                <a:gd name="T10" fmla="*/ 230 w 230"/>
                <a:gd name="T11" fmla="*/ 1002 h 1002"/>
                <a:gd name="T12" fmla="*/ 26 w 230"/>
                <a:gd name="T13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1002">
                  <a:moveTo>
                    <a:pt x="26" y="1002"/>
                  </a:moveTo>
                  <a:lnTo>
                    <a:pt x="45" y="235"/>
                  </a:lnTo>
                  <a:lnTo>
                    <a:pt x="0" y="240"/>
                  </a:lnTo>
                  <a:lnTo>
                    <a:pt x="10" y="0"/>
                  </a:lnTo>
                  <a:lnTo>
                    <a:pt x="154" y="59"/>
                  </a:lnTo>
                  <a:lnTo>
                    <a:pt x="230" y="1002"/>
                  </a:lnTo>
                  <a:lnTo>
                    <a:pt x="26" y="10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4" name="Freeform 13">
              <a:extLst>
                <a:ext uri="{FF2B5EF4-FFF2-40B4-BE49-F238E27FC236}">
                  <a16:creationId xmlns:a16="http://schemas.microsoft.com/office/drawing/2014/main" id="{D6B7DABE-EC34-AB4E-AEDC-7420512A0FFF}"/>
                </a:ext>
              </a:extLst>
            </p:cNvPr>
            <p:cNvSpPr/>
            <p:nvPr/>
          </p:nvSpPr>
          <p:spPr bwMode="auto">
            <a:xfrm>
              <a:off x="8488189" y="4599941"/>
              <a:ext cx="82550" cy="1231900"/>
            </a:xfrm>
            <a:custGeom>
              <a:avLst/>
              <a:gdLst>
                <a:gd name="T0" fmla="*/ 32 w 52"/>
                <a:gd name="T1" fmla="*/ 10 h 776"/>
                <a:gd name="T2" fmla="*/ 0 w 52"/>
                <a:gd name="T3" fmla="*/ 743 h 776"/>
                <a:gd name="T4" fmla="*/ 29 w 52"/>
                <a:gd name="T5" fmla="*/ 776 h 776"/>
                <a:gd name="T6" fmla="*/ 52 w 52"/>
                <a:gd name="T7" fmla="*/ 0 h 776"/>
                <a:gd name="T8" fmla="*/ 32 w 52"/>
                <a:gd name="T9" fmla="*/ 1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76">
                  <a:moveTo>
                    <a:pt x="32" y="10"/>
                  </a:moveTo>
                  <a:lnTo>
                    <a:pt x="0" y="743"/>
                  </a:lnTo>
                  <a:lnTo>
                    <a:pt x="29" y="776"/>
                  </a:lnTo>
                  <a:lnTo>
                    <a:pt x="52" y="0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5" name="Freeform 14">
              <a:extLst>
                <a:ext uri="{FF2B5EF4-FFF2-40B4-BE49-F238E27FC236}">
                  <a16:creationId xmlns:a16="http://schemas.microsoft.com/office/drawing/2014/main" id="{4DB5E927-5A8C-3C49-9EEE-B2E4B2487E15}"/>
                </a:ext>
              </a:extLst>
            </p:cNvPr>
            <p:cNvSpPr/>
            <p:nvPr/>
          </p:nvSpPr>
          <p:spPr bwMode="auto">
            <a:xfrm>
              <a:off x="8297689" y="2998154"/>
              <a:ext cx="301625" cy="2498725"/>
            </a:xfrm>
            <a:custGeom>
              <a:avLst/>
              <a:gdLst>
                <a:gd name="T0" fmla="*/ 123 w 190"/>
                <a:gd name="T1" fmla="*/ 0 h 1574"/>
                <a:gd name="T2" fmla="*/ 0 w 190"/>
                <a:gd name="T3" fmla="*/ 1574 h 1574"/>
                <a:gd name="T4" fmla="*/ 84 w 190"/>
                <a:gd name="T5" fmla="*/ 1524 h 1574"/>
                <a:gd name="T6" fmla="*/ 190 w 190"/>
                <a:gd name="T7" fmla="*/ 74 h 1574"/>
                <a:gd name="T8" fmla="*/ 123 w 190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74">
                  <a:moveTo>
                    <a:pt x="123" y="0"/>
                  </a:moveTo>
                  <a:lnTo>
                    <a:pt x="0" y="1574"/>
                  </a:lnTo>
                  <a:lnTo>
                    <a:pt x="84" y="1524"/>
                  </a:lnTo>
                  <a:lnTo>
                    <a:pt x="190" y="74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4166544E-B921-844C-8E0E-85B98CEB6655}"/>
                </a:ext>
              </a:extLst>
            </p:cNvPr>
            <p:cNvSpPr/>
            <p:nvPr/>
          </p:nvSpPr>
          <p:spPr bwMode="auto">
            <a:xfrm>
              <a:off x="7853189" y="2998154"/>
              <a:ext cx="639763" cy="2498725"/>
            </a:xfrm>
            <a:custGeom>
              <a:avLst/>
              <a:gdLst>
                <a:gd name="T0" fmla="*/ 403 w 403"/>
                <a:gd name="T1" fmla="*/ 0 h 1574"/>
                <a:gd name="T2" fmla="*/ 105 w 403"/>
                <a:gd name="T3" fmla="*/ 128 h 1574"/>
                <a:gd name="T4" fmla="*/ 0 w 403"/>
                <a:gd name="T5" fmla="*/ 1362 h 1574"/>
                <a:gd name="T6" fmla="*/ 280 w 403"/>
                <a:gd name="T7" fmla="*/ 1574 h 1574"/>
                <a:gd name="T8" fmla="*/ 403 w 403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1574">
                  <a:moveTo>
                    <a:pt x="403" y="0"/>
                  </a:moveTo>
                  <a:lnTo>
                    <a:pt x="105" y="128"/>
                  </a:lnTo>
                  <a:lnTo>
                    <a:pt x="0" y="1362"/>
                  </a:lnTo>
                  <a:lnTo>
                    <a:pt x="280" y="157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98181953-272B-5B4D-B330-F126FC607105}"/>
                </a:ext>
              </a:extLst>
            </p:cNvPr>
            <p:cNvSpPr/>
            <p:nvPr/>
          </p:nvSpPr>
          <p:spPr bwMode="auto">
            <a:xfrm>
              <a:off x="7900814" y="3115629"/>
              <a:ext cx="530225" cy="2228850"/>
            </a:xfrm>
            <a:custGeom>
              <a:avLst/>
              <a:gdLst>
                <a:gd name="T0" fmla="*/ 334 w 334"/>
                <a:gd name="T1" fmla="*/ 0 h 1404"/>
                <a:gd name="T2" fmla="*/ 103 w 334"/>
                <a:gd name="T3" fmla="*/ 89 h 1404"/>
                <a:gd name="T4" fmla="*/ 0 w 334"/>
                <a:gd name="T5" fmla="*/ 1255 h 1404"/>
                <a:gd name="T6" fmla="*/ 215 w 334"/>
                <a:gd name="T7" fmla="*/ 1404 h 1404"/>
                <a:gd name="T8" fmla="*/ 334 w 334"/>
                <a:gd name="T9" fmla="*/ 0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404">
                  <a:moveTo>
                    <a:pt x="334" y="0"/>
                  </a:moveTo>
                  <a:lnTo>
                    <a:pt x="103" y="89"/>
                  </a:lnTo>
                  <a:lnTo>
                    <a:pt x="0" y="1255"/>
                  </a:lnTo>
                  <a:lnTo>
                    <a:pt x="215" y="140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grpSp>
          <p:nvGrpSpPr>
            <p:cNvPr id="138" name="Group 26">
              <a:extLst>
                <a:ext uri="{FF2B5EF4-FFF2-40B4-BE49-F238E27FC236}">
                  <a16:creationId xmlns:a16="http://schemas.microsoft.com/office/drawing/2014/main" id="{20F9217B-2E97-E548-9F94-60F614FEB217}"/>
                </a:ext>
              </a:extLst>
            </p:cNvPr>
            <p:cNvGrpSpPr/>
            <p:nvPr/>
          </p:nvGrpSpPr>
          <p:grpSpPr>
            <a:xfrm>
              <a:off x="6141864" y="3826829"/>
              <a:ext cx="2109787" cy="2184400"/>
              <a:chOff x="6272213" y="3826829"/>
              <a:chExt cx="2109787" cy="2184400"/>
            </a:xfrm>
          </p:grpSpPr>
          <p:sp>
            <p:nvSpPr>
              <p:cNvPr id="139" name="Freeform 17">
                <a:extLst>
                  <a:ext uri="{FF2B5EF4-FFF2-40B4-BE49-F238E27FC236}">
                    <a16:creationId xmlns:a16="http://schemas.microsoft.com/office/drawing/2014/main" id="{39057E5A-9C10-2542-98D0-9CF42CD0856F}"/>
                  </a:ext>
                </a:extLst>
              </p:cNvPr>
              <p:cNvSpPr/>
              <p:nvPr/>
            </p:nvSpPr>
            <p:spPr bwMode="auto">
              <a:xfrm>
                <a:off x="7019925" y="3844291"/>
                <a:ext cx="609600" cy="696913"/>
              </a:xfrm>
              <a:custGeom>
                <a:avLst/>
                <a:gdLst>
                  <a:gd name="T0" fmla="*/ 288 w 291"/>
                  <a:gd name="T1" fmla="*/ 130 h 332"/>
                  <a:gd name="T2" fmla="*/ 218 w 291"/>
                  <a:gd name="T3" fmla="*/ 99 h 332"/>
                  <a:gd name="T4" fmla="*/ 104 w 291"/>
                  <a:gd name="T5" fmla="*/ 26 h 332"/>
                  <a:gd name="T6" fmla="*/ 16 w 291"/>
                  <a:gd name="T7" fmla="*/ 6 h 332"/>
                  <a:gd name="T8" fmla="*/ 47 w 291"/>
                  <a:gd name="T9" fmla="*/ 76 h 332"/>
                  <a:gd name="T10" fmla="*/ 99 w 291"/>
                  <a:gd name="T11" fmla="*/ 88 h 332"/>
                  <a:gd name="T12" fmla="*/ 41 w 291"/>
                  <a:gd name="T13" fmla="*/ 93 h 332"/>
                  <a:gd name="T14" fmla="*/ 53 w 291"/>
                  <a:gd name="T15" fmla="*/ 319 h 332"/>
                  <a:gd name="T16" fmla="*/ 180 w 291"/>
                  <a:gd name="T17" fmla="*/ 320 h 332"/>
                  <a:gd name="T18" fmla="*/ 291 w 291"/>
                  <a:gd name="T19" fmla="*/ 304 h 332"/>
                  <a:gd name="T20" fmla="*/ 288 w 291"/>
                  <a:gd name="T21" fmla="*/ 13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1" h="332">
                    <a:moveTo>
                      <a:pt x="288" y="130"/>
                    </a:moveTo>
                    <a:cubicBezTo>
                      <a:pt x="288" y="130"/>
                      <a:pt x="231" y="125"/>
                      <a:pt x="218" y="99"/>
                    </a:cubicBezTo>
                    <a:cubicBezTo>
                      <a:pt x="204" y="73"/>
                      <a:pt x="156" y="32"/>
                      <a:pt x="104" y="26"/>
                    </a:cubicBezTo>
                    <a:cubicBezTo>
                      <a:pt x="44" y="18"/>
                      <a:pt x="31" y="0"/>
                      <a:pt x="16" y="6"/>
                    </a:cubicBezTo>
                    <a:cubicBezTo>
                      <a:pt x="0" y="12"/>
                      <a:pt x="14" y="69"/>
                      <a:pt x="47" y="76"/>
                    </a:cubicBezTo>
                    <a:cubicBezTo>
                      <a:pt x="81" y="84"/>
                      <a:pt x="92" y="83"/>
                      <a:pt x="99" y="88"/>
                    </a:cubicBezTo>
                    <a:cubicBezTo>
                      <a:pt x="107" y="93"/>
                      <a:pt x="69" y="100"/>
                      <a:pt x="41" y="93"/>
                    </a:cubicBezTo>
                    <a:cubicBezTo>
                      <a:pt x="10" y="84"/>
                      <a:pt x="53" y="319"/>
                      <a:pt x="53" y="319"/>
                    </a:cubicBezTo>
                    <a:cubicBezTo>
                      <a:pt x="53" y="319"/>
                      <a:pt x="145" y="332"/>
                      <a:pt x="180" y="320"/>
                    </a:cubicBezTo>
                    <a:cubicBezTo>
                      <a:pt x="215" y="309"/>
                      <a:pt x="291" y="304"/>
                      <a:pt x="291" y="304"/>
                    </a:cubicBezTo>
                    <a:cubicBezTo>
                      <a:pt x="288" y="130"/>
                      <a:pt x="288" y="130"/>
                      <a:pt x="288" y="130"/>
                    </a:cubicBezTo>
                  </a:path>
                </a:pathLst>
              </a:custGeom>
              <a:solidFill>
                <a:srgbClr val="E8D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0" name="Freeform 18">
                <a:extLst>
                  <a:ext uri="{FF2B5EF4-FFF2-40B4-BE49-F238E27FC236}">
                    <a16:creationId xmlns:a16="http://schemas.microsoft.com/office/drawing/2014/main" id="{DA446148-EFBB-424D-B606-5486FB202668}"/>
                  </a:ext>
                </a:extLst>
              </p:cNvPr>
              <p:cNvSpPr/>
              <p:nvPr/>
            </p:nvSpPr>
            <p:spPr bwMode="auto">
              <a:xfrm>
                <a:off x="7005638" y="3826829"/>
                <a:ext cx="647700" cy="688975"/>
              </a:xfrm>
              <a:custGeom>
                <a:avLst/>
                <a:gdLst>
                  <a:gd name="T0" fmla="*/ 103 w 309"/>
                  <a:gd name="T1" fmla="*/ 97 h 328"/>
                  <a:gd name="T2" fmla="*/ 130 w 309"/>
                  <a:gd name="T3" fmla="*/ 113 h 328"/>
                  <a:gd name="T4" fmla="*/ 192 w 309"/>
                  <a:gd name="T5" fmla="*/ 217 h 328"/>
                  <a:gd name="T6" fmla="*/ 166 w 309"/>
                  <a:gd name="T7" fmla="*/ 288 h 328"/>
                  <a:gd name="T8" fmla="*/ 215 w 309"/>
                  <a:gd name="T9" fmla="*/ 328 h 328"/>
                  <a:gd name="T10" fmla="*/ 309 w 309"/>
                  <a:gd name="T11" fmla="*/ 315 h 328"/>
                  <a:gd name="T12" fmla="*/ 307 w 309"/>
                  <a:gd name="T13" fmla="*/ 127 h 328"/>
                  <a:gd name="T14" fmla="*/ 144 w 309"/>
                  <a:gd name="T15" fmla="*/ 29 h 328"/>
                  <a:gd name="T16" fmla="*/ 23 w 309"/>
                  <a:gd name="T17" fmla="*/ 5 h 328"/>
                  <a:gd name="T18" fmla="*/ 16 w 309"/>
                  <a:gd name="T19" fmla="*/ 68 h 328"/>
                  <a:gd name="T20" fmla="*/ 103 w 309"/>
                  <a:gd name="T21" fmla="*/ 9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9" h="328">
                    <a:moveTo>
                      <a:pt x="103" y="97"/>
                    </a:moveTo>
                    <a:cubicBezTo>
                      <a:pt x="103" y="97"/>
                      <a:pt x="133" y="103"/>
                      <a:pt x="130" y="113"/>
                    </a:cubicBezTo>
                    <a:cubicBezTo>
                      <a:pt x="125" y="155"/>
                      <a:pt x="149" y="206"/>
                      <a:pt x="192" y="217"/>
                    </a:cubicBezTo>
                    <a:cubicBezTo>
                      <a:pt x="172" y="236"/>
                      <a:pt x="161" y="263"/>
                      <a:pt x="166" y="288"/>
                    </a:cubicBezTo>
                    <a:cubicBezTo>
                      <a:pt x="171" y="313"/>
                      <a:pt x="215" y="328"/>
                      <a:pt x="215" y="328"/>
                    </a:cubicBezTo>
                    <a:cubicBezTo>
                      <a:pt x="309" y="315"/>
                      <a:pt x="309" y="315"/>
                      <a:pt x="309" y="315"/>
                    </a:cubicBezTo>
                    <a:cubicBezTo>
                      <a:pt x="307" y="127"/>
                      <a:pt x="307" y="127"/>
                      <a:pt x="307" y="127"/>
                    </a:cubicBezTo>
                    <a:cubicBezTo>
                      <a:pt x="307" y="127"/>
                      <a:pt x="204" y="46"/>
                      <a:pt x="144" y="29"/>
                    </a:cubicBezTo>
                    <a:cubicBezTo>
                      <a:pt x="74" y="9"/>
                      <a:pt x="36" y="0"/>
                      <a:pt x="23" y="5"/>
                    </a:cubicBezTo>
                    <a:cubicBezTo>
                      <a:pt x="0" y="15"/>
                      <a:pt x="8" y="49"/>
                      <a:pt x="16" y="68"/>
                    </a:cubicBezTo>
                    <a:cubicBezTo>
                      <a:pt x="25" y="88"/>
                      <a:pt x="103" y="97"/>
                      <a:pt x="103" y="97"/>
                    </a:cubicBezTo>
                  </a:path>
                </a:pathLst>
              </a:custGeom>
              <a:solidFill>
                <a:srgbClr val="EFD9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1" name="Freeform 19">
                <a:extLst>
                  <a:ext uri="{FF2B5EF4-FFF2-40B4-BE49-F238E27FC236}">
                    <a16:creationId xmlns:a16="http://schemas.microsoft.com/office/drawing/2014/main" id="{9E21F781-A64B-FE47-B8D2-DDC0303F8D62}"/>
                  </a:ext>
                </a:extLst>
              </p:cNvPr>
              <p:cNvSpPr/>
              <p:nvPr/>
            </p:nvSpPr>
            <p:spPr bwMode="auto">
              <a:xfrm>
                <a:off x="7072313" y="3853816"/>
                <a:ext cx="122238" cy="47625"/>
              </a:xfrm>
              <a:custGeom>
                <a:avLst/>
                <a:gdLst>
                  <a:gd name="T0" fmla="*/ 0 w 58"/>
                  <a:gd name="T1" fmla="*/ 0 h 22"/>
                  <a:gd name="T2" fmla="*/ 20 w 58"/>
                  <a:gd name="T3" fmla="*/ 20 h 22"/>
                  <a:gd name="T4" fmla="*/ 34 w 58"/>
                  <a:gd name="T5" fmla="*/ 22 h 22"/>
                  <a:gd name="T6" fmla="*/ 58 w 58"/>
                  <a:gd name="T7" fmla="*/ 17 h 22"/>
                  <a:gd name="T8" fmla="*/ 0 w 58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2">
                    <a:moveTo>
                      <a:pt x="0" y="0"/>
                    </a:moveTo>
                    <a:cubicBezTo>
                      <a:pt x="2" y="4"/>
                      <a:pt x="6" y="15"/>
                      <a:pt x="20" y="20"/>
                    </a:cubicBezTo>
                    <a:cubicBezTo>
                      <a:pt x="24" y="21"/>
                      <a:pt x="29" y="22"/>
                      <a:pt x="34" y="22"/>
                    </a:cubicBezTo>
                    <a:cubicBezTo>
                      <a:pt x="44" y="22"/>
                      <a:pt x="54" y="19"/>
                      <a:pt x="58" y="17"/>
                    </a:cubicBezTo>
                    <a:cubicBezTo>
                      <a:pt x="25" y="11"/>
                      <a:pt x="11" y="2"/>
                      <a:pt x="0" y="0"/>
                    </a:cubicBezTo>
                  </a:path>
                </a:pathLst>
              </a:custGeom>
              <a:solidFill>
                <a:srgbClr val="F3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2" name="Freeform 20">
                <a:extLst>
                  <a:ext uri="{FF2B5EF4-FFF2-40B4-BE49-F238E27FC236}">
                    <a16:creationId xmlns:a16="http://schemas.microsoft.com/office/drawing/2014/main" id="{01E0AB27-6248-2147-9D0B-DDA668FC5AE6}"/>
                  </a:ext>
                </a:extLst>
              </p:cNvPr>
              <p:cNvSpPr/>
              <p:nvPr/>
            </p:nvSpPr>
            <p:spPr bwMode="auto">
              <a:xfrm>
                <a:off x="6767513" y="4030029"/>
                <a:ext cx="479425" cy="519113"/>
              </a:xfrm>
              <a:custGeom>
                <a:avLst/>
                <a:gdLst>
                  <a:gd name="T0" fmla="*/ 186 w 228"/>
                  <a:gd name="T1" fmla="*/ 32 h 247"/>
                  <a:gd name="T2" fmla="*/ 116 w 228"/>
                  <a:gd name="T3" fmla="*/ 0 h 247"/>
                  <a:gd name="T4" fmla="*/ 45 w 228"/>
                  <a:gd name="T5" fmla="*/ 28 h 247"/>
                  <a:gd name="T6" fmla="*/ 4 w 228"/>
                  <a:gd name="T7" fmla="*/ 235 h 247"/>
                  <a:gd name="T8" fmla="*/ 12 w 228"/>
                  <a:gd name="T9" fmla="*/ 242 h 247"/>
                  <a:gd name="T10" fmla="*/ 19 w 228"/>
                  <a:gd name="T11" fmla="*/ 234 h 247"/>
                  <a:gd name="T12" fmla="*/ 55 w 228"/>
                  <a:gd name="T13" fmla="*/ 38 h 247"/>
                  <a:gd name="T14" fmla="*/ 116 w 228"/>
                  <a:gd name="T15" fmla="*/ 14 h 247"/>
                  <a:gd name="T16" fmla="*/ 175 w 228"/>
                  <a:gd name="T17" fmla="*/ 41 h 247"/>
                  <a:gd name="T18" fmla="*/ 205 w 228"/>
                  <a:gd name="T19" fmla="*/ 239 h 247"/>
                  <a:gd name="T20" fmla="*/ 212 w 228"/>
                  <a:gd name="T21" fmla="*/ 247 h 247"/>
                  <a:gd name="T22" fmla="*/ 220 w 228"/>
                  <a:gd name="T23" fmla="*/ 240 h 247"/>
                  <a:gd name="T24" fmla="*/ 186 w 228"/>
                  <a:gd name="T25" fmla="*/ 32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247">
                    <a:moveTo>
                      <a:pt x="186" y="32"/>
                    </a:moveTo>
                    <a:cubicBezTo>
                      <a:pt x="168" y="12"/>
                      <a:pt x="145" y="1"/>
                      <a:pt x="116" y="0"/>
                    </a:cubicBezTo>
                    <a:cubicBezTo>
                      <a:pt x="87" y="0"/>
                      <a:pt x="63" y="9"/>
                      <a:pt x="45" y="28"/>
                    </a:cubicBezTo>
                    <a:cubicBezTo>
                      <a:pt x="0" y="74"/>
                      <a:pt x="4" y="231"/>
                      <a:pt x="4" y="235"/>
                    </a:cubicBezTo>
                    <a:cubicBezTo>
                      <a:pt x="5" y="239"/>
                      <a:pt x="8" y="242"/>
                      <a:pt x="12" y="242"/>
                    </a:cubicBezTo>
                    <a:cubicBezTo>
                      <a:pt x="16" y="241"/>
                      <a:pt x="19" y="238"/>
                      <a:pt x="19" y="234"/>
                    </a:cubicBezTo>
                    <a:cubicBezTo>
                      <a:pt x="19" y="233"/>
                      <a:pt x="15" y="79"/>
                      <a:pt x="55" y="38"/>
                    </a:cubicBezTo>
                    <a:cubicBezTo>
                      <a:pt x="70" y="22"/>
                      <a:pt x="91" y="14"/>
                      <a:pt x="116" y="14"/>
                    </a:cubicBezTo>
                    <a:cubicBezTo>
                      <a:pt x="140" y="16"/>
                      <a:pt x="160" y="25"/>
                      <a:pt x="175" y="41"/>
                    </a:cubicBezTo>
                    <a:cubicBezTo>
                      <a:pt x="213" y="84"/>
                      <a:pt x="205" y="238"/>
                      <a:pt x="205" y="239"/>
                    </a:cubicBezTo>
                    <a:cubicBezTo>
                      <a:pt x="205" y="243"/>
                      <a:pt x="208" y="246"/>
                      <a:pt x="212" y="247"/>
                    </a:cubicBezTo>
                    <a:cubicBezTo>
                      <a:pt x="216" y="247"/>
                      <a:pt x="219" y="244"/>
                      <a:pt x="220" y="240"/>
                    </a:cubicBezTo>
                    <a:cubicBezTo>
                      <a:pt x="220" y="237"/>
                      <a:pt x="228" y="79"/>
                      <a:pt x="186" y="32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3" name="Freeform 21">
                <a:extLst>
                  <a:ext uri="{FF2B5EF4-FFF2-40B4-BE49-F238E27FC236}">
                    <a16:creationId xmlns:a16="http://schemas.microsoft.com/office/drawing/2014/main" id="{B7829B98-E346-F64A-8ADE-D1031AFF996B}"/>
                  </a:ext>
                </a:extLst>
              </p:cNvPr>
              <p:cNvSpPr/>
              <p:nvPr/>
            </p:nvSpPr>
            <p:spPr bwMode="auto">
              <a:xfrm>
                <a:off x="6361113" y="4469766"/>
                <a:ext cx="1285875" cy="155575"/>
              </a:xfrm>
              <a:custGeom>
                <a:avLst/>
                <a:gdLst>
                  <a:gd name="T0" fmla="*/ 406 w 810"/>
                  <a:gd name="T1" fmla="*/ 9 h 98"/>
                  <a:gd name="T2" fmla="*/ 0 w 810"/>
                  <a:gd name="T3" fmla="*/ 0 h 98"/>
                  <a:gd name="T4" fmla="*/ 79 w 810"/>
                  <a:gd name="T5" fmla="*/ 82 h 98"/>
                  <a:gd name="T6" fmla="*/ 403 w 810"/>
                  <a:gd name="T7" fmla="*/ 94 h 98"/>
                  <a:gd name="T8" fmla="*/ 727 w 810"/>
                  <a:gd name="T9" fmla="*/ 98 h 98"/>
                  <a:gd name="T10" fmla="*/ 810 w 810"/>
                  <a:gd name="T11" fmla="*/ 20 h 98"/>
                  <a:gd name="T12" fmla="*/ 406 w 810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0" h="98">
                    <a:moveTo>
                      <a:pt x="406" y="9"/>
                    </a:moveTo>
                    <a:lnTo>
                      <a:pt x="0" y="0"/>
                    </a:lnTo>
                    <a:lnTo>
                      <a:pt x="79" y="82"/>
                    </a:lnTo>
                    <a:lnTo>
                      <a:pt x="403" y="94"/>
                    </a:lnTo>
                    <a:lnTo>
                      <a:pt x="727" y="98"/>
                    </a:lnTo>
                    <a:lnTo>
                      <a:pt x="810" y="20"/>
                    </a:lnTo>
                    <a:lnTo>
                      <a:pt x="406" y="9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4" name="Freeform 22">
                <a:extLst>
                  <a:ext uri="{FF2B5EF4-FFF2-40B4-BE49-F238E27FC236}">
                    <a16:creationId xmlns:a16="http://schemas.microsoft.com/office/drawing/2014/main" id="{84912D08-D157-9F4F-90BF-8567D93FB9F1}"/>
                  </a:ext>
                </a:extLst>
              </p:cNvPr>
              <p:cNvSpPr/>
              <p:nvPr/>
            </p:nvSpPr>
            <p:spPr bwMode="auto">
              <a:xfrm>
                <a:off x="6361113" y="4469766"/>
                <a:ext cx="1285875" cy="155575"/>
              </a:xfrm>
              <a:custGeom>
                <a:avLst/>
                <a:gdLst>
                  <a:gd name="T0" fmla="*/ 406 w 810"/>
                  <a:gd name="T1" fmla="*/ 9 h 98"/>
                  <a:gd name="T2" fmla="*/ 0 w 810"/>
                  <a:gd name="T3" fmla="*/ 0 h 98"/>
                  <a:gd name="T4" fmla="*/ 79 w 810"/>
                  <a:gd name="T5" fmla="*/ 82 h 98"/>
                  <a:gd name="T6" fmla="*/ 403 w 810"/>
                  <a:gd name="T7" fmla="*/ 94 h 98"/>
                  <a:gd name="T8" fmla="*/ 727 w 810"/>
                  <a:gd name="T9" fmla="*/ 98 h 98"/>
                  <a:gd name="T10" fmla="*/ 810 w 810"/>
                  <a:gd name="T11" fmla="*/ 20 h 98"/>
                  <a:gd name="T12" fmla="*/ 406 w 810"/>
                  <a:gd name="T13" fmla="*/ 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0" h="98">
                    <a:moveTo>
                      <a:pt x="406" y="9"/>
                    </a:moveTo>
                    <a:lnTo>
                      <a:pt x="0" y="0"/>
                    </a:lnTo>
                    <a:lnTo>
                      <a:pt x="79" y="82"/>
                    </a:lnTo>
                    <a:lnTo>
                      <a:pt x="403" y="94"/>
                    </a:lnTo>
                    <a:lnTo>
                      <a:pt x="727" y="98"/>
                    </a:lnTo>
                    <a:lnTo>
                      <a:pt x="810" y="20"/>
                    </a:lnTo>
                    <a:lnTo>
                      <a:pt x="406" y="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5" name="Freeform 23">
                <a:extLst>
                  <a:ext uri="{FF2B5EF4-FFF2-40B4-BE49-F238E27FC236}">
                    <a16:creationId xmlns:a16="http://schemas.microsoft.com/office/drawing/2014/main" id="{75154E6B-D929-CA42-AA85-EEAE002CFC91}"/>
                  </a:ext>
                </a:extLst>
              </p:cNvPr>
              <p:cNvSpPr/>
              <p:nvPr/>
            </p:nvSpPr>
            <p:spPr bwMode="auto">
              <a:xfrm>
                <a:off x="6767513" y="4528504"/>
                <a:ext cx="44450" cy="44450"/>
              </a:xfrm>
              <a:custGeom>
                <a:avLst/>
                <a:gdLst>
                  <a:gd name="T0" fmla="*/ 21 w 21"/>
                  <a:gd name="T1" fmla="*/ 11 h 21"/>
                  <a:gd name="T2" fmla="*/ 11 w 21"/>
                  <a:gd name="T3" fmla="*/ 21 h 21"/>
                  <a:gd name="T4" fmla="*/ 1 w 21"/>
                  <a:gd name="T5" fmla="*/ 10 h 21"/>
                  <a:gd name="T6" fmla="*/ 11 w 21"/>
                  <a:gd name="T7" fmla="*/ 0 h 21"/>
                  <a:gd name="T8" fmla="*/ 21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17"/>
                      <a:pt x="16" y="21"/>
                      <a:pt x="11" y="21"/>
                    </a:cubicBezTo>
                    <a:cubicBezTo>
                      <a:pt x="5" y="21"/>
                      <a:pt x="0" y="16"/>
                      <a:pt x="1" y="10"/>
                    </a:cubicBezTo>
                    <a:cubicBezTo>
                      <a:pt x="1" y="5"/>
                      <a:pt x="5" y="0"/>
                      <a:pt x="11" y="0"/>
                    </a:cubicBezTo>
                    <a:cubicBezTo>
                      <a:pt x="17" y="0"/>
                      <a:pt x="21" y="5"/>
                      <a:pt x="21" y="1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6" name="Freeform 24">
                <a:extLst>
                  <a:ext uri="{FF2B5EF4-FFF2-40B4-BE49-F238E27FC236}">
                    <a16:creationId xmlns:a16="http://schemas.microsoft.com/office/drawing/2014/main" id="{7D7BEED4-6910-C84C-AEB0-6F43CE7A27F2}"/>
                  </a:ext>
                </a:extLst>
              </p:cNvPr>
              <p:cNvSpPr/>
              <p:nvPr/>
            </p:nvSpPr>
            <p:spPr bwMode="auto">
              <a:xfrm>
                <a:off x="6357938" y="4469766"/>
                <a:ext cx="152400" cy="130175"/>
              </a:xfrm>
              <a:custGeom>
                <a:avLst/>
                <a:gdLst>
                  <a:gd name="T0" fmla="*/ 0 w 96"/>
                  <a:gd name="T1" fmla="*/ 54 h 82"/>
                  <a:gd name="T2" fmla="*/ 2 w 96"/>
                  <a:gd name="T3" fmla="*/ 0 h 82"/>
                  <a:gd name="T4" fmla="*/ 96 w 96"/>
                  <a:gd name="T5" fmla="*/ 29 h 82"/>
                  <a:gd name="T6" fmla="*/ 94 w 96"/>
                  <a:gd name="T7" fmla="*/ 82 h 82"/>
                  <a:gd name="T8" fmla="*/ 0 w 96"/>
                  <a:gd name="T9" fmla="*/ 5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82">
                    <a:moveTo>
                      <a:pt x="0" y="54"/>
                    </a:moveTo>
                    <a:lnTo>
                      <a:pt x="2" y="0"/>
                    </a:lnTo>
                    <a:lnTo>
                      <a:pt x="96" y="29"/>
                    </a:lnTo>
                    <a:lnTo>
                      <a:pt x="94" y="8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642F38AB-DEBB-C942-A1EE-379545A80CB3}"/>
                  </a:ext>
                </a:extLst>
              </p:cNvPr>
              <p:cNvSpPr/>
              <p:nvPr/>
            </p:nvSpPr>
            <p:spPr bwMode="auto">
              <a:xfrm>
                <a:off x="6329363" y="4515804"/>
                <a:ext cx="180975" cy="73025"/>
              </a:xfrm>
              <a:custGeom>
                <a:avLst/>
                <a:gdLst>
                  <a:gd name="T0" fmla="*/ 114 w 114"/>
                  <a:gd name="T1" fmla="*/ 0 h 46"/>
                  <a:gd name="T2" fmla="*/ 112 w 114"/>
                  <a:gd name="T3" fmla="*/ 46 h 46"/>
                  <a:gd name="T4" fmla="*/ 0 w 114"/>
                  <a:gd name="T5" fmla="*/ 21 h 46"/>
                  <a:gd name="T6" fmla="*/ 114 w 114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46">
                    <a:moveTo>
                      <a:pt x="114" y="0"/>
                    </a:moveTo>
                    <a:lnTo>
                      <a:pt x="112" y="46"/>
                    </a:lnTo>
                    <a:lnTo>
                      <a:pt x="0" y="2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8" name="Freeform 26">
                <a:extLst>
                  <a:ext uri="{FF2B5EF4-FFF2-40B4-BE49-F238E27FC236}">
                    <a16:creationId xmlns:a16="http://schemas.microsoft.com/office/drawing/2014/main" id="{627BFFE9-719B-8741-AB12-DF805F68CFA1}"/>
                  </a:ext>
                </a:extLst>
              </p:cNvPr>
              <p:cNvSpPr/>
              <p:nvPr/>
            </p:nvSpPr>
            <p:spPr bwMode="auto">
              <a:xfrm>
                <a:off x="7191375" y="4538029"/>
                <a:ext cx="44450" cy="44450"/>
              </a:xfrm>
              <a:custGeom>
                <a:avLst/>
                <a:gdLst>
                  <a:gd name="T0" fmla="*/ 0 w 21"/>
                  <a:gd name="T1" fmla="*/ 10 h 21"/>
                  <a:gd name="T2" fmla="*/ 10 w 21"/>
                  <a:gd name="T3" fmla="*/ 21 h 21"/>
                  <a:gd name="T4" fmla="*/ 21 w 21"/>
                  <a:gd name="T5" fmla="*/ 11 h 21"/>
                  <a:gd name="T6" fmla="*/ 11 w 21"/>
                  <a:gd name="T7" fmla="*/ 0 h 21"/>
                  <a:gd name="T8" fmla="*/ 0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0" y="10"/>
                    </a:moveTo>
                    <a:cubicBezTo>
                      <a:pt x="0" y="16"/>
                      <a:pt x="4" y="21"/>
                      <a:pt x="10" y="21"/>
                    </a:cubicBezTo>
                    <a:cubicBezTo>
                      <a:pt x="16" y="21"/>
                      <a:pt x="21" y="17"/>
                      <a:pt x="21" y="11"/>
                    </a:cubicBezTo>
                    <a:cubicBezTo>
                      <a:pt x="21" y="5"/>
                      <a:pt x="16" y="0"/>
                      <a:pt x="11" y="0"/>
                    </a:cubicBezTo>
                    <a:cubicBezTo>
                      <a:pt x="5" y="0"/>
                      <a:pt x="0" y="5"/>
                      <a:pt x="0" y="1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49" name="Freeform 27">
                <a:extLst>
                  <a:ext uri="{FF2B5EF4-FFF2-40B4-BE49-F238E27FC236}">
                    <a16:creationId xmlns:a16="http://schemas.microsoft.com/office/drawing/2014/main" id="{EBF6CC82-ECD9-1D4B-8470-0443444D1EE3}"/>
                  </a:ext>
                </a:extLst>
              </p:cNvPr>
              <p:cNvSpPr/>
              <p:nvPr/>
            </p:nvSpPr>
            <p:spPr bwMode="auto">
              <a:xfrm>
                <a:off x="7502525" y="4498341"/>
                <a:ext cx="144463" cy="107950"/>
              </a:xfrm>
              <a:custGeom>
                <a:avLst/>
                <a:gdLst>
                  <a:gd name="T0" fmla="*/ 87 w 91"/>
                  <a:gd name="T1" fmla="*/ 50 h 68"/>
                  <a:gd name="T2" fmla="*/ 91 w 91"/>
                  <a:gd name="T3" fmla="*/ 0 h 68"/>
                  <a:gd name="T4" fmla="*/ 2 w 91"/>
                  <a:gd name="T5" fmla="*/ 20 h 68"/>
                  <a:gd name="T6" fmla="*/ 0 w 91"/>
                  <a:gd name="T7" fmla="*/ 68 h 68"/>
                  <a:gd name="T8" fmla="*/ 87 w 91"/>
                  <a:gd name="T9" fmla="*/ 5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68">
                    <a:moveTo>
                      <a:pt x="87" y="50"/>
                    </a:moveTo>
                    <a:lnTo>
                      <a:pt x="91" y="0"/>
                    </a:lnTo>
                    <a:lnTo>
                      <a:pt x="2" y="20"/>
                    </a:lnTo>
                    <a:lnTo>
                      <a:pt x="0" y="68"/>
                    </a:lnTo>
                    <a:lnTo>
                      <a:pt x="87" y="5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0" name="Freeform 28">
                <a:extLst>
                  <a:ext uri="{FF2B5EF4-FFF2-40B4-BE49-F238E27FC236}">
                    <a16:creationId xmlns:a16="http://schemas.microsoft.com/office/drawing/2014/main" id="{9FCB0721-13B2-C942-A9C1-92CD98354B75}"/>
                  </a:ext>
                </a:extLst>
              </p:cNvPr>
              <p:cNvSpPr/>
              <p:nvPr/>
            </p:nvSpPr>
            <p:spPr bwMode="auto">
              <a:xfrm>
                <a:off x="7502525" y="4530091"/>
                <a:ext cx="171450" cy="76200"/>
              </a:xfrm>
              <a:custGeom>
                <a:avLst/>
                <a:gdLst>
                  <a:gd name="T0" fmla="*/ 2 w 108"/>
                  <a:gd name="T1" fmla="*/ 0 h 48"/>
                  <a:gd name="T2" fmla="*/ 0 w 108"/>
                  <a:gd name="T3" fmla="*/ 48 h 48"/>
                  <a:gd name="T4" fmla="*/ 108 w 108"/>
                  <a:gd name="T5" fmla="*/ 33 h 48"/>
                  <a:gd name="T6" fmla="*/ 2 w 10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8">
                    <a:moveTo>
                      <a:pt x="2" y="0"/>
                    </a:moveTo>
                    <a:lnTo>
                      <a:pt x="0" y="48"/>
                    </a:lnTo>
                    <a:lnTo>
                      <a:pt x="108" y="3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1" name="Freeform 29">
                <a:extLst>
                  <a:ext uri="{FF2B5EF4-FFF2-40B4-BE49-F238E27FC236}">
                    <a16:creationId xmlns:a16="http://schemas.microsoft.com/office/drawing/2014/main" id="{9B604469-528D-794F-966B-14B1D55FCE01}"/>
                  </a:ext>
                </a:extLst>
              </p:cNvPr>
              <p:cNvSpPr/>
              <p:nvPr/>
            </p:nvSpPr>
            <p:spPr bwMode="auto">
              <a:xfrm>
                <a:off x="6288088" y="4549141"/>
                <a:ext cx="1385888" cy="1171575"/>
              </a:xfrm>
              <a:custGeom>
                <a:avLst/>
                <a:gdLst>
                  <a:gd name="T0" fmla="*/ 873 w 873"/>
                  <a:gd name="T1" fmla="*/ 20 h 738"/>
                  <a:gd name="T2" fmla="*/ 450 w 873"/>
                  <a:gd name="T3" fmla="*/ 9 h 738"/>
                  <a:gd name="T4" fmla="*/ 26 w 873"/>
                  <a:gd name="T5" fmla="*/ 0 h 738"/>
                  <a:gd name="T6" fmla="*/ 0 w 873"/>
                  <a:gd name="T7" fmla="*/ 715 h 738"/>
                  <a:gd name="T8" fmla="*/ 433 w 873"/>
                  <a:gd name="T9" fmla="*/ 722 h 738"/>
                  <a:gd name="T10" fmla="*/ 865 w 873"/>
                  <a:gd name="T11" fmla="*/ 738 h 738"/>
                  <a:gd name="T12" fmla="*/ 873 w 873"/>
                  <a:gd name="T13" fmla="*/ 20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3" h="738">
                    <a:moveTo>
                      <a:pt x="873" y="20"/>
                    </a:moveTo>
                    <a:lnTo>
                      <a:pt x="450" y="9"/>
                    </a:lnTo>
                    <a:lnTo>
                      <a:pt x="26" y="0"/>
                    </a:lnTo>
                    <a:lnTo>
                      <a:pt x="0" y="715"/>
                    </a:lnTo>
                    <a:lnTo>
                      <a:pt x="433" y="722"/>
                    </a:lnTo>
                    <a:lnTo>
                      <a:pt x="865" y="738"/>
                    </a:lnTo>
                    <a:lnTo>
                      <a:pt x="873" y="2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2" name="Freeform 30">
                <a:extLst>
                  <a:ext uri="{FF2B5EF4-FFF2-40B4-BE49-F238E27FC236}">
                    <a16:creationId xmlns:a16="http://schemas.microsoft.com/office/drawing/2014/main" id="{255F2538-76B1-E445-A3ED-6121406D054E}"/>
                  </a:ext>
                </a:extLst>
              </p:cNvPr>
              <p:cNvSpPr/>
              <p:nvPr/>
            </p:nvSpPr>
            <p:spPr bwMode="auto">
              <a:xfrm>
                <a:off x="7218363" y="4588829"/>
                <a:ext cx="44450" cy="44450"/>
              </a:xfrm>
              <a:custGeom>
                <a:avLst/>
                <a:gdLst>
                  <a:gd name="T0" fmla="*/ 1 w 21"/>
                  <a:gd name="T1" fmla="*/ 10 h 21"/>
                  <a:gd name="T2" fmla="*/ 11 w 21"/>
                  <a:gd name="T3" fmla="*/ 21 h 21"/>
                  <a:gd name="T4" fmla="*/ 21 w 21"/>
                  <a:gd name="T5" fmla="*/ 11 h 21"/>
                  <a:gd name="T6" fmla="*/ 11 w 21"/>
                  <a:gd name="T7" fmla="*/ 0 h 21"/>
                  <a:gd name="T8" fmla="*/ 1 w 21"/>
                  <a:gd name="T9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" y="10"/>
                    </a:moveTo>
                    <a:cubicBezTo>
                      <a:pt x="0" y="16"/>
                      <a:pt x="5" y="21"/>
                      <a:pt x="11" y="21"/>
                    </a:cubicBezTo>
                    <a:cubicBezTo>
                      <a:pt x="16" y="21"/>
                      <a:pt x="21" y="16"/>
                      <a:pt x="21" y="11"/>
                    </a:cubicBezTo>
                    <a:cubicBezTo>
                      <a:pt x="21" y="5"/>
                      <a:pt x="17" y="0"/>
                      <a:pt x="11" y="0"/>
                    </a:cubicBezTo>
                    <a:cubicBezTo>
                      <a:pt x="5" y="0"/>
                      <a:pt x="1" y="4"/>
                      <a:pt x="1" y="10"/>
                    </a:cubicBez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3" name="Freeform 31">
                <a:extLst>
                  <a:ext uri="{FF2B5EF4-FFF2-40B4-BE49-F238E27FC236}">
                    <a16:creationId xmlns:a16="http://schemas.microsoft.com/office/drawing/2014/main" id="{CCA7D824-D3EE-5246-BFB3-8F3A708740BC}"/>
                  </a:ext>
                </a:extLst>
              </p:cNvPr>
              <p:cNvSpPr/>
              <p:nvPr/>
            </p:nvSpPr>
            <p:spPr bwMode="auto">
              <a:xfrm>
                <a:off x="6738938" y="4576129"/>
                <a:ext cx="42863" cy="44450"/>
              </a:xfrm>
              <a:custGeom>
                <a:avLst/>
                <a:gdLst>
                  <a:gd name="T0" fmla="*/ 21 w 21"/>
                  <a:gd name="T1" fmla="*/ 11 h 21"/>
                  <a:gd name="T2" fmla="*/ 10 w 21"/>
                  <a:gd name="T3" fmla="*/ 21 h 21"/>
                  <a:gd name="T4" fmla="*/ 0 w 21"/>
                  <a:gd name="T5" fmla="*/ 11 h 21"/>
                  <a:gd name="T6" fmla="*/ 11 w 21"/>
                  <a:gd name="T7" fmla="*/ 0 h 21"/>
                  <a:gd name="T8" fmla="*/ 21 w 21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21" y="11"/>
                    </a:moveTo>
                    <a:cubicBezTo>
                      <a:pt x="21" y="17"/>
                      <a:pt x="16" y="21"/>
                      <a:pt x="10" y="21"/>
                    </a:cubicBezTo>
                    <a:cubicBezTo>
                      <a:pt x="4" y="21"/>
                      <a:pt x="0" y="16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6" y="1"/>
                      <a:pt x="21" y="5"/>
                      <a:pt x="21" y="11"/>
                    </a:cubicBez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4" name="Freeform 32">
                <a:extLst>
                  <a:ext uri="{FF2B5EF4-FFF2-40B4-BE49-F238E27FC236}">
                    <a16:creationId xmlns:a16="http://schemas.microsoft.com/office/drawing/2014/main" id="{B910DA30-38C9-8449-B294-272CD9B636D6}"/>
                  </a:ext>
                </a:extLst>
              </p:cNvPr>
              <p:cNvSpPr/>
              <p:nvPr/>
            </p:nvSpPr>
            <p:spPr bwMode="auto">
              <a:xfrm>
                <a:off x="6745288" y="3987166"/>
                <a:ext cx="522288" cy="639763"/>
              </a:xfrm>
              <a:custGeom>
                <a:avLst/>
                <a:gdLst>
                  <a:gd name="T0" fmla="*/ 193 w 249"/>
                  <a:gd name="T1" fmla="*/ 30 h 305"/>
                  <a:gd name="T2" fmla="*/ 127 w 249"/>
                  <a:gd name="T3" fmla="*/ 0 h 305"/>
                  <a:gd name="T4" fmla="*/ 61 w 249"/>
                  <a:gd name="T5" fmla="*/ 27 h 305"/>
                  <a:gd name="T6" fmla="*/ 0 w 249"/>
                  <a:gd name="T7" fmla="*/ 293 h 305"/>
                  <a:gd name="T8" fmla="*/ 7 w 249"/>
                  <a:gd name="T9" fmla="*/ 300 h 305"/>
                  <a:gd name="T10" fmla="*/ 7 w 249"/>
                  <a:gd name="T11" fmla="*/ 300 h 305"/>
                  <a:gd name="T12" fmla="*/ 14 w 249"/>
                  <a:gd name="T13" fmla="*/ 293 h 305"/>
                  <a:gd name="T14" fmla="*/ 71 w 249"/>
                  <a:gd name="T15" fmla="*/ 37 h 305"/>
                  <a:gd name="T16" fmla="*/ 127 w 249"/>
                  <a:gd name="T17" fmla="*/ 15 h 305"/>
                  <a:gd name="T18" fmla="*/ 182 w 249"/>
                  <a:gd name="T19" fmla="*/ 40 h 305"/>
                  <a:gd name="T20" fmla="*/ 230 w 249"/>
                  <a:gd name="T21" fmla="*/ 298 h 305"/>
                  <a:gd name="T22" fmla="*/ 237 w 249"/>
                  <a:gd name="T23" fmla="*/ 305 h 305"/>
                  <a:gd name="T24" fmla="*/ 237 w 249"/>
                  <a:gd name="T25" fmla="*/ 305 h 305"/>
                  <a:gd name="T26" fmla="*/ 244 w 249"/>
                  <a:gd name="T27" fmla="*/ 298 h 305"/>
                  <a:gd name="T28" fmla="*/ 193 w 249"/>
                  <a:gd name="T29" fmla="*/ 3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9" h="305">
                    <a:moveTo>
                      <a:pt x="193" y="30"/>
                    </a:moveTo>
                    <a:cubicBezTo>
                      <a:pt x="175" y="11"/>
                      <a:pt x="153" y="1"/>
                      <a:pt x="127" y="0"/>
                    </a:cubicBezTo>
                    <a:cubicBezTo>
                      <a:pt x="102" y="0"/>
                      <a:pt x="79" y="9"/>
                      <a:pt x="61" y="27"/>
                    </a:cubicBezTo>
                    <a:cubicBezTo>
                      <a:pt x="2" y="84"/>
                      <a:pt x="0" y="287"/>
                      <a:pt x="0" y="293"/>
                    </a:cubicBezTo>
                    <a:cubicBezTo>
                      <a:pt x="0" y="296"/>
                      <a:pt x="3" y="300"/>
                      <a:pt x="7" y="300"/>
                    </a:cubicBezTo>
                    <a:cubicBezTo>
                      <a:pt x="7" y="300"/>
                      <a:pt x="7" y="300"/>
                      <a:pt x="7" y="300"/>
                    </a:cubicBezTo>
                    <a:cubicBezTo>
                      <a:pt x="11" y="300"/>
                      <a:pt x="14" y="297"/>
                      <a:pt x="14" y="293"/>
                    </a:cubicBezTo>
                    <a:cubicBezTo>
                      <a:pt x="14" y="291"/>
                      <a:pt x="16" y="90"/>
                      <a:pt x="71" y="37"/>
                    </a:cubicBezTo>
                    <a:cubicBezTo>
                      <a:pt x="87" y="22"/>
                      <a:pt x="105" y="15"/>
                      <a:pt x="127" y="15"/>
                    </a:cubicBezTo>
                    <a:cubicBezTo>
                      <a:pt x="149" y="16"/>
                      <a:pt x="167" y="24"/>
                      <a:pt x="182" y="40"/>
                    </a:cubicBezTo>
                    <a:cubicBezTo>
                      <a:pt x="234" y="95"/>
                      <a:pt x="230" y="297"/>
                      <a:pt x="230" y="298"/>
                    </a:cubicBezTo>
                    <a:cubicBezTo>
                      <a:pt x="230" y="302"/>
                      <a:pt x="233" y="305"/>
                      <a:pt x="237" y="305"/>
                    </a:cubicBezTo>
                    <a:cubicBezTo>
                      <a:pt x="237" y="305"/>
                      <a:pt x="237" y="305"/>
                      <a:pt x="237" y="305"/>
                    </a:cubicBezTo>
                    <a:cubicBezTo>
                      <a:pt x="241" y="305"/>
                      <a:pt x="244" y="302"/>
                      <a:pt x="244" y="298"/>
                    </a:cubicBezTo>
                    <a:cubicBezTo>
                      <a:pt x="244" y="293"/>
                      <a:pt x="249" y="90"/>
                      <a:pt x="193" y="3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5" name="Freeform 33">
                <a:extLst>
                  <a:ext uri="{FF2B5EF4-FFF2-40B4-BE49-F238E27FC236}">
                    <a16:creationId xmlns:a16="http://schemas.microsoft.com/office/drawing/2014/main" id="{4D626C5F-19B1-8349-BD23-2C04FA6BF45F}"/>
                  </a:ext>
                </a:extLst>
              </p:cNvPr>
              <p:cNvSpPr/>
              <p:nvPr/>
            </p:nvSpPr>
            <p:spPr bwMode="auto">
              <a:xfrm>
                <a:off x="6784975" y="4030029"/>
                <a:ext cx="263525" cy="382588"/>
              </a:xfrm>
              <a:custGeom>
                <a:avLst/>
                <a:gdLst>
                  <a:gd name="T0" fmla="*/ 108 w 126"/>
                  <a:gd name="T1" fmla="*/ 0 h 182"/>
                  <a:gd name="T2" fmla="*/ 37 w 126"/>
                  <a:gd name="T3" fmla="*/ 28 h 182"/>
                  <a:gd name="T4" fmla="*/ 0 w 126"/>
                  <a:gd name="T5" fmla="*/ 182 h 182"/>
                  <a:gd name="T6" fmla="*/ 15 w 126"/>
                  <a:gd name="T7" fmla="*/ 182 h 182"/>
                  <a:gd name="T8" fmla="*/ 47 w 126"/>
                  <a:gd name="T9" fmla="*/ 38 h 182"/>
                  <a:gd name="T10" fmla="*/ 81 w 126"/>
                  <a:gd name="T11" fmla="*/ 18 h 182"/>
                  <a:gd name="T12" fmla="*/ 126 w 126"/>
                  <a:gd name="T13" fmla="*/ 2 h 182"/>
                  <a:gd name="T14" fmla="*/ 108 w 126"/>
                  <a:gd name="T1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182">
                    <a:moveTo>
                      <a:pt x="108" y="0"/>
                    </a:moveTo>
                    <a:cubicBezTo>
                      <a:pt x="79" y="0"/>
                      <a:pt x="55" y="9"/>
                      <a:pt x="37" y="28"/>
                    </a:cubicBezTo>
                    <a:cubicBezTo>
                      <a:pt x="15" y="50"/>
                      <a:pt x="5" y="156"/>
                      <a:pt x="0" y="182"/>
                    </a:cubicBezTo>
                    <a:cubicBezTo>
                      <a:pt x="15" y="182"/>
                      <a:pt x="15" y="182"/>
                      <a:pt x="15" y="182"/>
                    </a:cubicBezTo>
                    <a:cubicBezTo>
                      <a:pt x="20" y="158"/>
                      <a:pt x="29" y="57"/>
                      <a:pt x="47" y="38"/>
                    </a:cubicBezTo>
                    <a:cubicBezTo>
                      <a:pt x="56" y="28"/>
                      <a:pt x="68" y="22"/>
                      <a:pt x="81" y="18"/>
                    </a:cubicBezTo>
                    <a:cubicBezTo>
                      <a:pt x="99" y="10"/>
                      <a:pt x="126" y="2"/>
                      <a:pt x="126" y="2"/>
                    </a:cubicBezTo>
                    <a:cubicBezTo>
                      <a:pt x="120" y="1"/>
                      <a:pt x="114" y="0"/>
                      <a:pt x="108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6" name="Freeform 34">
                <a:extLst>
                  <a:ext uri="{FF2B5EF4-FFF2-40B4-BE49-F238E27FC236}">
                    <a16:creationId xmlns:a16="http://schemas.microsoft.com/office/drawing/2014/main" id="{E0C91DDD-C83C-6B43-880A-E97D414244A6}"/>
                  </a:ext>
                </a:extLst>
              </p:cNvPr>
              <p:cNvSpPr/>
              <p:nvPr/>
            </p:nvSpPr>
            <p:spPr bwMode="auto">
              <a:xfrm>
                <a:off x="6745288" y="3987166"/>
                <a:ext cx="322263" cy="628650"/>
              </a:xfrm>
              <a:custGeom>
                <a:avLst/>
                <a:gdLst>
                  <a:gd name="T0" fmla="*/ 127 w 154"/>
                  <a:gd name="T1" fmla="*/ 0 h 300"/>
                  <a:gd name="T2" fmla="*/ 61 w 154"/>
                  <a:gd name="T3" fmla="*/ 27 h 300"/>
                  <a:gd name="T4" fmla="*/ 0 w 154"/>
                  <a:gd name="T5" fmla="*/ 293 h 300"/>
                  <a:gd name="T6" fmla="*/ 7 w 154"/>
                  <a:gd name="T7" fmla="*/ 300 h 300"/>
                  <a:gd name="T8" fmla="*/ 7 w 154"/>
                  <a:gd name="T9" fmla="*/ 300 h 300"/>
                  <a:gd name="T10" fmla="*/ 14 w 154"/>
                  <a:gd name="T11" fmla="*/ 293 h 300"/>
                  <a:gd name="T12" fmla="*/ 71 w 154"/>
                  <a:gd name="T13" fmla="*/ 37 h 300"/>
                  <a:gd name="T14" fmla="*/ 127 w 154"/>
                  <a:gd name="T15" fmla="*/ 15 h 300"/>
                  <a:gd name="T16" fmla="*/ 147 w 154"/>
                  <a:gd name="T17" fmla="*/ 18 h 300"/>
                  <a:gd name="T18" fmla="*/ 154 w 154"/>
                  <a:gd name="T19" fmla="*/ 5 h 300"/>
                  <a:gd name="T20" fmla="*/ 127 w 154"/>
                  <a:gd name="T21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" h="300">
                    <a:moveTo>
                      <a:pt x="127" y="0"/>
                    </a:moveTo>
                    <a:cubicBezTo>
                      <a:pt x="102" y="0"/>
                      <a:pt x="79" y="9"/>
                      <a:pt x="61" y="27"/>
                    </a:cubicBezTo>
                    <a:cubicBezTo>
                      <a:pt x="2" y="84"/>
                      <a:pt x="0" y="287"/>
                      <a:pt x="0" y="293"/>
                    </a:cubicBezTo>
                    <a:cubicBezTo>
                      <a:pt x="0" y="296"/>
                      <a:pt x="3" y="300"/>
                      <a:pt x="7" y="300"/>
                    </a:cubicBezTo>
                    <a:cubicBezTo>
                      <a:pt x="7" y="300"/>
                      <a:pt x="7" y="300"/>
                      <a:pt x="7" y="300"/>
                    </a:cubicBezTo>
                    <a:cubicBezTo>
                      <a:pt x="11" y="300"/>
                      <a:pt x="14" y="297"/>
                      <a:pt x="14" y="293"/>
                    </a:cubicBezTo>
                    <a:cubicBezTo>
                      <a:pt x="14" y="291"/>
                      <a:pt x="16" y="90"/>
                      <a:pt x="71" y="37"/>
                    </a:cubicBezTo>
                    <a:cubicBezTo>
                      <a:pt x="87" y="22"/>
                      <a:pt x="105" y="15"/>
                      <a:pt x="127" y="15"/>
                    </a:cubicBezTo>
                    <a:cubicBezTo>
                      <a:pt x="134" y="15"/>
                      <a:pt x="141" y="16"/>
                      <a:pt x="147" y="18"/>
                    </a:cubicBezTo>
                    <a:cubicBezTo>
                      <a:pt x="154" y="5"/>
                      <a:pt x="154" y="5"/>
                      <a:pt x="154" y="5"/>
                    </a:cubicBezTo>
                    <a:cubicBezTo>
                      <a:pt x="146" y="2"/>
                      <a:pt x="137" y="1"/>
                      <a:pt x="127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7" name="Freeform 35">
                <a:extLst>
                  <a:ext uri="{FF2B5EF4-FFF2-40B4-BE49-F238E27FC236}">
                    <a16:creationId xmlns:a16="http://schemas.microsoft.com/office/drawing/2014/main" id="{32E751BB-E957-384C-A69F-E49B4C0BE90F}"/>
                  </a:ext>
                </a:extLst>
              </p:cNvPr>
              <p:cNvSpPr/>
              <p:nvPr/>
            </p:nvSpPr>
            <p:spPr bwMode="auto">
              <a:xfrm>
                <a:off x="6272213" y="5677854"/>
                <a:ext cx="1392238" cy="333375"/>
              </a:xfrm>
              <a:custGeom>
                <a:avLst/>
                <a:gdLst>
                  <a:gd name="T0" fmla="*/ 875 w 877"/>
                  <a:gd name="T1" fmla="*/ 21 h 210"/>
                  <a:gd name="T2" fmla="*/ 443 w 877"/>
                  <a:gd name="T3" fmla="*/ 11 h 210"/>
                  <a:gd name="T4" fmla="*/ 10 w 877"/>
                  <a:gd name="T5" fmla="*/ 0 h 210"/>
                  <a:gd name="T6" fmla="*/ 0 w 877"/>
                  <a:gd name="T7" fmla="*/ 189 h 210"/>
                  <a:gd name="T8" fmla="*/ 438 w 877"/>
                  <a:gd name="T9" fmla="*/ 200 h 210"/>
                  <a:gd name="T10" fmla="*/ 877 w 877"/>
                  <a:gd name="T11" fmla="*/ 210 h 210"/>
                  <a:gd name="T12" fmla="*/ 875 w 877"/>
                  <a:gd name="T13" fmla="*/ 2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7" h="210">
                    <a:moveTo>
                      <a:pt x="875" y="21"/>
                    </a:moveTo>
                    <a:lnTo>
                      <a:pt x="443" y="11"/>
                    </a:lnTo>
                    <a:lnTo>
                      <a:pt x="10" y="0"/>
                    </a:lnTo>
                    <a:lnTo>
                      <a:pt x="0" y="189"/>
                    </a:lnTo>
                    <a:lnTo>
                      <a:pt x="438" y="200"/>
                    </a:lnTo>
                    <a:lnTo>
                      <a:pt x="877" y="210"/>
                    </a:lnTo>
                    <a:lnTo>
                      <a:pt x="875" y="2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8" name="Freeform 36">
                <a:extLst>
                  <a:ext uri="{FF2B5EF4-FFF2-40B4-BE49-F238E27FC236}">
                    <a16:creationId xmlns:a16="http://schemas.microsoft.com/office/drawing/2014/main" id="{E26CE8F3-42E2-4345-B34C-BA78715C7F8B}"/>
                  </a:ext>
                </a:extLst>
              </p:cNvPr>
              <p:cNvSpPr/>
              <p:nvPr/>
            </p:nvSpPr>
            <p:spPr bwMode="auto">
              <a:xfrm>
                <a:off x="6935788" y="4030029"/>
                <a:ext cx="274638" cy="127000"/>
              </a:xfrm>
              <a:custGeom>
                <a:avLst/>
                <a:gdLst>
                  <a:gd name="T0" fmla="*/ 131 w 131"/>
                  <a:gd name="T1" fmla="*/ 30 h 60"/>
                  <a:gd name="T2" fmla="*/ 101 w 131"/>
                  <a:gd name="T3" fmla="*/ 60 h 60"/>
                  <a:gd name="T4" fmla="*/ 30 w 131"/>
                  <a:gd name="T5" fmla="*/ 60 h 60"/>
                  <a:gd name="T6" fmla="*/ 0 w 131"/>
                  <a:gd name="T7" fmla="*/ 30 h 60"/>
                  <a:gd name="T8" fmla="*/ 30 w 131"/>
                  <a:gd name="T9" fmla="*/ 0 h 60"/>
                  <a:gd name="T10" fmla="*/ 101 w 131"/>
                  <a:gd name="T11" fmla="*/ 0 h 60"/>
                  <a:gd name="T12" fmla="*/ 131 w 131"/>
                  <a:gd name="T1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0">
                    <a:moveTo>
                      <a:pt x="131" y="30"/>
                    </a:moveTo>
                    <a:cubicBezTo>
                      <a:pt x="131" y="47"/>
                      <a:pt x="118" y="60"/>
                      <a:pt x="101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14" y="60"/>
                      <a:pt x="0" y="47"/>
                      <a:pt x="0" y="30"/>
                    </a:cubicBezTo>
                    <a:cubicBezTo>
                      <a:pt x="0" y="14"/>
                      <a:pt x="14" y="0"/>
                      <a:pt x="30" y="0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18" y="0"/>
                      <a:pt x="131" y="14"/>
                      <a:pt x="131" y="30"/>
                    </a:cubicBezTo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9" name="Freeform 37">
                <a:extLst>
                  <a:ext uri="{FF2B5EF4-FFF2-40B4-BE49-F238E27FC236}">
                    <a16:creationId xmlns:a16="http://schemas.microsoft.com/office/drawing/2014/main" id="{FB00188B-F0CD-264B-8206-7F89335FB88D}"/>
                  </a:ext>
                </a:extLst>
              </p:cNvPr>
              <p:cNvSpPr/>
              <p:nvPr/>
            </p:nvSpPr>
            <p:spPr bwMode="auto">
              <a:xfrm>
                <a:off x="7005638" y="4406266"/>
                <a:ext cx="238125" cy="109538"/>
              </a:xfrm>
              <a:custGeom>
                <a:avLst/>
                <a:gdLst>
                  <a:gd name="T0" fmla="*/ 114 w 114"/>
                  <a:gd name="T1" fmla="*/ 26 h 52"/>
                  <a:gd name="T2" fmla="*/ 88 w 114"/>
                  <a:gd name="T3" fmla="*/ 52 h 52"/>
                  <a:gd name="T4" fmla="*/ 26 w 114"/>
                  <a:gd name="T5" fmla="*/ 52 h 52"/>
                  <a:gd name="T6" fmla="*/ 0 w 114"/>
                  <a:gd name="T7" fmla="*/ 26 h 52"/>
                  <a:gd name="T8" fmla="*/ 26 w 114"/>
                  <a:gd name="T9" fmla="*/ 0 h 52"/>
                  <a:gd name="T10" fmla="*/ 88 w 114"/>
                  <a:gd name="T11" fmla="*/ 0 h 52"/>
                  <a:gd name="T12" fmla="*/ 114 w 114"/>
                  <a:gd name="T13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2">
                    <a:moveTo>
                      <a:pt x="114" y="26"/>
                    </a:moveTo>
                    <a:cubicBezTo>
                      <a:pt x="114" y="40"/>
                      <a:pt x="102" y="52"/>
                      <a:pt x="88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102" y="0"/>
                      <a:pt x="114" y="12"/>
                      <a:pt x="114" y="26"/>
                    </a:cubicBezTo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60" name="Freeform 38">
                <a:extLst>
                  <a:ext uri="{FF2B5EF4-FFF2-40B4-BE49-F238E27FC236}">
                    <a16:creationId xmlns:a16="http://schemas.microsoft.com/office/drawing/2014/main" id="{5007DC73-D201-DB4D-A4AE-4D794E079337}"/>
                  </a:ext>
                </a:extLst>
              </p:cNvPr>
              <p:cNvSpPr/>
              <p:nvPr/>
            </p:nvSpPr>
            <p:spPr bwMode="auto">
              <a:xfrm>
                <a:off x="6929438" y="4157029"/>
                <a:ext cx="323850" cy="125413"/>
              </a:xfrm>
              <a:custGeom>
                <a:avLst/>
                <a:gdLst>
                  <a:gd name="T0" fmla="*/ 154 w 154"/>
                  <a:gd name="T1" fmla="*/ 30 h 60"/>
                  <a:gd name="T2" fmla="*/ 125 w 154"/>
                  <a:gd name="T3" fmla="*/ 60 h 60"/>
                  <a:gd name="T4" fmla="*/ 30 w 154"/>
                  <a:gd name="T5" fmla="*/ 60 h 60"/>
                  <a:gd name="T6" fmla="*/ 0 w 154"/>
                  <a:gd name="T7" fmla="*/ 30 h 60"/>
                  <a:gd name="T8" fmla="*/ 30 w 154"/>
                  <a:gd name="T9" fmla="*/ 0 h 60"/>
                  <a:gd name="T10" fmla="*/ 125 w 154"/>
                  <a:gd name="T11" fmla="*/ 0 h 60"/>
                  <a:gd name="T12" fmla="*/ 154 w 154"/>
                  <a:gd name="T1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60">
                    <a:moveTo>
                      <a:pt x="154" y="30"/>
                    </a:moveTo>
                    <a:cubicBezTo>
                      <a:pt x="154" y="46"/>
                      <a:pt x="141" y="60"/>
                      <a:pt x="125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13" y="60"/>
                      <a:pt x="0" y="46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41" y="0"/>
                      <a:pt x="154" y="13"/>
                      <a:pt x="154" y="30"/>
                    </a:cubicBezTo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61" name="Freeform 39">
                <a:extLst>
                  <a:ext uri="{FF2B5EF4-FFF2-40B4-BE49-F238E27FC236}">
                    <a16:creationId xmlns:a16="http://schemas.microsoft.com/office/drawing/2014/main" id="{45A5FE84-E38D-2047-89FB-E5008D73A9B7}"/>
                  </a:ext>
                </a:extLst>
              </p:cNvPr>
              <p:cNvSpPr/>
              <p:nvPr/>
            </p:nvSpPr>
            <p:spPr bwMode="auto">
              <a:xfrm>
                <a:off x="6948488" y="4282441"/>
                <a:ext cx="322263" cy="123825"/>
              </a:xfrm>
              <a:custGeom>
                <a:avLst/>
                <a:gdLst>
                  <a:gd name="T0" fmla="*/ 154 w 154"/>
                  <a:gd name="T1" fmla="*/ 30 h 59"/>
                  <a:gd name="T2" fmla="*/ 124 w 154"/>
                  <a:gd name="T3" fmla="*/ 59 h 59"/>
                  <a:gd name="T4" fmla="*/ 29 w 154"/>
                  <a:gd name="T5" fmla="*/ 59 h 59"/>
                  <a:gd name="T6" fmla="*/ 0 w 154"/>
                  <a:gd name="T7" fmla="*/ 30 h 59"/>
                  <a:gd name="T8" fmla="*/ 29 w 154"/>
                  <a:gd name="T9" fmla="*/ 0 h 59"/>
                  <a:gd name="T10" fmla="*/ 124 w 154"/>
                  <a:gd name="T11" fmla="*/ 0 h 59"/>
                  <a:gd name="T12" fmla="*/ 154 w 154"/>
                  <a:gd name="T13" fmla="*/ 3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59">
                    <a:moveTo>
                      <a:pt x="154" y="30"/>
                    </a:moveTo>
                    <a:cubicBezTo>
                      <a:pt x="154" y="46"/>
                      <a:pt x="141" y="59"/>
                      <a:pt x="124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13" y="59"/>
                      <a:pt x="0" y="46"/>
                      <a:pt x="0" y="30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41" y="0"/>
                      <a:pt x="154" y="13"/>
                      <a:pt x="154" y="30"/>
                    </a:cubicBezTo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62" name="Rectangle 40">
                <a:extLst>
                  <a:ext uri="{FF2B5EF4-FFF2-40B4-BE49-F238E27FC236}">
                    <a16:creationId xmlns:a16="http://schemas.microsoft.com/office/drawing/2014/main" id="{F844755C-7C0C-BF43-9918-F9D508930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4388" y="4172904"/>
                <a:ext cx="69850" cy="93663"/>
              </a:xfrm>
              <a:prstGeom prst="rect">
                <a:avLst/>
              </a:prstGeom>
              <a:solidFill>
                <a:srgbClr val="F7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63" name="Oval 41">
                <a:extLst>
                  <a:ext uri="{FF2B5EF4-FFF2-40B4-BE49-F238E27FC236}">
                    <a16:creationId xmlns:a16="http://schemas.microsoft.com/office/drawing/2014/main" id="{F8597508-9624-4144-95DF-FE93C51F5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9938" y="4047491"/>
                <a:ext cx="69850" cy="92075"/>
              </a:xfrm>
              <a:prstGeom prst="ellipse">
                <a:avLst/>
              </a:prstGeom>
              <a:solidFill>
                <a:srgbClr val="F7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64" name="Oval 42">
                <a:extLst>
                  <a:ext uri="{FF2B5EF4-FFF2-40B4-BE49-F238E27FC236}">
                    <a16:creationId xmlns:a16="http://schemas.microsoft.com/office/drawing/2014/main" id="{47207AFF-45B1-234F-8802-122351D99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5025" y="4299904"/>
                <a:ext cx="68263" cy="90488"/>
              </a:xfrm>
              <a:prstGeom prst="ellipse">
                <a:avLst/>
              </a:prstGeom>
              <a:solidFill>
                <a:srgbClr val="F7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65" name="Oval 43">
                <a:extLst>
                  <a:ext uri="{FF2B5EF4-FFF2-40B4-BE49-F238E27FC236}">
                    <a16:creationId xmlns:a16="http://schemas.microsoft.com/office/drawing/2014/main" id="{1F5D2F4C-37F2-A645-925E-789DF66F7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9150" y="4423729"/>
                <a:ext cx="55563" cy="74613"/>
              </a:xfrm>
              <a:prstGeom prst="ellipse">
                <a:avLst/>
              </a:prstGeom>
              <a:solidFill>
                <a:srgbClr val="F7EC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66" name="Freeform 44">
                <a:extLst>
                  <a:ext uri="{FF2B5EF4-FFF2-40B4-BE49-F238E27FC236}">
                    <a16:creationId xmlns:a16="http://schemas.microsoft.com/office/drawing/2014/main" id="{8138AB57-1145-5247-9CDB-9C73FB9F3A46}"/>
                  </a:ext>
                </a:extLst>
              </p:cNvPr>
              <p:cNvSpPr/>
              <p:nvPr/>
            </p:nvSpPr>
            <p:spPr bwMode="auto">
              <a:xfrm>
                <a:off x="7527925" y="4098291"/>
                <a:ext cx="854075" cy="403225"/>
              </a:xfrm>
              <a:custGeom>
                <a:avLst/>
                <a:gdLst>
                  <a:gd name="T0" fmla="*/ 51 w 407"/>
                  <a:gd name="T1" fmla="*/ 0 h 192"/>
                  <a:gd name="T2" fmla="*/ 407 w 407"/>
                  <a:gd name="T3" fmla="*/ 0 h 192"/>
                  <a:gd name="T4" fmla="*/ 391 w 407"/>
                  <a:gd name="T5" fmla="*/ 192 h 192"/>
                  <a:gd name="T6" fmla="*/ 51 w 407"/>
                  <a:gd name="T7" fmla="*/ 192 h 192"/>
                  <a:gd name="T8" fmla="*/ 51 w 407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7" h="192">
                    <a:moveTo>
                      <a:pt x="51" y="0"/>
                    </a:moveTo>
                    <a:cubicBezTo>
                      <a:pt x="98" y="0"/>
                      <a:pt x="407" y="0"/>
                      <a:pt x="407" y="0"/>
                    </a:cubicBezTo>
                    <a:cubicBezTo>
                      <a:pt x="391" y="192"/>
                      <a:pt x="391" y="192"/>
                      <a:pt x="391" y="192"/>
                    </a:cubicBezTo>
                    <a:cubicBezTo>
                      <a:pt x="391" y="192"/>
                      <a:pt x="102" y="192"/>
                      <a:pt x="51" y="192"/>
                    </a:cubicBezTo>
                    <a:cubicBezTo>
                      <a:pt x="0" y="192"/>
                      <a:pt x="4" y="0"/>
                      <a:pt x="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</p:grpSp>
      <p:grpSp>
        <p:nvGrpSpPr>
          <p:cNvPr id="167" name="Group 55">
            <a:extLst>
              <a:ext uri="{FF2B5EF4-FFF2-40B4-BE49-F238E27FC236}">
                <a16:creationId xmlns:a16="http://schemas.microsoft.com/office/drawing/2014/main" id="{EB61D501-C2DF-564F-8B08-DAD0F9F3FAED}"/>
              </a:ext>
            </a:extLst>
          </p:cNvPr>
          <p:cNvGrpSpPr/>
          <p:nvPr/>
        </p:nvGrpSpPr>
        <p:grpSpPr>
          <a:xfrm>
            <a:off x="3057669" y="3126394"/>
            <a:ext cx="3027362" cy="3201988"/>
            <a:chOff x="2976389" y="2994979"/>
            <a:chExt cx="3027362" cy="3201988"/>
          </a:xfrm>
        </p:grpSpPr>
        <p:sp>
          <p:nvSpPr>
            <p:cNvPr id="168" name="Freeform 45">
              <a:extLst>
                <a:ext uri="{FF2B5EF4-FFF2-40B4-BE49-F238E27FC236}">
                  <a16:creationId xmlns:a16="http://schemas.microsoft.com/office/drawing/2014/main" id="{BDB48DCA-FC57-2246-BDA6-BC3730C2B9AF}"/>
                </a:ext>
              </a:extLst>
            </p:cNvPr>
            <p:cNvSpPr/>
            <p:nvPr/>
          </p:nvSpPr>
          <p:spPr bwMode="auto">
            <a:xfrm>
              <a:off x="2976389" y="5585779"/>
              <a:ext cx="1130300" cy="469900"/>
            </a:xfrm>
            <a:custGeom>
              <a:avLst/>
              <a:gdLst>
                <a:gd name="T0" fmla="*/ 461 w 712"/>
                <a:gd name="T1" fmla="*/ 296 h 296"/>
                <a:gd name="T2" fmla="*/ 712 w 712"/>
                <a:gd name="T3" fmla="*/ 4 h 296"/>
                <a:gd name="T4" fmla="*/ 320 w 712"/>
                <a:gd name="T5" fmla="*/ 0 h 296"/>
                <a:gd name="T6" fmla="*/ 0 w 712"/>
                <a:gd name="T7" fmla="*/ 293 h 296"/>
                <a:gd name="T8" fmla="*/ 461 w 712"/>
                <a:gd name="T9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2" h="296">
                  <a:moveTo>
                    <a:pt x="461" y="296"/>
                  </a:moveTo>
                  <a:lnTo>
                    <a:pt x="712" y="4"/>
                  </a:lnTo>
                  <a:lnTo>
                    <a:pt x="320" y="0"/>
                  </a:lnTo>
                  <a:lnTo>
                    <a:pt x="0" y="293"/>
                  </a:lnTo>
                  <a:lnTo>
                    <a:pt x="461" y="29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69" name="Freeform 46">
              <a:extLst>
                <a:ext uri="{FF2B5EF4-FFF2-40B4-BE49-F238E27FC236}">
                  <a16:creationId xmlns:a16="http://schemas.microsoft.com/office/drawing/2014/main" id="{D319922A-4F31-0F44-87F6-4E641D88666F}"/>
                </a:ext>
              </a:extLst>
            </p:cNvPr>
            <p:cNvSpPr/>
            <p:nvPr/>
          </p:nvSpPr>
          <p:spPr bwMode="auto">
            <a:xfrm>
              <a:off x="2976389" y="6050916"/>
              <a:ext cx="736600" cy="146050"/>
            </a:xfrm>
            <a:custGeom>
              <a:avLst/>
              <a:gdLst>
                <a:gd name="T0" fmla="*/ 0 w 464"/>
                <a:gd name="T1" fmla="*/ 0 h 92"/>
                <a:gd name="T2" fmla="*/ 0 w 464"/>
                <a:gd name="T3" fmla="*/ 85 h 92"/>
                <a:gd name="T4" fmla="*/ 464 w 464"/>
                <a:gd name="T5" fmla="*/ 92 h 92"/>
                <a:gd name="T6" fmla="*/ 461 w 464"/>
                <a:gd name="T7" fmla="*/ 2 h 92"/>
                <a:gd name="T8" fmla="*/ 0 w 464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4" h="92">
                  <a:moveTo>
                    <a:pt x="0" y="0"/>
                  </a:moveTo>
                  <a:lnTo>
                    <a:pt x="0" y="85"/>
                  </a:lnTo>
                  <a:lnTo>
                    <a:pt x="464" y="92"/>
                  </a:lnTo>
                  <a:lnTo>
                    <a:pt x="46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0" name="Freeform 47">
              <a:extLst>
                <a:ext uri="{FF2B5EF4-FFF2-40B4-BE49-F238E27FC236}">
                  <a16:creationId xmlns:a16="http://schemas.microsoft.com/office/drawing/2014/main" id="{06297320-B0BB-754C-A453-BB77BF1C3B9E}"/>
                </a:ext>
              </a:extLst>
            </p:cNvPr>
            <p:cNvSpPr/>
            <p:nvPr/>
          </p:nvSpPr>
          <p:spPr bwMode="auto">
            <a:xfrm>
              <a:off x="3708226" y="5592129"/>
              <a:ext cx="398463" cy="604838"/>
            </a:xfrm>
            <a:custGeom>
              <a:avLst/>
              <a:gdLst>
                <a:gd name="T0" fmla="*/ 251 w 251"/>
                <a:gd name="T1" fmla="*/ 0 h 381"/>
                <a:gd name="T2" fmla="*/ 251 w 251"/>
                <a:gd name="T3" fmla="*/ 81 h 381"/>
                <a:gd name="T4" fmla="*/ 3 w 251"/>
                <a:gd name="T5" fmla="*/ 381 h 381"/>
                <a:gd name="T6" fmla="*/ 0 w 251"/>
                <a:gd name="T7" fmla="*/ 291 h 381"/>
                <a:gd name="T8" fmla="*/ 251 w 251"/>
                <a:gd name="T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81">
                  <a:moveTo>
                    <a:pt x="251" y="0"/>
                  </a:moveTo>
                  <a:lnTo>
                    <a:pt x="251" y="81"/>
                  </a:lnTo>
                  <a:lnTo>
                    <a:pt x="3" y="381"/>
                  </a:lnTo>
                  <a:lnTo>
                    <a:pt x="0" y="291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1" name="Freeform 48">
              <a:extLst>
                <a:ext uri="{FF2B5EF4-FFF2-40B4-BE49-F238E27FC236}">
                  <a16:creationId xmlns:a16="http://schemas.microsoft.com/office/drawing/2014/main" id="{F89C0413-DE22-2645-840E-88AB176EF45F}"/>
                </a:ext>
              </a:extLst>
            </p:cNvPr>
            <p:cNvSpPr/>
            <p:nvPr/>
          </p:nvSpPr>
          <p:spPr bwMode="auto">
            <a:xfrm>
              <a:off x="3357389" y="4236404"/>
              <a:ext cx="368300" cy="1590675"/>
            </a:xfrm>
            <a:custGeom>
              <a:avLst/>
              <a:gdLst>
                <a:gd name="T0" fmla="*/ 205 w 232"/>
                <a:gd name="T1" fmla="*/ 1002 h 1002"/>
                <a:gd name="T2" fmla="*/ 185 w 232"/>
                <a:gd name="T3" fmla="*/ 235 h 1002"/>
                <a:gd name="T4" fmla="*/ 232 w 232"/>
                <a:gd name="T5" fmla="*/ 241 h 1002"/>
                <a:gd name="T6" fmla="*/ 221 w 232"/>
                <a:gd name="T7" fmla="*/ 0 h 1002"/>
                <a:gd name="T8" fmla="*/ 77 w 232"/>
                <a:gd name="T9" fmla="*/ 60 h 1002"/>
                <a:gd name="T10" fmla="*/ 0 w 232"/>
                <a:gd name="T11" fmla="*/ 1002 h 1002"/>
                <a:gd name="T12" fmla="*/ 205 w 232"/>
                <a:gd name="T13" fmla="*/ 1002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002">
                  <a:moveTo>
                    <a:pt x="205" y="1002"/>
                  </a:moveTo>
                  <a:lnTo>
                    <a:pt x="185" y="235"/>
                  </a:lnTo>
                  <a:lnTo>
                    <a:pt x="232" y="241"/>
                  </a:lnTo>
                  <a:lnTo>
                    <a:pt x="221" y="0"/>
                  </a:lnTo>
                  <a:lnTo>
                    <a:pt x="77" y="60"/>
                  </a:lnTo>
                  <a:lnTo>
                    <a:pt x="0" y="1002"/>
                  </a:lnTo>
                  <a:lnTo>
                    <a:pt x="205" y="100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2" name="Freeform 49">
              <a:extLst>
                <a:ext uri="{FF2B5EF4-FFF2-40B4-BE49-F238E27FC236}">
                  <a16:creationId xmlns:a16="http://schemas.microsoft.com/office/drawing/2014/main" id="{8DB9581C-CF9B-8844-BB5D-E58C73EDAC2B}"/>
                </a:ext>
              </a:extLst>
            </p:cNvPr>
            <p:cNvSpPr/>
            <p:nvPr/>
          </p:nvSpPr>
          <p:spPr bwMode="auto">
            <a:xfrm>
              <a:off x="3647901" y="4595179"/>
              <a:ext cx="79375" cy="1231900"/>
            </a:xfrm>
            <a:custGeom>
              <a:avLst/>
              <a:gdLst>
                <a:gd name="T0" fmla="*/ 20 w 50"/>
                <a:gd name="T1" fmla="*/ 12 h 776"/>
                <a:gd name="T2" fmla="*/ 50 w 50"/>
                <a:gd name="T3" fmla="*/ 743 h 776"/>
                <a:gd name="T4" fmla="*/ 22 w 50"/>
                <a:gd name="T5" fmla="*/ 776 h 776"/>
                <a:gd name="T6" fmla="*/ 0 w 50"/>
                <a:gd name="T7" fmla="*/ 0 h 776"/>
                <a:gd name="T8" fmla="*/ 20 w 50"/>
                <a:gd name="T9" fmla="*/ 1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76">
                  <a:moveTo>
                    <a:pt x="20" y="12"/>
                  </a:moveTo>
                  <a:lnTo>
                    <a:pt x="50" y="743"/>
                  </a:lnTo>
                  <a:lnTo>
                    <a:pt x="22" y="776"/>
                  </a:lnTo>
                  <a:lnTo>
                    <a:pt x="0" y="0"/>
                  </a:lnTo>
                  <a:lnTo>
                    <a:pt x="20" y="1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3" name="Freeform 50">
              <a:extLst>
                <a:ext uri="{FF2B5EF4-FFF2-40B4-BE49-F238E27FC236}">
                  <a16:creationId xmlns:a16="http://schemas.microsoft.com/office/drawing/2014/main" id="{AACCE349-45DE-5E41-9C44-71D8D7DBAD96}"/>
                </a:ext>
              </a:extLst>
            </p:cNvPr>
            <p:cNvSpPr/>
            <p:nvPr/>
          </p:nvSpPr>
          <p:spPr bwMode="auto">
            <a:xfrm>
              <a:off x="3616151" y="2994979"/>
              <a:ext cx="301625" cy="2498725"/>
            </a:xfrm>
            <a:custGeom>
              <a:avLst/>
              <a:gdLst>
                <a:gd name="T0" fmla="*/ 67 w 190"/>
                <a:gd name="T1" fmla="*/ 0 h 1574"/>
                <a:gd name="T2" fmla="*/ 190 w 190"/>
                <a:gd name="T3" fmla="*/ 1574 h 1574"/>
                <a:gd name="T4" fmla="*/ 106 w 190"/>
                <a:gd name="T5" fmla="*/ 1524 h 1574"/>
                <a:gd name="T6" fmla="*/ 0 w 190"/>
                <a:gd name="T7" fmla="*/ 74 h 1574"/>
                <a:gd name="T8" fmla="*/ 67 w 190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74">
                  <a:moveTo>
                    <a:pt x="67" y="0"/>
                  </a:moveTo>
                  <a:lnTo>
                    <a:pt x="190" y="1574"/>
                  </a:lnTo>
                  <a:lnTo>
                    <a:pt x="106" y="1524"/>
                  </a:lnTo>
                  <a:lnTo>
                    <a:pt x="0" y="7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4" name="Freeform 51">
              <a:extLst>
                <a:ext uri="{FF2B5EF4-FFF2-40B4-BE49-F238E27FC236}">
                  <a16:creationId xmlns:a16="http://schemas.microsoft.com/office/drawing/2014/main" id="{182B12DB-BE59-B94E-A88A-994EF5BD1469}"/>
                </a:ext>
              </a:extLst>
            </p:cNvPr>
            <p:cNvSpPr/>
            <p:nvPr/>
          </p:nvSpPr>
          <p:spPr bwMode="auto">
            <a:xfrm>
              <a:off x="3722514" y="2994979"/>
              <a:ext cx="642938" cy="2498725"/>
            </a:xfrm>
            <a:custGeom>
              <a:avLst/>
              <a:gdLst>
                <a:gd name="T0" fmla="*/ 0 w 405"/>
                <a:gd name="T1" fmla="*/ 0 h 1574"/>
                <a:gd name="T2" fmla="*/ 299 w 405"/>
                <a:gd name="T3" fmla="*/ 128 h 1574"/>
                <a:gd name="T4" fmla="*/ 405 w 405"/>
                <a:gd name="T5" fmla="*/ 1361 h 1574"/>
                <a:gd name="T6" fmla="*/ 123 w 405"/>
                <a:gd name="T7" fmla="*/ 1574 h 1574"/>
                <a:gd name="T8" fmla="*/ 0 w 405"/>
                <a:gd name="T9" fmla="*/ 0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574">
                  <a:moveTo>
                    <a:pt x="0" y="0"/>
                  </a:moveTo>
                  <a:lnTo>
                    <a:pt x="299" y="128"/>
                  </a:lnTo>
                  <a:lnTo>
                    <a:pt x="405" y="1361"/>
                  </a:lnTo>
                  <a:lnTo>
                    <a:pt x="123" y="1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175" name="Freeform 52">
              <a:extLst>
                <a:ext uri="{FF2B5EF4-FFF2-40B4-BE49-F238E27FC236}">
                  <a16:creationId xmlns:a16="http://schemas.microsoft.com/office/drawing/2014/main" id="{A6D25E8D-1C30-084E-A9DC-C99B758F0F58}"/>
                </a:ext>
              </a:extLst>
            </p:cNvPr>
            <p:cNvSpPr/>
            <p:nvPr/>
          </p:nvSpPr>
          <p:spPr bwMode="auto">
            <a:xfrm>
              <a:off x="3784426" y="3112454"/>
              <a:ext cx="531813" cy="2227263"/>
            </a:xfrm>
            <a:custGeom>
              <a:avLst/>
              <a:gdLst>
                <a:gd name="T0" fmla="*/ 0 w 335"/>
                <a:gd name="T1" fmla="*/ 0 h 1403"/>
                <a:gd name="T2" fmla="*/ 231 w 335"/>
                <a:gd name="T3" fmla="*/ 89 h 1403"/>
                <a:gd name="T4" fmla="*/ 335 w 335"/>
                <a:gd name="T5" fmla="*/ 1254 h 1403"/>
                <a:gd name="T6" fmla="*/ 120 w 335"/>
                <a:gd name="T7" fmla="*/ 1403 h 1403"/>
                <a:gd name="T8" fmla="*/ 0 w 335"/>
                <a:gd name="T9" fmla="*/ 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403">
                  <a:moveTo>
                    <a:pt x="0" y="0"/>
                  </a:moveTo>
                  <a:lnTo>
                    <a:pt x="231" y="89"/>
                  </a:lnTo>
                  <a:lnTo>
                    <a:pt x="335" y="1254"/>
                  </a:lnTo>
                  <a:lnTo>
                    <a:pt x="120" y="14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grpSp>
          <p:nvGrpSpPr>
            <p:cNvPr id="176" name="Group 64">
              <a:extLst>
                <a:ext uri="{FF2B5EF4-FFF2-40B4-BE49-F238E27FC236}">
                  <a16:creationId xmlns:a16="http://schemas.microsoft.com/office/drawing/2014/main" id="{E99613DE-CF24-5A41-B788-30AEE64524F3}"/>
                </a:ext>
              </a:extLst>
            </p:cNvPr>
            <p:cNvGrpSpPr/>
            <p:nvPr/>
          </p:nvGrpSpPr>
          <p:grpSpPr>
            <a:xfrm>
              <a:off x="3974926" y="3836354"/>
              <a:ext cx="2028825" cy="823913"/>
              <a:chOff x="4105275" y="3836354"/>
              <a:chExt cx="2028825" cy="823913"/>
            </a:xfrm>
          </p:grpSpPr>
          <p:sp>
            <p:nvSpPr>
              <p:cNvPr id="177" name="Oval 53">
                <a:extLst>
                  <a:ext uri="{FF2B5EF4-FFF2-40B4-BE49-F238E27FC236}">
                    <a16:creationId xmlns:a16="http://schemas.microsoft.com/office/drawing/2014/main" id="{5AD8CEB3-DED2-2B48-AEAA-64CEF4316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525" y="4025266"/>
                <a:ext cx="420688" cy="263525"/>
              </a:xfrm>
              <a:prstGeom prst="ellipse">
                <a:avLst/>
              </a:prstGeom>
              <a:solidFill>
                <a:srgbClr val="E8D3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78" name="Freeform 54">
                <a:extLst>
                  <a:ext uri="{FF2B5EF4-FFF2-40B4-BE49-F238E27FC236}">
                    <a16:creationId xmlns:a16="http://schemas.microsoft.com/office/drawing/2014/main" id="{820A3415-93B6-D945-845D-E336A878B82C}"/>
                  </a:ext>
                </a:extLst>
              </p:cNvPr>
              <p:cNvSpPr/>
              <p:nvPr/>
            </p:nvSpPr>
            <p:spPr bwMode="auto">
              <a:xfrm>
                <a:off x="4927600" y="3836354"/>
                <a:ext cx="849313" cy="661988"/>
              </a:xfrm>
              <a:custGeom>
                <a:avLst/>
                <a:gdLst>
                  <a:gd name="T0" fmla="*/ 0 w 405"/>
                  <a:gd name="T1" fmla="*/ 311 h 316"/>
                  <a:gd name="T2" fmla="*/ 7 w 405"/>
                  <a:gd name="T3" fmla="*/ 136 h 316"/>
                  <a:gd name="T4" fmla="*/ 203 w 405"/>
                  <a:gd name="T5" fmla="*/ 7 h 316"/>
                  <a:gd name="T6" fmla="*/ 405 w 405"/>
                  <a:gd name="T7" fmla="*/ 135 h 316"/>
                  <a:gd name="T8" fmla="*/ 347 w 405"/>
                  <a:gd name="T9" fmla="*/ 197 h 316"/>
                  <a:gd name="T10" fmla="*/ 168 w 405"/>
                  <a:gd name="T11" fmla="*/ 136 h 316"/>
                  <a:gd name="T12" fmla="*/ 189 w 405"/>
                  <a:gd name="T13" fmla="*/ 190 h 316"/>
                  <a:gd name="T14" fmla="*/ 306 w 405"/>
                  <a:gd name="T15" fmla="*/ 224 h 316"/>
                  <a:gd name="T16" fmla="*/ 152 w 405"/>
                  <a:gd name="T17" fmla="*/ 279 h 316"/>
                  <a:gd name="T18" fmla="*/ 54 w 405"/>
                  <a:gd name="T19" fmla="*/ 310 h 316"/>
                  <a:gd name="T20" fmla="*/ 0 w 405"/>
                  <a:gd name="T21" fmla="*/ 31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5" h="316">
                    <a:moveTo>
                      <a:pt x="0" y="311"/>
                    </a:moveTo>
                    <a:cubicBezTo>
                      <a:pt x="0" y="308"/>
                      <a:pt x="7" y="136"/>
                      <a:pt x="7" y="136"/>
                    </a:cubicBezTo>
                    <a:cubicBezTo>
                      <a:pt x="7" y="136"/>
                      <a:pt x="121" y="15"/>
                      <a:pt x="203" y="7"/>
                    </a:cubicBezTo>
                    <a:cubicBezTo>
                      <a:pt x="285" y="0"/>
                      <a:pt x="405" y="135"/>
                      <a:pt x="405" y="135"/>
                    </a:cubicBezTo>
                    <a:cubicBezTo>
                      <a:pt x="405" y="135"/>
                      <a:pt x="365" y="228"/>
                      <a:pt x="347" y="197"/>
                    </a:cubicBezTo>
                    <a:cubicBezTo>
                      <a:pt x="301" y="117"/>
                      <a:pt x="190" y="108"/>
                      <a:pt x="168" y="136"/>
                    </a:cubicBezTo>
                    <a:cubicBezTo>
                      <a:pt x="145" y="165"/>
                      <a:pt x="153" y="187"/>
                      <a:pt x="189" y="190"/>
                    </a:cubicBezTo>
                    <a:cubicBezTo>
                      <a:pt x="224" y="193"/>
                      <a:pt x="304" y="168"/>
                      <a:pt x="306" y="224"/>
                    </a:cubicBezTo>
                    <a:cubicBezTo>
                      <a:pt x="308" y="280"/>
                      <a:pt x="184" y="271"/>
                      <a:pt x="152" y="279"/>
                    </a:cubicBezTo>
                    <a:cubicBezTo>
                      <a:pt x="120" y="286"/>
                      <a:pt x="79" y="304"/>
                      <a:pt x="54" y="310"/>
                    </a:cubicBezTo>
                    <a:cubicBezTo>
                      <a:pt x="31" y="316"/>
                      <a:pt x="0" y="311"/>
                      <a:pt x="0" y="311"/>
                    </a:cubicBezTo>
                    <a:close/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79" name="Freeform 55">
                <a:extLst>
                  <a:ext uri="{FF2B5EF4-FFF2-40B4-BE49-F238E27FC236}">
                    <a16:creationId xmlns:a16="http://schemas.microsoft.com/office/drawing/2014/main" id="{E4EA3AD8-6308-0445-A19D-7F26339E1758}"/>
                  </a:ext>
                </a:extLst>
              </p:cNvPr>
              <p:cNvSpPr/>
              <p:nvPr/>
            </p:nvSpPr>
            <p:spPr bwMode="auto">
              <a:xfrm>
                <a:off x="5286375" y="4080829"/>
                <a:ext cx="847725" cy="579438"/>
              </a:xfrm>
              <a:custGeom>
                <a:avLst/>
                <a:gdLst>
                  <a:gd name="T0" fmla="*/ 0 w 404"/>
                  <a:gd name="T1" fmla="*/ 253 h 276"/>
                  <a:gd name="T2" fmla="*/ 23 w 404"/>
                  <a:gd name="T3" fmla="*/ 276 h 276"/>
                  <a:gd name="T4" fmla="*/ 380 w 404"/>
                  <a:gd name="T5" fmla="*/ 276 h 276"/>
                  <a:gd name="T6" fmla="*/ 404 w 404"/>
                  <a:gd name="T7" fmla="*/ 253 h 276"/>
                  <a:gd name="T8" fmla="*/ 404 w 404"/>
                  <a:gd name="T9" fmla="*/ 23 h 276"/>
                  <a:gd name="T10" fmla="*/ 380 w 404"/>
                  <a:gd name="T11" fmla="*/ 0 h 276"/>
                  <a:gd name="T12" fmla="*/ 23 w 404"/>
                  <a:gd name="T13" fmla="*/ 0 h 276"/>
                  <a:gd name="T14" fmla="*/ 0 w 404"/>
                  <a:gd name="T15" fmla="*/ 23 h 276"/>
                  <a:gd name="T16" fmla="*/ 0 w 404"/>
                  <a:gd name="T17" fmla="*/ 253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4" h="276">
                    <a:moveTo>
                      <a:pt x="0" y="253"/>
                    </a:moveTo>
                    <a:cubicBezTo>
                      <a:pt x="0" y="265"/>
                      <a:pt x="11" y="276"/>
                      <a:pt x="23" y="276"/>
                    </a:cubicBezTo>
                    <a:cubicBezTo>
                      <a:pt x="380" y="276"/>
                      <a:pt x="380" y="276"/>
                      <a:pt x="380" y="276"/>
                    </a:cubicBezTo>
                    <a:cubicBezTo>
                      <a:pt x="393" y="276"/>
                      <a:pt x="404" y="265"/>
                      <a:pt x="404" y="253"/>
                    </a:cubicBezTo>
                    <a:cubicBezTo>
                      <a:pt x="404" y="23"/>
                      <a:pt x="404" y="23"/>
                      <a:pt x="404" y="23"/>
                    </a:cubicBezTo>
                    <a:cubicBezTo>
                      <a:pt x="404" y="10"/>
                      <a:pt x="393" y="0"/>
                      <a:pt x="38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1" y="0"/>
                      <a:pt x="0" y="10"/>
                      <a:pt x="0" y="23"/>
                    </a:cubicBezTo>
                    <a:lnTo>
                      <a:pt x="0" y="25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grpSp>
            <p:nvGrpSpPr>
              <p:cNvPr id="180" name="Group 68">
                <a:extLst>
                  <a:ext uri="{FF2B5EF4-FFF2-40B4-BE49-F238E27FC236}">
                    <a16:creationId xmlns:a16="http://schemas.microsoft.com/office/drawing/2014/main" id="{93A57195-B3EF-9D4B-82B4-935AC464A843}"/>
                  </a:ext>
                </a:extLst>
              </p:cNvPr>
              <p:cNvGrpSpPr/>
              <p:nvPr/>
            </p:nvGrpSpPr>
            <p:grpSpPr>
              <a:xfrm>
                <a:off x="5343525" y="4488816"/>
                <a:ext cx="188913" cy="120650"/>
                <a:chOff x="5343525" y="3719512"/>
                <a:chExt cx="188913" cy="120650"/>
              </a:xfrm>
            </p:grpSpPr>
            <p:sp>
              <p:nvSpPr>
                <p:cNvPr id="221" name="Oval 56">
                  <a:extLst>
                    <a:ext uri="{FF2B5EF4-FFF2-40B4-BE49-F238E27FC236}">
                      <a16:creationId xmlns:a16="http://schemas.microsoft.com/office/drawing/2014/main" id="{2DC2C512-09EF-B84E-B5C5-12476720CF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1788" y="3719512"/>
                  <a:ext cx="120650" cy="12065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22" name="Oval 57">
                  <a:extLst>
                    <a:ext uri="{FF2B5EF4-FFF2-40B4-BE49-F238E27FC236}">
                      <a16:creationId xmlns:a16="http://schemas.microsoft.com/office/drawing/2014/main" id="{6F600F8F-585C-2749-B5C0-62D9273758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43525" y="3719512"/>
                  <a:ext cx="119063" cy="12065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grpSp>
            <p:nvGrpSpPr>
              <p:cNvPr id="181" name="Group 69">
                <a:extLst>
                  <a:ext uri="{FF2B5EF4-FFF2-40B4-BE49-F238E27FC236}">
                    <a16:creationId xmlns:a16="http://schemas.microsoft.com/office/drawing/2014/main" id="{10CBC7BB-1CB3-9D47-B79C-CE3A44C0612E}"/>
                  </a:ext>
                </a:extLst>
              </p:cNvPr>
              <p:cNvGrpSpPr/>
              <p:nvPr/>
            </p:nvGrpSpPr>
            <p:grpSpPr>
              <a:xfrm>
                <a:off x="5848350" y="4215766"/>
                <a:ext cx="204788" cy="158750"/>
                <a:chOff x="5848350" y="3446462"/>
                <a:chExt cx="204788" cy="158750"/>
              </a:xfrm>
            </p:grpSpPr>
            <p:sp>
              <p:nvSpPr>
                <p:cNvPr id="209" name="Freeform 58">
                  <a:extLst>
                    <a:ext uri="{FF2B5EF4-FFF2-40B4-BE49-F238E27FC236}">
                      <a16:creationId xmlns:a16="http://schemas.microsoft.com/office/drawing/2014/main" id="{2AC65F3D-C67A-0648-80C9-36B013A0815A}"/>
                    </a:ext>
                  </a:extLst>
                </p:cNvPr>
                <p:cNvSpPr/>
                <p:nvPr/>
              </p:nvSpPr>
              <p:spPr bwMode="auto">
                <a:xfrm>
                  <a:off x="5848350" y="3446462"/>
                  <a:ext cx="204788" cy="158750"/>
                </a:xfrm>
                <a:custGeom>
                  <a:avLst/>
                  <a:gdLst>
                    <a:gd name="T0" fmla="*/ 0 w 97"/>
                    <a:gd name="T1" fmla="*/ 66 h 76"/>
                    <a:gd name="T2" fmla="*/ 11 w 97"/>
                    <a:gd name="T3" fmla="*/ 76 h 76"/>
                    <a:gd name="T4" fmla="*/ 86 w 97"/>
                    <a:gd name="T5" fmla="*/ 76 h 76"/>
                    <a:gd name="T6" fmla="*/ 97 w 97"/>
                    <a:gd name="T7" fmla="*/ 66 h 76"/>
                    <a:gd name="T8" fmla="*/ 97 w 97"/>
                    <a:gd name="T9" fmla="*/ 11 h 76"/>
                    <a:gd name="T10" fmla="*/ 86 w 97"/>
                    <a:gd name="T11" fmla="*/ 0 h 76"/>
                    <a:gd name="T12" fmla="*/ 11 w 97"/>
                    <a:gd name="T13" fmla="*/ 0 h 76"/>
                    <a:gd name="T14" fmla="*/ 0 w 97"/>
                    <a:gd name="T15" fmla="*/ 11 h 76"/>
                    <a:gd name="T16" fmla="*/ 0 w 97"/>
                    <a:gd name="T17" fmla="*/ 6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76">
                      <a:moveTo>
                        <a:pt x="0" y="66"/>
                      </a:moveTo>
                      <a:cubicBezTo>
                        <a:pt x="0" y="72"/>
                        <a:pt x="5" y="76"/>
                        <a:pt x="11" y="76"/>
                      </a:cubicBezTo>
                      <a:cubicBezTo>
                        <a:pt x="86" y="76"/>
                        <a:pt x="86" y="76"/>
                        <a:pt x="86" y="76"/>
                      </a:cubicBezTo>
                      <a:cubicBezTo>
                        <a:pt x="92" y="76"/>
                        <a:pt x="97" y="72"/>
                        <a:pt x="97" y="66"/>
                      </a:cubicBezTo>
                      <a:cubicBezTo>
                        <a:pt x="97" y="11"/>
                        <a:pt x="97" y="11"/>
                        <a:pt x="97" y="11"/>
                      </a:cubicBezTo>
                      <a:cubicBezTo>
                        <a:pt x="97" y="5"/>
                        <a:pt x="92" y="0"/>
                        <a:pt x="86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0" name="Freeform 59">
                  <a:extLst>
                    <a:ext uri="{FF2B5EF4-FFF2-40B4-BE49-F238E27FC236}">
                      <a16:creationId xmlns:a16="http://schemas.microsoft.com/office/drawing/2014/main" id="{6E4035B2-6D1E-6648-B905-B9B798A45C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18200" y="3446462"/>
                  <a:ext cx="69850" cy="158750"/>
                </a:xfrm>
                <a:custGeom>
                  <a:avLst/>
                  <a:gdLst>
                    <a:gd name="T0" fmla="*/ 0 w 33"/>
                    <a:gd name="T1" fmla="*/ 38 h 76"/>
                    <a:gd name="T2" fmla="*/ 16 w 33"/>
                    <a:gd name="T3" fmla="*/ 0 h 76"/>
                    <a:gd name="T4" fmla="*/ 33 w 33"/>
                    <a:gd name="T5" fmla="*/ 38 h 76"/>
                    <a:gd name="T6" fmla="*/ 16 w 33"/>
                    <a:gd name="T7" fmla="*/ 76 h 76"/>
                    <a:gd name="T8" fmla="*/ 0 w 33"/>
                    <a:gd name="T9" fmla="*/ 38 h 76"/>
                    <a:gd name="T10" fmla="*/ 3 w 33"/>
                    <a:gd name="T11" fmla="*/ 38 h 76"/>
                    <a:gd name="T12" fmla="*/ 16 w 33"/>
                    <a:gd name="T13" fmla="*/ 74 h 76"/>
                    <a:gd name="T14" fmla="*/ 30 w 33"/>
                    <a:gd name="T15" fmla="*/ 38 h 76"/>
                    <a:gd name="T16" fmla="*/ 16 w 33"/>
                    <a:gd name="T17" fmla="*/ 3 h 76"/>
                    <a:gd name="T18" fmla="*/ 3 w 33"/>
                    <a:gd name="T19" fmla="*/ 38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76">
                      <a:moveTo>
                        <a:pt x="0" y="38"/>
                      </a:moveTo>
                      <a:cubicBezTo>
                        <a:pt x="0" y="17"/>
                        <a:pt x="7" y="0"/>
                        <a:pt x="16" y="0"/>
                      </a:cubicBezTo>
                      <a:cubicBezTo>
                        <a:pt x="26" y="0"/>
                        <a:pt x="33" y="17"/>
                        <a:pt x="33" y="38"/>
                      </a:cubicBezTo>
                      <a:cubicBezTo>
                        <a:pt x="33" y="60"/>
                        <a:pt x="26" y="76"/>
                        <a:pt x="16" y="76"/>
                      </a:cubicBezTo>
                      <a:cubicBezTo>
                        <a:pt x="7" y="76"/>
                        <a:pt x="0" y="60"/>
                        <a:pt x="0" y="38"/>
                      </a:cubicBezTo>
                      <a:close/>
                      <a:moveTo>
                        <a:pt x="3" y="38"/>
                      </a:moveTo>
                      <a:cubicBezTo>
                        <a:pt x="3" y="57"/>
                        <a:pt x="9" y="74"/>
                        <a:pt x="16" y="74"/>
                      </a:cubicBezTo>
                      <a:cubicBezTo>
                        <a:pt x="24" y="74"/>
                        <a:pt x="30" y="57"/>
                        <a:pt x="30" y="38"/>
                      </a:cubicBezTo>
                      <a:cubicBezTo>
                        <a:pt x="30" y="19"/>
                        <a:pt x="24" y="3"/>
                        <a:pt x="16" y="3"/>
                      </a:cubicBezTo>
                      <a:cubicBezTo>
                        <a:pt x="9" y="3"/>
                        <a:pt x="3" y="19"/>
                        <a:pt x="3" y="38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1" name="Rectangle 60">
                  <a:extLst>
                    <a:ext uri="{FF2B5EF4-FFF2-40B4-BE49-F238E27FC236}">
                      <a16:creationId xmlns:a16="http://schemas.microsoft.com/office/drawing/2014/main" id="{F0F89158-C25D-EE40-8B96-69A90AF135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2175" y="3465512"/>
                  <a:ext cx="80963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2" name="Rectangle 61">
                  <a:extLst>
                    <a:ext uri="{FF2B5EF4-FFF2-40B4-BE49-F238E27FC236}">
                      <a16:creationId xmlns:a16="http://schemas.microsoft.com/office/drawing/2014/main" id="{438E65B0-B22E-8341-A8F7-D6FE69F336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3288" y="3497262"/>
                  <a:ext cx="69850" cy="317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3" name="Rectangle 62">
                  <a:extLst>
                    <a:ext uri="{FF2B5EF4-FFF2-40B4-BE49-F238E27FC236}">
                      <a16:creationId xmlns:a16="http://schemas.microsoft.com/office/drawing/2014/main" id="{F732F01E-CED7-AA4B-9BD0-597EC7E8D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3288" y="3525837"/>
                  <a:ext cx="69850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4" name="Rectangle 63">
                  <a:extLst>
                    <a:ext uri="{FF2B5EF4-FFF2-40B4-BE49-F238E27FC236}">
                      <a16:creationId xmlns:a16="http://schemas.microsoft.com/office/drawing/2014/main" id="{9C866DB2-F5D7-A34D-A0DB-2EA3A3DFA3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8525" y="3557587"/>
                  <a:ext cx="74613" cy="4763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5" name="Rectangle 64">
                  <a:extLst>
                    <a:ext uri="{FF2B5EF4-FFF2-40B4-BE49-F238E27FC236}">
                      <a16:creationId xmlns:a16="http://schemas.microsoft.com/office/drawing/2014/main" id="{2664382D-3010-9C42-806F-C0CFA3A7D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70588" y="3586162"/>
                  <a:ext cx="82550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6" name="Rectangle 65">
                  <a:extLst>
                    <a:ext uri="{FF2B5EF4-FFF2-40B4-BE49-F238E27FC236}">
                      <a16:creationId xmlns:a16="http://schemas.microsoft.com/office/drawing/2014/main" id="{F3B92343-9B78-784C-A072-5EDD8FF2F7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8350" y="3465512"/>
                  <a:ext cx="84138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7" name="Rectangle 66">
                  <a:extLst>
                    <a:ext uri="{FF2B5EF4-FFF2-40B4-BE49-F238E27FC236}">
                      <a16:creationId xmlns:a16="http://schemas.microsoft.com/office/drawing/2014/main" id="{72EE83AB-96B9-FB4E-839E-E40433528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8350" y="3497262"/>
                  <a:ext cx="71438" cy="317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8" name="Rectangle 67">
                  <a:extLst>
                    <a:ext uri="{FF2B5EF4-FFF2-40B4-BE49-F238E27FC236}">
                      <a16:creationId xmlns:a16="http://schemas.microsoft.com/office/drawing/2014/main" id="{753EA390-93CA-D246-9398-64EF5AC064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8350" y="3525837"/>
                  <a:ext cx="71438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19" name="Rectangle 68">
                  <a:extLst>
                    <a:ext uri="{FF2B5EF4-FFF2-40B4-BE49-F238E27FC236}">
                      <a16:creationId xmlns:a16="http://schemas.microsoft.com/office/drawing/2014/main" id="{8CEE592F-99F2-5F48-B313-0D0AE89B03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8350" y="3557587"/>
                  <a:ext cx="76200" cy="635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20" name="Rectangle 69">
                  <a:extLst>
                    <a:ext uri="{FF2B5EF4-FFF2-40B4-BE49-F238E27FC236}">
                      <a16:creationId xmlns:a16="http://schemas.microsoft.com/office/drawing/2014/main" id="{AFDE0EF6-EDEF-EC45-9A67-DE79839E1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48350" y="3589337"/>
                  <a:ext cx="85725" cy="317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grpSp>
            <p:nvGrpSpPr>
              <p:cNvPr id="182" name="Group 70">
                <a:extLst>
                  <a:ext uri="{FF2B5EF4-FFF2-40B4-BE49-F238E27FC236}">
                    <a16:creationId xmlns:a16="http://schemas.microsoft.com/office/drawing/2014/main" id="{118F4E5E-F5C8-2147-842E-D675E8C147F6}"/>
                  </a:ext>
                </a:extLst>
              </p:cNvPr>
              <p:cNvGrpSpPr/>
              <p:nvPr/>
            </p:nvGrpSpPr>
            <p:grpSpPr>
              <a:xfrm>
                <a:off x="5502275" y="4420554"/>
                <a:ext cx="541338" cy="38100"/>
                <a:chOff x="5502275" y="3651250"/>
                <a:chExt cx="541338" cy="38100"/>
              </a:xfrm>
            </p:grpSpPr>
            <p:sp>
              <p:nvSpPr>
                <p:cNvPr id="189" name="Rectangle 72">
                  <a:extLst>
                    <a:ext uri="{FF2B5EF4-FFF2-40B4-BE49-F238E27FC236}">
                      <a16:creationId xmlns:a16="http://schemas.microsoft.com/office/drawing/2014/main" id="{92539114-6573-6044-97F0-1382ED10DE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30913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0" name="Rectangle 73">
                  <a:extLst>
                    <a:ext uri="{FF2B5EF4-FFF2-40B4-BE49-F238E27FC236}">
                      <a16:creationId xmlns:a16="http://schemas.microsoft.com/office/drawing/2014/main" id="{50BDFE79-1F87-014E-B40D-CAF67FE538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8688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1" name="Rectangle 74">
                  <a:extLst>
                    <a:ext uri="{FF2B5EF4-FFF2-40B4-BE49-F238E27FC236}">
                      <a16:creationId xmlns:a16="http://schemas.microsoft.com/office/drawing/2014/main" id="{CFCAD435-0EEB-1747-9F82-6AF6FE56E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3288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2" name="Rectangle 75">
                  <a:extLst>
                    <a:ext uri="{FF2B5EF4-FFF2-40B4-BE49-F238E27FC236}">
                      <a16:creationId xmlns:a16="http://schemas.microsoft.com/office/drawing/2014/main" id="{767EE457-086A-CB46-B02A-0EAB785E80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7888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3" name="Rectangle 76">
                  <a:extLst>
                    <a:ext uri="{FF2B5EF4-FFF2-40B4-BE49-F238E27FC236}">
                      <a16:creationId xmlns:a16="http://schemas.microsoft.com/office/drawing/2014/main" id="{9DF1ED69-4904-5B4A-9CD4-449FE6B3A1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10263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4" name="Rectangle 77">
                  <a:extLst>
                    <a:ext uri="{FF2B5EF4-FFF2-40B4-BE49-F238E27FC236}">
                      <a16:creationId xmlns:a16="http://schemas.microsoft.com/office/drawing/2014/main" id="{914A1E3F-E004-A544-9412-F0A51DB6EE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84863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5" name="Rectangle 78">
                  <a:extLst>
                    <a:ext uri="{FF2B5EF4-FFF2-40B4-BE49-F238E27FC236}">
                      <a16:creationId xmlns:a16="http://schemas.microsoft.com/office/drawing/2014/main" id="{77BF9D18-DD1E-C047-A442-AE95B1F183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61050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6" name="Rectangle 79">
                  <a:extLst>
                    <a:ext uri="{FF2B5EF4-FFF2-40B4-BE49-F238E27FC236}">
                      <a16:creationId xmlns:a16="http://schemas.microsoft.com/office/drawing/2014/main" id="{839A647F-64A0-EA48-84AE-F338128449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838825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7" name="Rectangle 80">
                  <a:extLst>
                    <a:ext uri="{FF2B5EF4-FFF2-40B4-BE49-F238E27FC236}">
                      <a16:creationId xmlns:a16="http://schemas.microsoft.com/office/drawing/2014/main" id="{16CA3FD9-D804-3A4B-B8CF-7F7C486EE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5963" y="3651250"/>
                  <a:ext cx="158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8" name="Rectangle 81">
                  <a:extLst>
                    <a:ext uri="{FF2B5EF4-FFF2-40B4-BE49-F238E27FC236}">
                      <a16:creationId xmlns:a16="http://schemas.microsoft.com/office/drawing/2014/main" id="{85089DE4-5CC3-F84D-85E9-038730781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73738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9" name="Rectangle 82">
                  <a:extLst>
                    <a:ext uri="{FF2B5EF4-FFF2-40B4-BE49-F238E27FC236}">
                      <a16:creationId xmlns:a16="http://schemas.microsoft.com/office/drawing/2014/main" id="{39FF4DEE-D7EB-9A46-91EC-137CE53B8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9925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0" name="Rectangle 83">
                  <a:extLst>
                    <a:ext uri="{FF2B5EF4-FFF2-40B4-BE49-F238E27FC236}">
                      <a16:creationId xmlns:a16="http://schemas.microsoft.com/office/drawing/2014/main" id="{CBC53FB3-BC60-DF41-96EB-E1025AAE8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4525" y="3651250"/>
                  <a:ext cx="158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1" name="Rectangle 84">
                  <a:extLst>
                    <a:ext uri="{FF2B5EF4-FFF2-40B4-BE49-F238E27FC236}">
                      <a16:creationId xmlns:a16="http://schemas.microsoft.com/office/drawing/2014/main" id="{327D5777-03B3-6345-8FFC-C4BDD9134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84838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2" name="Rectangle 85">
                  <a:extLst>
                    <a:ext uri="{FF2B5EF4-FFF2-40B4-BE49-F238E27FC236}">
                      <a16:creationId xmlns:a16="http://schemas.microsoft.com/office/drawing/2014/main" id="{C06481AF-BF2C-5247-91B4-91092C36B2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62613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3" name="Rectangle 86">
                  <a:extLst>
                    <a:ext uri="{FF2B5EF4-FFF2-40B4-BE49-F238E27FC236}">
                      <a16:creationId xmlns:a16="http://schemas.microsoft.com/office/drawing/2014/main" id="{0C19480F-FBF7-6248-B1D8-D5D3D7D13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37213" y="3651250"/>
                  <a:ext cx="14288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4" name="Rectangle 87">
                  <a:extLst>
                    <a:ext uri="{FF2B5EF4-FFF2-40B4-BE49-F238E27FC236}">
                      <a16:creationId xmlns:a16="http://schemas.microsoft.com/office/drawing/2014/main" id="{22D0576F-1541-6E46-A4A2-68B44CEC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3400" y="3651250"/>
                  <a:ext cx="158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5" name="Rectangle 88">
                  <a:extLst>
                    <a:ext uri="{FF2B5EF4-FFF2-40B4-BE49-F238E27FC236}">
                      <a16:creationId xmlns:a16="http://schemas.microsoft.com/office/drawing/2014/main" id="{62066BD6-70DF-4B4D-BE0A-38CBB706E3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73713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6" name="Rectangle 89">
                  <a:extLst>
                    <a:ext uri="{FF2B5EF4-FFF2-40B4-BE49-F238E27FC236}">
                      <a16:creationId xmlns:a16="http://schemas.microsoft.com/office/drawing/2014/main" id="{AF5C27B1-D425-B044-872B-E2FE29D15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8313" y="3651250"/>
                  <a:ext cx="15875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7" name="Rectangle 90">
                  <a:extLst>
                    <a:ext uri="{FF2B5EF4-FFF2-40B4-BE49-F238E27FC236}">
                      <a16:creationId xmlns:a16="http://schemas.microsoft.com/office/drawing/2014/main" id="{9A900F9E-A03F-F142-8DAC-C47AA54C0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6088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08" name="Rectangle 91">
                  <a:extLst>
                    <a:ext uri="{FF2B5EF4-FFF2-40B4-BE49-F238E27FC236}">
                      <a16:creationId xmlns:a16="http://schemas.microsoft.com/office/drawing/2014/main" id="{0F18946A-0215-4E43-AF5C-8423C136F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2275" y="3651250"/>
                  <a:ext cx="12700" cy="381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grpSp>
            <p:nvGrpSpPr>
              <p:cNvPr id="183" name="Group 71">
                <a:extLst>
                  <a:ext uri="{FF2B5EF4-FFF2-40B4-BE49-F238E27FC236}">
                    <a16:creationId xmlns:a16="http://schemas.microsoft.com/office/drawing/2014/main" id="{DA99CADF-7D3A-D840-A62D-BDBBB6BD6843}"/>
                  </a:ext>
                </a:extLst>
              </p:cNvPr>
              <p:cNvGrpSpPr/>
              <p:nvPr/>
            </p:nvGrpSpPr>
            <p:grpSpPr>
              <a:xfrm>
                <a:off x="5670550" y="4150679"/>
                <a:ext cx="382588" cy="455613"/>
                <a:chOff x="5670550" y="3381375"/>
                <a:chExt cx="382588" cy="455613"/>
              </a:xfrm>
            </p:grpSpPr>
            <p:sp>
              <p:nvSpPr>
                <p:cNvPr id="186" name="Rectangle 70">
                  <a:extLst>
                    <a:ext uri="{FF2B5EF4-FFF2-40B4-BE49-F238E27FC236}">
                      <a16:creationId xmlns:a16="http://schemas.microsoft.com/office/drawing/2014/main" id="{8B2EDA8E-EF18-B547-9116-F62F9D238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0550" y="3773487"/>
                  <a:ext cx="382588" cy="174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87" name="Rectangle 71">
                  <a:extLst>
                    <a:ext uri="{FF2B5EF4-FFF2-40B4-BE49-F238E27FC236}">
                      <a16:creationId xmlns:a16="http://schemas.microsoft.com/office/drawing/2014/main" id="{7F5F573F-E969-0344-99E0-B67FBF0AD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70550" y="3819525"/>
                  <a:ext cx="382588" cy="174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88" name="Rectangle 92">
                  <a:extLst>
                    <a:ext uri="{FF2B5EF4-FFF2-40B4-BE49-F238E27FC236}">
                      <a16:creationId xmlns:a16="http://schemas.microsoft.com/office/drawing/2014/main" id="{F35B8B96-ADDD-7540-BEF3-0A115CE55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24525" y="3381375"/>
                  <a:ext cx="323850" cy="285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</p:grpSp>
          <p:sp>
            <p:nvSpPr>
              <p:cNvPr id="184" name="Freeform 93">
                <a:extLst>
                  <a:ext uri="{FF2B5EF4-FFF2-40B4-BE49-F238E27FC236}">
                    <a16:creationId xmlns:a16="http://schemas.microsoft.com/office/drawing/2014/main" id="{408823D0-65EF-7946-AC84-1B337957F431}"/>
                  </a:ext>
                </a:extLst>
              </p:cNvPr>
              <p:cNvSpPr/>
              <p:nvPr/>
            </p:nvSpPr>
            <p:spPr bwMode="auto">
              <a:xfrm>
                <a:off x="4827588" y="3888741"/>
                <a:ext cx="746125" cy="633413"/>
              </a:xfrm>
              <a:custGeom>
                <a:avLst/>
                <a:gdLst>
                  <a:gd name="T0" fmla="*/ 197 w 356"/>
                  <a:gd name="T1" fmla="*/ 0 h 302"/>
                  <a:gd name="T2" fmla="*/ 181 w 356"/>
                  <a:gd name="T3" fmla="*/ 46 h 302"/>
                  <a:gd name="T4" fmla="*/ 216 w 356"/>
                  <a:gd name="T5" fmla="*/ 111 h 302"/>
                  <a:gd name="T6" fmla="*/ 216 w 356"/>
                  <a:gd name="T7" fmla="*/ 111 h 302"/>
                  <a:gd name="T8" fmla="*/ 237 w 356"/>
                  <a:gd name="T9" fmla="*/ 165 h 302"/>
                  <a:gd name="T10" fmla="*/ 354 w 356"/>
                  <a:gd name="T11" fmla="*/ 199 h 302"/>
                  <a:gd name="T12" fmla="*/ 200 w 356"/>
                  <a:gd name="T13" fmla="*/ 254 h 302"/>
                  <a:gd name="T14" fmla="*/ 119 w 356"/>
                  <a:gd name="T15" fmla="*/ 285 h 302"/>
                  <a:gd name="T16" fmla="*/ 15 w 356"/>
                  <a:gd name="T17" fmla="*/ 300 h 302"/>
                  <a:gd name="T18" fmla="*/ 0 w 356"/>
                  <a:gd name="T19" fmla="*/ 116 h 302"/>
                  <a:gd name="T20" fmla="*/ 55 w 356"/>
                  <a:gd name="T21" fmla="*/ 111 h 302"/>
                  <a:gd name="T22" fmla="*/ 197 w 356"/>
                  <a:gd name="T23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6" h="302">
                    <a:moveTo>
                      <a:pt x="197" y="0"/>
                    </a:moveTo>
                    <a:cubicBezTo>
                      <a:pt x="187" y="13"/>
                      <a:pt x="181" y="29"/>
                      <a:pt x="181" y="46"/>
                    </a:cubicBezTo>
                    <a:cubicBezTo>
                      <a:pt x="181" y="73"/>
                      <a:pt x="195" y="97"/>
                      <a:pt x="216" y="111"/>
                    </a:cubicBezTo>
                    <a:cubicBezTo>
                      <a:pt x="216" y="111"/>
                      <a:pt x="216" y="111"/>
                      <a:pt x="216" y="111"/>
                    </a:cubicBezTo>
                    <a:cubicBezTo>
                      <a:pt x="193" y="140"/>
                      <a:pt x="201" y="162"/>
                      <a:pt x="237" y="165"/>
                    </a:cubicBezTo>
                    <a:cubicBezTo>
                      <a:pt x="272" y="168"/>
                      <a:pt x="352" y="143"/>
                      <a:pt x="354" y="199"/>
                    </a:cubicBezTo>
                    <a:cubicBezTo>
                      <a:pt x="356" y="255"/>
                      <a:pt x="232" y="246"/>
                      <a:pt x="200" y="254"/>
                    </a:cubicBezTo>
                    <a:cubicBezTo>
                      <a:pt x="147" y="267"/>
                      <a:pt x="162" y="253"/>
                      <a:pt x="119" y="285"/>
                    </a:cubicBezTo>
                    <a:cubicBezTo>
                      <a:pt x="97" y="302"/>
                      <a:pt x="15" y="300"/>
                      <a:pt x="15" y="300"/>
                    </a:cubicBezTo>
                    <a:cubicBezTo>
                      <a:pt x="15" y="298"/>
                      <a:pt x="0" y="116"/>
                      <a:pt x="0" y="116"/>
                    </a:cubicBezTo>
                    <a:cubicBezTo>
                      <a:pt x="0" y="116"/>
                      <a:pt x="47" y="119"/>
                      <a:pt x="55" y="111"/>
                    </a:cubicBezTo>
                    <a:cubicBezTo>
                      <a:pt x="63" y="102"/>
                      <a:pt x="126" y="35"/>
                      <a:pt x="197" y="0"/>
                    </a:cubicBezTo>
                    <a:close/>
                  </a:path>
                </a:pathLst>
              </a:custGeom>
              <a:solidFill>
                <a:srgbClr val="F7E0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85" name="Freeform 94">
                <a:extLst>
                  <a:ext uri="{FF2B5EF4-FFF2-40B4-BE49-F238E27FC236}">
                    <a16:creationId xmlns:a16="http://schemas.microsoft.com/office/drawing/2014/main" id="{F9B35A81-01E7-2F4A-B095-09F628A4020E}"/>
                  </a:ext>
                </a:extLst>
              </p:cNvPr>
              <p:cNvSpPr/>
              <p:nvPr/>
            </p:nvSpPr>
            <p:spPr bwMode="auto">
              <a:xfrm>
                <a:off x="4105275" y="4125279"/>
                <a:ext cx="846138" cy="403225"/>
              </a:xfrm>
              <a:custGeom>
                <a:avLst/>
                <a:gdLst>
                  <a:gd name="T0" fmla="*/ 353 w 403"/>
                  <a:gd name="T1" fmla="*/ 0 h 192"/>
                  <a:gd name="T2" fmla="*/ 0 w 403"/>
                  <a:gd name="T3" fmla="*/ 0 h 192"/>
                  <a:gd name="T4" fmla="*/ 16 w 403"/>
                  <a:gd name="T5" fmla="*/ 192 h 192"/>
                  <a:gd name="T6" fmla="*/ 353 w 403"/>
                  <a:gd name="T7" fmla="*/ 192 h 192"/>
                  <a:gd name="T8" fmla="*/ 353 w 403"/>
                  <a:gd name="T9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3" h="192">
                    <a:moveTo>
                      <a:pt x="353" y="0"/>
                    </a:moveTo>
                    <a:cubicBezTo>
                      <a:pt x="305" y="0"/>
                      <a:pt x="0" y="0"/>
                      <a:pt x="0" y="0"/>
                    </a:cubicBez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2"/>
                      <a:pt x="302" y="192"/>
                      <a:pt x="353" y="192"/>
                    </a:cubicBezTo>
                    <a:cubicBezTo>
                      <a:pt x="403" y="192"/>
                      <a:pt x="400" y="0"/>
                      <a:pt x="3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</p:grpSp>
      </p:grpSp>
      <p:sp>
        <p:nvSpPr>
          <p:cNvPr id="223" name="TextBox 112">
            <a:extLst>
              <a:ext uri="{FF2B5EF4-FFF2-40B4-BE49-F238E27FC236}">
                <a16:creationId xmlns:a16="http://schemas.microsoft.com/office/drawing/2014/main" id="{1C7450AA-45ED-A44A-A109-B0C81F846B07}"/>
              </a:ext>
            </a:extLst>
          </p:cNvPr>
          <p:cNvSpPr txBox="1"/>
          <p:nvPr/>
        </p:nvSpPr>
        <p:spPr>
          <a:xfrm>
            <a:off x="9161774" y="3726033"/>
            <a:ext cx="2031325" cy="369332"/>
          </a:xfrm>
          <a:prstGeom prst="rect">
            <a:avLst/>
          </a:prstGeom>
          <a:solidFill>
            <a:srgbClr val="1690FF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Lato Regular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营销效果统计分析</a:t>
            </a:r>
          </a:p>
        </p:txBody>
      </p:sp>
      <p:sp>
        <p:nvSpPr>
          <p:cNvPr id="224" name="TextBox 113">
            <a:extLst>
              <a:ext uri="{FF2B5EF4-FFF2-40B4-BE49-F238E27FC236}">
                <a16:creationId xmlns:a16="http://schemas.microsoft.com/office/drawing/2014/main" id="{E8CEAA8F-9F29-E840-BC4A-1FDA2CFB6FD8}"/>
              </a:ext>
            </a:extLst>
          </p:cNvPr>
          <p:cNvSpPr txBox="1"/>
          <p:nvPr/>
        </p:nvSpPr>
        <p:spPr>
          <a:xfrm>
            <a:off x="9177379" y="4172417"/>
            <a:ext cx="2548255" cy="8630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40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r>
              <a:rPr lang="zh-CN" altLang="en-US" dirty="0">
                <a:solidFill>
                  <a:srgbClr val="262626"/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活动效果清晰呈现，帮助商家精确地查看实时的关键数据指标，支撑经营决策</a:t>
            </a:r>
          </a:p>
        </p:txBody>
      </p:sp>
      <p:sp>
        <p:nvSpPr>
          <p:cNvPr id="225" name="TextBox 115">
            <a:extLst>
              <a:ext uri="{FF2B5EF4-FFF2-40B4-BE49-F238E27FC236}">
                <a16:creationId xmlns:a16="http://schemas.microsoft.com/office/drawing/2014/main" id="{4EC3FF73-48F7-AA43-9699-788285A62C8D}"/>
              </a:ext>
            </a:extLst>
          </p:cNvPr>
          <p:cNvSpPr txBox="1"/>
          <p:nvPr/>
        </p:nvSpPr>
        <p:spPr>
          <a:xfrm>
            <a:off x="379396" y="3754608"/>
            <a:ext cx="2954655" cy="369332"/>
          </a:xfrm>
          <a:prstGeom prst="rect">
            <a:avLst/>
          </a:prstGeom>
          <a:solidFill>
            <a:srgbClr val="07BEBE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Lato Regular"/>
              </a:defRPr>
            </a:lvl1pPr>
          </a:lstStyle>
          <a:p>
            <a:r>
              <a:rPr lang="zh-CN" altLang="en-US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多样化营销，助力拉新拓量</a:t>
            </a:r>
          </a:p>
        </p:txBody>
      </p:sp>
      <p:sp>
        <p:nvSpPr>
          <p:cNvPr id="226" name="TextBox 116">
            <a:extLst>
              <a:ext uri="{FF2B5EF4-FFF2-40B4-BE49-F238E27FC236}">
                <a16:creationId xmlns:a16="http://schemas.microsoft.com/office/drawing/2014/main" id="{A42ACE88-AAF1-DC4C-A5C5-DDF87D35A1AE}"/>
              </a:ext>
            </a:extLst>
          </p:cNvPr>
          <p:cNvSpPr txBox="1"/>
          <p:nvPr/>
        </p:nvSpPr>
        <p:spPr>
          <a:xfrm>
            <a:off x="436546" y="4182577"/>
            <a:ext cx="2981960" cy="11684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40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rgbClr val="262626"/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多种营销玩法，优惠券、营销活动、</a:t>
            </a:r>
          </a:p>
          <a:p>
            <a:pPr algn="l"/>
            <a:r>
              <a:rPr lang="zh-CN" altLang="en-US" dirty="0">
                <a:solidFill>
                  <a:srgbClr val="262626"/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权益卡、裂变营销、节日营销为店铺带来客户裂变和爆发式的增长，帮助老会员稳定沉淀</a:t>
            </a:r>
          </a:p>
        </p:txBody>
      </p:sp>
      <p:sp>
        <p:nvSpPr>
          <p:cNvPr id="227" name="Oval 118">
            <a:extLst>
              <a:ext uri="{FF2B5EF4-FFF2-40B4-BE49-F238E27FC236}">
                <a16:creationId xmlns:a16="http://schemas.microsoft.com/office/drawing/2014/main" id="{8C567E37-6533-D147-9988-2E19573C6970}"/>
              </a:ext>
            </a:extLst>
          </p:cNvPr>
          <p:cNvSpPr/>
          <p:nvPr/>
        </p:nvSpPr>
        <p:spPr>
          <a:xfrm>
            <a:off x="2116809" y="1718352"/>
            <a:ext cx="1629346" cy="1629346"/>
          </a:xfrm>
          <a:prstGeom prst="ellipse">
            <a:avLst/>
          </a:prstGeom>
          <a:solidFill>
            <a:srgbClr val="07BEBE"/>
          </a:solidFill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28" name="TextBox 119">
            <a:extLst>
              <a:ext uri="{FF2B5EF4-FFF2-40B4-BE49-F238E27FC236}">
                <a16:creationId xmlns:a16="http://schemas.microsoft.com/office/drawing/2014/main" id="{46BB4EFA-4E3D-944E-BBE9-BF5CFA50281D}"/>
              </a:ext>
            </a:extLst>
          </p:cNvPr>
          <p:cNvSpPr txBox="1"/>
          <p:nvPr/>
        </p:nvSpPr>
        <p:spPr>
          <a:xfrm>
            <a:off x="2339721" y="2036401"/>
            <a:ext cx="1231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营销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玩法</a:t>
            </a:r>
          </a:p>
        </p:txBody>
      </p:sp>
      <p:sp>
        <p:nvSpPr>
          <p:cNvPr id="229" name="Oval 122">
            <a:extLst>
              <a:ext uri="{FF2B5EF4-FFF2-40B4-BE49-F238E27FC236}">
                <a16:creationId xmlns:a16="http://schemas.microsoft.com/office/drawing/2014/main" id="{48BFE690-C730-E34C-BC9D-B6932714A5D8}"/>
              </a:ext>
            </a:extLst>
          </p:cNvPr>
          <p:cNvSpPr/>
          <p:nvPr/>
        </p:nvSpPr>
        <p:spPr>
          <a:xfrm>
            <a:off x="8546947" y="1718352"/>
            <a:ext cx="1629346" cy="1629346"/>
          </a:xfrm>
          <a:prstGeom prst="ellipse">
            <a:avLst/>
          </a:prstGeom>
          <a:solidFill>
            <a:srgbClr val="1690FF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230" name="TextBox 119">
            <a:extLst>
              <a:ext uri="{FF2B5EF4-FFF2-40B4-BE49-F238E27FC236}">
                <a16:creationId xmlns:a16="http://schemas.microsoft.com/office/drawing/2014/main" id="{840DC2DC-DAC5-4B42-B712-7CDBA03368BE}"/>
              </a:ext>
            </a:extLst>
          </p:cNvPr>
          <p:cNvSpPr txBox="1"/>
          <p:nvPr/>
        </p:nvSpPr>
        <p:spPr>
          <a:xfrm>
            <a:off x="8690355" y="2036401"/>
            <a:ext cx="13909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营销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iti SC Medium" pitchFamily="2" charset="-128"/>
                <a:ea typeface="Heiti SC Medium" pitchFamily="2" charset="-128"/>
              </a:rPr>
              <a:t>统计</a:t>
            </a:r>
          </a:p>
        </p:txBody>
      </p:sp>
    </p:spTree>
    <p:extLst>
      <p:ext uri="{BB962C8B-B14F-4D97-AF65-F5344CB8AC3E}">
        <p14:creationId xmlns:p14="http://schemas.microsoft.com/office/powerpoint/2010/main" val="35718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全闭环运营的营销服务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116">
            <a:extLst>
              <a:ext uri="{FF2B5EF4-FFF2-40B4-BE49-F238E27FC236}">
                <a16:creationId xmlns:a16="http://schemas.microsoft.com/office/drawing/2014/main" id="{6115D82F-5B5A-8C4E-B792-60829F43DAEB}"/>
              </a:ext>
            </a:extLst>
          </p:cNvPr>
          <p:cNvSpPr txBox="1"/>
          <p:nvPr/>
        </p:nvSpPr>
        <p:spPr>
          <a:xfrm>
            <a:off x="1596000" y="1330776"/>
            <a:ext cx="9000000" cy="11345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25000"/>
              </a:lnSpc>
              <a:defRPr sz="140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黑体" panose="02010609060101010101" pitchFamily="49" charset="-122"/>
                <a:cs typeface="Levenim MT" pitchFamily="2" charset="-79"/>
                <a:sym typeface="+mn-ea"/>
              </a:rPr>
              <a:t>开卡自动派券、消费自动阶梯派券、多渠道核券，搭配多种形式的营销方案【场景营销、优惠券、权益卡、计次卡、预付卡】，唤醒沉睡客户，自动裂变拉新，自动发送活动报告，让多域营销能力发挥最大效用。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98D0536-3D77-0D46-9260-DAA299C5A14C}"/>
              </a:ext>
            </a:extLst>
          </p:cNvPr>
          <p:cNvSpPr/>
          <p:nvPr/>
        </p:nvSpPr>
        <p:spPr>
          <a:xfrm>
            <a:off x="2638680" y="2965701"/>
            <a:ext cx="738240" cy="73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A677ABA-2478-4B45-AD84-C73D988D0E26}"/>
              </a:ext>
            </a:extLst>
          </p:cNvPr>
          <p:cNvSpPr/>
          <p:nvPr/>
        </p:nvSpPr>
        <p:spPr>
          <a:xfrm>
            <a:off x="4565693" y="2965701"/>
            <a:ext cx="738240" cy="73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5029678-8FB0-1A42-A866-26A6542E1915}"/>
              </a:ext>
            </a:extLst>
          </p:cNvPr>
          <p:cNvSpPr/>
          <p:nvPr/>
        </p:nvSpPr>
        <p:spPr>
          <a:xfrm>
            <a:off x="6492706" y="2965701"/>
            <a:ext cx="738240" cy="73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B1B71FA8-126B-BA4B-8046-DB5B63A5752C}"/>
              </a:ext>
            </a:extLst>
          </p:cNvPr>
          <p:cNvSpPr/>
          <p:nvPr/>
        </p:nvSpPr>
        <p:spPr>
          <a:xfrm>
            <a:off x="8419720" y="2965701"/>
            <a:ext cx="738240" cy="73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5ABA548-F8A4-8843-810D-B147DADC5F26}"/>
              </a:ext>
            </a:extLst>
          </p:cNvPr>
          <p:cNvSpPr txBox="1"/>
          <p:nvPr/>
        </p:nvSpPr>
        <p:spPr>
          <a:xfrm>
            <a:off x="2299914" y="380519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进店自动开卡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1766E8-A2E1-D141-96D1-D2F7940C33CB}"/>
              </a:ext>
            </a:extLst>
          </p:cNvPr>
          <p:cNvSpPr txBox="1"/>
          <p:nvPr/>
        </p:nvSpPr>
        <p:spPr>
          <a:xfrm>
            <a:off x="4226927" y="380519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开卡自动派券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A7EF4AA-F7F1-9442-B33D-DF793C75465F}"/>
              </a:ext>
            </a:extLst>
          </p:cNvPr>
          <p:cNvSpPr txBox="1"/>
          <p:nvPr/>
        </p:nvSpPr>
        <p:spPr>
          <a:xfrm>
            <a:off x="6153940" y="380519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会员消费核券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6B7568E-7F7E-3741-9B2D-A3778B1D8672}"/>
              </a:ext>
            </a:extLst>
          </p:cNvPr>
          <p:cNvSpPr txBox="1"/>
          <p:nvPr/>
        </p:nvSpPr>
        <p:spPr>
          <a:xfrm>
            <a:off x="8080954" y="380519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自动阶梯派券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CF05854-F908-AD44-A419-89137811C72E}"/>
              </a:ext>
            </a:extLst>
          </p:cNvPr>
          <p:cNvSpPr/>
          <p:nvPr/>
        </p:nvSpPr>
        <p:spPr>
          <a:xfrm>
            <a:off x="2638680" y="4977381"/>
            <a:ext cx="738240" cy="73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E2907DF6-9F73-A748-BD26-8E44E890C000}"/>
              </a:ext>
            </a:extLst>
          </p:cNvPr>
          <p:cNvSpPr/>
          <p:nvPr/>
        </p:nvSpPr>
        <p:spPr>
          <a:xfrm>
            <a:off x="4565693" y="4977381"/>
            <a:ext cx="738240" cy="73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082A29D-B148-A84A-8A5B-109CC1F5CA69}"/>
              </a:ext>
            </a:extLst>
          </p:cNvPr>
          <p:cNvSpPr/>
          <p:nvPr/>
        </p:nvSpPr>
        <p:spPr>
          <a:xfrm>
            <a:off x="6492706" y="4977381"/>
            <a:ext cx="738240" cy="73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C013D9A2-B337-B349-A108-8711C95A6293}"/>
              </a:ext>
            </a:extLst>
          </p:cNvPr>
          <p:cNvSpPr/>
          <p:nvPr/>
        </p:nvSpPr>
        <p:spPr>
          <a:xfrm>
            <a:off x="8419720" y="4977381"/>
            <a:ext cx="738240" cy="7382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03E2F7-0AD2-8B45-8A1C-51460C7F908C}"/>
              </a:ext>
            </a:extLst>
          </p:cNvPr>
          <p:cNvSpPr txBox="1"/>
          <p:nvPr/>
        </p:nvSpPr>
        <p:spPr>
          <a:xfrm>
            <a:off x="2299914" y="58168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活动分析报告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4334734-0408-A249-9C39-CC45086C9D39}"/>
              </a:ext>
            </a:extLst>
          </p:cNvPr>
          <p:cNvSpPr txBox="1"/>
          <p:nvPr/>
        </p:nvSpPr>
        <p:spPr>
          <a:xfrm>
            <a:off x="4226927" y="58168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自动裂变拉新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E431A05-F448-994E-A7A8-974AC5B6DB2C}"/>
              </a:ext>
            </a:extLst>
          </p:cNvPr>
          <p:cNvSpPr txBox="1"/>
          <p:nvPr/>
        </p:nvSpPr>
        <p:spPr>
          <a:xfrm>
            <a:off x="6153940" y="58168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唤醒沉睡顾客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C9EFCBB-6126-9744-9B6D-92C97E3CE26D}"/>
              </a:ext>
            </a:extLst>
          </p:cNvPr>
          <p:cNvSpPr txBox="1"/>
          <p:nvPr/>
        </p:nvSpPr>
        <p:spPr>
          <a:xfrm>
            <a:off x="8080954" y="581687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自动客群维护</a:t>
            </a:r>
          </a:p>
        </p:txBody>
      </p:sp>
      <p:pic>
        <p:nvPicPr>
          <p:cNvPr id="23" name="图形 22">
            <a:extLst>
              <a:ext uri="{FF2B5EF4-FFF2-40B4-BE49-F238E27FC236}">
                <a16:creationId xmlns:a16="http://schemas.microsoft.com/office/drawing/2014/main" id="{6F6D1D14-1151-E948-A713-1A06027E7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3844" y="3122876"/>
            <a:ext cx="576310" cy="576310"/>
          </a:xfrm>
          <a:prstGeom prst="rect">
            <a:avLst/>
          </a:prstGeom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B85B0BB6-E8DC-4A44-A187-84421FBEF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4724" y="3122876"/>
            <a:ext cx="576310" cy="576310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A788A8A3-117D-3147-AC95-F8F50E132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124" y="3122876"/>
            <a:ext cx="576310" cy="576310"/>
          </a:xfrm>
          <a:prstGeom prst="rect">
            <a:avLst/>
          </a:prstGeom>
        </p:spPr>
      </p:pic>
      <p:pic>
        <p:nvPicPr>
          <p:cNvPr id="27" name="图形 26">
            <a:extLst>
              <a:ext uri="{FF2B5EF4-FFF2-40B4-BE49-F238E27FC236}">
                <a16:creationId xmlns:a16="http://schemas.microsoft.com/office/drawing/2014/main" id="{1CD5605E-07A1-DC48-B0EB-1AD31456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510484" y="4270955"/>
            <a:ext cx="576310" cy="576310"/>
          </a:xfrm>
          <a:prstGeom prst="rect">
            <a:avLst/>
          </a:prstGeom>
        </p:spPr>
      </p:pic>
      <p:pic>
        <p:nvPicPr>
          <p:cNvPr id="28" name="图形 27">
            <a:extLst>
              <a:ext uri="{FF2B5EF4-FFF2-40B4-BE49-F238E27FC236}">
                <a16:creationId xmlns:a16="http://schemas.microsoft.com/office/drawing/2014/main" id="{AF19B647-5D17-1347-9273-6A1928F33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643844" y="5104076"/>
            <a:ext cx="576310" cy="576310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3016BDCD-D0A5-AE45-BE7C-675592670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5604724" y="5104076"/>
            <a:ext cx="576310" cy="576310"/>
          </a:xfrm>
          <a:prstGeom prst="rect">
            <a:avLst/>
          </a:prstGeom>
        </p:spPr>
      </p:pic>
      <p:pic>
        <p:nvPicPr>
          <p:cNvPr id="30" name="图形 29">
            <a:extLst>
              <a:ext uri="{FF2B5EF4-FFF2-40B4-BE49-F238E27FC236}">
                <a16:creationId xmlns:a16="http://schemas.microsoft.com/office/drawing/2014/main" id="{F860967F-6338-4441-AF1E-BF8BB7F23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7535124" y="5104076"/>
            <a:ext cx="576310" cy="576310"/>
          </a:xfrm>
          <a:prstGeom prst="rect">
            <a:avLst/>
          </a:prstGeom>
        </p:spPr>
      </p:pic>
      <p:pic>
        <p:nvPicPr>
          <p:cNvPr id="31" name="图形 30">
            <a:extLst>
              <a:ext uri="{FF2B5EF4-FFF2-40B4-BE49-F238E27FC236}">
                <a16:creationId xmlns:a16="http://schemas.microsoft.com/office/drawing/2014/main" id="{2B77025F-AAF5-DC4A-9245-D64176530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 flipH="1" flipV="1">
            <a:off x="4680164" y="4270955"/>
            <a:ext cx="576310" cy="576310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E5AC61BA-67F6-334C-A49C-A0BD58D62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08729" y="3155596"/>
            <a:ext cx="477933" cy="358450"/>
          </a:xfrm>
          <a:prstGeom prst="rect">
            <a:avLst/>
          </a:prstGeom>
        </p:spPr>
      </p:pic>
      <p:pic>
        <p:nvPicPr>
          <p:cNvPr id="33" name="图形 32">
            <a:extLst>
              <a:ext uri="{FF2B5EF4-FFF2-40B4-BE49-F238E27FC236}">
                <a16:creationId xmlns:a16="http://schemas.microsoft.com/office/drawing/2014/main" id="{CD0D7B08-E63A-614A-8652-F5B9F1931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80164" y="3075047"/>
            <a:ext cx="520795" cy="520795"/>
          </a:xfrm>
          <a:prstGeom prst="rect">
            <a:avLst/>
          </a:pr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D48654E5-6A00-A84D-860F-33AC1C9A1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53449" y="3120474"/>
            <a:ext cx="454465" cy="454465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id="{9C6DB0EF-1526-064D-82D3-B485F91511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9113" t="10424" r="14088" b="13756"/>
          <a:stretch/>
        </p:blipFill>
        <p:spPr>
          <a:xfrm>
            <a:off x="6673070" y="3120573"/>
            <a:ext cx="377512" cy="428496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7E8D5DE0-D341-3A40-B980-72FACED890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50797" y="5016617"/>
            <a:ext cx="659768" cy="659768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3F096880-78E2-804B-9134-B0EB44BF30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73070" y="5151030"/>
            <a:ext cx="427899" cy="391371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37E1F951-BB38-AF48-BDB1-5D26CCDA051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98562" y="5137483"/>
            <a:ext cx="409195" cy="409195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E42FFA9A-3173-BA4A-8D93-3FEE7CA38D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26508" y="5177012"/>
            <a:ext cx="362584" cy="3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0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04B7E3-08DB-054D-9154-921875E17AE6}"/>
              </a:ext>
            </a:extLst>
          </p:cNvPr>
          <p:cNvSpPr/>
          <p:nvPr/>
        </p:nvSpPr>
        <p:spPr>
          <a:xfrm>
            <a:off x="-194385" y="-41557"/>
            <a:ext cx="12580771" cy="694111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9A0623C3-44A8-7E40-A4BC-4311F75C7163}"/>
              </a:ext>
            </a:extLst>
          </p:cNvPr>
          <p:cNvGrpSpPr/>
          <p:nvPr/>
        </p:nvGrpSpPr>
        <p:grpSpPr>
          <a:xfrm>
            <a:off x="1737024" y="1853317"/>
            <a:ext cx="2643418" cy="2643418"/>
            <a:chOff x="664523" y="300767"/>
            <a:chExt cx="3035689" cy="3035689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FBC614A4-CFEE-9246-B84E-6E28E8BC5A98}"/>
                </a:ext>
              </a:extLst>
            </p:cNvPr>
            <p:cNvSpPr/>
            <p:nvPr/>
          </p:nvSpPr>
          <p:spPr>
            <a:xfrm>
              <a:off x="664523" y="300767"/>
              <a:ext cx="3035689" cy="30356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sx="95000" sy="95000" algn="tl" rotWithShape="0">
                <a:schemeClr val="tx1">
                  <a:lumMod val="65000"/>
                  <a:lumOff val="3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DFCA246-5D8D-1447-90D4-284322C9180B}"/>
                </a:ext>
              </a:extLst>
            </p:cNvPr>
            <p:cNvSpPr txBox="1"/>
            <p:nvPr/>
          </p:nvSpPr>
          <p:spPr>
            <a:xfrm>
              <a:off x="674453" y="1182403"/>
              <a:ext cx="3015830" cy="106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85C4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PART/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1985C4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01</a:t>
              </a:r>
              <a:endPara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1985C4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78C0375-ACE5-F640-8F71-01F7C951D2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95908" y="2534088"/>
            <a:ext cx="5132001" cy="553998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b="1" dirty="0">
                <a:solidFill>
                  <a:srgbClr val="1985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服装鞋帽行业痛点</a:t>
            </a:r>
            <a:endParaRPr lang="id-ID" altLang="zh-CN" sz="3600" b="1" dirty="0">
              <a:solidFill>
                <a:srgbClr val="1985C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8F5603C-0207-7040-9BAF-313DC9D5AFC7}"/>
              </a:ext>
            </a:extLst>
          </p:cNvPr>
          <p:cNvSpPr txBox="1">
            <a:spLocks/>
          </p:cNvSpPr>
          <p:nvPr/>
        </p:nvSpPr>
        <p:spPr>
          <a:xfrm>
            <a:off x="4895907" y="3287875"/>
            <a:ext cx="4831059" cy="623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服装鞋帽行业中的常见痛点</a:t>
            </a:r>
            <a:endParaRPr lang="id-ID" sz="220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99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营销能力升级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AE4A52-C187-3242-8495-46D09EF5A61B}"/>
              </a:ext>
            </a:extLst>
          </p:cNvPr>
          <p:cNvSpPr/>
          <p:nvPr/>
        </p:nvSpPr>
        <p:spPr>
          <a:xfrm>
            <a:off x="598174" y="1757680"/>
            <a:ext cx="5030711" cy="515414"/>
          </a:xfrm>
          <a:prstGeom prst="rect">
            <a:avLst/>
          </a:prstGeom>
          <a:solidFill>
            <a:srgbClr val="12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2DD715-FDF9-B24C-8EDB-C9C7C7249B88}"/>
              </a:ext>
            </a:extLst>
          </p:cNvPr>
          <p:cNvSpPr txBox="1"/>
          <p:nvPr/>
        </p:nvSpPr>
        <p:spPr>
          <a:xfrm>
            <a:off x="1377028" y="1849120"/>
            <a:ext cx="34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裂变营销 </a:t>
            </a:r>
            <a:r>
              <a:rPr kumimoji="1" lang="en-US" alt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 多渠道快熟发展新客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13245C-2A86-2B48-A0EB-ABA5D0909153}"/>
              </a:ext>
            </a:extLst>
          </p:cNvPr>
          <p:cNvSpPr txBox="1"/>
          <p:nvPr/>
        </p:nvSpPr>
        <p:spPr>
          <a:xfrm>
            <a:off x="909385" y="25298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进店有礼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0691E28-D168-5B45-9CBD-E41E19DB67C9}"/>
              </a:ext>
            </a:extLst>
          </p:cNvPr>
          <p:cNvSpPr txBox="1"/>
          <p:nvPr/>
        </p:nvSpPr>
        <p:spPr>
          <a:xfrm>
            <a:off x="2110164" y="25298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开卡有礼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7C6212-CFBE-6945-A834-799C52A81F7D}"/>
              </a:ext>
            </a:extLst>
          </p:cNvPr>
          <p:cNvSpPr txBox="1"/>
          <p:nvPr/>
        </p:nvSpPr>
        <p:spPr>
          <a:xfrm>
            <a:off x="3310943" y="25298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分享奖励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7D2C20-FDE7-C44F-AD02-6A6CCF12E4EE}"/>
              </a:ext>
            </a:extLst>
          </p:cNvPr>
          <p:cNvSpPr txBox="1"/>
          <p:nvPr/>
        </p:nvSpPr>
        <p:spPr>
          <a:xfrm>
            <a:off x="4511722" y="25298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消费有礼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291AE2F-B4D1-3B40-A4F7-DE0979190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01" y="2664133"/>
            <a:ext cx="126654" cy="1197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7E3E8D-CAF6-AE43-83E3-AF9D484F0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35" y="2664133"/>
            <a:ext cx="126654" cy="1197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081D2E-6168-784A-BBB3-98D810643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7" y="2664133"/>
            <a:ext cx="126654" cy="11974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23213FE-9361-5B4C-94FA-F8F794F0AF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68" y="2664133"/>
            <a:ext cx="126654" cy="11974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B30FA17E-D60F-254E-B064-141328E85F20}"/>
              </a:ext>
            </a:extLst>
          </p:cNvPr>
          <p:cNvSpPr/>
          <p:nvPr/>
        </p:nvSpPr>
        <p:spPr>
          <a:xfrm>
            <a:off x="598174" y="1757680"/>
            <a:ext cx="5030711" cy="20610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DD578E0-A6EE-1541-9AE0-7E6423E0B0A0}"/>
              </a:ext>
            </a:extLst>
          </p:cNvPr>
          <p:cNvSpPr txBox="1"/>
          <p:nvPr/>
        </p:nvSpPr>
        <p:spPr>
          <a:xfrm>
            <a:off x="909385" y="31992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储值有礼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65EA548-F6D5-9D42-BD2E-F48E93CC97E7}"/>
              </a:ext>
            </a:extLst>
          </p:cNvPr>
          <p:cNvSpPr txBox="1"/>
          <p:nvPr/>
        </p:nvSpPr>
        <p:spPr>
          <a:xfrm>
            <a:off x="2110164" y="31992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多人拼团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C96D96E-C7C7-E741-87B8-004881749311}"/>
              </a:ext>
            </a:extLst>
          </p:cNvPr>
          <p:cNvSpPr txBox="1"/>
          <p:nvPr/>
        </p:nvSpPr>
        <p:spPr>
          <a:xfrm>
            <a:off x="3310943" y="31992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发起砍价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0DF1CC2-B6BD-824B-9CAB-79E75F69FD74}"/>
              </a:ext>
            </a:extLst>
          </p:cNvPr>
          <p:cNvSpPr txBox="1"/>
          <p:nvPr/>
        </p:nvSpPr>
        <p:spPr>
          <a:xfrm>
            <a:off x="4511722" y="31992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社区团购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2C504667-E249-6242-9F76-64E32115F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6" y="3333439"/>
            <a:ext cx="126654" cy="11974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A99BBA9-F590-CE43-8868-404B0769D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52" y="3333439"/>
            <a:ext cx="126654" cy="11974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7464C56-9CE5-354F-9C1A-CB1F7BFEC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69" y="3333439"/>
            <a:ext cx="126654" cy="11974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913B7D4-BD76-5445-B5C0-4C685293B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34" y="3333439"/>
            <a:ext cx="126654" cy="119746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A8E86A3-7872-8441-9F48-7A2516A0E1ED}"/>
              </a:ext>
            </a:extLst>
          </p:cNvPr>
          <p:cNvSpPr/>
          <p:nvPr/>
        </p:nvSpPr>
        <p:spPr>
          <a:xfrm>
            <a:off x="598174" y="4039429"/>
            <a:ext cx="5030711" cy="515414"/>
          </a:xfrm>
          <a:prstGeom prst="rect">
            <a:avLst/>
          </a:prstGeom>
          <a:solidFill>
            <a:srgbClr val="12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4142E94-28E5-D047-8DF7-661759762445}"/>
              </a:ext>
            </a:extLst>
          </p:cNvPr>
          <p:cNvSpPr txBox="1"/>
          <p:nvPr/>
        </p:nvSpPr>
        <p:spPr>
          <a:xfrm>
            <a:off x="1529602" y="4130869"/>
            <a:ext cx="316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玩法升级</a:t>
            </a:r>
            <a:r>
              <a:rPr kumimoji="1" lang="en-US" alt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 促销方案任意配置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1E8384F-1D3D-6846-8F73-0A4059083DFC}"/>
              </a:ext>
            </a:extLst>
          </p:cNvPr>
          <p:cNvSpPr txBox="1"/>
          <p:nvPr/>
        </p:nvSpPr>
        <p:spPr>
          <a:xfrm>
            <a:off x="909385" y="481164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限时特价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B3D7698-33B4-9040-9CD0-F609B61BE75E}"/>
              </a:ext>
            </a:extLst>
          </p:cNvPr>
          <p:cNvSpPr txBox="1"/>
          <p:nvPr/>
        </p:nvSpPr>
        <p:spPr>
          <a:xfrm>
            <a:off x="2110164" y="481164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满额立减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32E677B-2A01-5140-A648-0E39BB13F667}"/>
              </a:ext>
            </a:extLst>
          </p:cNvPr>
          <p:cNvSpPr txBox="1"/>
          <p:nvPr/>
        </p:nvSpPr>
        <p:spPr>
          <a:xfrm>
            <a:off x="3310943" y="481164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满件打折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4239743-C103-804B-9061-B8B6D7F2B6B1}"/>
              </a:ext>
            </a:extLst>
          </p:cNvPr>
          <p:cNvSpPr txBox="1"/>
          <p:nvPr/>
        </p:nvSpPr>
        <p:spPr>
          <a:xfrm>
            <a:off x="4511722" y="4811645"/>
            <a:ext cx="106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第</a:t>
            </a:r>
            <a:r>
              <a:rPr kumimoji="1" lang="en-US" altLang="zh-CN" sz="16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N</a:t>
            </a:r>
            <a:r>
              <a:rPr kumimoji="1" lang="zh-CN" altLang="en-US" sz="16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件活动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7DA0735-9976-7843-95A5-A608E71DA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81" y="4945882"/>
            <a:ext cx="126654" cy="11974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B7720789-A0DB-3941-95DA-C648F235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75" y="4945882"/>
            <a:ext cx="126654" cy="11974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90BE55FD-FC5B-EF46-A85B-8FFF77BB26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7" y="4945882"/>
            <a:ext cx="126654" cy="11974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27AE9837-FED9-A242-8D12-B6D8DE33C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68" y="4945882"/>
            <a:ext cx="126654" cy="119746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546DFCA9-9110-CE4A-B764-615EA4FC49FA}"/>
              </a:ext>
            </a:extLst>
          </p:cNvPr>
          <p:cNvSpPr/>
          <p:nvPr/>
        </p:nvSpPr>
        <p:spPr>
          <a:xfrm>
            <a:off x="598174" y="4039429"/>
            <a:ext cx="5030711" cy="20610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4C65488-46AA-7547-BA8A-0E93B612836A}"/>
              </a:ext>
            </a:extLst>
          </p:cNvPr>
          <p:cNvSpPr txBox="1"/>
          <p:nvPr/>
        </p:nvSpPr>
        <p:spPr>
          <a:xfrm>
            <a:off x="909385" y="548095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低价赠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EB38DAB-F9D4-7B48-820B-F043CC78A1BD}"/>
              </a:ext>
            </a:extLst>
          </p:cNvPr>
          <p:cNvSpPr txBox="1"/>
          <p:nvPr/>
        </p:nvSpPr>
        <p:spPr>
          <a:xfrm>
            <a:off x="2110164" y="548095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满件赠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2E705453-CE93-174D-BD8D-2FE8157E9714}"/>
              </a:ext>
            </a:extLst>
          </p:cNvPr>
          <p:cNvSpPr txBox="1"/>
          <p:nvPr/>
        </p:nvSpPr>
        <p:spPr>
          <a:xfrm>
            <a:off x="3310943" y="548095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加价购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FC88B31-862C-084C-9DA3-DB05E5E11C51}"/>
              </a:ext>
            </a:extLst>
          </p:cNvPr>
          <p:cNvSpPr txBox="1"/>
          <p:nvPr/>
        </p:nvSpPr>
        <p:spPr>
          <a:xfrm>
            <a:off x="4511722" y="548095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更多</a:t>
            </a:r>
            <a:r>
              <a: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…</a:t>
            </a:r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497D7177-A2C4-8641-AAA2-2E6B0636A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6" y="5615188"/>
            <a:ext cx="126654" cy="119746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DBFE28EC-9E56-DD45-BDA2-C0D155E42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52" y="5615188"/>
            <a:ext cx="126654" cy="11974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5483800D-8762-4E4D-AACE-09BF60969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69" y="5615188"/>
            <a:ext cx="126654" cy="119746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4665659F-55FE-7844-AEAD-22B136DBF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34" y="5615188"/>
            <a:ext cx="126654" cy="119746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FB49F34F-AA16-A44F-9A00-1EC4F65F22F9}"/>
              </a:ext>
            </a:extLst>
          </p:cNvPr>
          <p:cNvSpPr/>
          <p:nvPr/>
        </p:nvSpPr>
        <p:spPr>
          <a:xfrm>
            <a:off x="6408053" y="1757680"/>
            <a:ext cx="5030711" cy="515414"/>
          </a:xfrm>
          <a:prstGeom prst="rect">
            <a:avLst/>
          </a:prstGeom>
          <a:solidFill>
            <a:srgbClr val="12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A39CAD08-5026-B644-852C-B608E0998A86}"/>
              </a:ext>
            </a:extLst>
          </p:cNvPr>
          <p:cNvSpPr txBox="1"/>
          <p:nvPr/>
        </p:nvSpPr>
        <p:spPr>
          <a:xfrm>
            <a:off x="6848962" y="1849120"/>
            <a:ext cx="414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精准营销 </a:t>
            </a:r>
            <a:r>
              <a:rPr kumimoji="1" lang="en-US" alt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 提升老客户复购率和客单价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BDF55A9-CBF8-4647-A10B-D370DB56368C}"/>
              </a:ext>
            </a:extLst>
          </p:cNvPr>
          <p:cNvSpPr txBox="1"/>
          <p:nvPr/>
        </p:nvSpPr>
        <p:spPr>
          <a:xfrm>
            <a:off x="6719264" y="25298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储值营销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493F493-0975-644E-A8A5-41E5F6765D2C}"/>
              </a:ext>
            </a:extLst>
          </p:cNvPr>
          <p:cNvSpPr txBox="1"/>
          <p:nvPr/>
        </p:nvSpPr>
        <p:spPr>
          <a:xfrm>
            <a:off x="7920043" y="25298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积分营销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E966921-1C98-D345-BE1C-332175BDF9DB}"/>
              </a:ext>
            </a:extLst>
          </p:cNvPr>
          <p:cNvSpPr txBox="1"/>
          <p:nvPr/>
        </p:nvSpPr>
        <p:spPr>
          <a:xfrm>
            <a:off x="9120822" y="25298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精准发券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412B69E-2E9B-D447-A070-26889C3F453A}"/>
              </a:ext>
            </a:extLst>
          </p:cNvPr>
          <p:cNvSpPr txBox="1"/>
          <p:nvPr/>
        </p:nvSpPr>
        <p:spPr>
          <a:xfrm>
            <a:off x="10321601" y="25298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会员画像</a:t>
            </a: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id="{BDE66223-C2BF-7A41-A8ED-39E2E835C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60" y="2664133"/>
            <a:ext cx="126654" cy="11974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BD385150-E1ED-9043-942E-DE0547BAD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54" y="2664133"/>
            <a:ext cx="126654" cy="11974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EED65D68-88B8-4E49-B64F-10A6B6F2F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66" y="2664133"/>
            <a:ext cx="126654" cy="119746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59FDD9A-CFA2-9A43-98C5-850861246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47" y="2664133"/>
            <a:ext cx="126654" cy="119746"/>
          </a:xfrm>
          <a:prstGeom prst="rect">
            <a:avLst/>
          </a:prstGeom>
        </p:spPr>
      </p:pic>
      <p:sp>
        <p:nvSpPr>
          <p:cNvPr id="53" name="矩形 52">
            <a:extLst>
              <a:ext uri="{FF2B5EF4-FFF2-40B4-BE49-F238E27FC236}">
                <a16:creationId xmlns:a16="http://schemas.microsoft.com/office/drawing/2014/main" id="{3FF98C14-2043-2B4D-A90C-D6BFCB6DC600}"/>
              </a:ext>
            </a:extLst>
          </p:cNvPr>
          <p:cNvSpPr/>
          <p:nvPr/>
        </p:nvSpPr>
        <p:spPr>
          <a:xfrm>
            <a:off x="6408053" y="1757680"/>
            <a:ext cx="5030711" cy="20610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1E17B9C4-906E-FB4B-B908-2E449DCFB97C}"/>
              </a:ext>
            </a:extLst>
          </p:cNvPr>
          <p:cNvSpPr txBox="1"/>
          <p:nvPr/>
        </p:nvSpPr>
        <p:spPr>
          <a:xfrm>
            <a:off x="6719264" y="31992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卡类营销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E5C0B19D-EB27-C849-BC6B-E543D6383785}"/>
              </a:ext>
            </a:extLst>
          </p:cNvPr>
          <p:cNvSpPr txBox="1"/>
          <p:nvPr/>
        </p:nvSpPr>
        <p:spPr>
          <a:xfrm>
            <a:off x="7920043" y="31992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场景营销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D69EF39-78BC-9544-91F1-030475248906}"/>
              </a:ext>
            </a:extLst>
          </p:cNvPr>
          <p:cNvSpPr txBox="1"/>
          <p:nvPr/>
        </p:nvSpPr>
        <p:spPr>
          <a:xfrm>
            <a:off x="9120822" y="31992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定制营销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711AD3ED-F7A0-6B49-BDD9-25136AFF9EB1}"/>
              </a:ext>
            </a:extLst>
          </p:cNvPr>
          <p:cNvSpPr txBox="1"/>
          <p:nvPr/>
        </p:nvSpPr>
        <p:spPr>
          <a:xfrm>
            <a:off x="10321601" y="31992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数据分析</a:t>
            </a: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67CA3C6A-1D74-B749-990D-64E53790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65" y="3333439"/>
            <a:ext cx="126654" cy="119746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E49BBB70-9F68-7A46-8507-28B11650E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31" y="3333439"/>
            <a:ext cx="126654" cy="11974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12F5421B-DC78-8443-AAC8-DC23DABAD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48" y="3333439"/>
            <a:ext cx="126654" cy="119746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E5117BA5-508D-6046-9A5E-15F88C638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13" y="3333439"/>
            <a:ext cx="126654" cy="119746"/>
          </a:xfrm>
          <a:prstGeom prst="rect">
            <a:avLst/>
          </a:prstGeom>
        </p:spPr>
      </p:pic>
      <p:sp>
        <p:nvSpPr>
          <p:cNvPr id="62" name="矩形 61">
            <a:extLst>
              <a:ext uri="{FF2B5EF4-FFF2-40B4-BE49-F238E27FC236}">
                <a16:creationId xmlns:a16="http://schemas.microsoft.com/office/drawing/2014/main" id="{67D0DEC8-DB00-FA40-97EE-F2CAE0819238}"/>
              </a:ext>
            </a:extLst>
          </p:cNvPr>
          <p:cNvSpPr/>
          <p:nvPr/>
        </p:nvSpPr>
        <p:spPr>
          <a:xfrm>
            <a:off x="6408053" y="4039429"/>
            <a:ext cx="5030711" cy="515414"/>
          </a:xfrm>
          <a:prstGeom prst="rect">
            <a:avLst/>
          </a:prstGeom>
          <a:solidFill>
            <a:srgbClr val="12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FCE3788E-B6B8-B841-9AF0-DCDB7D3EFC25}"/>
              </a:ext>
            </a:extLst>
          </p:cNvPr>
          <p:cNvSpPr txBox="1"/>
          <p:nvPr/>
        </p:nvSpPr>
        <p:spPr>
          <a:xfrm>
            <a:off x="6877816" y="4130869"/>
            <a:ext cx="409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线上布局</a:t>
            </a:r>
            <a:r>
              <a:rPr kumimoji="1" lang="en-US" altLang="zh-CN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|</a:t>
            </a:r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 构建自己的线上线下生态圈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4A7BE1D-543C-3F40-99D6-32116546C1DC}"/>
              </a:ext>
            </a:extLst>
          </p:cNvPr>
          <p:cNvSpPr txBox="1"/>
          <p:nvPr/>
        </p:nvSpPr>
        <p:spPr>
          <a:xfrm>
            <a:off x="6719264" y="481164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微信商城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323A3B61-6FD9-5342-B178-68141B847433}"/>
              </a:ext>
            </a:extLst>
          </p:cNvPr>
          <p:cNvSpPr txBox="1"/>
          <p:nvPr/>
        </p:nvSpPr>
        <p:spPr>
          <a:xfrm>
            <a:off x="7920043" y="481164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小程序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F9E308E4-B6C9-7F4A-8510-DD76629DE5C8}"/>
              </a:ext>
            </a:extLst>
          </p:cNvPr>
          <p:cNvSpPr txBox="1"/>
          <p:nvPr/>
        </p:nvSpPr>
        <p:spPr>
          <a:xfrm>
            <a:off x="9120822" y="481164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拉新活动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955F34A6-50A9-AB42-B2E7-D4DC6FC1A3D0}"/>
              </a:ext>
            </a:extLst>
          </p:cNvPr>
          <p:cNvSpPr txBox="1"/>
          <p:nvPr/>
        </p:nvSpPr>
        <p:spPr>
          <a:xfrm>
            <a:off x="10321601" y="481164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促活活动</a:t>
            </a: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F9972BE9-23AA-2C4A-B77D-2C6B94DCB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60" y="4945882"/>
            <a:ext cx="126654" cy="119746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DEBFD332-EAC7-9340-93B7-453ACA682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654" y="4945882"/>
            <a:ext cx="126654" cy="119746"/>
          </a:xfrm>
          <a:prstGeom prst="rect">
            <a:avLst/>
          </a:prstGeom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3E7C9E5B-991C-7F4B-9C7A-75231AF0E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66" y="4945882"/>
            <a:ext cx="126654" cy="119746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221362DB-438B-3E41-9029-2D588AF3F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547" y="4945882"/>
            <a:ext cx="126654" cy="119746"/>
          </a:xfrm>
          <a:prstGeom prst="rect">
            <a:avLst/>
          </a:prstGeom>
        </p:spPr>
      </p:pic>
      <p:sp>
        <p:nvSpPr>
          <p:cNvPr id="72" name="矩形 71">
            <a:extLst>
              <a:ext uri="{FF2B5EF4-FFF2-40B4-BE49-F238E27FC236}">
                <a16:creationId xmlns:a16="http://schemas.microsoft.com/office/drawing/2014/main" id="{9E21532B-1438-D744-828A-CFEA5C13108B}"/>
              </a:ext>
            </a:extLst>
          </p:cNvPr>
          <p:cNvSpPr/>
          <p:nvPr/>
        </p:nvSpPr>
        <p:spPr>
          <a:xfrm>
            <a:off x="6408053" y="4039429"/>
            <a:ext cx="5030711" cy="206101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4255AE16-548A-BA42-AA8B-736C1F793B6D}"/>
              </a:ext>
            </a:extLst>
          </p:cNvPr>
          <p:cNvSpPr txBox="1"/>
          <p:nvPr/>
        </p:nvSpPr>
        <p:spPr>
          <a:xfrm>
            <a:off x="6719264" y="548095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增购复购</a:t>
            </a: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4BD92F3-1234-724C-BB63-94A113959DF9}"/>
              </a:ext>
            </a:extLst>
          </p:cNvPr>
          <p:cNvSpPr txBox="1"/>
          <p:nvPr/>
        </p:nvSpPr>
        <p:spPr>
          <a:xfrm>
            <a:off x="7920043" y="548095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客群维护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D706F8F-63A7-2845-8E2B-0AC0AA956ED3}"/>
              </a:ext>
            </a:extLst>
          </p:cNvPr>
          <p:cNvSpPr txBox="1"/>
          <p:nvPr/>
        </p:nvSpPr>
        <p:spPr>
          <a:xfrm>
            <a:off x="9120822" y="5480951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客单提升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729DF07-6A43-BB49-A3B2-490B96FBBF49}"/>
              </a:ext>
            </a:extLst>
          </p:cNvPr>
          <p:cNvSpPr txBox="1"/>
          <p:nvPr/>
        </p:nvSpPr>
        <p:spPr>
          <a:xfrm>
            <a:off x="10321601" y="548095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更多</a:t>
            </a:r>
            <a:r>
              <a: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…</a:t>
            </a:r>
            <a:endParaRPr kumimoji="1"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pic>
        <p:nvPicPr>
          <p:cNvPr id="77" name="图片 76">
            <a:extLst>
              <a:ext uri="{FF2B5EF4-FFF2-40B4-BE49-F238E27FC236}">
                <a16:creationId xmlns:a16="http://schemas.microsoft.com/office/drawing/2014/main" id="{4459950D-30E5-3843-AF81-0C75C3C4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65" y="5615188"/>
            <a:ext cx="126654" cy="119746"/>
          </a:xfrm>
          <a:prstGeom prst="rect">
            <a:avLst/>
          </a:prstGeom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178E819D-B436-8A49-B042-4F0FE36BE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31" y="5615188"/>
            <a:ext cx="126654" cy="119746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8E053F69-C210-824C-B1BF-36D486B30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948" y="5615188"/>
            <a:ext cx="126654" cy="119746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:a16="http://schemas.microsoft.com/office/drawing/2014/main" id="{0C72575B-93AF-5440-9EF0-E966A551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113" y="5615188"/>
            <a:ext cx="126654" cy="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3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打通线下门店收银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五边形 16"/>
          <p:cNvSpPr/>
          <p:nvPr/>
        </p:nvSpPr>
        <p:spPr>
          <a:xfrm>
            <a:off x="2682019" y="1673131"/>
            <a:ext cx="4914067" cy="399982"/>
          </a:xfrm>
          <a:prstGeom prst="homePlate">
            <a:avLst/>
          </a:prstGeom>
          <a:solidFill>
            <a:srgbClr val="12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01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五边形 17"/>
          <p:cNvSpPr/>
          <p:nvPr/>
        </p:nvSpPr>
        <p:spPr>
          <a:xfrm>
            <a:off x="6173251" y="2072131"/>
            <a:ext cx="3255229" cy="399982"/>
          </a:xfrm>
          <a:prstGeom prst="homePlate">
            <a:avLst/>
          </a:prstGeom>
          <a:solidFill>
            <a:srgbClr val="72C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02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24876" y="2922721"/>
            <a:ext cx="2399892" cy="16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Levenim MT" pitchFamily="2" charset="-79"/>
              </a:rPr>
              <a:t>放置在服务台，一般机器占位较大。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Levenim MT" pitchFamily="2" charset="-79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Levenim MT" pitchFamily="2" charset="-79"/>
              </a:rPr>
              <a:t>电脑、一体秤、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Levenim MT" pitchFamily="2" charset="-79"/>
              </a:rPr>
              <a:t>Windows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Levenim MT" pitchFamily="2" charset="-79"/>
              </a:rPr>
              <a:t>和安卓收银机均可安装桌面收银。</a:t>
            </a:r>
          </a:p>
        </p:txBody>
      </p:sp>
      <p:sp>
        <p:nvSpPr>
          <p:cNvPr id="22" name="矩形 21"/>
          <p:cNvSpPr/>
          <p:nvPr/>
        </p:nvSpPr>
        <p:spPr>
          <a:xfrm>
            <a:off x="2624875" y="2310890"/>
            <a:ext cx="2399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>
                <a:solidFill>
                  <a:srgbClr val="12A4F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桌面收银</a:t>
            </a:r>
          </a:p>
        </p:txBody>
      </p:sp>
      <p:sp>
        <p:nvSpPr>
          <p:cNvPr id="26" name="矩形 25"/>
          <p:cNvSpPr/>
          <p:nvPr/>
        </p:nvSpPr>
        <p:spPr>
          <a:xfrm>
            <a:off x="6173252" y="3245104"/>
            <a:ext cx="2399892" cy="16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Levenim MT" pitchFamily="2" charset="-79"/>
              </a:rPr>
              <a:t>随身携带，小巧轻便，不占空间。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Levenim MT" pitchFamily="2" charset="-79"/>
            </a:endParaRPr>
          </a:p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Levenim MT" pitchFamily="2" charset="-79"/>
              </a:rPr>
              <a:t>苹果手机、安卓手机、安卓智能手持设备均可安装手机收银。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173251" y="2710872"/>
            <a:ext cx="2399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>
                <a:solidFill>
                  <a:srgbClr val="12A4F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掌上收银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563250" y="2999902"/>
            <a:ext cx="0" cy="17808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24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连接线上微信商城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15A5A5E-490E-2D4F-B8C4-F9F8B1CF7DC9}"/>
              </a:ext>
            </a:extLst>
          </p:cNvPr>
          <p:cNvSpPr txBox="1"/>
          <p:nvPr/>
        </p:nvSpPr>
        <p:spPr>
          <a:xfrm>
            <a:off x="5311170" y="12766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轻松管理网店</a:t>
            </a:r>
          </a:p>
        </p:txBody>
      </p:sp>
      <p:cxnSp>
        <p:nvCxnSpPr>
          <p:cNvPr id="6" name="肘形连接符 5">
            <a:extLst>
              <a:ext uri="{FF2B5EF4-FFF2-40B4-BE49-F238E27FC236}">
                <a16:creationId xmlns:a16="http://schemas.microsoft.com/office/drawing/2014/main" id="{E287FA66-EBFC-BF49-B7B9-EE13E8EBE3B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4639" y="3788958"/>
            <a:ext cx="1633412" cy="443073"/>
          </a:xfrm>
          <a:prstGeom prst="bentConnector3">
            <a:avLst>
              <a:gd name="adj1" fmla="val 9926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C4ABE180-D6D9-8B46-93B3-F27B7FC3582C}"/>
              </a:ext>
            </a:extLst>
          </p:cNvPr>
          <p:cNvSpPr/>
          <p:nvPr/>
        </p:nvSpPr>
        <p:spPr>
          <a:xfrm>
            <a:off x="2209294" y="4283249"/>
            <a:ext cx="1236118" cy="49923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A2C4CCB-1F89-F04E-85BB-143E8210E297}"/>
              </a:ext>
            </a:extLst>
          </p:cNvPr>
          <p:cNvSpPr/>
          <p:nvPr/>
        </p:nvSpPr>
        <p:spPr>
          <a:xfrm>
            <a:off x="2270476" y="4337369"/>
            <a:ext cx="1113755" cy="393897"/>
          </a:xfrm>
          <a:prstGeom prst="rect">
            <a:avLst/>
          </a:prstGeom>
          <a:solidFill>
            <a:srgbClr val="00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C5657FB-780B-6544-9CF0-8BDBD5549416}"/>
              </a:ext>
            </a:extLst>
          </p:cNvPr>
          <p:cNvSpPr txBox="1"/>
          <p:nvPr/>
        </p:nvSpPr>
        <p:spPr>
          <a:xfrm>
            <a:off x="2372416" y="4360742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直营网点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78A3DB2-58FF-7A4F-ADF2-B0773BFE53D6}"/>
              </a:ext>
            </a:extLst>
          </p:cNvPr>
          <p:cNvSpPr/>
          <p:nvPr/>
        </p:nvSpPr>
        <p:spPr>
          <a:xfrm>
            <a:off x="4974930" y="4283249"/>
            <a:ext cx="1236118" cy="499234"/>
          </a:xfrm>
          <a:prstGeom prst="rect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C011B24-B166-B244-855A-56C6153CE52E}"/>
              </a:ext>
            </a:extLst>
          </p:cNvPr>
          <p:cNvSpPr/>
          <p:nvPr/>
        </p:nvSpPr>
        <p:spPr>
          <a:xfrm>
            <a:off x="5036112" y="4337369"/>
            <a:ext cx="1113755" cy="393897"/>
          </a:xfrm>
          <a:prstGeom prst="rect">
            <a:avLst/>
          </a:prstGeom>
          <a:solidFill>
            <a:srgbClr val="00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F3E83CFC-7D3F-DE4C-A1BF-9706C30288FC}"/>
              </a:ext>
            </a:extLst>
          </p:cNvPr>
          <p:cNvCxnSpPr>
            <a:cxnSpLocks/>
          </p:cNvCxnSpPr>
          <p:nvPr/>
        </p:nvCxnSpPr>
        <p:spPr>
          <a:xfrm>
            <a:off x="4468051" y="3788962"/>
            <a:ext cx="1109788" cy="443070"/>
          </a:xfrm>
          <a:prstGeom prst="bentConnector3">
            <a:avLst>
              <a:gd name="adj1" fmla="val 10026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680992B-393A-4F4A-9A63-097CEF8E3C4B}"/>
              </a:ext>
            </a:extLst>
          </p:cNvPr>
          <p:cNvSpPr txBox="1"/>
          <p:nvPr/>
        </p:nvSpPr>
        <p:spPr>
          <a:xfrm>
            <a:off x="5104137" y="4348127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加盟网点</a:t>
            </a:r>
          </a:p>
        </p:txBody>
      </p:sp>
      <p:sp>
        <p:nvSpPr>
          <p:cNvPr id="14" name="六边形 13">
            <a:extLst>
              <a:ext uri="{FF2B5EF4-FFF2-40B4-BE49-F238E27FC236}">
                <a16:creationId xmlns:a16="http://schemas.microsoft.com/office/drawing/2014/main" id="{7F242D2B-34E5-8348-B6E1-A82CB9246A83}"/>
              </a:ext>
            </a:extLst>
          </p:cNvPr>
          <p:cNvSpPr/>
          <p:nvPr/>
        </p:nvSpPr>
        <p:spPr>
          <a:xfrm rot="1800000">
            <a:off x="3400105" y="1938765"/>
            <a:ext cx="1537280" cy="1325242"/>
          </a:xfrm>
          <a:prstGeom prst="hexagon">
            <a:avLst/>
          </a:prstGeom>
          <a:solidFill>
            <a:schemeClr val="accent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六边形 14">
            <a:extLst>
              <a:ext uri="{FF2B5EF4-FFF2-40B4-BE49-F238E27FC236}">
                <a16:creationId xmlns:a16="http://schemas.microsoft.com/office/drawing/2014/main" id="{EBAD6CF5-77D9-E743-A6E8-9DCC0F024B7A}"/>
              </a:ext>
            </a:extLst>
          </p:cNvPr>
          <p:cNvSpPr/>
          <p:nvPr/>
        </p:nvSpPr>
        <p:spPr>
          <a:xfrm rot="1800000">
            <a:off x="3556362" y="2073469"/>
            <a:ext cx="1224767" cy="1055834"/>
          </a:xfrm>
          <a:prstGeom prst="hexagon">
            <a:avLst/>
          </a:prstGeom>
          <a:solidFill>
            <a:srgbClr val="12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50744BB-2A59-1448-9C43-0B6AB8E678EA}"/>
              </a:ext>
            </a:extLst>
          </p:cNvPr>
          <p:cNvSpPr txBox="1"/>
          <p:nvPr/>
        </p:nvSpPr>
        <p:spPr>
          <a:xfrm>
            <a:off x="3753407" y="2401331"/>
            <a:ext cx="830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 部</a:t>
            </a:r>
            <a:endParaRPr kumimoji="1" lang="en-US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D6EA1B42-827D-2849-8E1C-22295A30C286}"/>
              </a:ext>
            </a:extLst>
          </p:cNvPr>
          <p:cNvCxnSpPr>
            <a:cxnSpLocks/>
          </p:cNvCxnSpPr>
          <p:nvPr/>
        </p:nvCxnSpPr>
        <p:spPr>
          <a:xfrm flipV="1">
            <a:off x="4213388" y="3383239"/>
            <a:ext cx="0" cy="40572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DE782295-2CEE-5A4F-A87E-B87460626A1D}"/>
              </a:ext>
            </a:extLst>
          </p:cNvPr>
          <p:cNvSpPr/>
          <p:nvPr/>
        </p:nvSpPr>
        <p:spPr>
          <a:xfrm>
            <a:off x="5107729" y="2212034"/>
            <a:ext cx="3564374" cy="756867"/>
          </a:xfrm>
          <a:prstGeom prst="roundRect">
            <a:avLst>
              <a:gd name="adj" fmla="val 614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·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 订单、库存：统一管理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·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 商品、营销、装修：权限化管理 </a:t>
            </a: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E2C4ED9B-57B8-C946-BF96-BBAB72306401}"/>
              </a:ext>
            </a:extLst>
          </p:cNvPr>
          <p:cNvSpPr/>
          <p:nvPr/>
        </p:nvSpPr>
        <p:spPr>
          <a:xfrm>
            <a:off x="6407089" y="4332310"/>
            <a:ext cx="1163519" cy="382415"/>
          </a:xfrm>
          <a:prstGeom prst="roundRect">
            <a:avLst>
              <a:gd name="adj" fmla="val 50000"/>
            </a:avLst>
          </a:prstGeom>
          <a:solidFill>
            <a:srgbClr val="19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智能派单</a:t>
            </a:r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BFEB4E7B-24E5-4F42-888E-5F677EDC3961}"/>
              </a:ext>
            </a:extLst>
          </p:cNvPr>
          <p:cNvSpPr/>
          <p:nvPr/>
        </p:nvSpPr>
        <p:spPr>
          <a:xfrm>
            <a:off x="1871366" y="4982736"/>
            <a:ext cx="1959969" cy="357360"/>
          </a:xfrm>
          <a:prstGeom prst="roundRect">
            <a:avLst>
              <a:gd name="adj" fmla="val 167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会员共享，统一管理</a:t>
            </a:r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AFC1C901-0D28-DF40-BCBD-2EF3FA93D73A}"/>
              </a:ext>
            </a:extLst>
          </p:cNvPr>
          <p:cNvSpPr/>
          <p:nvPr/>
        </p:nvSpPr>
        <p:spPr>
          <a:xfrm>
            <a:off x="4486550" y="4982736"/>
            <a:ext cx="2168787" cy="357360"/>
          </a:xfrm>
          <a:prstGeom prst="roundRect">
            <a:avLst>
              <a:gd name="adj" fmla="val 141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会员不共享，独立管理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D0B3A19-C861-9840-A299-6A7F993368C6}"/>
              </a:ext>
            </a:extLst>
          </p:cNvPr>
          <p:cNvSpPr/>
          <p:nvPr/>
        </p:nvSpPr>
        <p:spPr>
          <a:xfrm>
            <a:off x="2857724" y="5867367"/>
            <a:ext cx="2706624" cy="446866"/>
          </a:xfrm>
          <a:prstGeom prst="rect">
            <a:avLst/>
          </a:prstGeom>
          <a:solidFill>
            <a:srgbClr val="12A4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600" dirty="0">
                <a:latin typeface="Heiti SC Medium" pitchFamily="2" charset="-128"/>
                <a:ea typeface="Heiti SC Medium" pitchFamily="2" charset="-128"/>
              </a:rPr>
              <a:t>多仓、多门店灵活供货</a:t>
            </a:r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DAE412FF-2A7E-6646-A53E-70FF12204B39}"/>
              </a:ext>
            </a:extLst>
          </p:cNvPr>
          <p:cNvSpPr/>
          <p:nvPr/>
        </p:nvSpPr>
        <p:spPr>
          <a:xfrm>
            <a:off x="7861608" y="3767243"/>
            <a:ext cx="3564374" cy="2517762"/>
          </a:xfrm>
          <a:prstGeom prst="roundRect">
            <a:avLst>
              <a:gd name="adj" fmla="val 614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店铺装修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·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统一装修或千店千面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r>
              <a: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·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多种行业模板快速搭建，一键开店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r>
              <a: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·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店铺主题色设置，提高品牌辨识度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r>
              <a:rPr kumimoji="1"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·</a:t>
            </a:r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组件化装修，自由拖拽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物流设置</a:t>
            </a:r>
            <a:endParaRPr kumimoji="1"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支持商家自配、到店自提、第三方配送、快递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7B1A4BBE-0E11-8545-A921-DF355921E2D4}"/>
              </a:ext>
            </a:extLst>
          </p:cNvPr>
          <p:cNvSpPr/>
          <p:nvPr/>
        </p:nvSpPr>
        <p:spPr>
          <a:xfrm>
            <a:off x="856681" y="4332310"/>
            <a:ext cx="1163519" cy="382415"/>
          </a:xfrm>
          <a:prstGeom prst="roundRect">
            <a:avLst>
              <a:gd name="adj" fmla="val 50000"/>
            </a:avLst>
          </a:prstGeom>
          <a:solidFill>
            <a:srgbClr val="1985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智能派单</a:t>
            </a:r>
          </a:p>
        </p:txBody>
      </p:sp>
    </p:spTree>
    <p:extLst>
      <p:ext uri="{BB962C8B-B14F-4D97-AF65-F5344CB8AC3E}">
        <p14:creationId xmlns:p14="http://schemas.microsoft.com/office/powerpoint/2010/main" val="255414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连接线上微信商城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DFFC9DBA-EFFA-AE48-907D-436D2D21AB11}"/>
              </a:ext>
            </a:extLst>
          </p:cNvPr>
          <p:cNvGrpSpPr/>
          <p:nvPr/>
        </p:nvGrpSpPr>
        <p:grpSpPr>
          <a:xfrm>
            <a:off x="4690620" y="2450592"/>
            <a:ext cx="2810760" cy="3423015"/>
            <a:chOff x="1034054" y="1712719"/>
            <a:chExt cx="2389239" cy="3938637"/>
          </a:xfrm>
        </p:grpSpPr>
        <p:sp>
          <p:nvSpPr>
            <p:cNvPr id="6" name="Rounded Rectangle 70">
              <a:extLst>
                <a:ext uri="{FF2B5EF4-FFF2-40B4-BE49-F238E27FC236}">
                  <a16:creationId xmlns:a16="http://schemas.microsoft.com/office/drawing/2014/main" id="{CC328807-BA20-8B42-A576-C08BC01FE6D2}"/>
                </a:ext>
              </a:extLst>
            </p:cNvPr>
            <p:cNvSpPr/>
            <p:nvPr/>
          </p:nvSpPr>
          <p:spPr>
            <a:xfrm>
              <a:off x="1034054" y="1712719"/>
              <a:ext cx="2389239" cy="3938637"/>
            </a:xfrm>
            <a:prstGeom prst="roundRect">
              <a:avLst>
                <a:gd name="adj" fmla="val 246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7" name="Round Same Side Corner Rectangle 82">
              <a:extLst>
                <a:ext uri="{FF2B5EF4-FFF2-40B4-BE49-F238E27FC236}">
                  <a16:creationId xmlns:a16="http://schemas.microsoft.com/office/drawing/2014/main" id="{94CAD4A9-678A-9F4E-8981-7CD2949B5F44}"/>
                </a:ext>
              </a:extLst>
            </p:cNvPr>
            <p:cNvSpPr/>
            <p:nvPr/>
          </p:nvSpPr>
          <p:spPr>
            <a:xfrm>
              <a:off x="1034054" y="1712719"/>
              <a:ext cx="2389239" cy="1389296"/>
            </a:xfrm>
            <a:prstGeom prst="round2SameRect">
              <a:avLst>
                <a:gd name="adj1" fmla="val 7022"/>
                <a:gd name="adj2" fmla="val 0"/>
              </a:avLst>
            </a:prstGeom>
            <a:solidFill>
              <a:srgbClr val="4989FF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1DE832F-7670-5843-8A75-90577D207F8F}"/>
              </a:ext>
            </a:extLst>
          </p:cNvPr>
          <p:cNvGrpSpPr/>
          <p:nvPr/>
        </p:nvGrpSpPr>
        <p:grpSpPr>
          <a:xfrm>
            <a:off x="8028180" y="2450592"/>
            <a:ext cx="2810760" cy="3423015"/>
            <a:chOff x="1034054" y="1712719"/>
            <a:chExt cx="2389239" cy="3938637"/>
          </a:xfrm>
        </p:grpSpPr>
        <p:sp>
          <p:nvSpPr>
            <p:cNvPr id="9" name="Rounded Rectangle 70">
              <a:extLst>
                <a:ext uri="{FF2B5EF4-FFF2-40B4-BE49-F238E27FC236}">
                  <a16:creationId xmlns:a16="http://schemas.microsoft.com/office/drawing/2014/main" id="{40F6C8B1-5360-3A4D-B69D-5762E6F151E2}"/>
                </a:ext>
              </a:extLst>
            </p:cNvPr>
            <p:cNvSpPr/>
            <p:nvPr/>
          </p:nvSpPr>
          <p:spPr>
            <a:xfrm>
              <a:off x="1034054" y="1712719"/>
              <a:ext cx="2389239" cy="3938637"/>
            </a:xfrm>
            <a:prstGeom prst="roundRect">
              <a:avLst>
                <a:gd name="adj" fmla="val 246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10" name="Round Same Side Corner Rectangle 82">
              <a:extLst>
                <a:ext uri="{FF2B5EF4-FFF2-40B4-BE49-F238E27FC236}">
                  <a16:creationId xmlns:a16="http://schemas.microsoft.com/office/drawing/2014/main" id="{F844E62F-C78C-D04F-BCA8-E9B485C0FA94}"/>
                </a:ext>
              </a:extLst>
            </p:cNvPr>
            <p:cNvSpPr/>
            <p:nvPr/>
          </p:nvSpPr>
          <p:spPr>
            <a:xfrm>
              <a:off x="1034054" y="1712719"/>
              <a:ext cx="2389239" cy="1389296"/>
            </a:xfrm>
            <a:prstGeom prst="round2SameRect">
              <a:avLst>
                <a:gd name="adj1" fmla="val 7022"/>
                <a:gd name="adj2" fmla="val 0"/>
              </a:avLst>
            </a:prstGeom>
            <a:solidFill>
              <a:srgbClr val="4989FF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277DE4-F1F9-C74B-9C2A-12E4F285AD32}"/>
              </a:ext>
            </a:extLst>
          </p:cNvPr>
          <p:cNvGrpSpPr/>
          <p:nvPr/>
        </p:nvGrpSpPr>
        <p:grpSpPr>
          <a:xfrm>
            <a:off x="1281432" y="2450592"/>
            <a:ext cx="2810760" cy="3423015"/>
            <a:chOff x="1034054" y="1712719"/>
            <a:chExt cx="2389239" cy="3938637"/>
          </a:xfrm>
        </p:grpSpPr>
        <p:sp>
          <p:nvSpPr>
            <p:cNvPr id="12" name="Rounded Rectangle 70">
              <a:extLst>
                <a:ext uri="{FF2B5EF4-FFF2-40B4-BE49-F238E27FC236}">
                  <a16:creationId xmlns:a16="http://schemas.microsoft.com/office/drawing/2014/main" id="{04DDE543-E1B9-4E42-B78A-832F33A84EFE}"/>
                </a:ext>
              </a:extLst>
            </p:cNvPr>
            <p:cNvSpPr/>
            <p:nvPr/>
          </p:nvSpPr>
          <p:spPr>
            <a:xfrm>
              <a:off x="1034054" y="1712719"/>
              <a:ext cx="2389239" cy="3938637"/>
            </a:xfrm>
            <a:prstGeom prst="roundRect">
              <a:avLst>
                <a:gd name="adj" fmla="val 2469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  <p:sp>
          <p:nvSpPr>
            <p:cNvPr id="13" name="Round Same Side Corner Rectangle 82">
              <a:extLst>
                <a:ext uri="{FF2B5EF4-FFF2-40B4-BE49-F238E27FC236}">
                  <a16:creationId xmlns:a16="http://schemas.microsoft.com/office/drawing/2014/main" id="{16E25663-F32E-314A-9347-66EE84C873D0}"/>
                </a:ext>
              </a:extLst>
            </p:cNvPr>
            <p:cNvSpPr/>
            <p:nvPr/>
          </p:nvSpPr>
          <p:spPr>
            <a:xfrm>
              <a:off x="1034054" y="1712719"/>
              <a:ext cx="2389239" cy="1389296"/>
            </a:xfrm>
            <a:prstGeom prst="round2SameRect">
              <a:avLst>
                <a:gd name="adj1" fmla="val 7022"/>
                <a:gd name="adj2" fmla="val 0"/>
              </a:avLst>
            </a:prstGeom>
            <a:solidFill>
              <a:srgbClr val="4989FF"/>
            </a:solidFill>
            <a:ln w="12700" cap="flat" cmpd="sng" algn="ctr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+mn-ea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168A0299-373A-DA47-A9E2-93CD479556F4}"/>
              </a:ext>
            </a:extLst>
          </p:cNvPr>
          <p:cNvSpPr txBox="1"/>
          <p:nvPr/>
        </p:nvSpPr>
        <p:spPr>
          <a:xfrm>
            <a:off x="5311170" y="12766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latin typeface="Heiti SC Medium" pitchFamily="2" charset="-128"/>
                <a:ea typeface="Heiti SC Medium" pitchFamily="2" charset="-128"/>
              </a:rPr>
              <a:t>私域流量转化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38EB3B-B94D-F94D-8987-8BE9850651D3}"/>
              </a:ext>
            </a:extLst>
          </p:cNvPr>
          <p:cNvSpPr txBox="1"/>
          <p:nvPr/>
        </p:nvSpPr>
        <p:spPr>
          <a:xfrm>
            <a:off x="1671150" y="2621624"/>
            <a:ext cx="2031325" cy="85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社交裂变</a:t>
            </a:r>
            <a:endParaRPr kumimoji="1" lang="en-US" altLang="zh-CN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客流销量多重增长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8F2FDD6-E914-C54C-B374-6E4109F5A0E4}"/>
              </a:ext>
            </a:extLst>
          </p:cNvPr>
          <p:cNvSpPr txBox="1"/>
          <p:nvPr/>
        </p:nvSpPr>
        <p:spPr>
          <a:xfrm>
            <a:off x="1561464" y="3893691"/>
            <a:ext cx="2250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拼团、砍价、分销、社区团购、荐客有礼，五大活动三大能力模块助力全员营销，人人都是你的分销员。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A5B9914-D83C-8B49-9E77-B0AFA84303EA}"/>
              </a:ext>
            </a:extLst>
          </p:cNvPr>
          <p:cNvSpPr txBox="1"/>
          <p:nvPr/>
        </p:nvSpPr>
        <p:spPr>
          <a:xfrm>
            <a:off x="5039808" y="2621624"/>
            <a:ext cx="2112384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构建以消费者为中心的营销活动体系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C419135-35FF-F14E-8622-902853937BB9}"/>
              </a:ext>
            </a:extLst>
          </p:cNvPr>
          <p:cNvSpPr txBox="1"/>
          <p:nvPr/>
        </p:nvSpPr>
        <p:spPr>
          <a:xfrm>
            <a:off x="4997196" y="3893691"/>
            <a:ext cx="2197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发券助手、签到活动、营销关怀等客群维护工具，持续挖掘单客价值，提高品牌认知和会员忠诚度。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364B00C-D372-C244-9345-64FDBE417F38}"/>
              </a:ext>
            </a:extLst>
          </p:cNvPr>
          <p:cNvSpPr txBox="1"/>
          <p:nvPr/>
        </p:nvSpPr>
        <p:spPr>
          <a:xfrm>
            <a:off x="8347443" y="2621624"/>
            <a:ext cx="2172235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低成本高趣味的互动游戏，引流线下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A6B704B-BA39-3F4A-BA99-0D9B11AAFFC9}"/>
              </a:ext>
            </a:extLst>
          </p:cNvPr>
          <p:cNvSpPr txBox="1"/>
          <p:nvPr/>
        </p:nvSpPr>
        <p:spPr>
          <a:xfrm>
            <a:off x="8129016" y="3820539"/>
            <a:ext cx="2609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好友助力、刮刮卡、大转盘、砸金蛋、疯狂猜等互动游戏，奖品类型丰富，又有趣味性，能有效提高用户粘性。中奖商品至门店免费领取，线下履约，引导到店。</a:t>
            </a:r>
          </a:p>
        </p:txBody>
      </p:sp>
    </p:spTree>
    <p:extLst>
      <p:ext uri="{BB962C8B-B14F-4D97-AF65-F5344CB8AC3E}">
        <p14:creationId xmlns:p14="http://schemas.microsoft.com/office/powerpoint/2010/main" val="347431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数据中心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2F5F4C2-535D-DE4C-8C35-07EF7ACC8EF3}"/>
              </a:ext>
            </a:extLst>
          </p:cNvPr>
          <p:cNvSpPr txBox="1"/>
          <p:nvPr/>
        </p:nvSpPr>
        <p:spPr>
          <a:xfrm>
            <a:off x="7315712" y="1805914"/>
            <a:ext cx="2329733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02FC7BF-1CD4-8B45-9A5A-D3C10B81A4EA}"/>
              </a:ext>
            </a:extLst>
          </p:cNvPr>
          <p:cNvSpPr txBox="1"/>
          <p:nvPr/>
        </p:nvSpPr>
        <p:spPr>
          <a:xfrm>
            <a:off x="2271763" y="4452101"/>
            <a:ext cx="2329733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182A6C6-C30D-0B4C-AE0E-5D567222E69A}"/>
              </a:ext>
            </a:extLst>
          </p:cNvPr>
          <p:cNvSpPr txBox="1"/>
          <p:nvPr/>
        </p:nvSpPr>
        <p:spPr>
          <a:xfrm>
            <a:off x="7315712" y="4452101"/>
            <a:ext cx="2329733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9AD06BE-C1F2-7740-9DB2-31B6359FEC60}"/>
              </a:ext>
            </a:extLst>
          </p:cNvPr>
          <p:cNvSpPr txBox="1"/>
          <p:nvPr/>
        </p:nvSpPr>
        <p:spPr>
          <a:xfrm>
            <a:off x="2271763" y="1805914"/>
            <a:ext cx="2329733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48B335D8-24C5-4C45-AEEE-A55F194680A0}"/>
              </a:ext>
            </a:extLst>
          </p:cNvPr>
          <p:cNvSpPr/>
          <p:nvPr/>
        </p:nvSpPr>
        <p:spPr>
          <a:xfrm>
            <a:off x="2229217" y="5150602"/>
            <a:ext cx="3649351" cy="1119409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包括会员关键指标分析、会员贡献分析、会员客单价分析、会员价值评估、会员画像等。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2B6C45D9-CC15-DE4B-A375-2E0B9D716AAB}"/>
              </a:ext>
            </a:extLst>
          </p:cNvPr>
          <p:cNvSpPr txBox="1"/>
          <p:nvPr/>
        </p:nvSpPr>
        <p:spPr>
          <a:xfrm>
            <a:off x="2310498" y="4552874"/>
            <a:ext cx="275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360</a:t>
            </a: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°消费者画像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EA4DB90-715C-0A43-8714-A2175C16D1F1}"/>
              </a:ext>
            </a:extLst>
          </p:cNvPr>
          <p:cNvSpPr txBox="1"/>
          <p:nvPr/>
        </p:nvSpPr>
        <p:spPr>
          <a:xfrm>
            <a:off x="2271763" y="1912723"/>
            <a:ext cx="266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精准把控门店经营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6908CBD-279F-534C-9F45-2368AB7342C1}"/>
              </a:ext>
            </a:extLst>
          </p:cNvPr>
          <p:cNvSpPr/>
          <p:nvPr/>
        </p:nvSpPr>
        <p:spPr>
          <a:xfrm>
            <a:off x="2246998" y="2496841"/>
            <a:ext cx="3679545" cy="148874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用数据直观反馈经营过程，洞察经营问题。数字化经营理念，无缝对接海量数据，输出全渠道数据指标，帮助商户快速分析经营现状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FDC3F7C-94B9-5340-B75E-B89FAA8EE77B}"/>
              </a:ext>
            </a:extLst>
          </p:cNvPr>
          <p:cNvSpPr/>
          <p:nvPr/>
        </p:nvSpPr>
        <p:spPr>
          <a:xfrm>
            <a:off x="7278287" y="2497434"/>
            <a:ext cx="3625686" cy="148874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从多维业务视角，覆盖交易客单价分析、顾客价值评估等多种分析模型，满足多场景分析需求，支撑经营决策，轻松掌控门店经营。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B00D7BE-C3F7-7841-9F97-003659047422}"/>
              </a:ext>
            </a:extLst>
          </p:cNvPr>
          <p:cNvSpPr txBox="1"/>
          <p:nvPr/>
        </p:nvSpPr>
        <p:spPr>
          <a:xfrm>
            <a:off x="7337977" y="1912723"/>
            <a:ext cx="327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spcBef>
                <a:spcPct val="0"/>
              </a:spcBef>
            </a:pP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多维量化数据分析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90C379D-34E5-7049-9DE9-693FCA5BB642}"/>
              </a:ext>
            </a:extLst>
          </p:cNvPr>
          <p:cNvSpPr txBox="1"/>
          <p:nvPr/>
        </p:nvSpPr>
        <p:spPr>
          <a:xfrm>
            <a:off x="7438307" y="4552874"/>
            <a:ext cx="2827655" cy="5378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 defTabSz="914400"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AI</a:t>
            </a:r>
            <a:r>
              <a:rPr lang="zh-CN" altLang="en-US" b="1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挖掘潜力商品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4D3576A-5909-FC43-B2C1-1366033A81A2}"/>
              </a:ext>
            </a:extLst>
          </p:cNvPr>
          <p:cNvSpPr/>
          <p:nvPr/>
        </p:nvSpPr>
        <p:spPr>
          <a:xfrm>
            <a:off x="7337976" y="5132717"/>
            <a:ext cx="3577539" cy="750077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帮助商户一键诊断门店商品，提供引新与淘汰策略指导</a:t>
            </a:r>
            <a:r>
              <a:rPr lang="zh-CN" altLang="en-US" sz="1600" b="1" dirty="0">
                <a:solidFill>
                  <a:srgbClr val="1890FF"/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（限便利商超）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BFEFD5A5-FA41-D747-B38C-8679937C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95" y="4420982"/>
            <a:ext cx="685800" cy="7366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8864BB14-7D38-2343-AFED-223E3873A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99" y="1906918"/>
            <a:ext cx="495300" cy="711200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857ACCC6-F8F4-7549-BB25-8C8B92664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95" y="1906918"/>
            <a:ext cx="685800" cy="7112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F02B382-64C9-2E45-9750-E699BC74B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50" y="4446382"/>
            <a:ext cx="596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/>
      <p:bldP spid="33" grpId="0"/>
      <p:bldP spid="34" grpId="0"/>
      <p:bldP spid="35" grpId="0" bldLvl="0"/>
      <p:bldP spid="36" grpId="0" bldLvl="0"/>
      <p:bldP spid="37" grpId="0"/>
      <p:bldP spid="38" grpId="0"/>
      <p:bldP spid="39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ADA87786-AC4F-C446-BE2C-B0D8ED39BA27}"/>
              </a:ext>
            </a:extLst>
          </p:cNvPr>
          <p:cNvSpPr/>
          <p:nvPr/>
        </p:nvSpPr>
        <p:spPr>
          <a:xfrm>
            <a:off x="-194385" y="0"/>
            <a:ext cx="12580771" cy="694111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48F4E2C-CB73-4E47-A9E7-6D67189856C0}"/>
              </a:ext>
            </a:extLst>
          </p:cNvPr>
          <p:cNvGrpSpPr/>
          <p:nvPr/>
        </p:nvGrpSpPr>
        <p:grpSpPr>
          <a:xfrm>
            <a:off x="2631104" y="1853317"/>
            <a:ext cx="2643418" cy="2643418"/>
            <a:chOff x="664523" y="300767"/>
            <a:chExt cx="3035689" cy="3035689"/>
          </a:xfrm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860BA0D-AD97-EF46-BE43-3715EA12E3AD}"/>
                </a:ext>
              </a:extLst>
            </p:cNvPr>
            <p:cNvSpPr/>
            <p:nvPr/>
          </p:nvSpPr>
          <p:spPr>
            <a:xfrm>
              <a:off x="664523" y="300767"/>
              <a:ext cx="3035689" cy="30356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sx="95000" sy="95000" algn="tl" rotWithShape="0">
                <a:schemeClr val="tx1">
                  <a:lumMod val="65000"/>
                  <a:lumOff val="3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2CB07CC-8056-C343-8930-9D38C187B34C}"/>
                </a:ext>
              </a:extLst>
            </p:cNvPr>
            <p:cNvSpPr txBox="1"/>
            <p:nvPr/>
          </p:nvSpPr>
          <p:spPr>
            <a:xfrm>
              <a:off x="674453" y="1182403"/>
              <a:ext cx="3015830" cy="106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85C4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PART/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1985C4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03</a:t>
              </a:r>
              <a:endPara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1985C4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C7065C05-CE95-C443-A6CD-78BD6D89F4C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789988" y="2534088"/>
            <a:ext cx="5680652" cy="615553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b="1" dirty="0">
                <a:solidFill>
                  <a:srgbClr val="1985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服务</a:t>
            </a:r>
            <a:r>
              <a:rPr lang="zh-CN" altLang="en-US" sz="4000" b="1" dirty="0">
                <a:solidFill>
                  <a:srgbClr val="1985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</a:t>
            </a:r>
            <a:endParaRPr lang="id-ID" altLang="zh-CN" sz="4000" b="1" dirty="0">
              <a:solidFill>
                <a:srgbClr val="1985C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14A43CD-2B4F-924E-91EB-5BE1B92F282A}"/>
              </a:ext>
            </a:extLst>
          </p:cNvPr>
          <p:cNvSpPr txBox="1"/>
          <p:nvPr/>
        </p:nvSpPr>
        <p:spPr>
          <a:xfrm>
            <a:off x="5789987" y="3287875"/>
            <a:ext cx="2957773" cy="735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赋能客户成功</a:t>
            </a:r>
          </a:p>
        </p:txBody>
      </p:sp>
    </p:spTree>
    <p:extLst>
      <p:ext uri="{BB962C8B-B14F-4D97-AF65-F5344CB8AC3E}">
        <p14:creationId xmlns:p14="http://schemas.microsoft.com/office/powerpoint/2010/main" val="161363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0A66BAF-C159-3C45-926C-3787AB8ABE8F}"/>
              </a:ext>
            </a:extLst>
          </p:cNvPr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体系搭建服务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649FCE8-0BF8-A349-9DE1-BAD12102C217}"/>
              </a:ext>
            </a:extLst>
          </p:cNvPr>
          <p:cNvSpPr/>
          <p:nvPr/>
        </p:nvSpPr>
        <p:spPr>
          <a:xfrm>
            <a:off x="1859280" y="1388795"/>
            <a:ext cx="855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专属服务运营团队，助力商家快速构建管理运营体系，推动门店快速上线</a:t>
            </a:r>
            <a:endParaRPr lang="zh-CN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76290A7-030E-3843-A96B-56E1D3768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240" y="1983762"/>
            <a:ext cx="8046720" cy="44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76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>
            <a:extLst>
              <a:ext uri="{FF2B5EF4-FFF2-40B4-BE49-F238E27FC236}">
                <a16:creationId xmlns:a16="http://schemas.microsoft.com/office/drawing/2014/main" id="{5BF649D0-8CB3-074A-96A6-ABEB2240D881}"/>
              </a:ext>
            </a:extLst>
          </p:cNvPr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体系搭建服务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F0AF814A-386F-F34F-A708-2AFB22C73CB2}"/>
              </a:ext>
            </a:extLst>
          </p:cNvPr>
          <p:cNvSpPr/>
          <p:nvPr/>
        </p:nvSpPr>
        <p:spPr>
          <a:xfrm>
            <a:off x="1859280" y="1541195"/>
            <a:ext cx="855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专属服务团队，助你快速上手，推动新店快速上线</a:t>
            </a:r>
            <a:endParaRPr lang="zh-CN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AF0CDEE4-1B5E-E947-946B-6274C0432B01}"/>
              </a:ext>
            </a:extLst>
          </p:cNvPr>
          <p:cNvSpPr txBox="1"/>
          <p:nvPr/>
        </p:nvSpPr>
        <p:spPr>
          <a:xfrm>
            <a:off x="1671574" y="2209927"/>
            <a:ext cx="181330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极速认证指导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47" name="object 7">
            <a:extLst>
              <a:ext uri="{FF2B5EF4-FFF2-40B4-BE49-F238E27FC236}">
                <a16:creationId xmlns:a16="http://schemas.microsoft.com/office/drawing/2014/main" id="{E8B1FF66-A874-B94E-A242-0F02E29AD421}"/>
              </a:ext>
            </a:extLst>
          </p:cNvPr>
          <p:cNvSpPr txBox="1"/>
          <p:nvPr/>
        </p:nvSpPr>
        <p:spPr>
          <a:xfrm>
            <a:off x="3566033" y="2209927"/>
            <a:ext cx="224548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  <a:tab pos="2084070" algn="l"/>
                <a:tab pos="2371090" algn="l"/>
              </a:tabLst>
            </a:pPr>
            <a:r>
              <a:rPr sz="1600" dirty="0" err="1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后台功能高效设置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B08CAA9A-6FD9-D444-8C57-AC0F652D4462}"/>
              </a:ext>
            </a:extLst>
          </p:cNvPr>
          <p:cNvSpPr txBox="1"/>
          <p:nvPr/>
        </p:nvSpPr>
        <p:spPr>
          <a:xfrm>
            <a:off x="8465185" y="2209927"/>
            <a:ext cx="251777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VIP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专属服</a:t>
            </a:r>
            <a:r>
              <a:rPr sz="1600" spc="-1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务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群贴</a:t>
            </a:r>
            <a:r>
              <a:rPr sz="1600" spc="-1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身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服务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49" name="object 7">
            <a:extLst>
              <a:ext uri="{FF2B5EF4-FFF2-40B4-BE49-F238E27FC236}">
                <a16:creationId xmlns:a16="http://schemas.microsoft.com/office/drawing/2014/main" id="{1A3E63BA-AD51-AA4D-93C7-E98E7A029887}"/>
              </a:ext>
            </a:extLst>
          </p:cNvPr>
          <p:cNvSpPr txBox="1"/>
          <p:nvPr/>
        </p:nvSpPr>
        <p:spPr>
          <a:xfrm>
            <a:off x="5893688" y="2209927"/>
            <a:ext cx="257149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  <a:tab pos="2084070" algn="l"/>
                <a:tab pos="2371090" algn="l"/>
              </a:tabLst>
            </a:pPr>
            <a:r>
              <a:rPr sz="1600" dirty="0" err="1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辅助开通各大营销平台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0842C43B-DA04-F74D-B9D1-193130B548A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57960" y="3500056"/>
            <a:ext cx="1470689" cy="1145618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E8EBAA1-B15D-8A47-830E-B4845ADE8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863" y="3505166"/>
            <a:ext cx="1470178" cy="1147151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7273CC62-946F-1E42-8989-67D84E5E6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413" y="3501078"/>
            <a:ext cx="1470689" cy="1146129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19B64BB1-6367-1F44-8C8E-E83AE241D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3872" y="3495968"/>
            <a:ext cx="1471200" cy="1151239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AFC4F3D-7562-D941-B886-982CE4375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740" y="3501078"/>
            <a:ext cx="1471711" cy="1151239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52561E83-B0B0-D24A-A19F-4BF0202D26F6}"/>
              </a:ext>
            </a:extLst>
          </p:cNvPr>
          <p:cNvSpPr txBox="1"/>
          <p:nvPr/>
        </p:nvSpPr>
        <p:spPr>
          <a:xfrm>
            <a:off x="1859280" y="5159226"/>
            <a:ext cx="8360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包含企业微信搭建、外卖体系搭建、抖音体系搭建、直播体系搭建、会员体系建设等</a:t>
            </a:r>
          </a:p>
          <a:p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完善运营工具搭建流程，测试工具使用，交付商家，可以直接投入使用</a:t>
            </a:r>
          </a:p>
          <a:p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0287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7">
            <a:extLst>
              <a:ext uri="{FF2B5EF4-FFF2-40B4-BE49-F238E27FC236}">
                <a16:creationId xmlns:a16="http://schemas.microsoft.com/office/drawing/2014/main" id="{7EB1EEEB-CD11-314D-B19F-5565E9F55D21}"/>
              </a:ext>
            </a:extLst>
          </p:cNvPr>
          <p:cNvSpPr/>
          <p:nvPr/>
        </p:nvSpPr>
        <p:spPr>
          <a:xfrm>
            <a:off x="10168620" y="3974714"/>
            <a:ext cx="0" cy="1140656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7620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5D94CE37-6FDB-154E-853C-DEF9CFE5724E}"/>
              </a:ext>
            </a:extLst>
          </p:cNvPr>
          <p:cNvSpPr/>
          <p:nvPr/>
        </p:nvSpPr>
        <p:spPr>
          <a:xfrm>
            <a:off x="7811500" y="3974714"/>
            <a:ext cx="0" cy="1140656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7620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5F9B236-9A30-F944-A160-89F70DDD5AD0}"/>
              </a:ext>
            </a:extLst>
          </p:cNvPr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体系搭建服务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9A991F9D-4BB7-DC41-A8A4-5620DAF9599B}"/>
              </a:ext>
            </a:extLst>
          </p:cNvPr>
          <p:cNvSpPr/>
          <p:nvPr/>
        </p:nvSpPr>
        <p:spPr>
          <a:xfrm>
            <a:off x="4623800" y="3088561"/>
            <a:ext cx="0" cy="1140656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7620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7">
            <a:extLst>
              <a:ext uri="{FF2B5EF4-FFF2-40B4-BE49-F238E27FC236}">
                <a16:creationId xmlns:a16="http://schemas.microsoft.com/office/drawing/2014/main" id="{68E6297A-6CE3-6447-AA21-C5F37683C0F8}"/>
              </a:ext>
            </a:extLst>
          </p:cNvPr>
          <p:cNvSpPr/>
          <p:nvPr/>
        </p:nvSpPr>
        <p:spPr>
          <a:xfrm>
            <a:off x="5860780" y="4189016"/>
            <a:ext cx="0" cy="1140656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7620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F63B8B0E-5BEA-7F4A-B6FA-AF858837B98E}"/>
              </a:ext>
            </a:extLst>
          </p:cNvPr>
          <p:cNvSpPr/>
          <p:nvPr/>
        </p:nvSpPr>
        <p:spPr>
          <a:xfrm>
            <a:off x="4666980" y="3545761"/>
            <a:ext cx="0" cy="1140656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7620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3BFA3395-580C-C44F-A74B-0D2998EB20FB}"/>
              </a:ext>
            </a:extLst>
          </p:cNvPr>
          <p:cNvSpPr/>
          <p:nvPr/>
        </p:nvSpPr>
        <p:spPr>
          <a:xfrm>
            <a:off x="3497310" y="4150281"/>
            <a:ext cx="0" cy="1140656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7620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">
            <a:extLst>
              <a:ext uri="{FF2B5EF4-FFF2-40B4-BE49-F238E27FC236}">
                <a16:creationId xmlns:a16="http://schemas.microsoft.com/office/drawing/2014/main" id="{407A4EFA-E63A-4146-A9FD-4D906104FBA1}"/>
              </a:ext>
            </a:extLst>
          </p:cNvPr>
          <p:cNvSpPr/>
          <p:nvPr/>
        </p:nvSpPr>
        <p:spPr>
          <a:xfrm>
            <a:off x="9528345" y="2911686"/>
            <a:ext cx="0" cy="1063556"/>
          </a:xfrm>
          <a:custGeom>
            <a:avLst/>
            <a:gdLst/>
            <a:ahLst/>
            <a:cxnLst/>
            <a:rect l="l" t="t" r="r" b="b"/>
            <a:pathLst>
              <a:path h="1278889">
                <a:moveTo>
                  <a:pt x="0" y="0"/>
                </a:moveTo>
                <a:lnTo>
                  <a:pt x="0" y="1278280"/>
                </a:lnTo>
              </a:path>
            </a:pathLst>
          </a:custGeom>
          <a:ln w="12065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3AF9D8B9-5042-FC49-80B7-A7B64ED39A76}"/>
              </a:ext>
            </a:extLst>
          </p:cNvPr>
          <p:cNvSpPr/>
          <p:nvPr/>
        </p:nvSpPr>
        <p:spPr>
          <a:xfrm>
            <a:off x="7335105" y="3024168"/>
            <a:ext cx="0" cy="950547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7620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6">
            <a:extLst>
              <a:ext uri="{FF2B5EF4-FFF2-40B4-BE49-F238E27FC236}">
                <a16:creationId xmlns:a16="http://schemas.microsoft.com/office/drawing/2014/main" id="{FFC36082-5430-5C49-9D29-C425D410DA38}"/>
              </a:ext>
            </a:extLst>
          </p:cNvPr>
          <p:cNvSpPr txBox="1">
            <a:spLocks noGrp="1"/>
          </p:cNvSpPr>
          <p:nvPr/>
        </p:nvSpPr>
        <p:spPr>
          <a:xfrm>
            <a:off x="903668" y="1120624"/>
            <a:ext cx="2309952" cy="774167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>
            <a:lvl1pPr>
              <a:defRPr sz="2500" b="1" i="1">
                <a:solidFill>
                  <a:srgbClr val="585858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12700" algn="dist">
              <a:lnSpc>
                <a:spcPct val="100000"/>
              </a:lnSpc>
              <a:spcBef>
                <a:spcPts val="1115"/>
              </a:spcBef>
            </a:pPr>
            <a:r>
              <a:rPr lang="zh-CN" sz="2000" i="0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</a:rPr>
              <a:t>社群体系</a:t>
            </a:r>
            <a:r>
              <a:rPr lang="zh-CN" altLang="en-US" sz="2000" i="0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</a:rPr>
              <a:t>运搭</a:t>
            </a:r>
            <a:r>
              <a:rPr lang="zh-CN" sz="2000" i="0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</a:rPr>
              <a:t>建</a:t>
            </a:r>
            <a:endParaRPr sz="2000" i="0" dirty="0">
              <a:solidFill>
                <a:schemeClr val="tx1"/>
              </a:solidFill>
              <a:latin typeface="Heiti SC Medium" pitchFamily="2" charset="-128"/>
              <a:ea typeface="Heiti SC Medium" pitchFamily="2" charset="-128"/>
            </a:endParaRPr>
          </a:p>
          <a:p>
            <a:pPr marL="38100" algn="dist">
              <a:lnSpc>
                <a:spcPct val="100000"/>
              </a:lnSpc>
              <a:spcBef>
                <a:spcPts val="565"/>
              </a:spcBef>
            </a:pPr>
            <a:r>
              <a:rPr sz="1600" i="0" spc="5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—</a:t>
            </a:r>
            <a:r>
              <a:rPr sz="1600" i="0" spc="-130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sz="1600" i="0" spc="5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—</a:t>
            </a:r>
            <a:r>
              <a:rPr sz="1600" i="0" spc="-130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sz="1600" i="0" spc="300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案例示</a:t>
            </a:r>
            <a:r>
              <a:rPr sz="1600" i="0" spc="5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意</a:t>
            </a:r>
          </a:p>
        </p:txBody>
      </p:sp>
      <p:sp>
        <p:nvSpPr>
          <p:cNvPr id="46" name="object 7">
            <a:extLst>
              <a:ext uri="{FF2B5EF4-FFF2-40B4-BE49-F238E27FC236}">
                <a16:creationId xmlns:a16="http://schemas.microsoft.com/office/drawing/2014/main" id="{6F5878AC-AE92-4B4D-AAB8-D76E731CD2F8}"/>
              </a:ext>
            </a:extLst>
          </p:cNvPr>
          <p:cNvSpPr/>
          <p:nvPr/>
        </p:nvSpPr>
        <p:spPr>
          <a:xfrm>
            <a:off x="2079356" y="4236643"/>
            <a:ext cx="0" cy="1140656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600"/>
                </a:lnTo>
              </a:path>
            </a:pathLst>
          </a:custGeom>
          <a:ln w="7620">
            <a:solidFill>
              <a:srgbClr val="5F9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90A30310-5592-9543-93EC-99F2233A6233}"/>
              </a:ext>
            </a:extLst>
          </p:cNvPr>
          <p:cNvSpPr txBox="1"/>
          <p:nvPr/>
        </p:nvSpPr>
        <p:spPr>
          <a:xfrm>
            <a:off x="1558639" y="5527274"/>
            <a:ext cx="1025061" cy="5043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人群定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位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社群定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位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微软雅黑" panose="020B0503020204020204" pitchFamily="34" charset="-122"/>
            </a:endParaRPr>
          </a:p>
        </p:txBody>
      </p:sp>
      <p:sp>
        <p:nvSpPr>
          <p:cNvPr id="48" name="object 11">
            <a:extLst>
              <a:ext uri="{FF2B5EF4-FFF2-40B4-BE49-F238E27FC236}">
                <a16:creationId xmlns:a16="http://schemas.microsoft.com/office/drawing/2014/main" id="{74B92BCF-77DB-974F-8309-DDB8C5CBCB3A}"/>
              </a:ext>
            </a:extLst>
          </p:cNvPr>
          <p:cNvSpPr txBox="1"/>
          <p:nvPr/>
        </p:nvSpPr>
        <p:spPr>
          <a:xfrm>
            <a:off x="2883327" y="5458497"/>
            <a:ext cx="154156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其他社群资源、投流直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播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微软雅黑" panose="020B0503020204020204" pitchFamily="34" charset="-122"/>
            </a:endParaRPr>
          </a:p>
        </p:txBody>
      </p:sp>
      <p:sp>
        <p:nvSpPr>
          <p:cNvPr id="49" name="object 12">
            <a:extLst>
              <a:ext uri="{FF2B5EF4-FFF2-40B4-BE49-F238E27FC236}">
                <a16:creationId xmlns:a16="http://schemas.microsoft.com/office/drawing/2014/main" id="{EF968F00-A7B2-DF42-B25A-1A3E894946E7}"/>
              </a:ext>
            </a:extLst>
          </p:cNvPr>
          <p:cNvSpPr txBox="1"/>
          <p:nvPr/>
        </p:nvSpPr>
        <p:spPr>
          <a:xfrm>
            <a:off x="4071914" y="2459648"/>
            <a:ext cx="1432762" cy="5043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公众号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Arial" panose="020B0604020202020204"/>
              </a:rPr>
              <a:t>/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企业微信号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Arial" panose="020B0604020202020204"/>
              </a:rPr>
              <a:t>/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个人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号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微软雅黑" panose="020B0503020204020204" pitchFamily="34" charset="-122"/>
            </a:endParaRPr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284490DE-AA31-5B4F-B0F7-37FB82EB8E05}"/>
              </a:ext>
            </a:extLst>
          </p:cNvPr>
          <p:cNvSpPr txBox="1"/>
          <p:nvPr/>
        </p:nvSpPr>
        <p:spPr>
          <a:xfrm>
            <a:off x="5368424" y="5415321"/>
            <a:ext cx="983869" cy="5043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通过人群偏好建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群</a:t>
            </a:r>
            <a:endParaRPr sz="160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微软雅黑" panose="020B0503020204020204" pitchFamily="34" charset="-122"/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4138D97E-4C7B-EA44-A510-48F1ABC00CBA}"/>
              </a:ext>
            </a:extLst>
          </p:cNvPr>
          <p:cNvSpPr/>
          <p:nvPr/>
        </p:nvSpPr>
        <p:spPr>
          <a:xfrm>
            <a:off x="10174751" y="4302653"/>
            <a:ext cx="8978" cy="776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A4B6AC8F-0473-B347-8F39-8D4A31006DFA}"/>
              </a:ext>
            </a:extLst>
          </p:cNvPr>
          <p:cNvSpPr/>
          <p:nvPr/>
        </p:nvSpPr>
        <p:spPr>
          <a:xfrm>
            <a:off x="9098991" y="3809425"/>
            <a:ext cx="817514" cy="816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318D5CBF-A7FF-2145-BC05-D4E76A234BEA}"/>
              </a:ext>
            </a:extLst>
          </p:cNvPr>
          <p:cNvSpPr/>
          <p:nvPr/>
        </p:nvSpPr>
        <p:spPr>
          <a:xfrm>
            <a:off x="6902583" y="3809425"/>
            <a:ext cx="817514" cy="8164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323F6110-D7A6-9D4F-9D57-51FCE265DB22}"/>
              </a:ext>
            </a:extLst>
          </p:cNvPr>
          <p:cNvSpPr/>
          <p:nvPr/>
        </p:nvSpPr>
        <p:spPr>
          <a:xfrm>
            <a:off x="5942479" y="3809425"/>
            <a:ext cx="817514" cy="12821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1A2E54B1-9D10-B84B-A460-8542A1197586}"/>
              </a:ext>
            </a:extLst>
          </p:cNvPr>
          <p:cNvSpPr/>
          <p:nvPr/>
        </p:nvSpPr>
        <p:spPr>
          <a:xfrm>
            <a:off x="3657348" y="3969962"/>
            <a:ext cx="494839" cy="4942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0F12965A-B320-1A43-94F4-428D1F5845CE}"/>
              </a:ext>
            </a:extLst>
          </p:cNvPr>
          <p:cNvSpPr/>
          <p:nvPr/>
        </p:nvSpPr>
        <p:spPr>
          <a:xfrm>
            <a:off x="2769595" y="3880188"/>
            <a:ext cx="673868" cy="6738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2F1D6E6D-355E-E041-AEAA-E2110C2C9313}"/>
              </a:ext>
            </a:extLst>
          </p:cNvPr>
          <p:cNvSpPr txBox="1"/>
          <p:nvPr/>
        </p:nvSpPr>
        <p:spPr>
          <a:xfrm>
            <a:off x="2391997" y="4079803"/>
            <a:ext cx="401363" cy="566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人设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8" name="object 21">
            <a:extLst>
              <a:ext uri="{FF2B5EF4-FFF2-40B4-BE49-F238E27FC236}">
                <a16:creationId xmlns:a16="http://schemas.microsoft.com/office/drawing/2014/main" id="{90F361FA-3F21-9149-953F-7BBB28F809C5}"/>
              </a:ext>
            </a:extLst>
          </p:cNvPr>
          <p:cNvSpPr/>
          <p:nvPr/>
        </p:nvSpPr>
        <p:spPr>
          <a:xfrm>
            <a:off x="807139" y="3593968"/>
            <a:ext cx="3154400" cy="1246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E6670322-74AD-4A42-A036-8F8D5C1B3618}"/>
              </a:ext>
            </a:extLst>
          </p:cNvPr>
          <p:cNvSpPr txBox="1"/>
          <p:nvPr/>
        </p:nvSpPr>
        <p:spPr>
          <a:xfrm>
            <a:off x="1229627" y="3927715"/>
            <a:ext cx="401363" cy="566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定位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0" name="object 23">
            <a:extLst>
              <a:ext uri="{FF2B5EF4-FFF2-40B4-BE49-F238E27FC236}">
                <a16:creationId xmlns:a16="http://schemas.microsoft.com/office/drawing/2014/main" id="{D1C7A76B-1ACB-EE4B-BE7E-8A43C150AE4E}"/>
              </a:ext>
            </a:extLst>
          </p:cNvPr>
          <p:cNvSpPr txBox="1"/>
          <p:nvPr/>
        </p:nvSpPr>
        <p:spPr>
          <a:xfrm>
            <a:off x="3424451" y="3920322"/>
            <a:ext cx="405060" cy="5048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引流</a:t>
            </a: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4AA52F26-8BC8-D74B-A4C6-0370312928AB}"/>
              </a:ext>
            </a:extLst>
          </p:cNvPr>
          <p:cNvSpPr/>
          <p:nvPr/>
        </p:nvSpPr>
        <p:spPr>
          <a:xfrm>
            <a:off x="7976758" y="3541159"/>
            <a:ext cx="2879783" cy="15224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5">
            <a:extLst>
              <a:ext uri="{FF2B5EF4-FFF2-40B4-BE49-F238E27FC236}">
                <a16:creationId xmlns:a16="http://schemas.microsoft.com/office/drawing/2014/main" id="{604564CB-B856-6847-876C-D87DE703048F}"/>
              </a:ext>
            </a:extLst>
          </p:cNvPr>
          <p:cNvSpPr/>
          <p:nvPr/>
        </p:nvSpPr>
        <p:spPr>
          <a:xfrm>
            <a:off x="4711983" y="3286096"/>
            <a:ext cx="2770464" cy="15177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6">
            <a:extLst>
              <a:ext uri="{FF2B5EF4-FFF2-40B4-BE49-F238E27FC236}">
                <a16:creationId xmlns:a16="http://schemas.microsoft.com/office/drawing/2014/main" id="{0B5812FB-549F-7B48-A174-2D75020EF4BF}"/>
              </a:ext>
            </a:extLst>
          </p:cNvPr>
          <p:cNvSpPr txBox="1"/>
          <p:nvPr/>
        </p:nvSpPr>
        <p:spPr>
          <a:xfrm>
            <a:off x="8692347" y="3889693"/>
            <a:ext cx="633732" cy="57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内容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生产</a:t>
            </a:r>
          </a:p>
        </p:txBody>
      </p:sp>
      <p:sp>
        <p:nvSpPr>
          <p:cNvPr id="64" name="object 27">
            <a:extLst>
              <a:ext uri="{FF2B5EF4-FFF2-40B4-BE49-F238E27FC236}">
                <a16:creationId xmlns:a16="http://schemas.microsoft.com/office/drawing/2014/main" id="{4417A5E9-199C-D54F-BB1C-FD7384FC6FBC}"/>
              </a:ext>
            </a:extLst>
          </p:cNvPr>
          <p:cNvSpPr txBox="1"/>
          <p:nvPr/>
        </p:nvSpPr>
        <p:spPr>
          <a:xfrm>
            <a:off x="9789231" y="4079803"/>
            <a:ext cx="781603" cy="228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反哺平台</a:t>
            </a:r>
          </a:p>
        </p:txBody>
      </p:sp>
      <p:sp>
        <p:nvSpPr>
          <p:cNvPr id="65" name="object 28">
            <a:extLst>
              <a:ext uri="{FF2B5EF4-FFF2-40B4-BE49-F238E27FC236}">
                <a16:creationId xmlns:a16="http://schemas.microsoft.com/office/drawing/2014/main" id="{550D0A53-E88A-644A-AD7E-649F424BB5EB}"/>
              </a:ext>
            </a:extLst>
          </p:cNvPr>
          <p:cNvSpPr txBox="1"/>
          <p:nvPr/>
        </p:nvSpPr>
        <p:spPr>
          <a:xfrm>
            <a:off x="5749191" y="3953591"/>
            <a:ext cx="438859" cy="566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建群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6" name="object 29">
            <a:extLst>
              <a:ext uri="{FF2B5EF4-FFF2-40B4-BE49-F238E27FC236}">
                <a16:creationId xmlns:a16="http://schemas.microsoft.com/office/drawing/2014/main" id="{EB1222C8-0108-9B4E-8B76-93453F8E562C}"/>
              </a:ext>
            </a:extLst>
          </p:cNvPr>
          <p:cNvSpPr/>
          <p:nvPr/>
        </p:nvSpPr>
        <p:spPr>
          <a:xfrm>
            <a:off x="3921931" y="3460363"/>
            <a:ext cx="1489270" cy="17268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0">
            <a:extLst>
              <a:ext uri="{FF2B5EF4-FFF2-40B4-BE49-F238E27FC236}">
                <a16:creationId xmlns:a16="http://schemas.microsoft.com/office/drawing/2014/main" id="{D8CA94C6-D40E-3C41-A433-FCC0893D42F3}"/>
              </a:ext>
            </a:extLst>
          </p:cNvPr>
          <p:cNvSpPr txBox="1"/>
          <p:nvPr/>
        </p:nvSpPr>
        <p:spPr>
          <a:xfrm>
            <a:off x="4275236" y="3996366"/>
            <a:ext cx="781603" cy="44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流量池 用户分层</a:t>
            </a:r>
          </a:p>
        </p:txBody>
      </p:sp>
      <p:sp>
        <p:nvSpPr>
          <p:cNvPr id="68" name="object 31">
            <a:extLst>
              <a:ext uri="{FF2B5EF4-FFF2-40B4-BE49-F238E27FC236}">
                <a16:creationId xmlns:a16="http://schemas.microsoft.com/office/drawing/2014/main" id="{B97A745A-2714-A049-A5AA-5376A206EEBE}"/>
              </a:ext>
            </a:extLst>
          </p:cNvPr>
          <p:cNvSpPr txBox="1"/>
          <p:nvPr/>
        </p:nvSpPr>
        <p:spPr>
          <a:xfrm>
            <a:off x="6816501" y="3953591"/>
            <a:ext cx="401363" cy="5666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运营</a:t>
            </a:r>
            <a:endParaRPr sz="1800"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9" name="object 32">
            <a:extLst>
              <a:ext uri="{FF2B5EF4-FFF2-40B4-BE49-F238E27FC236}">
                <a16:creationId xmlns:a16="http://schemas.microsoft.com/office/drawing/2014/main" id="{0D684B99-D3DD-A945-B630-039239924CBB}"/>
              </a:ext>
            </a:extLst>
          </p:cNvPr>
          <p:cNvSpPr/>
          <p:nvPr/>
        </p:nvSpPr>
        <p:spPr>
          <a:xfrm>
            <a:off x="7279125" y="3667899"/>
            <a:ext cx="1098997" cy="10984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33">
            <a:extLst>
              <a:ext uri="{FF2B5EF4-FFF2-40B4-BE49-F238E27FC236}">
                <a16:creationId xmlns:a16="http://schemas.microsoft.com/office/drawing/2014/main" id="{31D2D2B3-7145-DA47-9619-6748EC2D1E71}"/>
              </a:ext>
            </a:extLst>
          </p:cNvPr>
          <p:cNvSpPr txBox="1"/>
          <p:nvPr/>
        </p:nvSpPr>
        <p:spPr>
          <a:xfrm>
            <a:off x="7578563" y="3937749"/>
            <a:ext cx="652216" cy="560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>
              <a:lnSpc>
                <a:spcPts val="2135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分层</a:t>
            </a:r>
            <a:endParaRPr sz="1600"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ts val="2135"/>
              </a:lnSpc>
            </a:pP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K</a:t>
            </a:r>
            <a:r>
              <a:rPr sz="16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1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</a:t>
            </a:r>
          </a:p>
        </p:txBody>
      </p:sp>
      <p:sp>
        <p:nvSpPr>
          <p:cNvPr id="71" name="object 34">
            <a:extLst>
              <a:ext uri="{FF2B5EF4-FFF2-40B4-BE49-F238E27FC236}">
                <a16:creationId xmlns:a16="http://schemas.microsoft.com/office/drawing/2014/main" id="{D4D6CF59-90A1-7847-868D-FB437F0D6C39}"/>
              </a:ext>
            </a:extLst>
          </p:cNvPr>
          <p:cNvSpPr txBox="1"/>
          <p:nvPr/>
        </p:nvSpPr>
        <p:spPr>
          <a:xfrm>
            <a:off x="6270435" y="2273236"/>
            <a:ext cx="2128283" cy="750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账号运营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Arial" panose="020B0604020202020204"/>
              </a:rPr>
              <a:t>/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群运营促活（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销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售及互动）、裂变社群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运 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营工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具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微软雅黑" panose="020B0503020204020204" pitchFamily="34" charset="-122"/>
            </a:endParaRPr>
          </a:p>
        </p:txBody>
      </p:sp>
      <p:sp>
        <p:nvSpPr>
          <p:cNvPr id="72" name="object 36">
            <a:extLst>
              <a:ext uri="{FF2B5EF4-FFF2-40B4-BE49-F238E27FC236}">
                <a16:creationId xmlns:a16="http://schemas.microsoft.com/office/drawing/2014/main" id="{DB8A6B6F-081A-384B-B2B0-D1FC75AD6BDD}"/>
              </a:ext>
            </a:extLst>
          </p:cNvPr>
          <p:cNvSpPr txBox="1"/>
          <p:nvPr/>
        </p:nvSpPr>
        <p:spPr>
          <a:xfrm>
            <a:off x="8692875" y="2518794"/>
            <a:ext cx="1762831" cy="257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内容的提炼、分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发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微软雅黑" panose="020B0503020204020204" pitchFamily="34" charset="-122"/>
            </a:endParaRPr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id="{BCA848DF-94A7-F54B-8C83-D30A466B0E04}"/>
              </a:ext>
            </a:extLst>
          </p:cNvPr>
          <p:cNvSpPr txBox="1"/>
          <p:nvPr/>
        </p:nvSpPr>
        <p:spPr>
          <a:xfrm>
            <a:off x="9746982" y="5207005"/>
            <a:ext cx="1296378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利益点刺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激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鼓励消</a:t>
            </a:r>
            <a:r>
              <a:rPr 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费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者</a:t>
            </a:r>
            <a:r>
              <a:rPr lang="zh-CN"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去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平台分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享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微软雅黑" panose="020B0503020204020204" pitchFamily="34" charset="-122"/>
            </a:endParaRPr>
          </a:p>
        </p:txBody>
      </p:sp>
      <p:sp>
        <p:nvSpPr>
          <p:cNvPr id="74" name="object 38">
            <a:extLst>
              <a:ext uri="{FF2B5EF4-FFF2-40B4-BE49-F238E27FC236}">
                <a16:creationId xmlns:a16="http://schemas.microsoft.com/office/drawing/2014/main" id="{D8814869-E2B0-DB47-84E7-59243DCDADD0}"/>
              </a:ext>
            </a:extLst>
          </p:cNvPr>
          <p:cNvSpPr txBox="1"/>
          <p:nvPr/>
        </p:nvSpPr>
        <p:spPr>
          <a:xfrm>
            <a:off x="4330160" y="1413944"/>
            <a:ext cx="652638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1A90FF"/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</a:rPr>
              <a:t>通过人设及生活化兴趣内容、福利内容的打造串联整个运营环节</a:t>
            </a:r>
          </a:p>
        </p:txBody>
      </p:sp>
      <p:sp>
        <p:nvSpPr>
          <p:cNvPr id="75" name="object 39">
            <a:extLst>
              <a:ext uri="{FF2B5EF4-FFF2-40B4-BE49-F238E27FC236}">
                <a16:creationId xmlns:a16="http://schemas.microsoft.com/office/drawing/2014/main" id="{0C8D7F14-5A05-5F41-A5E1-062402D1CEE8}"/>
              </a:ext>
            </a:extLst>
          </p:cNvPr>
          <p:cNvSpPr/>
          <p:nvPr/>
        </p:nvSpPr>
        <p:spPr>
          <a:xfrm>
            <a:off x="4024252" y="1334639"/>
            <a:ext cx="7019108" cy="446321"/>
          </a:xfrm>
          <a:custGeom>
            <a:avLst/>
            <a:gdLst/>
            <a:ahLst/>
            <a:cxnLst/>
            <a:rect l="l" t="t" r="r" b="b"/>
            <a:pathLst>
              <a:path w="6949440" h="412750">
                <a:moveTo>
                  <a:pt x="206362" y="206375"/>
                </a:moveTo>
                <a:lnTo>
                  <a:pt x="0" y="0"/>
                </a:lnTo>
                <a:lnTo>
                  <a:pt x="6742607" y="0"/>
                </a:lnTo>
                <a:lnTo>
                  <a:pt x="6744461" y="1854"/>
                </a:lnTo>
                <a:lnTo>
                  <a:pt x="19824" y="1854"/>
                </a:lnTo>
                <a:lnTo>
                  <a:pt x="15328" y="12700"/>
                </a:lnTo>
                <a:lnTo>
                  <a:pt x="30669" y="12700"/>
                </a:lnTo>
                <a:lnTo>
                  <a:pt x="219837" y="201879"/>
                </a:lnTo>
                <a:lnTo>
                  <a:pt x="210858" y="201879"/>
                </a:lnTo>
                <a:lnTo>
                  <a:pt x="206362" y="206375"/>
                </a:lnTo>
                <a:close/>
              </a:path>
              <a:path w="6949440" h="412750">
                <a:moveTo>
                  <a:pt x="30669" y="12700"/>
                </a:moveTo>
                <a:lnTo>
                  <a:pt x="15328" y="12700"/>
                </a:lnTo>
                <a:lnTo>
                  <a:pt x="19824" y="1854"/>
                </a:lnTo>
                <a:lnTo>
                  <a:pt x="30669" y="12700"/>
                </a:lnTo>
                <a:close/>
              </a:path>
              <a:path w="6949440" h="412750">
                <a:moveTo>
                  <a:pt x="6737337" y="12700"/>
                </a:moveTo>
                <a:lnTo>
                  <a:pt x="30669" y="12700"/>
                </a:lnTo>
                <a:lnTo>
                  <a:pt x="19824" y="1854"/>
                </a:lnTo>
                <a:lnTo>
                  <a:pt x="6744461" y="1854"/>
                </a:lnTo>
                <a:lnTo>
                  <a:pt x="6753453" y="10845"/>
                </a:lnTo>
                <a:lnTo>
                  <a:pt x="6735483" y="10845"/>
                </a:lnTo>
                <a:lnTo>
                  <a:pt x="6737337" y="12700"/>
                </a:lnTo>
                <a:close/>
              </a:path>
              <a:path w="6949440" h="412750">
                <a:moveTo>
                  <a:pt x="6931012" y="206375"/>
                </a:moveTo>
                <a:lnTo>
                  <a:pt x="6735483" y="10845"/>
                </a:lnTo>
                <a:lnTo>
                  <a:pt x="6739978" y="12700"/>
                </a:lnTo>
                <a:lnTo>
                  <a:pt x="6755307" y="12700"/>
                </a:lnTo>
                <a:lnTo>
                  <a:pt x="6944487" y="201879"/>
                </a:lnTo>
                <a:lnTo>
                  <a:pt x="6935508" y="201879"/>
                </a:lnTo>
                <a:lnTo>
                  <a:pt x="6931012" y="206375"/>
                </a:lnTo>
                <a:close/>
              </a:path>
              <a:path w="6949440" h="412750">
                <a:moveTo>
                  <a:pt x="6755307" y="12700"/>
                </a:moveTo>
                <a:lnTo>
                  <a:pt x="6739978" y="12700"/>
                </a:lnTo>
                <a:lnTo>
                  <a:pt x="6735483" y="10845"/>
                </a:lnTo>
                <a:lnTo>
                  <a:pt x="6753453" y="10845"/>
                </a:lnTo>
                <a:lnTo>
                  <a:pt x="6755307" y="12700"/>
                </a:lnTo>
                <a:close/>
              </a:path>
              <a:path w="6949440" h="412750">
                <a:moveTo>
                  <a:pt x="210858" y="210870"/>
                </a:moveTo>
                <a:lnTo>
                  <a:pt x="206362" y="206375"/>
                </a:lnTo>
                <a:lnTo>
                  <a:pt x="210858" y="201879"/>
                </a:lnTo>
                <a:lnTo>
                  <a:pt x="210858" y="210870"/>
                </a:lnTo>
                <a:close/>
              </a:path>
              <a:path w="6949440" h="412750">
                <a:moveTo>
                  <a:pt x="219837" y="210870"/>
                </a:moveTo>
                <a:lnTo>
                  <a:pt x="210858" y="210870"/>
                </a:lnTo>
                <a:lnTo>
                  <a:pt x="210858" y="201879"/>
                </a:lnTo>
                <a:lnTo>
                  <a:pt x="219837" y="201879"/>
                </a:lnTo>
                <a:lnTo>
                  <a:pt x="224332" y="206375"/>
                </a:lnTo>
                <a:lnTo>
                  <a:pt x="219837" y="210870"/>
                </a:lnTo>
                <a:close/>
              </a:path>
              <a:path w="6949440" h="412750">
                <a:moveTo>
                  <a:pt x="6935508" y="210870"/>
                </a:moveTo>
                <a:lnTo>
                  <a:pt x="6931012" y="206375"/>
                </a:lnTo>
                <a:lnTo>
                  <a:pt x="6935508" y="201879"/>
                </a:lnTo>
                <a:lnTo>
                  <a:pt x="6935508" y="210870"/>
                </a:lnTo>
                <a:close/>
              </a:path>
              <a:path w="6949440" h="412750">
                <a:moveTo>
                  <a:pt x="6944487" y="210870"/>
                </a:moveTo>
                <a:lnTo>
                  <a:pt x="6935508" y="210870"/>
                </a:lnTo>
                <a:lnTo>
                  <a:pt x="6935508" y="201879"/>
                </a:lnTo>
                <a:lnTo>
                  <a:pt x="6944487" y="201879"/>
                </a:lnTo>
                <a:lnTo>
                  <a:pt x="6948982" y="206375"/>
                </a:lnTo>
                <a:lnTo>
                  <a:pt x="6944487" y="210870"/>
                </a:lnTo>
                <a:close/>
              </a:path>
              <a:path w="6949440" h="412750">
                <a:moveTo>
                  <a:pt x="6742607" y="412750"/>
                </a:moveTo>
                <a:lnTo>
                  <a:pt x="0" y="412750"/>
                </a:lnTo>
                <a:lnTo>
                  <a:pt x="206362" y="206375"/>
                </a:lnTo>
                <a:lnTo>
                  <a:pt x="210858" y="210870"/>
                </a:lnTo>
                <a:lnTo>
                  <a:pt x="219837" y="210870"/>
                </a:lnTo>
                <a:lnTo>
                  <a:pt x="30669" y="400050"/>
                </a:lnTo>
                <a:lnTo>
                  <a:pt x="15328" y="400050"/>
                </a:lnTo>
                <a:lnTo>
                  <a:pt x="19824" y="410895"/>
                </a:lnTo>
                <a:lnTo>
                  <a:pt x="6744462" y="410895"/>
                </a:lnTo>
                <a:lnTo>
                  <a:pt x="6742607" y="412750"/>
                </a:lnTo>
                <a:close/>
              </a:path>
              <a:path w="6949440" h="412750">
                <a:moveTo>
                  <a:pt x="6735483" y="401904"/>
                </a:moveTo>
                <a:lnTo>
                  <a:pt x="6931012" y="206375"/>
                </a:lnTo>
                <a:lnTo>
                  <a:pt x="6935508" y="210870"/>
                </a:lnTo>
                <a:lnTo>
                  <a:pt x="6944487" y="210870"/>
                </a:lnTo>
                <a:lnTo>
                  <a:pt x="6755307" y="400050"/>
                </a:lnTo>
                <a:lnTo>
                  <a:pt x="6739978" y="400050"/>
                </a:lnTo>
                <a:lnTo>
                  <a:pt x="6735483" y="401904"/>
                </a:lnTo>
                <a:close/>
              </a:path>
              <a:path w="6949440" h="412750">
                <a:moveTo>
                  <a:pt x="19824" y="410895"/>
                </a:moveTo>
                <a:lnTo>
                  <a:pt x="15328" y="400050"/>
                </a:lnTo>
                <a:lnTo>
                  <a:pt x="30669" y="400050"/>
                </a:lnTo>
                <a:lnTo>
                  <a:pt x="19824" y="410895"/>
                </a:lnTo>
                <a:close/>
              </a:path>
              <a:path w="6949440" h="412750">
                <a:moveTo>
                  <a:pt x="6744462" y="410895"/>
                </a:moveTo>
                <a:lnTo>
                  <a:pt x="19824" y="410895"/>
                </a:lnTo>
                <a:lnTo>
                  <a:pt x="30669" y="400050"/>
                </a:lnTo>
                <a:lnTo>
                  <a:pt x="6737337" y="400050"/>
                </a:lnTo>
                <a:lnTo>
                  <a:pt x="6735483" y="401904"/>
                </a:lnTo>
                <a:lnTo>
                  <a:pt x="6753453" y="401904"/>
                </a:lnTo>
                <a:lnTo>
                  <a:pt x="6744462" y="410895"/>
                </a:lnTo>
                <a:close/>
              </a:path>
              <a:path w="6949440" h="412750">
                <a:moveTo>
                  <a:pt x="6753453" y="401904"/>
                </a:moveTo>
                <a:lnTo>
                  <a:pt x="6735483" y="401904"/>
                </a:lnTo>
                <a:lnTo>
                  <a:pt x="6739978" y="400050"/>
                </a:lnTo>
                <a:lnTo>
                  <a:pt x="6755307" y="400050"/>
                </a:lnTo>
                <a:lnTo>
                  <a:pt x="6753453" y="401904"/>
                </a:lnTo>
                <a:close/>
              </a:path>
            </a:pathLst>
          </a:custGeom>
          <a:solidFill>
            <a:srgbClr val="446C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22">
            <a:extLst>
              <a:ext uri="{FF2B5EF4-FFF2-40B4-BE49-F238E27FC236}">
                <a16:creationId xmlns:a16="http://schemas.microsoft.com/office/drawing/2014/main" id="{F1922726-5E54-304E-B652-187D2D232F99}"/>
              </a:ext>
            </a:extLst>
          </p:cNvPr>
          <p:cNvSpPr txBox="1"/>
          <p:nvPr/>
        </p:nvSpPr>
        <p:spPr>
          <a:xfrm>
            <a:off x="2445017" y="3934699"/>
            <a:ext cx="401364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人设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55EE80EE-2FDA-A145-A4A5-1E13BA213EAD}"/>
              </a:ext>
            </a:extLst>
          </p:cNvPr>
          <p:cNvSpPr txBox="1"/>
          <p:nvPr/>
        </p:nvSpPr>
        <p:spPr>
          <a:xfrm>
            <a:off x="6770424" y="5165538"/>
            <a:ext cx="2857363" cy="1115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33375" marR="327660" algn="l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ea"/>
              </a:rPr>
              <a:t>格局运营数据</a:t>
            </a:r>
          </a:p>
          <a:p>
            <a:pPr marL="333375" marR="327660" algn="l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ea"/>
              </a:rPr>
              <a:t>进行分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ea"/>
              </a:rPr>
              <a:t>层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ea"/>
              </a:rPr>
              <a:t>提炼</a:t>
            </a:r>
            <a:endParaRPr sz="1600" spc="-5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Arial" panose="020B0604020202020204"/>
              <a:sym typeface="+mn-ea"/>
            </a:endParaRPr>
          </a:p>
          <a:p>
            <a:pPr marL="333375" marR="327660" algn="l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Arial" panose="020B0604020202020204"/>
                <a:sym typeface="+mn-ea"/>
              </a:rPr>
              <a:t>KOC</a:t>
            </a: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ea"/>
              </a:rPr>
              <a:t>招募、培训、</a:t>
            </a:r>
          </a:p>
          <a:p>
            <a:pPr marL="333375" marR="327660" algn="l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ea"/>
              </a:rPr>
              <a:t>激励、运</a:t>
            </a:r>
            <a:r>
              <a:rPr sz="16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ea"/>
              </a:rPr>
              <a:t>营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544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FEAAA3-BFF8-FB47-89FA-AB028050FB72}"/>
              </a:ext>
            </a:extLst>
          </p:cNvPr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咨询服务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C3BE117-D523-2241-A2F7-D6286CA72C84}"/>
              </a:ext>
            </a:extLst>
          </p:cNvPr>
          <p:cNvSpPr/>
          <p:nvPr/>
        </p:nvSpPr>
        <p:spPr>
          <a:xfrm>
            <a:off x="1859280" y="1541195"/>
            <a:ext cx="855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专属服务团队，助你快速上手，推动新店快速上线</a:t>
            </a:r>
            <a:endParaRPr lang="zh-CN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E8930E7-6CA0-F840-9C4E-BD4C51877681}"/>
              </a:ext>
            </a:extLst>
          </p:cNvPr>
          <p:cNvSpPr txBox="1"/>
          <p:nvPr/>
        </p:nvSpPr>
        <p:spPr>
          <a:xfrm>
            <a:off x="1671574" y="2209927"/>
            <a:ext cx="181330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极速认证指导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0BCC9DCF-3F4D-2749-83EF-6E25046B1AB2}"/>
              </a:ext>
            </a:extLst>
          </p:cNvPr>
          <p:cNvSpPr txBox="1"/>
          <p:nvPr/>
        </p:nvSpPr>
        <p:spPr>
          <a:xfrm>
            <a:off x="3566033" y="2209927"/>
            <a:ext cx="433019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  <a:tab pos="2084070" algn="l"/>
                <a:tab pos="2371090" algn="l"/>
              </a:tabLst>
            </a:pPr>
            <a:r>
              <a:rPr sz="1600" dirty="0" err="1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后台功能高效设置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03F6947-4D54-9143-A771-AFE188BBC6A9}"/>
              </a:ext>
            </a:extLst>
          </p:cNvPr>
          <p:cNvSpPr txBox="1"/>
          <p:nvPr/>
        </p:nvSpPr>
        <p:spPr>
          <a:xfrm>
            <a:off x="8465185" y="2209927"/>
            <a:ext cx="251777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VIP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专属服</a:t>
            </a:r>
            <a:r>
              <a:rPr sz="1600" spc="-1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务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群贴</a:t>
            </a:r>
            <a:r>
              <a:rPr sz="1600" spc="-1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身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服务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782073A-32DF-864A-BD75-DDDD4774C770}"/>
              </a:ext>
            </a:extLst>
          </p:cNvPr>
          <p:cNvSpPr txBox="1"/>
          <p:nvPr/>
        </p:nvSpPr>
        <p:spPr>
          <a:xfrm>
            <a:off x="5893688" y="2209927"/>
            <a:ext cx="289572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  <a:tab pos="2084070" algn="l"/>
                <a:tab pos="2371090" algn="l"/>
              </a:tabLst>
            </a:pPr>
            <a:r>
              <a:rPr sz="1600" dirty="0" err="1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辅助开通各大营销平台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18443CE-9CE0-814A-BC66-7491862ED41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80961" y="3454715"/>
            <a:ext cx="2188706" cy="2264333"/>
            <a:chOff x="2053008" y="1642534"/>
            <a:chExt cx="2610662" cy="2700866"/>
          </a:xfrm>
        </p:grpSpPr>
        <p:sp>
          <p:nvSpPr>
            <p:cNvPr id="9" name="任意多边形 11">
              <a:extLst>
                <a:ext uri="{FF2B5EF4-FFF2-40B4-BE49-F238E27FC236}">
                  <a16:creationId xmlns:a16="http://schemas.microsoft.com/office/drawing/2014/main" id="{28374E8A-599B-5642-8913-90E32D8E441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  <p:sp>
          <p:nvSpPr>
            <p:cNvPr id="10" name="任意多边形 12">
              <a:extLst>
                <a:ext uri="{FF2B5EF4-FFF2-40B4-BE49-F238E27FC236}">
                  <a16:creationId xmlns:a16="http://schemas.microsoft.com/office/drawing/2014/main" id="{C0F3D70C-7197-8B4F-BFD0-13D3A3566205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solidFill>
              <a:srgbClr val="1A9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468000" rtlCol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会员体系</a:t>
              </a:r>
            </a:p>
          </p:txBody>
        </p:sp>
        <p:sp>
          <p:nvSpPr>
            <p:cNvPr id="11" name="任意多边形 13">
              <a:extLst>
                <a:ext uri="{FF2B5EF4-FFF2-40B4-BE49-F238E27FC236}">
                  <a16:creationId xmlns:a16="http://schemas.microsoft.com/office/drawing/2014/main" id="{3706F5B5-CE9A-6A44-AD9D-6F17BA464CF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72000" rtlCol="0" anchor="b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A</a:t>
              </a:r>
              <a:endParaRPr lang="zh-CN" altLang="en-US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41D3A81-012F-E542-ABE8-1B4F500E153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7312769" y="3827372"/>
            <a:ext cx="2188706" cy="2264333"/>
            <a:chOff x="2053008" y="1642534"/>
            <a:chExt cx="2610662" cy="2700866"/>
          </a:xfrm>
        </p:grpSpPr>
        <p:sp>
          <p:nvSpPr>
            <p:cNvPr id="13" name="任意多边形 19">
              <a:extLst>
                <a:ext uri="{FF2B5EF4-FFF2-40B4-BE49-F238E27FC236}">
                  <a16:creationId xmlns:a16="http://schemas.microsoft.com/office/drawing/2014/main" id="{6BF491A3-C39C-7946-B078-4ED40DF9354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  <p:sp>
          <p:nvSpPr>
            <p:cNvPr id="14" name="任意多边形 20">
              <a:extLst>
                <a:ext uri="{FF2B5EF4-FFF2-40B4-BE49-F238E27FC236}">
                  <a16:creationId xmlns:a16="http://schemas.microsoft.com/office/drawing/2014/main" id="{3F32B5EB-A42F-5941-96E4-591449D3E44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solidFill>
              <a:srgbClr val="1A9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468000" rtlCol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私域运营体系</a:t>
              </a:r>
            </a:p>
          </p:txBody>
        </p:sp>
        <p:sp>
          <p:nvSpPr>
            <p:cNvPr id="15" name="任意多边形 21">
              <a:extLst>
                <a:ext uri="{FF2B5EF4-FFF2-40B4-BE49-F238E27FC236}">
                  <a16:creationId xmlns:a16="http://schemas.microsoft.com/office/drawing/2014/main" id="{DDF3EEA7-F6C3-4D49-8570-39259838ADC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72000" rtlCol="0" anchor="b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D</a:t>
              </a:r>
              <a:endParaRPr lang="zh-CN" altLang="en-US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7D42229-D331-C44B-8ADD-629B05BB333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119510" y="4367798"/>
            <a:ext cx="2188706" cy="2264333"/>
            <a:chOff x="2053008" y="1642534"/>
            <a:chExt cx="2610662" cy="2700866"/>
          </a:xfrm>
        </p:grpSpPr>
        <p:sp>
          <p:nvSpPr>
            <p:cNvPr id="17" name="任意多边形 31">
              <a:extLst>
                <a:ext uri="{FF2B5EF4-FFF2-40B4-BE49-F238E27FC236}">
                  <a16:creationId xmlns:a16="http://schemas.microsoft.com/office/drawing/2014/main" id="{983871AC-84DC-794A-BA99-9A522EC8B0F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  <p:sp>
          <p:nvSpPr>
            <p:cNvPr id="18" name="任意多边形 32">
              <a:extLst>
                <a:ext uri="{FF2B5EF4-FFF2-40B4-BE49-F238E27FC236}">
                  <a16:creationId xmlns:a16="http://schemas.microsoft.com/office/drawing/2014/main" id="{5AE0CDDC-5C26-0642-A288-7FA36697346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solidFill>
              <a:srgbClr val="1A9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468000" rtlCol="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社群运营体系</a:t>
              </a:r>
            </a:p>
          </p:txBody>
        </p:sp>
        <p:sp>
          <p:nvSpPr>
            <p:cNvPr id="19" name="任意多边形 33">
              <a:extLst>
                <a:ext uri="{FF2B5EF4-FFF2-40B4-BE49-F238E27FC236}">
                  <a16:creationId xmlns:a16="http://schemas.microsoft.com/office/drawing/2014/main" id="{0921C2A9-7F95-0043-8195-158E9065F79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72000" rtlCol="0" anchor="b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B</a:t>
              </a:r>
              <a:endParaRPr lang="zh-CN" altLang="en-US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46225F-1D1C-9D4D-A5A2-1BCD4128E04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5709934" y="2905496"/>
            <a:ext cx="2188706" cy="2264333"/>
            <a:chOff x="2053008" y="1642534"/>
            <a:chExt cx="2610662" cy="2700866"/>
          </a:xfrm>
        </p:grpSpPr>
        <p:sp>
          <p:nvSpPr>
            <p:cNvPr id="21" name="任意多边形 39">
              <a:extLst>
                <a:ext uri="{FF2B5EF4-FFF2-40B4-BE49-F238E27FC236}">
                  <a16:creationId xmlns:a16="http://schemas.microsoft.com/office/drawing/2014/main" id="{47EA7F05-72EA-4441-9D77-851515A9E30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  <p:sp>
          <p:nvSpPr>
            <p:cNvPr id="22" name="任意多边形 40">
              <a:extLst>
                <a:ext uri="{FF2B5EF4-FFF2-40B4-BE49-F238E27FC236}">
                  <a16:creationId xmlns:a16="http://schemas.microsoft.com/office/drawing/2014/main" id="{965CE82A-9660-B446-973A-01347CB59A9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solidFill>
              <a:srgbClr val="1A9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468000" rtlCol="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标签体系</a:t>
              </a:r>
            </a:p>
          </p:txBody>
        </p:sp>
        <p:sp>
          <p:nvSpPr>
            <p:cNvPr id="23" name="任意多边形 41">
              <a:extLst>
                <a:ext uri="{FF2B5EF4-FFF2-40B4-BE49-F238E27FC236}">
                  <a16:creationId xmlns:a16="http://schemas.microsoft.com/office/drawing/2014/main" id="{26D0147C-35AF-F242-82BE-162024F0AD6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72000" rtlCol="0" anchor="b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E</a:t>
              </a:r>
              <a:endParaRPr lang="zh-CN" altLang="en-US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32EACC-2F0C-4F49-8757-B271B1DEC389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769712" y="3437932"/>
            <a:ext cx="2188706" cy="2264333"/>
            <a:chOff x="2053008" y="1642534"/>
            <a:chExt cx="2610662" cy="2700866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24D64E2A-B2E5-8E47-A404-6910D451897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  <p:sp>
          <p:nvSpPr>
            <p:cNvPr id="26" name="任意多边形 15">
              <a:extLst>
                <a:ext uri="{FF2B5EF4-FFF2-40B4-BE49-F238E27FC236}">
                  <a16:creationId xmlns:a16="http://schemas.microsoft.com/office/drawing/2014/main" id="{2AE5EB35-3CDD-2046-BA9D-FE17E4AFCD9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solidFill>
              <a:srgbClr val="1A9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468000" rtlCol="0" anchor="ctr">
              <a:normAutofit/>
            </a:bodyPr>
            <a:lstStyle/>
            <a:p>
              <a:pPr algn="ctr"/>
              <a:r>
                <a:rPr lang="zh-CN" altLang="en-US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内容体系</a:t>
              </a:r>
            </a:p>
          </p:txBody>
        </p:sp>
        <p:sp>
          <p:nvSpPr>
            <p:cNvPr id="27" name="任意多边形 16">
              <a:extLst>
                <a:ext uri="{FF2B5EF4-FFF2-40B4-BE49-F238E27FC236}">
                  <a16:creationId xmlns:a16="http://schemas.microsoft.com/office/drawing/2014/main" id="{7C75A2E0-45B3-F345-82E6-1F92BF15C8D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72000" rtlCol="0" anchor="b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C</a:t>
              </a:r>
              <a:endParaRPr lang="zh-CN" altLang="en-US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915F9BC-4D3A-FC42-84E5-04479D477328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9205624" y="3267576"/>
            <a:ext cx="2188706" cy="2264333"/>
            <a:chOff x="2053008" y="1642534"/>
            <a:chExt cx="2610662" cy="2700866"/>
          </a:xfrm>
        </p:grpSpPr>
        <p:sp>
          <p:nvSpPr>
            <p:cNvPr id="29" name="任意多边形 22">
              <a:extLst>
                <a:ext uri="{FF2B5EF4-FFF2-40B4-BE49-F238E27FC236}">
                  <a16:creationId xmlns:a16="http://schemas.microsoft.com/office/drawing/2014/main" id="{5F5F37B1-1D73-BA48-8802-09612762B5C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053008" y="2197346"/>
              <a:ext cx="2610662" cy="2146054"/>
            </a:xfrm>
            <a:custGeom>
              <a:avLst/>
              <a:gdLst>
                <a:gd name="connsiteX0" fmla="*/ 840722 w 2610662"/>
                <a:gd name="connsiteY0" fmla="*/ 1681446 h 2146054"/>
                <a:gd name="connsiteX1" fmla="*/ 933609 w 2610662"/>
                <a:gd name="connsiteY1" fmla="*/ 1681446 h 2146054"/>
                <a:gd name="connsiteX2" fmla="*/ 1305330 w 2610662"/>
                <a:gd name="connsiteY2" fmla="*/ 2053167 h 2146054"/>
                <a:gd name="connsiteX3" fmla="*/ 1677052 w 2610662"/>
                <a:gd name="connsiteY3" fmla="*/ 1681446 h 2146054"/>
                <a:gd name="connsiteX4" fmla="*/ 1769939 w 2610662"/>
                <a:gd name="connsiteY4" fmla="*/ 1681446 h 2146054"/>
                <a:gd name="connsiteX5" fmla="*/ 1305330 w 2610662"/>
                <a:gd name="connsiteY5" fmla="*/ 2146054 h 2146054"/>
                <a:gd name="connsiteX6" fmla="*/ 840722 w 2610662"/>
                <a:gd name="connsiteY6" fmla="*/ 0 h 2146054"/>
                <a:gd name="connsiteX7" fmla="*/ 860831 w 2610662"/>
                <a:gd name="connsiteY7" fmla="*/ 0 h 2146054"/>
                <a:gd name="connsiteX8" fmla="*/ 56498 w 2610662"/>
                <a:gd name="connsiteY8" fmla="*/ 804333 h 2146054"/>
                <a:gd name="connsiteX9" fmla="*/ 860832 w 2610662"/>
                <a:gd name="connsiteY9" fmla="*/ 1608667 h 2146054"/>
                <a:gd name="connsiteX10" fmla="*/ 1749830 w 2610662"/>
                <a:gd name="connsiteY10" fmla="*/ 1608667 h 2146054"/>
                <a:gd name="connsiteX11" fmla="*/ 2554164 w 2610662"/>
                <a:gd name="connsiteY11" fmla="*/ 804333 h 2146054"/>
                <a:gd name="connsiteX12" fmla="*/ 1749831 w 2610662"/>
                <a:gd name="connsiteY12" fmla="*/ 0 h 2146054"/>
                <a:gd name="connsiteX13" fmla="*/ 1769941 w 2610662"/>
                <a:gd name="connsiteY13" fmla="*/ 0 h 2146054"/>
                <a:gd name="connsiteX14" fmla="*/ 2610662 w 2610662"/>
                <a:gd name="connsiteY14" fmla="*/ 840722 h 2146054"/>
                <a:gd name="connsiteX15" fmla="*/ 1769940 w 2610662"/>
                <a:gd name="connsiteY15" fmla="*/ 1681445 h 2146054"/>
                <a:gd name="connsiteX16" fmla="*/ 1677053 w 2610662"/>
                <a:gd name="connsiteY16" fmla="*/ 1681445 h 2146054"/>
                <a:gd name="connsiteX17" fmla="*/ 1749829 w 2610662"/>
                <a:gd name="connsiteY17" fmla="*/ 1608668 h 2146054"/>
                <a:gd name="connsiteX18" fmla="*/ 860831 w 2610662"/>
                <a:gd name="connsiteY18" fmla="*/ 1608668 h 2146054"/>
                <a:gd name="connsiteX19" fmla="*/ 933608 w 2610662"/>
                <a:gd name="connsiteY19" fmla="*/ 1681445 h 2146054"/>
                <a:gd name="connsiteX20" fmla="*/ 840723 w 2610662"/>
                <a:gd name="connsiteY20" fmla="*/ 1681445 h 2146054"/>
                <a:gd name="connsiteX21" fmla="*/ 0 w 2610662"/>
                <a:gd name="connsiteY21" fmla="*/ 840722 h 214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10662" h="2146054">
                  <a:moveTo>
                    <a:pt x="840722" y="1681446"/>
                  </a:moveTo>
                  <a:lnTo>
                    <a:pt x="933609" y="1681446"/>
                  </a:lnTo>
                  <a:lnTo>
                    <a:pt x="1305330" y="2053167"/>
                  </a:lnTo>
                  <a:lnTo>
                    <a:pt x="1677052" y="1681446"/>
                  </a:lnTo>
                  <a:lnTo>
                    <a:pt x="1769939" y="1681446"/>
                  </a:lnTo>
                  <a:lnTo>
                    <a:pt x="1305330" y="2146054"/>
                  </a:lnTo>
                  <a:close/>
                  <a:moveTo>
                    <a:pt x="840722" y="0"/>
                  </a:moveTo>
                  <a:lnTo>
                    <a:pt x="860831" y="0"/>
                  </a:lnTo>
                  <a:lnTo>
                    <a:pt x="56498" y="804333"/>
                  </a:lnTo>
                  <a:lnTo>
                    <a:pt x="860832" y="1608667"/>
                  </a:lnTo>
                  <a:lnTo>
                    <a:pt x="1749830" y="1608667"/>
                  </a:lnTo>
                  <a:lnTo>
                    <a:pt x="2554164" y="804333"/>
                  </a:lnTo>
                  <a:lnTo>
                    <a:pt x="1749831" y="0"/>
                  </a:lnTo>
                  <a:lnTo>
                    <a:pt x="1769941" y="0"/>
                  </a:lnTo>
                  <a:lnTo>
                    <a:pt x="2610662" y="840722"/>
                  </a:lnTo>
                  <a:lnTo>
                    <a:pt x="1769940" y="1681445"/>
                  </a:lnTo>
                  <a:lnTo>
                    <a:pt x="1677053" y="1681445"/>
                  </a:lnTo>
                  <a:lnTo>
                    <a:pt x="1749829" y="1608668"/>
                  </a:lnTo>
                  <a:lnTo>
                    <a:pt x="860831" y="1608668"/>
                  </a:lnTo>
                  <a:lnTo>
                    <a:pt x="933608" y="1681445"/>
                  </a:lnTo>
                  <a:lnTo>
                    <a:pt x="840723" y="1681445"/>
                  </a:lnTo>
                  <a:lnTo>
                    <a:pt x="0" y="840722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  <p:sp>
          <p:nvSpPr>
            <p:cNvPr id="30" name="任意多边形 23">
              <a:extLst>
                <a:ext uri="{FF2B5EF4-FFF2-40B4-BE49-F238E27FC236}">
                  <a16:creationId xmlns:a16="http://schemas.microsoft.com/office/drawing/2014/main" id="{470027A7-8E37-9742-AAE6-4BB237C6833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109506" y="2087034"/>
              <a:ext cx="2497666" cy="2053167"/>
            </a:xfrm>
            <a:custGeom>
              <a:avLst/>
              <a:gdLst>
                <a:gd name="connsiteX0" fmla="*/ 804333 w 2497666"/>
                <a:gd name="connsiteY0" fmla="*/ 1608668 h 2053167"/>
                <a:gd name="connsiteX1" fmla="*/ 1693331 w 2497666"/>
                <a:gd name="connsiteY1" fmla="*/ 1608668 h 2053167"/>
                <a:gd name="connsiteX2" fmla="*/ 1248832 w 2497666"/>
                <a:gd name="connsiteY2" fmla="*/ 2053167 h 2053167"/>
                <a:gd name="connsiteX3" fmla="*/ 804333 w 2497666"/>
                <a:gd name="connsiteY3" fmla="*/ 0 h 2053167"/>
                <a:gd name="connsiteX4" fmla="*/ 1693333 w 2497666"/>
                <a:gd name="connsiteY4" fmla="*/ 0 h 2053167"/>
                <a:gd name="connsiteX5" fmla="*/ 2497666 w 2497666"/>
                <a:gd name="connsiteY5" fmla="*/ 804333 h 2053167"/>
                <a:gd name="connsiteX6" fmla="*/ 1693332 w 2497666"/>
                <a:gd name="connsiteY6" fmla="*/ 1608667 h 2053167"/>
                <a:gd name="connsiteX7" fmla="*/ 804334 w 2497666"/>
                <a:gd name="connsiteY7" fmla="*/ 1608667 h 2053167"/>
                <a:gd name="connsiteX8" fmla="*/ 0 w 2497666"/>
                <a:gd name="connsiteY8" fmla="*/ 804333 h 2053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97666" h="2053167">
                  <a:moveTo>
                    <a:pt x="804333" y="1608668"/>
                  </a:moveTo>
                  <a:lnTo>
                    <a:pt x="1693331" y="1608668"/>
                  </a:lnTo>
                  <a:lnTo>
                    <a:pt x="1248832" y="2053167"/>
                  </a:lnTo>
                  <a:close/>
                  <a:moveTo>
                    <a:pt x="804333" y="0"/>
                  </a:moveTo>
                  <a:lnTo>
                    <a:pt x="1693333" y="0"/>
                  </a:lnTo>
                  <a:lnTo>
                    <a:pt x="2497666" y="804333"/>
                  </a:lnTo>
                  <a:lnTo>
                    <a:pt x="1693332" y="1608667"/>
                  </a:lnTo>
                  <a:lnTo>
                    <a:pt x="804334" y="1608667"/>
                  </a:lnTo>
                  <a:lnTo>
                    <a:pt x="0" y="804333"/>
                  </a:lnTo>
                  <a:close/>
                </a:path>
              </a:pathLst>
            </a:custGeom>
            <a:solidFill>
              <a:srgbClr val="1A90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bIns="468000" rtlCol="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选品咨询体系</a:t>
              </a:r>
            </a:p>
          </p:txBody>
        </p:sp>
        <p:sp>
          <p:nvSpPr>
            <p:cNvPr id="31" name="任意多边形 24">
              <a:extLst>
                <a:ext uri="{FF2B5EF4-FFF2-40B4-BE49-F238E27FC236}">
                  <a16:creationId xmlns:a16="http://schemas.microsoft.com/office/drawing/2014/main" id="{BF61E44C-24EF-1F43-BD58-88EC625BE64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913839" y="1642534"/>
              <a:ext cx="889000" cy="444500"/>
            </a:xfrm>
            <a:custGeom>
              <a:avLst/>
              <a:gdLst>
                <a:gd name="connsiteX0" fmla="*/ 444500 w 889000"/>
                <a:gd name="connsiteY0" fmla="*/ 0 h 444500"/>
                <a:gd name="connsiteX1" fmla="*/ 889000 w 889000"/>
                <a:gd name="connsiteY1" fmla="*/ 444500 h 444500"/>
                <a:gd name="connsiteX2" fmla="*/ 0 w 889000"/>
                <a:gd name="connsiteY2" fmla="*/ 44450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9000" h="444500">
                  <a:moveTo>
                    <a:pt x="444500" y="0"/>
                  </a:moveTo>
                  <a:lnTo>
                    <a:pt x="889000" y="444500"/>
                  </a:lnTo>
                  <a:lnTo>
                    <a:pt x="0" y="444500"/>
                  </a:lnTo>
                  <a:close/>
                </a:path>
              </a:pathLst>
            </a:custGeom>
            <a:solidFill>
              <a:srgbClr val="37AFE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tIns="72000" rtlCol="0" anchor="b">
              <a:normAutofit fontScale="92500" lnSpcReduction="10000"/>
            </a:bodyPr>
            <a:lstStyle/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Heiti SC Medium" pitchFamily="2" charset="-128"/>
                  <a:ea typeface="Heiti SC Medium" pitchFamily="2" charset="-128"/>
                  <a:sym typeface="Arial" panose="020B0604020202020204" pitchFamily="34" charset="0"/>
                </a:rPr>
                <a:t>F</a:t>
              </a:r>
              <a:endParaRPr lang="zh-CN" altLang="en-US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67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>
            <a:extLst>
              <a:ext uri="{FF2B5EF4-FFF2-40B4-BE49-F238E27FC236}">
                <a16:creationId xmlns:a16="http://schemas.microsoft.com/office/drawing/2014/main" id="{4CFBB56E-DBA0-E14F-A1AB-7AE54F39AED9}"/>
              </a:ext>
            </a:extLst>
          </p:cNvPr>
          <p:cNvGrpSpPr/>
          <p:nvPr/>
        </p:nvGrpSpPr>
        <p:grpSpPr>
          <a:xfrm flipH="1">
            <a:off x="3818839" y="2811446"/>
            <a:ext cx="2072490" cy="884316"/>
            <a:chOff x="2180796" y="1543924"/>
            <a:chExt cx="2072490" cy="884316"/>
          </a:xfrm>
          <a:solidFill>
            <a:srgbClr val="1890FF"/>
          </a:solidFill>
        </p:grpSpPr>
        <p:sp>
          <p:nvSpPr>
            <p:cNvPr id="36" name="圆角矩形 35">
              <a:extLst>
                <a:ext uri="{FF2B5EF4-FFF2-40B4-BE49-F238E27FC236}">
                  <a16:creationId xmlns:a16="http://schemas.microsoft.com/office/drawing/2014/main" id="{003A2C05-AFF9-C34E-9954-78635E9F5E71}"/>
                </a:ext>
              </a:extLst>
            </p:cNvPr>
            <p:cNvSpPr/>
            <p:nvPr/>
          </p:nvSpPr>
          <p:spPr>
            <a:xfrm>
              <a:off x="2180796" y="1543924"/>
              <a:ext cx="2072490" cy="77820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三角形 36">
              <a:extLst>
                <a:ext uri="{FF2B5EF4-FFF2-40B4-BE49-F238E27FC236}">
                  <a16:creationId xmlns:a16="http://schemas.microsoft.com/office/drawing/2014/main" id="{CFB6AA36-3EBF-B747-9581-FC0601C7A9BA}"/>
                </a:ext>
              </a:extLst>
            </p:cNvPr>
            <p:cNvSpPr/>
            <p:nvPr/>
          </p:nvSpPr>
          <p:spPr>
            <a:xfrm rot="9408053">
              <a:off x="3972560" y="2271331"/>
              <a:ext cx="223520" cy="1569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58130FE-21EA-6344-8A0A-DB97E72DAB5D}"/>
              </a:ext>
            </a:extLst>
          </p:cNvPr>
          <p:cNvGrpSpPr/>
          <p:nvPr/>
        </p:nvGrpSpPr>
        <p:grpSpPr>
          <a:xfrm flipH="1" flipV="1">
            <a:off x="1379398" y="5304048"/>
            <a:ext cx="3182442" cy="724781"/>
            <a:chOff x="1070844" y="1703459"/>
            <a:chExt cx="3182442" cy="724781"/>
          </a:xfrm>
          <a:solidFill>
            <a:srgbClr val="1890FF"/>
          </a:solidFill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id="{B9DE3CFC-FE7D-EB46-9DF9-C40086A3CB8C}"/>
                </a:ext>
              </a:extLst>
            </p:cNvPr>
            <p:cNvSpPr/>
            <p:nvPr/>
          </p:nvSpPr>
          <p:spPr>
            <a:xfrm>
              <a:off x="1070844" y="1703459"/>
              <a:ext cx="3182442" cy="61867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0" name="三角形 39">
              <a:extLst>
                <a:ext uri="{FF2B5EF4-FFF2-40B4-BE49-F238E27FC236}">
                  <a16:creationId xmlns:a16="http://schemas.microsoft.com/office/drawing/2014/main" id="{D9ECAD33-A90F-2F47-B4E7-B2B1EFB37AF6}"/>
                </a:ext>
              </a:extLst>
            </p:cNvPr>
            <p:cNvSpPr/>
            <p:nvPr/>
          </p:nvSpPr>
          <p:spPr>
            <a:xfrm rot="9408053">
              <a:off x="3972560" y="2271331"/>
              <a:ext cx="223520" cy="1569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3E5990C-4551-5549-A244-21D665D6E481}"/>
              </a:ext>
            </a:extLst>
          </p:cNvPr>
          <p:cNvGrpSpPr/>
          <p:nvPr/>
        </p:nvGrpSpPr>
        <p:grpSpPr>
          <a:xfrm>
            <a:off x="645785" y="2544262"/>
            <a:ext cx="2072490" cy="884316"/>
            <a:chOff x="2180796" y="1543924"/>
            <a:chExt cx="2072490" cy="884316"/>
          </a:xfrm>
          <a:solidFill>
            <a:srgbClr val="1890FF"/>
          </a:solidFill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id="{76C8A298-4C3B-7641-8DB3-DC66D49060B5}"/>
                </a:ext>
              </a:extLst>
            </p:cNvPr>
            <p:cNvSpPr/>
            <p:nvPr/>
          </p:nvSpPr>
          <p:spPr>
            <a:xfrm>
              <a:off x="2180796" y="1543924"/>
              <a:ext cx="2072490" cy="77820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三角形 33">
              <a:extLst>
                <a:ext uri="{FF2B5EF4-FFF2-40B4-BE49-F238E27FC236}">
                  <a16:creationId xmlns:a16="http://schemas.microsoft.com/office/drawing/2014/main" id="{8FE7BC88-82E6-D142-9796-8D7FDCB93244}"/>
                </a:ext>
              </a:extLst>
            </p:cNvPr>
            <p:cNvSpPr/>
            <p:nvPr/>
          </p:nvSpPr>
          <p:spPr>
            <a:xfrm rot="9408053">
              <a:off x="3972560" y="2271331"/>
              <a:ext cx="223520" cy="15690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服装鞋帽行业困境如何应对？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2" name="Rounded Rectangle 59"/>
          <p:cNvSpPr/>
          <p:nvPr/>
        </p:nvSpPr>
        <p:spPr>
          <a:xfrm>
            <a:off x="6798206" y="2270810"/>
            <a:ext cx="512842" cy="50872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" name="Rounded Rectangle 60"/>
          <p:cNvSpPr/>
          <p:nvPr/>
        </p:nvSpPr>
        <p:spPr>
          <a:xfrm>
            <a:off x="6798206" y="3656983"/>
            <a:ext cx="512842" cy="5087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Rounded Rectangle 61"/>
          <p:cNvSpPr/>
          <p:nvPr/>
        </p:nvSpPr>
        <p:spPr>
          <a:xfrm>
            <a:off x="6798206" y="5126222"/>
            <a:ext cx="512842" cy="5087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Text Placeholder 5"/>
          <p:cNvSpPr txBox="1">
            <a:spLocks/>
          </p:cNvSpPr>
          <p:nvPr/>
        </p:nvSpPr>
        <p:spPr>
          <a:xfrm>
            <a:off x="7523097" y="2526907"/>
            <a:ext cx="3545559" cy="909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Open Sans Light" panose="020B0306030504020204" pitchFamily="34" charset="0"/>
              </a:rPr>
              <a:t>花色尺码有序建档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  <a:cs typeface="Open Sans Light" panose="020B0306030504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单品组合销售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手机拍照建档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101" name="TextBox 98"/>
          <p:cNvSpPr txBox="1"/>
          <p:nvPr/>
        </p:nvSpPr>
        <p:spPr>
          <a:xfrm>
            <a:off x="7523097" y="2182063"/>
            <a:ext cx="29156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b="1" dirty="0">
                <a:solidFill>
                  <a:srgbClr val="1DADE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商品精细化管理</a:t>
            </a:r>
            <a:endParaRPr lang="id-ID" sz="1700" b="1" dirty="0">
              <a:solidFill>
                <a:srgbClr val="1DADE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8" name="Text Placeholder 5"/>
          <p:cNvSpPr txBox="1">
            <a:spLocks/>
          </p:cNvSpPr>
          <p:nvPr/>
        </p:nvSpPr>
        <p:spPr>
          <a:xfrm>
            <a:off x="7523097" y="3917058"/>
            <a:ext cx="3545559" cy="913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Open Sans Light" panose="020B0306030504020204" pitchFamily="34" charset="0"/>
              </a:rPr>
              <a:t>一个账号，多端使用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  <a:cs typeface="Open Sans Light" panose="020B0306030504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Open Sans Light" panose="020B0306030504020204" pitchFamily="34" charset="0"/>
              </a:rPr>
              <a:t>多端收银，数据相通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  <a:cs typeface="Open Sans Light" panose="020B0306030504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移动收银，不错过任何一单</a:t>
            </a:r>
            <a:endParaRPr lang="id-ID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99" name="TextBox 96"/>
          <p:cNvSpPr txBox="1"/>
          <p:nvPr/>
        </p:nvSpPr>
        <p:spPr>
          <a:xfrm>
            <a:off x="7523097" y="3572214"/>
            <a:ext cx="32604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b="1" dirty="0">
                <a:solidFill>
                  <a:srgbClr val="2683C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电脑</a:t>
            </a:r>
            <a:r>
              <a:rPr lang="en-US" altLang="zh-CN" sz="1700" b="1" dirty="0">
                <a:solidFill>
                  <a:srgbClr val="2683C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700" b="1" dirty="0">
                <a:solidFill>
                  <a:srgbClr val="2683C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平板</a:t>
            </a:r>
            <a:r>
              <a:rPr lang="en-US" altLang="zh-CN" sz="1700" b="1" dirty="0">
                <a:solidFill>
                  <a:srgbClr val="2683C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1700" b="1" dirty="0">
                <a:solidFill>
                  <a:srgbClr val="2683C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手机多端收银</a:t>
            </a:r>
            <a:endParaRPr lang="id-ID" sz="1700" b="1" dirty="0">
              <a:solidFill>
                <a:srgbClr val="2683C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9" name="Group 66"/>
          <p:cNvGrpSpPr/>
          <p:nvPr/>
        </p:nvGrpSpPr>
        <p:grpSpPr>
          <a:xfrm>
            <a:off x="6934920" y="2347829"/>
            <a:ext cx="245612" cy="356923"/>
            <a:chOff x="3815942" y="4609902"/>
            <a:chExt cx="265988" cy="386534"/>
          </a:xfrm>
          <a:solidFill>
            <a:schemeClr val="bg1"/>
          </a:solidFill>
        </p:grpSpPr>
        <p:sp>
          <p:nvSpPr>
            <p:cNvPr id="94" name="Freeform 128"/>
            <p:cNvSpPr>
              <a:spLocks noEditPoints="1"/>
            </p:cNvSpPr>
            <p:nvPr/>
          </p:nvSpPr>
          <p:spPr bwMode="auto">
            <a:xfrm>
              <a:off x="3815942" y="4609902"/>
              <a:ext cx="265988" cy="386534"/>
            </a:xfrm>
            <a:custGeom>
              <a:avLst/>
              <a:gdLst>
                <a:gd name="T0" fmla="*/ 8 w 176"/>
                <a:gd name="T1" fmla="*/ 256 h 256"/>
                <a:gd name="T2" fmla="*/ 168 w 176"/>
                <a:gd name="T3" fmla="*/ 256 h 256"/>
                <a:gd name="T4" fmla="*/ 176 w 176"/>
                <a:gd name="T5" fmla="*/ 248 h 256"/>
                <a:gd name="T6" fmla="*/ 176 w 176"/>
                <a:gd name="T7" fmla="*/ 8 h 256"/>
                <a:gd name="T8" fmla="*/ 168 w 176"/>
                <a:gd name="T9" fmla="*/ 0 h 256"/>
                <a:gd name="T10" fmla="*/ 8 w 176"/>
                <a:gd name="T11" fmla="*/ 0 h 256"/>
                <a:gd name="T12" fmla="*/ 0 w 176"/>
                <a:gd name="T13" fmla="*/ 8 h 256"/>
                <a:gd name="T14" fmla="*/ 0 w 176"/>
                <a:gd name="T15" fmla="*/ 248 h 256"/>
                <a:gd name="T16" fmla="*/ 8 w 176"/>
                <a:gd name="T17" fmla="*/ 256 h 256"/>
                <a:gd name="T18" fmla="*/ 16 w 176"/>
                <a:gd name="T19" fmla="*/ 16 h 256"/>
                <a:gd name="T20" fmla="*/ 160 w 176"/>
                <a:gd name="T21" fmla="*/ 16 h 256"/>
                <a:gd name="T22" fmla="*/ 160 w 176"/>
                <a:gd name="T23" fmla="*/ 240 h 256"/>
                <a:gd name="T24" fmla="*/ 16 w 176"/>
                <a:gd name="T25" fmla="*/ 240 h 256"/>
                <a:gd name="T26" fmla="*/ 16 w 176"/>
                <a:gd name="T27" fmla="*/ 1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6" h="256">
                  <a:moveTo>
                    <a:pt x="8" y="256"/>
                  </a:moveTo>
                  <a:cubicBezTo>
                    <a:pt x="168" y="256"/>
                    <a:pt x="168" y="256"/>
                    <a:pt x="168" y="256"/>
                  </a:cubicBezTo>
                  <a:cubicBezTo>
                    <a:pt x="172" y="256"/>
                    <a:pt x="176" y="252"/>
                    <a:pt x="176" y="248"/>
                  </a:cubicBezTo>
                  <a:cubicBezTo>
                    <a:pt x="176" y="8"/>
                    <a:pt x="176" y="8"/>
                    <a:pt x="176" y="8"/>
                  </a:cubicBezTo>
                  <a:cubicBezTo>
                    <a:pt x="176" y="4"/>
                    <a:pt x="172" y="0"/>
                    <a:pt x="16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lose/>
                  <a:moveTo>
                    <a:pt x="16" y="16"/>
                  </a:moveTo>
                  <a:cubicBezTo>
                    <a:pt x="160" y="16"/>
                    <a:pt x="160" y="16"/>
                    <a:pt x="160" y="16"/>
                  </a:cubicBezTo>
                  <a:cubicBezTo>
                    <a:pt x="160" y="240"/>
                    <a:pt x="160" y="240"/>
                    <a:pt x="160" y="240"/>
                  </a:cubicBezTo>
                  <a:cubicBezTo>
                    <a:pt x="16" y="240"/>
                    <a:pt x="16" y="240"/>
                    <a:pt x="16" y="240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5" name="Freeform 129"/>
            <p:cNvSpPr>
              <a:spLocks noEditPoints="1"/>
            </p:cNvSpPr>
            <p:nvPr/>
          </p:nvSpPr>
          <p:spPr bwMode="auto">
            <a:xfrm>
              <a:off x="3864422" y="4778929"/>
              <a:ext cx="169027" cy="169027"/>
            </a:xfrm>
            <a:custGeom>
              <a:avLst/>
              <a:gdLst>
                <a:gd name="T0" fmla="*/ 56 w 112"/>
                <a:gd name="T1" fmla="*/ 0 h 112"/>
                <a:gd name="T2" fmla="*/ 0 w 112"/>
                <a:gd name="T3" fmla="*/ 56 h 112"/>
                <a:gd name="T4" fmla="*/ 56 w 112"/>
                <a:gd name="T5" fmla="*/ 112 h 112"/>
                <a:gd name="T6" fmla="*/ 112 w 112"/>
                <a:gd name="T7" fmla="*/ 56 h 112"/>
                <a:gd name="T8" fmla="*/ 56 w 112"/>
                <a:gd name="T9" fmla="*/ 0 h 112"/>
                <a:gd name="T10" fmla="*/ 56 w 112"/>
                <a:gd name="T11" fmla="*/ 96 h 112"/>
                <a:gd name="T12" fmla="*/ 16 w 112"/>
                <a:gd name="T13" fmla="*/ 56 h 112"/>
                <a:gd name="T14" fmla="*/ 56 w 112"/>
                <a:gd name="T15" fmla="*/ 16 h 112"/>
                <a:gd name="T16" fmla="*/ 96 w 112"/>
                <a:gd name="T17" fmla="*/ 56 h 112"/>
                <a:gd name="T18" fmla="*/ 56 w 112"/>
                <a:gd name="T19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7"/>
                    <a:pt x="25" y="112"/>
                    <a:pt x="56" y="112"/>
                  </a:cubicBezTo>
                  <a:cubicBezTo>
                    <a:pt x="87" y="112"/>
                    <a:pt x="112" y="87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96"/>
                  </a:moveTo>
                  <a:cubicBezTo>
                    <a:pt x="34" y="96"/>
                    <a:pt x="16" y="78"/>
                    <a:pt x="16" y="56"/>
                  </a:cubicBezTo>
                  <a:cubicBezTo>
                    <a:pt x="16" y="34"/>
                    <a:pt x="34" y="16"/>
                    <a:pt x="56" y="16"/>
                  </a:cubicBezTo>
                  <a:cubicBezTo>
                    <a:pt x="78" y="16"/>
                    <a:pt x="96" y="34"/>
                    <a:pt x="96" y="56"/>
                  </a:cubicBezTo>
                  <a:cubicBezTo>
                    <a:pt x="96" y="78"/>
                    <a:pt x="78" y="96"/>
                    <a:pt x="5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6" name="Freeform 130"/>
            <p:cNvSpPr>
              <a:spLocks noEditPoints="1"/>
            </p:cNvSpPr>
            <p:nvPr/>
          </p:nvSpPr>
          <p:spPr bwMode="auto">
            <a:xfrm>
              <a:off x="3901110" y="4658382"/>
              <a:ext cx="95651" cy="96961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16 h 64"/>
                <a:gd name="T12" fmla="*/ 48 w 64"/>
                <a:gd name="T13" fmla="*/ 32 h 64"/>
                <a:gd name="T14" fmla="*/ 32 w 64"/>
                <a:gd name="T15" fmla="*/ 48 h 64"/>
                <a:gd name="T16" fmla="*/ 16 w 64"/>
                <a:gd name="T17" fmla="*/ 32 h 64"/>
                <a:gd name="T18" fmla="*/ 32 w 64"/>
                <a:gd name="T19" fmla="*/ 1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lose/>
                  <a:moveTo>
                    <a:pt x="32" y="16"/>
                  </a:move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7" name="Freeform 131"/>
            <p:cNvSpPr>
              <a:spLocks noEditPoints="1"/>
            </p:cNvSpPr>
            <p:nvPr/>
          </p:nvSpPr>
          <p:spPr bwMode="auto">
            <a:xfrm>
              <a:off x="3931247" y="4845753"/>
              <a:ext cx="35378" cy="366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16 h 24"/>
                <a:gd name="T12" fmla="*/ 8 w 24"/>
                <a:gd name="T13" fmla="*/ 12 h 24"/>
                <a:gd name="T14" fmla="*/ 12 w 24"/>
                <a:gd name="T15" fmla="*/ 8 h 24"/>
                <a:gd name="T16" fmla="*/ 16 w 24"/>
                <a:gd name="T17" fmla="*/ 12 h 24"/>
                <a:gd name="T18" fmla="*/ 12 w 24"/>
                <a:gd name="T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16"/>
                  </a:moveTo>
                  <a:cubicBezTo>
                    <a:pt x="10" y="16"/>
                    <a:pt x="8" y="14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4" y="8"/>
                    <a:pt x="16" y="10"/>
                    <a:pt x="16" y="12"/>
                  </a:cubicBezTo>
                  <a:cubicBezTo>
                    <a:pt x="16" y="14"/>
                    <a:pt x="14" y="16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70" name="Freeform 56"/>
          <p:cNvSpPr>
            <a:spLocks noEditPoints="1"/>
          </p:cNvSpPr>
          <p:nvPr/>
        </p:nvSpPr>
        <p:spPr bwMode="auto">
          <a:xfrm>
            <a:off x="6908739" y="3747242"/>
            <a:ext cx="310302" cy="308161"/>
          </a:xfrm>
          <a:custGeom>
            <a:avLst/>
            <a:gdLst>
              <a:gd name="T0" fmla="*/ 12 w 252"/>
              <a:gd name="T1" fmla="*/ 250 h 250"/>
              <a:gd name="T2" fmla="*/ 18 w 252"/>
              <a:gd name="T3" fmla="*/ 249 h 250"/>
              <a:gd name="T4" fmla="*/ 75 w 252"/>
              <a:gd name="T5" fmla="*/ 224 h 250"/>
              <a:gd name="T6" fmla="*/ 90 w 252"/>
              <a:gd name="T7" fmla="*/ 213 h 250"/>
              <a:gd name="T8" fmla="*/ 247 w 252"/>
              <a:gd name="T9" fmla="*/ 56 h 250"/>
              <a:gd name="T10" fmla="*/ 252 w 252"/>
              <a:gd name="T11" fmla="*/ 45 h 250"/>
              <a:gd name="T12" fmla="*/ 247 w 252"/>
              <a:gd name="T13" fmla="*/ 34 h 250"/>
              <a:gd name="T14" fmla="*/ 218 w 252"/>
              <a:gd name="T15" fmla="*/ 5 h 250"/>
              <a:gd name="T16" fmla="*/ 207 w 252"/>
              <a:gd name="T17" fmla="*/ 0 h 250"/>
              <a:gd name="T18" fmla="*/ 196 w 252"/>
              <a:gd name="T19" fmla="*/ 5 h 250"/>
              <a:gd name="T20" fmla="*/ 35 w 252"/>
              <a:gd name="T21" fmla="*/ 166 h 250"/>
              <a:gd name="T22" fmla="*/ 25 w 252"/>
              <a:gd name="T23" fmla="*/ 181 h 250"/>
              <a:gd name="T24" fmla="*/ 3 w 252"/>
              <a:gd name="T25" fmla="*/ 235 h 250"/>
              <a:gd name="T26" fmla="*/ 3 w 252"/>
              <a:gd name="T27" fmla="*/ 246 h 250"/>
              <a:gd name="T28" fmla="*/ 12 w 252"/>
              <a:gd name="T29" fmla="*/ 250 h 250"/>
              <a:gd name="T30" fmla="*/ 79 w 252"/>
              <a:gd name="T31" fmla="*/ 202 h 250"/>
              <a:gd name="T32" fmla="*/ 79 w 252"/>
              <a:gd name="T33" fmla="*/ 202 h 250"/>
              <a:gd name="T34" fmla="*/ 50 w 252"/>
              <a:gd name="T35" fmla="*/ 173 h 250"/>
              <a:gd name="T36" fmla="*/ 183 w 252"/>
              <a:gd name="T37" fmla="*/ 40 h 250"/>
              <a:gd name="T38" fmla="*/ 212 w 252"/>
              <a:gd name="T39" fmla="*/ 69 h 250"/>
              <a:gd name="T40" fmla="*/ 79 w 252"/>
              <a:gd name="T41" fmla="*/ 202 h 250"/>
              <a:gd name="T42" fmla="*/ 207 w 252"/>
              <a:gd name="T43" fmla="*/ 16 h 250"/>
              <a:gd name="T44" fmla="*/ 236 w 252"/>
              <a:gd name="T45" fmla="*/ 45 h 250"/>
              <a:gd name="T46" fmla="*/ 223 w 252"/>
              <a:gd name="T47" fmla="*/ 58 h 250"/>
              <a:gd name="T48" fmla="*/ 194 w 252"/>
              <a:gd name="T49" fmla="*/ 29 h 250"/>
              <a:gd name="T50" fmla="*/ 207 w 252"/>
              <a:gd name="T51" fmla="*/ 16 h 250"/>
              <a:gd name="T52" fmla="*/ 39 w 252"/>
              <a:gd name="T53" fmla="*/ 187 h 250"/>
              <a:gd name="T54" fmla="*/ 40 w 252"/>
              <a:gd name="T55" fmla="*/ 186 h 250"/>
              <a:gd name="T56" fmla="*/ 65 w 252"/>
              <a:gd name="T57" fmla="*/ 210 h 250"/>
              <a:gd name="T58" fmla="*/ 22 w 252"/>
              <a:gd name="T59" fmla="*/ 230 h 250"/>
              <a:gd name="T60" fmla="*/ 39 w 252"/>
              <a:gd name="T61" fmla="*/ 187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2" h="250">
                <a:moveTo>
                  <a:pt x="12" y="250"/>
                </a:moveTo>
                <a:cubicBezTo>
                  <a:pt x="14" y="250"/>
                  <a:pt x="16" y="250"/>
                  <a:pt x="18" y="249"/>
                </a:cubicBezTo>
                <a:cubicBezTo>
                  <a:pt x="75" y="224"/>
                  <a:pt x="75" y="224"/>
                  <a:pt x="75" y="224"/>
                </a:cubicBezTo>
                <a:cubicBezTo>
                  <a:pt x="80" y="221"/>
                  <a:pt x="86" y="217"/>
                  <a:pt x="90" y="213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50" y="53"/>
                  <a:pt x="252" y="49"/>
                  <a:pt x="252" y="45"/>
                </a:cubicBezTo>
                <a:cubicBezTo>
                  <a:pt x="252" y="41"/>
                  <a:pt x="250" y="37"/>
                  <a:pt x="247" y="34"/>
                </a:cubicBezTo>
                <a:cubicBezTo>
                  <a:pt x="218" y="5"/>
                  <a:pt x="218" y="5"/>
                  <a:pt x="218" y="5"/>
                </a:cubicBezTo>
                <a:cubicBezTo>
                  <a:pt x="215" y="2"/>
                  <a:pt x="211" y="0"/>
                  <a:pt x="207" y="0"/>
                </a:cubicBezTo>
                <a:cubicBezTo>
                  <a:pt x="203" y="0"/>
                  <a:pt x="199" y="2"/>
                  <a:pt x="196" y="5"/>
                </a:cubicBezTo>
                <a:cubicBezTo>
                  <a:pt x="35" y="166"/>
                  <a:pt x="35" y="166"/>
                  <a:pt x="35" y="166"/>
                </a:cubicBezTo>
                <a:cubicBezTo>
                  <a:pt x="31" y="170"/>
                  <a:pt x="27" y="176"/>
                  <a:pt x="25" y="181"/>
                </a:cubicBezTo>
                <a:cubicBezTo>
                  <a:pt x="3" y="235"/>
                  <a:pt x="3" y="235"/>
                  <a:pt x="3" y="235"/>
                </a:cubicBezTo>
                <a:cubicBezTo>
                  <a:pt x="0" y="240"/>
                  <a:pt x="2" y="244"/>
                  <a:pt x="3" y="246"/>
                </a:cubicBezTo>
                <a:cubicBezTo>
                  <a:pt x="5" y="249"/>
                  <a:pt x="8" y="250"/>
                  <a:pt x="12" y="250"/>
                </a:cubicBezTo>
                <a:close/>
                <a:moveTo>
                  <a:pt x="79" y="202"/>
                </a:moveTo>
                <a:cubicBezTo>
                  <a:pt x="79" y="202"/>
                  <a:pt x="79" y="202"/>
                  <a:pt x="79" y="202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212" y="69"/>
                  <a:pt x="212" y="69"/>
                  <a:pt x="212" y="69"/>
                </a:cubicBezTo>
                <a:lnTo>
                  <a:pt x="79" y="202"/>
                </a:lnTo>
                <a:close/>
                <a:moveTo>
                  <a:pt x="207" y="16"/>
                </a:moveTo>
                <a:cubicBezTo>
                  <a:pt x="236" y="45"/>
                  <a:pt x="236" y="45"/>
                  <a:pt x="236" y="45"/>
                </a:cubicBezTo>
                <a:cubicBezTo>
                  <a:pt x="223" y="58"/>
                  <a:pt x="223" y="58"/>
                  <a:pt x="223" y="58"/>
                </a:cubicBezTo>
                <a:cubicBezTo>
                  <a:pt x="194" y="29"/>
                  <a:pt x="194" y="29"/>
                  <a:pt x="194" y="29"/>
                </a:cubicBezTo>
                <a:lnTo>
                  <a:pt x="207" y="16"/>
                </a:lnTo>
                <a:close/>
                <a:moveTo>
                  <a:pt x="39" y="187"/>
                </a:moveTo>
                <a:cubicBezTo>
                  <a:pt x="40" y="187"/>
                  <a:pt x="40" y="186"/>
                  <a:pt x="40" y="186"/>
                </a:cubicBezTo>
                <a:cubicBezTo>
                  <a:pt x="65" y="210"/>
                  <a:pt x="65" y="210"/>
                  <a:pt x="65" y="210"/>
                </a:cubicBezTo>
                <a:cubicBezTo>
                  <a:pt x="22" y="230"/>
                  <a:pt x="22" y="230"/>
                  <a:pt x="22" y="230"/>
                </a:cubicBezTo>
                <a:lnTo>
                  <a:pt x="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1" name="Group 68"/>
          <p:cNvGrpSpPr/>
          <p:nvPr/>
        </p:nvGrpSpPr>
        <p:grpSpPr>
          <a:xfrm>
            <a:off x="6909507" y="5246821"/>
            <a:ext cx="311665" cy="253559"/>
            <a:chOff x="6369689" y="2240011"/>
            <a:chExt cx="386534" cy="314469"/>
          </a:xfrm>
          <a:solidFill>
            <a:schemeClr val="bg1"/>
          </a:solidFill>
        </p:grpSpPr>
        <p:sp>
          <p:nvSpPr>
            <p:cNvPr id="92" name="Freeform 42"/>
            <p:cNvSpPr>
              <a:spLocks noEditPoints="1"/>
            </p:cNvSpPr>
            <p:nvPr/>
          </p:nvSpPr>
          <p:spPr bwMode="auto">
            <a:xfrm>
              <a:off x="6369689" y="2240011"/>
              <a:ext cx="386534" cy="314469"/>
            </a:xfrm>
            <a:custGeom>
              <a:avLst/>
              <a:gdLst>
                <a:gd name="T0" fmla="*/ 248 w 256"/>
                <a:gd name="T1" fmla="*/ 0 h 208"/>
                <a:gd name="T2" fmla="*/ 40 w 256"/>
                <a:gd name="T3" fmla="*/ 0 h 208"/>
                <a:gd name="T4" fmla="*/ 32 w 256"/>
                <a:gd name="T5" fmla="*/ 8 h 208"/>
                <a:gd name="T6" fmla="*/ 32 w 256"/>
                <a:gd name="T7" fmla="*/ 32 h 208"/>
                <a:gd name="T8" fmla="*/ 8 w 256"/>
                <a:gd name="T9" fmla="*/ 32 h 208"/>
                <a:gd name="T10" fmla="*/ 0 w 256"/>
                <a:gd name="T11" fmla="*/ 40 h 208"/>
                <a:gd name="T12" fmla="*/ 0 w 256"/>
                <a:gd name="T13" fmla="*/ 200 h 208"/>
                <a:gd name="T14" fmla="*/ 8 w 256"/>
                <a:gd name="T15" fmla="*/ 208 h 208"/>
                <a:gd name="T16" fmla="*/ 216 w 256"/>
                <a:gd name="T17" fmla="*/ 208 h 208"/>
                <a:gd name="T18" fmla="*/ 224 w 256"/>
                <a:gd name="T19" fmla="*/ 200 h 208"/>
                <a:gd name="T20" fmla="*/ 224 w 256"/>
                <a:gd name="T21" fmla="*/ 176 h 208"/>
                <a:gd name="T22" fmla="*/ 248 w 256"/>
                <a:gd name="T23" fmla="*/ 176 h 208"/>
                <a:gd name="T24" fmla="*/ 256 w 256"/>
                <a:gd name="T25" fmla="*/ 168 h 208"/>
                <a:gd name="T26" fmla="*/ 256 w 256"/>
                <a:gd name="T27" fmla="*/ 8 h 208"/>
                <a:gd name="T28" fmla="*/ 248 w 256"/>
                <a:gd name="T29" fmla="*/ 0 h 208"/>
                <a:gd name="T30" fmla="*/ 208 w 256"/>
                <a:gd name="T31" fmla="*/ 48 h 208"/>
                <a:gd name="T32" fmla="*/ 208 w 256"/>
                <a:gd name="T33" fmla="*/ 175 h 208"/>
                <a:gd name="T34" fmla="*/ 165 w 256"/>
                <a:gd name="T35" fmla="*/ 138 h 208"/>
                <a:gd name="T36" fmla="*/ 156 w 256"/>
                <a:gd name="T37" fmla="*/ 137 h 208"/>
                <a:gd name="T38" fmla="*/ 122 w 256"/>
                <a:gd name="T39" fmla="*/ 158 h 208"/>
                <a:gd name="T40" fmla="*/ 70 w 256"/>
                <a:gd name="T41" fmla="*/ 99 h 208"/>
                <a:gd name="T42" fmla="*/ 64 w 256"/>
                <a:gd name="T43" fmla="*/ 96 h 208"/>
                <a:gd name="T44" fmla="*/ 58 w 256"/>
                <a:gd name="T45" fmla="*/ 98 h 208"/>
                <a:gd name="T46" fmla="*/ 16 w 256"/>
                <a:gd name="T47" fmla="*/ 141 h 208"/>
                <a:gd name="T48" fmla="*/ 16 w 256"/>
                <a:gd name="T49" fmla="*/ 48 h 208"/>
                <a:gd name="T50" fmla="*/ 208 w 256"/>
                <a:gd name="T51" fmla="*/ 48 h 208"/>
                <a:gd name="T52" fmla="*/ 16 w 256"/>
                <a:gd name="T53" fmla="*/ 163 h 208"/>
                <a:gd name="T54" fmla="*/ 64 w 256"/>
                <a:gd name="T55" fmla="*/ 116 h 208"/>
                <a:gd name="T56" fmla="*/ 114 w 256"/>
                <a:gd name="T57" fmla="*/ 173 h 208"/>
                <a:gd name="T58" fmla="*/ 124 w 256"/>
                <a:gd name="T59" fmla="*/ 175 h 208"/>
                <a:gd name="T60" fmla="*/ 159 w 256"/>
                <a:gd name="T61" fmla="*/ 154 h 208"/>
                <a:gd name="T62" fmla="*/ 204 w 256"/>
                <a:gd name="T63" fmla="*/ 192 h 208"/>
                <a:gd name="T64" fmla="*/ 16 w 256"/>
                <a:gd name="T65" fmla="*/ 192 h 208"/>
                <a:gd name="T66" fmla="*/ 16 w 256"/>
                <a:gd name="T67" fmla="*/ 163 h 208"/>
                <a:gd name="T68" fmla="*/ 240 w 256"/>
                <a:gd name="T69" fmla="*/ 160 h 208"/>
                <a:gd name="T70" fmla="*/ 224 w 256"/>
                <a:gd name="T71" fmla="*/ 160 h 208"/>
                <a:gd name="T72" fmla="*/ 224 w 256"/>
                <a:gd name="T73" fmla="*/ 40 h 208"/>
                <a:gd name="T74" fmla="*/ 216 w 256"/>
                <a:gd name="T75" fmla="*/ 32 h 208"/>
                <a:gd name="T76" fmla="*/ 48 w 256"/>
                <a:gd name="T77" fmla="*/ 32 h 208"/>
                <a:gd name="T78" fmla="*/ 48 w 256"/>
                <a:gd name="T79" fmla="*/ 16 h 208"/>
                <a:gd name="T80" fmla="*/ 240 w 256"/>
                <a:gd name="T81" fmla="*/ 16 h 208"/>
                <a:gd name="T82" fmla="*/ 240 w 256"/>
                <a:gd name="T83" fmla="*/ 16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208">
                  <a:moveTo>
                    <a:pt x="24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2" y="4"/>
                    <a:pt x="32" y="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" y="32"/>
                    <a:pt x="0" y="36"/>
                    <a:pt x="0" y="4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4" y="208"/>
                    <a:pt x="8" y="208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20" y="208"/>
                    <a:pt x="224" y="204"/>
                    <a:pt x="224" y="200"/>
                  </a:cubicBezTo>
                  <a:cubicBezTo>
                    <a:pt x="224" y="176"/>
                    <a:pt x="224" y="176"/>
                    <a:pt x="224" y="176"/>
                  </a:cubicBezTo>
                  <a:cubicBezTo>
                    <a:pt x="248" y="176"/>
                    <a:pt x="248" y="176"/>
                    <a:pt x="248" y="176"/>
                  </a:cubicBezTo>
                  <a:cubicBezTo>
                    <a:pt x="252" y="176"/>
                    <a:pt x="256" y="172"/>
                    <a:pt x="256" y="168"/>
                  </a:cubicBezTo>
                  <a:cubicBezTo>
                    <a:pt x="256" y="8"/>
                    <a:pt x="256" y="8"/>
                    <a:pt x="256" y="8"/>
                  </a:cubicBezTo>
                  <a:cubicBezTo>
                    <a:pt x="256" y="4"/>
                    <a:pt x="252" y="0"/>
                    <a:pt x="248" y="0"/>
                  </a:cubicBezTo>
                  <a:close/>
                  <a:moveTo>
                    <a:pt x="208" y="48"/>
                  </a:moveTo>
                  <a:cubicBezTo>
                    <a:pt x="208" y="175"/>
                    <a:pt x="208" y="175"/>
                    <a:pt x="208" y="175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3" y="136"/>
                    <a:pt x="159" y="135"/>
                    <a:pt x="156" y="137"/>
                  </a:cubicBezTo>
                  <a:cubicBezTo>
                    <a:pt x="122" y="158"/>
                    <a:pt x="122" y="158"/>
                    <a:pt x="122" y="158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69" y="97"/>
                    <a:pt x="66" y="96"/>
                    <a:pt x="64" y="96"/>
                  </a:cubicBezTo>
                  <a:cubicBezTo>
                    <a:pt x="62" y="96"/>
                    <a:pt x="60" y="97"/>
                    <a:pt x="58" y="98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48"/>
                    <a:pt x="16" y="48"/>
                    <a:pt x="16" y="48"/>
                  </a:cubicBezTo>
                  <a:lnTo>
                    <a:pt x="208" y="48"/>
                  </a:lnTo>
                  <a:close/>
                  <a:moveTo>
                    <a:pt x="16" y="163"/>
                  </a:moveTo>
                  <a:cubicBezTo>
                    <a:pt x="64" y="116"/>
                    <a:pt x="64" y="116"/>
                    <a:pt x="64" y="116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17" y="176"/>
                    <a:pt x="121" y="177"/>
                    <a:pt x="124" y="175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204" y="192"/>
                    <a:pt x="204" y="192"/>
                    <a:pt x="204" y="192"/>
                  </a:cubicBezTo>
                  <a:cubicBezTo>
                    <a:pt x="16" y="192"/>
                    <a:pt x="16" y="192"/>
                    <a:pt x="16" y="192"/>
                  </a:cubicBezTo>
                  <a:lnTo>
                    <a:pt x="16" y="163"/>
                  </a:lnTo>
                  <a:close/>
                  <a:moveTo>
                    <a:pt x="240" y="160"/>
                  </a:moveTo>
                  <a:cubicBezTo>
                    <a:pt x="224" y="160"/>
                    <a:pt x="224" y="160"/>
                    <a:pt x="224" y="160"/>
                  </a:cubicBezTo>
                  <a:cubicBezTo>
                    <a:pt x="224" y="40"/>
                    <a:pt x="224" y="40"/>
                    <a:pt x="224" y="40"/>
                  </a:cubicBezTo>
                  <a:cubicBezTo>
                    <a:pt x="224" y="36"/>
                    <a:pt x="220" y="32"/>
                    <a:pt x="216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93" name="Freeform 43"/>
            <p:cNvSpPr>
              <a:spLocks noEditPoints="1"/>
            </p:cNvSpPr>
            <p:nvPr/>
          </p:nvSpPr>
          <p:spPr bwMode="auto">
            <a:xfrm>
              <a:off x="6575404" y="2336973"/>
              <a:ext cx="83858" cy="85169"/>
            </a:xfrm>
            <a:custGeom>
              <a:avLst/>
              <a:gdLst>
                <a:gd name="T0" fmla="*/ 28 w 56"/>
                <a:gd name="T1" fmla="*/ 56 h 56"/>
                <a:gd name="T2" fmla="*/ 56 w 56"/>
                <a:gd name="T3" fmla="*/ 28 h 56"/>
                <a:gd name="T4" fmla="*/ 28 w 56"/>
                <a:gd name="T5" fmla="*/ 0 h 56"/>
                <a:gd name="T6" fmla="*/ 0 w 56"/>
                <a:gd name="T7" fmla="*/ 28 h 56"/>
                <a:gd name="T8" fmla="*/ 28 w 56"/>
                <a:gd name="T9" fmla="*/ 56 h 56"/>
                <a:gd name="T10" fmla="*/ 28 w 56"/>
                <a:gd name="T11" fmla="*/ 16 h 56"/>
                <a:gd name="T12" fmla="*/ 40 w 56"/>
                <a:gd name="T13" fmla="*/ 28 h 56"/>
                <a:gd name="T14" fmla="*/ 28 w 56"/>
                <a:gd name="T15" fmla="*/ 40 h 56"/>
                <a:gd name="T16" fmla="*/ 16 w 56"/>
                <a:gd name="T17" fmla="*/ 28 h 56"/>
                <a:gd name="T18" fmla="*/ 28 w 56"/>
                <a:gd name="T19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lose/>
                  <a:moveTo>
                    <a:pt x="28" y="16"/>
                  </a:move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81" name="Text Placeholder 5"/>
          <p:cNvSpPr txBox="1">
            <a:spLocks/>
          </p:cNvSpPr>
          <p:nvPr/>
        </p:nvSpPr>
        <p:spPr>
          <a:xfrm>
            <a:off x="7523097" y="5369888"/>
            <a:ext cx="3545559" cy="997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</a:rPr>
              <a:t>线上卖货，增加销售渠道</a:t>
            </a:r>
            <a:endParaRPr lang="id-ID" altLang="zh-CN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Open Sans Light" panose="020B0306030504020204" pitchFamily="34" charset="0"/>
              </a:rPr>
              <a:t>线上线下会员一体化经营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  <a:cs typeface="Open Sans Light" panose="020B0306030504020204" pitchFamily="34" charset="0"/>
            </a:endParaRP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Open Sans Light" panose="020B0306030504020204" pitchFamily="34" charset="0"/>
              </a:rPr>
              <a:t>给会员贴标签，精准推送营销活动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Heiti SC Light" panose="02000000000000000000" pitchFamily="2" charset="-128"/>
              <a:ea typeface="Heiti SC Light" panose="02000000000000000000" pitchFamily="2" charset="-128"/>
              <a:cs typeface="Open Sans Light" panose="020B0306030504020204" pitchFamily="34" charset="0"/>
            </a:endParaRPr>
          </a:p>
        </p:txBody>
      </p:sp>
      <p:sp>
        <p:nvSpPr>
          <p:cNvPr id="82" name="TextBox 79"/>
          <p:cNvSpPr txBox="1"/>
          <p:nvPr/>
        </p:nvSpPr>
        <p:spPr>
          <a:xfrm>
            <a:off x="7523097" y="5025044"/>
            <a:ext cx="29156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700" b="1" dirty="0">
                <a:solidFill>
                  <a:srgbClr val="00768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精准销售引流</a:t>
            </a:r>
            <a:endParaRPr lang="id-ID" sz="1700" b="1" dirty="0">
              <a:solidFill>
                <a:srgbClr val="00768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" name="Rectangle 99"/>
          <p:cNvSpPr/>
          <p:nvPr/>
        </p:nvSpPr>
        <p:spPr>
          <a:xfrm>
            <a:off x="737225" y="2626259"/>
            <a:ext cx="1953881" cy="58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服装规格太多，录入费时？</a:t>
            </a:r>
            <a:endParaRPr 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3" name="TextBox 100"/>
          <p:cNvSpPr txBox="1"/>
          <p:nvPr/>
        </p:nvSpPr>
        <p:spPr>
          <a:xfrm>
            <a:off x="2154801" y="1470840"/>
            <a:ext cx="253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您遇到类似困境吗？</a:t>
            </a:r>
            <a:endParaRPr lang="id-ID" sz="2000" b="1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4" name="TextBox 100"/>
          <p:cNvSpPr txBox="1"/>
          <p:nvPr/>
        </p:nvSpPr>
        <p:spPr>
          <a:xfrm>
            <a:off x="6692975" y="1470840"/>
            <a:ext cx="252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我们为您提供方案：</a:t>
            </a:r>
            <a:endParaRPr lang="id-ID" sz="2000" b="1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Rectangle 99">
            <a:extLst>
              <a:ext uri="{FF2B5EF4-FFF2-40B4-BE49-F238E27FC236}">
                <a16:creationId xmlns:a16="http://schemas.microsoft.com/office/drawing/2014/main" id="{4D28F247-CE83-2F40-8E20-23630180CEEB}"/>
              </a:ext>
            </a:extLst>
          </p:cNvPr>
          <p:cNvSpPr/>
          <p:nvPr/>
        </p:nvSpPr>
        <p:spPr>
          <a:xfrm>
            <a:off x="3890150" y="2908162"/>
            <a:ext cx="2123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店铺没有收银台，收银不方便？</a:t>
            </a:r>
            <a:endParaRPr 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Rectangle 99">
            <a:extLst>
              <a:ext uri="{FF2B5EF4-FFF2-40B4-BE49-F238E27FC236}">
                <a16:creationId xmlns:a16="http://schemas.microsoft.com/office/drawing/2014/main" id="{944DE260-AB8E-0C46-A5A4-893CBC912B0C}"/>
              </a:ext>
            </a:extLst>
          </p:cNvPr>
          <p:cNvSpPr/>
          <p:nvPr/>
        </p:nvSpPr>
        <p:spPr>
          <a:xfrm>
            <a:off x="1459010" y="5542300"/>
            <a:ext cx="2875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客源单一，只能等顾客上门？</a:t>
            </a:r>
            <a:endParaRPr lang="en-US" sz="1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64C498-9E54-4641-8F44-A1298A8D7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49" y="3410123"/>
            <a:ext cx="2445762" cy="187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42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E48211-17F7-7E4E-8EFD-F1C9ED28982B}"/>
              </a:ext>
            </a:extLst>
          </p:cNvPr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咨询服务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535041DC-F09D-684E-8485-9B6CF4AE2F73}"/>
              </a:ext>
            </a:extLst>
          </p:cNvPr>
          <p:cNvSpPr txBox="1">
            <a:spLocks noGrp="1"/>
          </p:cNvSpPr>
          <p:nvPr/>
        </p:nvSpPr>
        <p:spPr>
          <a:xfrm>
            <a:off x="903668" y="1120624"/>
            <a:ext cx="2309952" cy="77393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>
            <a:lvl1pPr>
              <a:defRPr sz="2500" b="1" i="1">
                <a:solidFill>
                  <a:srgbClr val="585858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38100" algn="dist">
              <a:lnSpc>
                <a:spcPct val="100000"/>
              </a:lnSpc>
              <a:spcBef>
                <a:spcPts val="565"/>
              </a:spcBef>
            </a:pPr>
            <a:r>
              <a:rPr lang="zh-CN" altLang="en-US" sz="2000" i="0" spc="5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</a:rPr>
              <a:t>标签体系咨询服务</a:t>
            </a:r>
          </a:p>
          <a:p>
            <a:pPr marL="38100" algn="dist">
              <a:lnSpc>
                <a:spcPct val="100000"/>
              </a:lnSpc>
              <a:spcBef>
                <a:spcPts val="565"/>
              </a:spcBef>
            </a:pPr>
            <a:r>
              <a:rPr lang="en-US" altLang="zh-CN" sz="1200" i="0" spc="5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—</a:t>
            </a:r>
            <a:r>
              <a:rPr lang="zh-CN" altLang="en-US" sz="1200" i="0" spc="-130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lang="en-US" altLang="zh-CN" sz="1200" i="0" spc="5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—</a:t>
            </a:r>
            <a:r>
              <a:rPr lang="zh-CN" altLang="en-US" sz="1200" i="0" spc="-130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lang="zh-CN" altLang="en-US" sz="1600" i="0" spc="300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案例示</a:t>
            </a:r>
            <a:r>
              <a:rPr lang="zh-CN" altLang="en-US" sz="1600" i="0" spc="5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意</a:t>
            </a:r>
            <a:endParaRPr lang="zh-CN" altLang="en-US" sz="1200" i="0" spc="5" dirty="0">
              <a:solidFill>
                <a:srgbClr val="2069D2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CB4B29-4F1E-5848-8A81-B8CD9D18EE6F}"/>
              </a:ext>
            </a:extLst>
          </p:cNvPr>
          <p:cNvSpPr txBox="1"/>
          <p:nvPr/>
        </p:nvSpPr>
        <p:spPr>
          <a:xfrm>
            <a:off x="3788410" y="1341509"/>
            <a:ext cx="6621780" cy="401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rgbClr val="1A90FF"/>
                </a:solidFill>
                <a:latin typeface="Heiti SC Medium" pitchFamily="2" charset="-128"/>
                <a:ea typeface="Heiti SC Medium" pitchFamily="2" charset="-128"/>
              </a:rPr>
              <a:t>标签体系咨询服务；收集数据、分析现状、提出专业建议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6681438-7892-DA4D-942D-4B49D16B7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570480"/>
            <a:ext cx="8343900" cy="25082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D9D3AE4-0151-3D45-86CA-69D6A96FCE8F}"/>
              </a:ext>
            </a:extLst>
          </p:cNvPr>
          <p:cNvSpPr txBox="1"/>
          <p:nvPr/>
        </p:nvSpPr>
        <p:spPr>
          <a:xfrm>
            <a:off x="2482533" y="5674360"/>
            <a:ext cx="7226935" cy="6869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社群管理工具+运营数据分析相结合进行用户分层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+mn-ea"/>
              </a:rPr>
              <a:t>为精细化运营提供数据支撑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857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608DBEC-8F7D-5740-BA6E-79145A123F02}"/>
              </a:ext>
            </a:extLst>
          </p:cNvPr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培训服务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3459847-9A7C-E542-A08C-61316CE334A5}"/>
              </a:ext>
            </a:extLst>
          </p:cNvPr>
          <p:cNvSpPr/>
          <p:nvPr/>
        </p:nvSpPr>
        <p:spPr>
          <a:xfrm>
            <a:off x="1859280" y="1541195"/>
            <a:ext cx="8554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Heiti SC Medium" pitchFamily="2" charset="-128"/>
                <a:ea typeface="Heiti SC Medium" pitchFamily="2" charset="-128"/>
                <a:sym typeface="+mn-ea"/>
              </a:rPr>
              <a:t>专属服务团队，助你快速上手，推动新店快速上线</a:t>
            </a:r>
            <a:endParaRPr lang="zh-CN" altLang="en-US" dirty="0"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5069B670-A85B-A145-9FDB-E6B22A68B72D}"/>
              </a:ext>
            </a:extLst>
          </p:cNvPr>
          <p:cNvSpPr txBox="1"/>
          <p:nvPr/>
        </p:nvSpPr>
        <p:spPr>
          <a:xfrm>
            <a:off x="1671574" y="2209927"/>
            <a:ext cx="1813306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极速认证指导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A0ABC55-96AB-C048-8F57-AD86D36FC85E}"/>
              </a:ext>
            </a:extLst>
          </p:cNvPr>
          <p:cNvSpPr txBox="1"/>
          <p:nvPr/>
        </p:nvSpPr>
        <p:spPr>
          <a:xfrm>
            <a:off x="3566033" y="2209927"/>
            <a:ext cx="4330191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  <a:tab pos="2084070" algn="l"/>
                <a:tab pos="2371090" algn="l"/>
              </a:tabLst>
            </a:pPr>
            <a:r>
              <a:rPr sz="1600" dirty="0" err="1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后台功能高效设置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C920DDF-042C-4F4A-98CE-6CCC4F54C44F}"/>
              </a:ext>
            </a:extLst>
          </p:cNvPr>
          <p:cNvSpPr txBox="1"/>
          <p:nvPr/>
        </p:nvSpPr>
        <p:spPr>
          <a:xfrm>
            <a:off x="8465185" y="2209927"/>
            <a:ext cx="251777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</a:tabLst>
            </a:pPr>
            <a:r>
              <a:rPr sz="1600" spc="-5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VIP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专属服</a:t>
            </a:r>
            <a:r>
              <a:rPr sz="1600" spc="-1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务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群贴</a:t>
            </a:r>
            <a:r>
              <a:rPr sz="1600" spc="-15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身</a:t>
            </a:r>
            <a:r>
              <a:rPr sz="1600" dirty="0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服务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115668FB-2FBE-BA4B-BB08-88B63DADDCF4}"/>
              </a:ext>
            </a:extLst>
          </p:cNvPr>
          <p:cNvSpPr txBox="1"/>
          <p:nvPr/>
        </p:nvSpPr>
        <p:spPr>
          <a:xfrm>
            <a:off x="5893688" y="2209927"/>
            <a:ext cx="2895727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Font typeface="Wingdings" panose="05000000000000000000"/>
              <a:buChar char=""/>
              <a:tabLst>
                <a:tab pos="299085" algn="l"/>
                <a:tab pos="299720" algn="l"/>
                <a:tab pos="2084070" algn="l"/>
                <a:tab pos="2371090" algn="l"/>
              </a:tabLst>
            </a:pPr>
            <a:r>
              <a:rPr sz="1600" dirty="0" err="1">
                <a:solidFill>
                  <a:srgbClr val="5183F5"/>
                </a:solidFill>
                <a:latin typeface="Heiti SC Medium" pitchFamily="2" charset="-128"/>
                <a:ea typeface="Heiti SC Medium" pitchFamily="2" charset="-128"/>
                <a:cs typeface="方正兰亭粗黑简体" panose="02000000000000000000" charset="-122"/>
              </a:rPr>
              <a:t>辅助开通各大营销平台</a:t>
            </a:r>
            <a:endParaRPr sz="1600" dirty="0">
              <a:latin typeface="Heiti SC Medium" pitchFamily="2" charset="-128"/>
              <a:ea typeface="Heiti SC Medium" pitchFamily="2" charset="-128"/>
              <a:cs typeface="方正兰亭粗黑简体" panose="02000000000000000000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637BD258-D933-394F-9D40-8665E4100A0B}"/>
              </a:ext>
            </a:extLst>
          </p:cNvPr>
          <p:cNvGrpSpPr/>
          <p:nvPr/>
        </p:nvGrpSpPr>
        <p:grpSpPr>
          <a:xfrm>
            <a:off x="2009764" y="3505606"/>
            <a:ext cx="2149052" cy="1016008"/>
            <a:chOff x="1416981" y="3434486"/>
            <a:chExt cx="2149052" cy="101600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854F2B7-B270-6749-A80A-FAB53E423A9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 rot="885390">
              <a:off x="1420420" y="3480271"/>
              <a:ext cx="773783" cy="921170"/>
            </a:xfrm>
            <a:prstGeom prst="rect">
              <a:avLst/>
            </a:prstGeom>
            <a:noFill/>
            <a:ln w="19050">
              <a:solidFill>
                <a:srgbClr val="018BE9">
                  <a:lumMod val="20000"/>
                  <a:lumOff val="80000"/>
                </a:srgb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60A5324-9E77-414F-AFF3-3AE3615BA50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16981" y="3481905"/>
              <a:ext cx="773783" cy="921170"/>
            </a:xfrm>
            <a:prstGeom prst="rect">
              <a:avLst/>
            </a:prstGeom>
            <a:solidFill>
              <a:srgbClr val="018BE9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150028D-B12E-AF40-B62A-110EDC54CECE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1512884" y="368006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2800" b="1" dirty="0">
                  <a:solidFill>
                    <a:srgbClr val="FFFFFF"/>
                  </a:solidFill>
                </a:rPr>
                <a:t>01</a:t>
              </a:r>
              <a:endParaRPr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12" name="矩形 1">
              <a:extLst>
                <a:ext uri="{FF2B5EF4-FFF2-40B4-BE49-F238E27FC236}">
                  <a16:creationId xmlns:a16="http://schemas.microsoft.com/office/drawing/2014/main" id="{A390E530-4A97-684A-8E16-93D53C1D660F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321917" y="3434486"/>
              <a:ext cx="1244116" cy="10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iti SC Medium" pitchFamily="2" charset="-128"/>
                  <a:ea typeface="Heiti SC Medium" pitchFamily="2" charset="-128"/>
                  <a:cs typeface="微软雅黑" panose="020B0503020204020204" pitchFamily="34" charset="-122"/>
                  <a:sym typeface="Arial" panose="020B0604020202020204" pitchFamily="34" charset="0"/>
                </a:rPr>
                <a:t>高管培训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58A2440-F0A9-1948-BCA8-0191EA496739}"/>
              </a:ext>
            </a:extLst>
          </p:cNvPr>
          <p:cNvGrpSpPr/>
          <p:nvPr/>
        </p:nvGrpSpPr>
        <p:grpSpPr>
          <a:xfrm>
            <a:off x="8088738" y="3505606"/>
            <a:ext cx="2420573" cy="1016008"/>
            <a:chOff x="6073148" y="3497224"/>
            <a:chExt cx="2420573" cy="1016008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A5F56BFF-FF30-7748-990C-3CD66C32896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885390">
              <a:off x="6076587" y="3543009"/>
              <a:ext cx="773783" cy="921170"/>
            </a:xfrm>
            <a:prstGeom prst="rect">
              <a:avLst/>
            </a:prstGeom>
            <a:noFill/>
            <a:ln w="19050">
              <a:solidFill>
                <a:srgbClr val="018BE9">
                  <a:lumMod val="20000"/>
                  <a:lumOff val="80000"/>
                </a:srgb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7940D82-1810-264B-8642-703100A64A6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073148" y="3544643"/>
              <a:ext cx="773783" cy="921170"/>
            </a:xfrm>
            <a:prstGeom prst="rect">
              <a:avLst/>
            </a:prstGeom>
            <a:solidFill>
              <a:srgbClr val="00B0F0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184D0BE0-EDFB-E940-B187-6625B48CC162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6169051" y="374280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2800" b="1" dirty="0">
                  <a:solidFill>
                    <a:srgbClr val="FFFFFF"/>
                  </a:solidFill>
                </a:rPr>
                <a:t>03</a:t>
              </a:r>
              <a:endParaRPr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17" name="矩形 1">
              <a:extLst>
                <a:ext uri="{FF2B5EF4-FFF2-40B4-BE49-F238E27FC236}">
                  <a16:creationId xmlns:a16="http://schemas.microsoft.com/office/drawing/2014/main" id="{E3E0C114-B813-744E-903D-8DC1348C583A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978084" y="3497224"/>
              <a:ext cx="1515637" cy="10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iti SC Medium" pitchFamily="2" charset="-128"/>
                  <a:ea typeface="Heiti SC Medium" pitchFamily="2" charset="-128"/>
                  <a:cs typeface="微软雅黑" panose="020B0503020204020204" pitchFamily="34" charset="-122"/>
                  <a:sym typeface="Arial" panose="020B0604020202020204" pitchFamily="34" charset="0"/>
                </a:rPr>
                <a:t>店长培训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23C79DD-BC05-2048-BA40-6BEC2E6D42F2}"/>
              </a:ext>
            </a:extLst>
          </p:cNvPr>
          <p:cNvGrpSpPr/>
          <p:nvPr/>
        </p:nvGrpSpPr>
        <p:grpSpPr>
          <a:xfrm>
            <a:off x="3152538" y="5184922"/>
            <a:ext cx="2163820" cy="1016008"/>
            <a:chOff x="5313940" y="5502844"/>
            <a:chExt cx="2163820" cy="101600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AED9DDC-E4DD-744D-98A1-409C1B544A9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 rot="885390">
              <a:off x="5317379" y="5548629"/>
              <a:ext cx="773783" cy="921170"/>
            </a:xfrm>
            <a:prstGeom prst="rect">
              <a:avLst/>
            </a:prstGeom>
            <a:noFill/>
            <a:ln w="19050">
              <a:solidFill>
                <a:srgbClr val="018BE9">
                  <a:lumMod val="20000"/>
                  <a:lumOff val="80000"/>
                </a:srgb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80F95A4-4DF5-B84A-BADF-4685E254E43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313940" y="5550263"/>
              <a:ext cx="773783" cy="921170"/>
            </a:xfrm>
            <a:prstGeom prst="rect">
              <a:avLst/>
            </a:prstGeom>
            <a:solidFill>
              <a:srgbClr val="8DC03F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D496E81-873B-3C48-B56D-37E794600F2F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5409843" y="574842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2800" b="1" dirty="0">
                  <a:solidFill>
                    <a:srgbClr val="FFFFFF"/>
                  </a:solidFill>
                </a:rPr>
                <a:t>04</a:t>
              </a:r>
              <a:endParaRPr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矩形 1">
              <a:extLst>
                <a:ext uri="{FF2B5EF4-FFF2-40B4-BE49-F238E27FC236}">
                  <a16:creationId xmlns:a16="http://schemas.microsoft.com/office/drawing/2014/main" id="{99448252-3DD3-F540-B308-81A95CF678CB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218876" y="5502844"/>
              <a:ext cx="1258884" cy="10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50">
                  <a:solidFill>
                    <a:schemeClr val="tx1">
                      <a:lumMod val="65000"/>
                      <a:lumOff val="35000"/>
                    </a:schemeClr>
                  </a:solidFill>
                  <a:latin typeface="Heiti SC Medium" pitchFamily="2" charset="-128"/>
                  <a:ea typeface="Heiti SC Medium" pitchFamily="2" charset="-128"/>
                  <a:cs typeface="微软雅黑" panose="020B0503020204020204" pitchFamily="34" charset="-122"/>
                  <a:sym typeface="Arial" panose="020B0604020202020204" pitchFamily="34" charset="0"/>
                </a:rPr>
                <a:t>员工培训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A56B1A2-3805-134A-B57A-1855E7607D4F}"/>
              </a:ext>
            </a:extLst>
          </p:cNvPr>
          <p:cNvGrpSpPr/>
          <p:nvPr/>
        </p:nvGrpSpPr>
        <p:grpSpPr>
          <a:xfrm>
            <a:off x="6573101" y="5184922"/>
            <a:ext cx="2631859" cy="1016008"/>
            <a:chOff x="6285669" y="4981722"/>
            <a:chExt cx="2631859" cy="1016008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1E9F39F-8A88-D345-B1CA-0C5301F9DF40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885390">
              <a:off x="6289108" y="5027507"/>
              <a:ext cx="773783" cy="921170"/>
            </a:xfrm>
            <a:prstGeom prst="rect">
              <a:avLst/>
            </a:prstGeom>
            <a:noFill/>
            <a:ln w="19050">
              <a:solidFill>
                <a:srgbClr val="018BE9">
                  <a:lumMod val="20000"/>
                  <a:lumOff val="80000"/>
                </a:srgb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99C7AFA-B6A1-794B-B19C-FDB70F54F80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285669" y="5029141"/>
              <a:ext cx="773783" cy="921170"/>
            </a:xfrm>
            <a:prstGeom prst="rect">
              <a:avLst/>
            </a:prstGeom>
            <a:solidFill>
              <a:srgbClr val="96B23C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EAB844E-E3BC-9043-8DDF-C2A4319805C9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381572" y="522730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2800" b="1" dirty="0">
                  <a:solidFill>
                    <a:srgbClr val="FFFFFF"/>
                  </a:solidFill>
                </a:rPr>
                <a:t>05</a:t>
              </a:r>
              <a:endParaRPr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矩形 1">
              <a:extLst>
                <a:ext uri="{FF2B5EF4-FFF2-40B4-BE49-F238E27FC236}">
                  <a16:creationId xmlns:a16="http://schemas.microsoft.com/office/drawing/2014/main" id="{0C062635-791A-154A-9B10-C79265DC93A2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190605" y="4981722"/>
              <a:ext cx="1726923" cy="10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iti SC Medium" pitchFamily="2" charset="-128"/>
                  <a:ea typeface="Heiti SC Medium" pitchFamily="2" charset="-128"/>
                  <a:cs typeface="微软雅黑" panose="020B0503020204020204" pitchFamily="34" charset="-122"/>
                  <a:sym typeface="Arial" panose="020B0604020202020204" pitchFamily="34" charset="0"/>
                </a:rPr>
                <a:t>运营人员培训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CDE5012-10F3-FF41-9B01-1ACDD4420A9E}"/>
              </a:ext>
            </a:extLst>
          </p:cNvPr>
          <p:cNvGrpSpPr/>
          <p:nvPr/>
        </p:nvGrpSpPr>
        <p:grpSpPr>
          <a:xfrm>
            <a:off x="5159573" y="3505606"/>
            <a:ext cx="2163820" cy="1016008"/>
            <a:chOff x="5313940" y="4083450"/>
            <a:chExt cx="2163820" cy="101600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8FA45A8-FDF0-184A-A5C8-DA808D92E3B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885390">
              <a:off x="5317379" y="4129235"/>
              <a:ext cx="773783" cy="921170"/>
            </a:xfrm>
            <a:prstGeom prst="rect">
              <a:avLst/>
            </a:prstGeom>
            <a:noFill/>
            <a:ln w="19050">
              <a:solidFill>
                <a:srgbClr val="018BE9">
                  <a:lumMod val="20000"/>
                  <a:lumOff val="80000"/>
                </a:srgbClr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rgbClr val="FFFFFF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9F88830-EF23-9048-81AE-17654C442E3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3940" y="4130869"/>
              <a:ext cx="773783" cy="921170"/>
            </a:xfrm>
            <a:prstGeom prst="rect">
              <a:avLst/>
            </a:prstGeom>
            <a:solidFill>
              <a:srgbClr val="25BADB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altLang="zh-CN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7C66EE8-146C-0C49-86B5-A21FA514804A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409843" y="432902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2800" b="1" dirty="0">
                  <a:solidFill>
                    <a:srgbClr val="FFFFFF"/>
                  </a:solidFill>
                </a:rPr>
                <a:t>02</a:t>
              </a:r>
              <a:endParaRPr lang="zh-CN" altLang="en-US" sz="28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矩形 1">
              <a:extLst>
                <a:ext uri="{FF2B5EF4-FFF2-40B4-BE49-F238E27FC236}">
                  <a16:creationId xmlns:a16="http://schemas.microsoft.com/office/drawing/2014/main" id="{7124A5E8-D159-7D4C-889D-E25D36501D76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218876" y="4083450"/>
              <a:ext cx="1258884" cy="10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iti SC Medium" pitchFamily="2" charset="-128"/>
                  <a:ea typeface="Heiti SC Medium" pitchFamily="2" charset="-128"/>
                  <a:cs typeface="微软雅黑" panose="020B0503020204020204" pitchFamily="34" charset="-122"/>
                  <a:sym typeface="Arial" panose="020B0604020202020204" pitchFamily="34" charset="0"/>
                </a:rPr>
                <a:t>督导培训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003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id="{661DC49B-5A4D-144C-A254-01C7D2BDFC20}"/>
              </a:ext>
            </a:extLst>
          </p:cNvPr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培训服务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67A5D2F6-EC3A-074C-A9BB-FFFE3919E420}"/>
              </a:ext>
            </a:extLst>
          </p:cNvPr>
          <p:cNvSpPr txBox="1">
            <a:spLocks noGrp="1"/>
          </p:cNvSpPr>
          <p:nvPr/>
        </p:nvSpPr>
        <p:spPr>
          <a:xfrm>
            <a:off x="903668" y="1120624"/>
            <a:ext cx="2103692" cy="83548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>
            <a:lvl1pPr>
              <a:defRPr sz="2500" b="1" i="1">
                <a:solidFill>
                  <a:srgbClr val="585858"/>
                </a:solidFill>
                <a:latin typeface="微软雅黑" panose="020B0503020204020204" pitchFamily="34" charset="-122"/>
                <a:ea typeface="+mj-ea"/>
                <a:cs typeface="微软雅黑" panose="020B0503020204020204" pitchFamily="34" charset="-122"/>
              </a:defRPr>
            </a:lvl1pPr>
          </a:lstStyle>
          <a:p>
            <a:pPr marL="38100" algn="dist">
              <a:lnSpc>
                <a:spcPct val="100000"/>
              </a:lnSpc>
              <a:spcBef>
                <a:spcPts val="565"/>
              </a:spcBef>
            </a:pPr>
            <a:r>
              <a:rPr lang="zh-CN" altLang="en-US" sz="2000" i="0" spc="5" dirty="0">
                <a:solidFill>
                  <a:schemeClr val="tx1"/>
                </a:solidFill>
                <a:latin typeface="Heiti SC Medium" pitchFamily="2" charset="-128"/>
                <a:ea typeface="Heiti SC Medium" pitchFamily="2" charset="-128"/>
              </a:rPr>
              <a:t>员工培训服务</a:t>
            </a:r>
          </a:p>
          <a:p>
            <a:pPr marL="38100" algn="dist">
              <a:lnSpc>
                <a:spcPct val="100000"/>
              </a:lnSpc>
              <a:spcBef>
                <a:spcPts val="565"/>
              </a:spcBef>
            </a:pPr>
            <a:r>
              <a:rPr lang="en-US" altLang="zh-CN" sz="2000" i="0" spc="5" dirty="0">
                <a:solidFill>
                  <a:srgbClr val="2069D2"/>
                </a:solidFill>
              </a:rPr>
              <a:t>—</a:t>
            </a:r>
            <a:r>
              <a:rPr lang="zh-CN" altLang="en-US" sz="2000" i="0" spc="-130" dirty="0">
                <a:solidFill>
                  <a:srgbClr val="2069D2"/>
                </a:solidFill>
              </a:rPr>
              <a:t> </a:t>
            </a:r>
            <a:r>
              <a:rPr lang="en-US" altLang="zh-CN" sz="2000" i="0" spc="5" dirty="0">
                <a:solidFill>
                  <a:srgbClr val="2069D2"/>
                </a:solidFill>
              </a:rPr>
              <a:t>—</a:t>
            </a:r>
            <a:r>
              <a:rPr lang="zh-CN" altLang="en-US" sz="2000" i="0" spc="-130" dirty="0">
                <a:solidFill>
                  <a:srgbClr val="2069D2"/>
                </a:solidFill>
              </a:rPr>
              <a:t> </a:t>
            </a:r>
            <a:r>
              <a:rPr lang="zh-CN" altLang="en-US" sz="1600" i="0" spc="300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案例示</a:t>
            </a:r>
            <a:r>
              <a:rPr lang="zh-CN" altLang="en-US" sz="1600" i="0" spc="5" dirty="0">
                <a:solidFill>
                  <a:srgbClr val="2069D2"/>
                </a:solidFill>
                <a:latin typeface="Heiti SC Medium" pitchFamily="2" charset="-128"/>
                <a:ea typeface="Heiti SC Medium" pitchFamily="2" charset="-128"/>
              </a:rPr>
              <a:t>意</a:t>
            </a:r>
            <a:endParaRPr lang="zh-CN" altLang="en-US" sz="2000" i="0" spc="5" dirty="0">
              <a:solidFill>
                <a:srgbClr val="2069D2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1" name="空心弧 30">
            <a:extLst>
              <a:ext uri="{FF2B5EF4-FFF2-40B4-BE49-F238E27FC236}">
                <a16:creationId xmlns:a16="http://schemas.microsoft.com/office/drawing/2014/main" id="{DF5FAF1A-9879-794A-89B9-34CBA982FF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9000000">
            <a:off x="1258520" y="2569116"/>
            <a:ext cx="3349535" cy="3349535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空心弧 31">
            <a:extLst>
              <a:ext uri="{FF2B5EF4-FFF2-40B4-BE49-F238E27FC236}">
                <a16:creationId xmlns:a16="http://schemas.microsoft.com/office/drawing/2014/main" id="{5ECA36FB-3F81-FA42-AAA3-EA889231BB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2600000">
            <a:off x="1258520" y="2569116"/>
            <a:ext cx="3349535" cy="3349535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空心弧 32">
            <a:extLst>
              <a:ext uri="{FF2B5EF4-FFF2-40B4-BE49-F238E27FC236}">
                <a16:creationId xmlns:a16="http://schemas.microsoft.com/office/drawing/2014/main" id="{8EDAB251-261E-9E4F-86F2-DCBEA52E088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1800000">
            <a:off x="1258520" y="2569116"/>
            <a:ext cx="3349535" cy="3349535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009EC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空心弧 33">
            <a:extLst>
              <a:ext uri="{FF2B5EF4-FFF2-40B4-BE49-F238E27FC236}">
                <a16:creationId xmlns:a16="http://schemas.microsoft.com/office/drawing/2014/main" id="{F1A3AA4F-577B-A947-A991-010D354FDE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 rot="19800000">
            <a:off x="1258520" y="2569116"/>
            <a:ext cx="3349535" cy="3349535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0088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矩形: 圆角 132">
            <a:extLst>
              <a:ext uri="{FF2B5EF4-FFF2-40B4-BE49-F238E27FC236}">
                <a16:creationId xmlns:a16="http://schemas.microsoft.com/office/drawing/2014/main" id="{B9D61257-EC46-EE47-A5F3-C591D43543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015025" y="3182538"/>
            <a:ext cx="2893467" cy="1093014"/>
          </a:xfrm>
          <a:prstGeom prst="roundRect">
            <a:avLst>
              <a:gd name="adj" fmla="val 3638"/>
            </a:avLst>
          </a:prstGeom>
          <a:noFill/>
          <a:ln w="12700" cap="flat" cmpd="sng" algn="ctr">
            <a:solidFill>
              <a:srgbClr val="1D6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133">
            <a:extLst>
              <a:ext uri="{FF2B5EF4-FFF2-40B4-BE49-F238E27FC236}">
                <a16:creationId xmlns:a16="http://schemas.microsoft.com/office/drawing/2014/main" id="{FEF78627-0493-CA4E-825B-FFB97B682F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69247" y="2963974"/>
            <a:ext cx="2585025" cy="426281"/>
          </a:xfrm>
          <a:prstGeom prst="roundRect">
            <a:avLst>
              <a:gd name="adj" fmla="val 50000"/>
            </a:avLst>
          </a:prstGeom>
          <a:solidFill>
            <a:srgbClr val="3AD8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DDDE773-EA21-4C49-BB22-E3AF1B91C8A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638067" y="2966022"/>
            <a:ext cx="1647385" cy="4221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软件培训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EBB93BA-F6E3-3145-9149-B7030F64A121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69247" y="3464411"/>
            <a:ext cx="2893466" cy="8852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前端、后端、移动端培训；</a:t>
            </a: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收银、新建、会员操作培训；</a:t>
            </a:r>
          </a:p>
        </p:txBody>
      </p:sp>
      <p:sp>
        <p:nvSpPr>
          <p:cNvPr id="39" name="矩形: 圆角 140">
            <a:extLst>
              <a:ext uri="{FF2B5EF4-FFF2-40B4-BE49-F238E27FC236}">
                <a16:creationId xmlns:a16="http://schemas.microsoft.com/office/drawing/2014/main" id="{DA565393-DC6C-5041-BB5D-3DE2AB61855A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8142903" y="3182538"/>
            <a:ext cx="2893467" cy="1093014"/>
          </a:xfrm>
          <a:prstGeom prst="roundRect">
            <a:avLst>
              <a:gd name="adj" fmla="val 3638"/>
            </a:avLst>
          </a:prstGeom>
          <a:noFill/>
          <a:ln w="12700" cap="flat" cmpd="sng" algn="ctr">
            <a:solidFill>
              <a:srgbClr val="1D6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: 圆角 141">
            <a:extLst>
              <a:ext uri="{FF2B5EF4-FFF2-40B4-BE49-F238E27FC236}">
                <a16:creationId xmlns:a16="http://schemas.microsoft.com/office/drawing/2014/main" id="{17B36DAA-3A52-4D46-8C14-C6A119E5E6F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8297124" y="2963974"/>
            <a:ext cx="2585025" cy="426281"/>
          </a:xfrm>
          <a:prstGeom prst="roundRect">
            <a:avLst>
              <a:gd name="adj" fmla="val 50000"/>
            </a:avLst>
          </a:prstGeom>
          <a:solidFill>
            <a:srgbClr val="1A9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A67EEF00-8642-1740-8892-AB635E6DBF6F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765944" y="2966022"/>
            <a:ext cx="1647385" cy="4221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 dirty="0">
                <a:solidFill>
                  <a:srgbClr val="FFFFFF"/>
                </a:solidFill>
                <a:latin typeface="Heiti SC Medium" charset="0"/>
                <a:ea typeface="Heiti SC Medium" charset="0"/>
                <a:sym typeface="Arial" panose="020B0604020202020204" pitchFamily="34" charset="0"/>
              </a:rPr>
              <a:t>汇邻商</a:t>
            </a:r>
            <a:r>
              <a:rPr lang="zh-CN" altLang="en-US" b="1" spc="300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学院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DA34EAFC-2B3E-5E40-B706-CB2EA575038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451344" y="3464412"/>
            <a:ext cx="2585025" cy="647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在线课程、案例分享、专家指导；</a:t>
            </a:r>
          </a:p>
        </p:txBody>
      </p:sp>
      <p:sp>
        <p:nvSpPr>
          <p:cNvPr id="43" name="矩形: 圆角 159">
            <a:extLst>
              <a:ext uri="{FF2B5EF4-FFF2-40B4-BE49-F238E27FC236}">
                <a16:creationId xmlns:a16="http://schemas.microsoft.com/office/drawing/2014/main" id="{B9D702FA-5983-F14C-AC30-89BDA0DAA95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15025" y="4634860"/>
            <a:ext cx="2893467" cy="1093014"/>
          </a:xfrm>
          <a:prstGeom prst="roundRect">
            <a:avLst>
              <a:gd name="adj" fmla="val 3638"/>
            </a:avLst>
          </a:prstGeom>
          <a:noFill/>
          <a:ln w="12700" cap="flat" cmpd="sng" algn="ctr">
            <a:solidFill>
              <a:srgbClr val="1D6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: 圆角 160">
            <a:extLst>
              <a:ext uri="{FF2B5EF4-FFF2-40B4-BE49-F238E27FC236}">
                <a16:creationId xmlns:a16="http://schemas.microsoft.com/office/drawing/2014/main" id="{0CEF1BAA-61B5-9F4B-8D48-3D09A896EFB8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169247" y="4416296"/>
            <a:ext cx="2585025" cy="426281"/>
          </a:xfrm>
          <a:prstGeom prst="roundRect">
            <a:avLst>
              <a:gd name="adj" fmla="val 50000"/>
            </a:avLst>
          </a:prstGeom>
          <a:solidFill>
            <a:srgbClr val="1A9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EFC1D89-6A0F-E24B-AB9D-D1FBF232EAC2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638067" y="4418344"/>
            <a:ext cx="1647385" cy="4221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话术培训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4126B50-5006-C04E-9551-89632C3C2DE7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323467" y="4916734"/>
            <a:ext cx="2585025" cy="647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售前话术、售后话术、推销话术；</a:t>
            </a:r>
          </a:p>
        </p:txBody>
      </p:sp>
      <p:sp>
        <p:nvSpPr>
          <p:cNvPr id="47" name="矩形: 圆角 163">
            <a:extLst>
              <a:ext uri="{FF2B5EF4-FFF2-40B4-BE49-F238E27FC236}">
                <a16:creationId xmlns:a16="http://schemas.microsoft.com/office/drawing/2014/main" id="{516AA569-BAB0-0248-A00E-D9B1BBA57DC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142903" y="4634860"/>
            <a:ext cx="2893467" cy="1093014"/>
          </a:xfrm>
          <a:prstGeom prst="roundRect">
            <a:avLst>
              <a:gd name="adj" fmla="val 3638"/>
            </a:avLst>
          </a:prstGeom>
          <a:noFill/>
          <a:ln w="12700" cap="flat" cmpd="sng" algn="ctr">
            <a:solidFill>
              <a:srgbClr val="1D6DC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: 圆角 164">
            <a:extLst>
              <a:ext uri="{FF2B5EF4-FFF2-40B4-BE49-F238E27FC236}">
                <a16:creationId xmlns:a16="http://schemas.microsoft.com/office/drawing/2014/main" id="{C90EC3A8-F82B-5E45-86FB-3F806A85E9F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297124" y="4416296"/>
            <a:ext cx="2585025" cy="426281"/>
          </a:xfrm>
          <a:prstGeom prst="roundRect">
            <a:avLst>
              <a:gd name="adj" fmla="val 50000"/>
            </a:avLst>
          </a:prstGeom>
          <a:solidFill>
            <a:srgbClr val="3AD8B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E39247D-0B01-B240-8D4E-0A5AECCF14B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765944" y="4418344"/>
            <a:ext cx="1647385" cy="4221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spc="30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商品培训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1CCD0427-F85A-2C4C-A8C5-CE331DB73B85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451345" y="4916734"/>
            <a:ext cx="2585025" cy="647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spc="15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sym typeface="Arial" panose="020B0604020202020204" pitchFamily="34" charset="0"/>
              </a:rPr>
              <a:t>卖点培训、陈列培训、套餐搭配培训；</a:t>
            </a:r>
          </a:p>
        </p:txBody>
      </p:sp>
      <p:sp>
        <p:nvSpPr>
          <p:cNvPr id="51" name="空心弧 50">
            <a:extLst>
              <a:ext uri="{FF2B5EF4-FFF2-40B4-BE49-F238E27FC236}">
                <a16:creationId xmlns:a16="http://schemas.microsoft.com/office/drawing/2014/main" id="{68265129-BA3F-1C43-811B-9C742305C58D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rot="5400000">
            <a:off x="1258520" y="2569117"/>
            <a:ext cx="3349535" cy="3349535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00AF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空心弧 51">
            <a:extLst>
              <a:ext uri="{FF2B5EF4-FFF2-40B4-BE49-F238E27FC236}">
                <a16:creationId xmlns:a16="http://schemas.microsoft.com/office/drawing/2014/main" id="{CDA5C931-7FA4-7B4B-950B-5EF2FD327BDC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 rot="16200000">
            <a:off x="1258520" y="2569116"/>
            <a:ext cx="3349535" cy="3349535"/>
          </a:xfrm>
          <a:prstGeom prst="blockArc">
            <a:avLst>
              <a:gd name="adj1" fmla="val 18226258"/>
              <a:gd name="adj2" fmla="val 21461861"/>
              <a:gd name="adj3" fmla="val 20592"/>
            </a:avLst>
          </a:prstGeom>
          <a:solidFill>
            <a:srgbClr val="1D6DC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Freeform 148">
            <a:extLst>
              <a:ext uri="{FF2B5EF4-FFF2-40B4-BE49-F238E27FC236}">
                <a16:creationId xmlns:a16="http://schemas.microsoft.com/office/drawing/2014/main" id="{DDD77A8F-9241-2F4B-8285-9C3B4B950EC1}"/>
              </a:ext>
            </a:extLst>
          </p:cNvPr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3432201" y="5206720"/>
            <a:ext cx="269273" cy="344386"/>
          </a:xfrm>
          <a:custGeom>
            <a:avLst/>
            <a:gdLst>
              <a:gd name="T0" fmla="*/ 83 w 97"/>
              <a:gd name="T1" fmla="*/ 44 h 123"/>
              <a:gd name="T2" fmla="*/ 83 w 97"/>
              <a:gd name="T3" fmla="*/ 35 h 123"/>
              <a:gd name="T4" fmla="*/ 48 w 97"/>
              <a:gd name="T5" fmla="*/ 0 h 123"/>
              <a:gd name="T6" fmla="*/ 14 w 97"/>
              <a:gd name="T7" fmla="*/ 35 h 123"/>
              <a:gd name="T8" fmla="*/ 14 w 97"/>
              <a:gd name="T9" fmla="*/ 44 h 123"/>
              <a:gd name="T10" fmla="*/ 0 w 97"/>
              <a:gd name="T11" fmla="*/ 64 h 123"/>
              <a:gd name="T12" fmla="*/ 0 w 97"/>
              <a:gd name="T13" fmla="*/ 103 h 123"/>
              <a:gd name="T14" fmla="*/ 21 w 97"/>
              <a:gd name="T15" fmla="*/ 123 h 123"/>
              <a:gd name="T16" fmla="*/ 76 w 97"/>
              <a:gd name="T17" fmla="*/ 123 h 123"/>
              <a:gd name="T18" fmla="*/ 97 w 97"/>
              <a:gd name="T19" fmla="*/ 103 h 123"/>
              <a:gd name="T20" fmla="*/ 97 w 97"/>
              <a:gd name="T21" fmla="*/ 64 h 123"/>
              <a:gd name="T22" fmla="*/ 83 w 97"/>
              <a:gd name="T23" fmla="*/ 44 h 123"/>
              <a:gd name="T24" fmla="*/ 48 w 97"/>
              <a:gd name="T25" fmla="*/ 14 h 123"/>
              <a:gd name="T26" fmla="*/ 69 w 97"/>
              <a:gd name="T27" fmla="*/ 35 h 123"/>
              <a:gd name="T28" fmla="*/ 69 w 97"/>
              <a:gd name="T29" fmla="*/ 43 h 123"/>
              <a:gd name="T30" fmla="*/ 28 w 97"/>
              <a:gd name="T31" fmla="*/ 43 h 123"/>
              <a:gd name="T32" fmla="*/ 28 w 97"/>
              <a:gd name="T33" fmla="*/ 35 h 123"/>
              <a:gd name="T34" fmla="*/ 48 w 97"/>
              <a:gd name="T35" fmla="*/ 14 h 123"/>
              <a:gd name="T36" fmla="*/ 55 w 97"/>
              <a:gd name="T37" fmla="*/ 87 h 123"/>
              <a:gd name="T38" fmla="*/ 55 w 97"/>
              <a:gd name="T39" fmla="*/ 95 h 123"/>
              <a:gd name="T40" fmla="*/ 48 w 97"/>
              <a:gd name="T41" fmla="*/ 102 h 123"/>
              <a:gd name="T42" fmla="*/ 42 w 97"/>
              <a:gd name="T43" fmla="*/ 95 h 123"/>
              <a:gd name="T44" fmla="*/ 42 w 97"/>
              <a:gd name="T45" fmla="*/ 87 h 123"/>
              <a:gd name="T46" fmla="*/ 36 w 97"/>
              <a:gd name="T47" fmla="*/ 77 h 123"/>
              <a:gd name="T48" fmla="*/ 48 w 97"/>
              <a:gd name="T49" fmla="*/ 65 h 123"/>
              <a:gd name="T50" fmla="*/ 61 w 97"/>
              <a:gd name="T51" fmla="*/ 77 h 123"/>
              <a:gd name="T52" fmla="*/ 55 w 97"/>
              <a:gd name="T53" fmla="*/ 8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23">
                <a:moveTo>
                  <a:pt x="83" y="44"/>
                </a:moveTo>
                <a:cubicBezTo>
                  <a:pt x="83" y="35"/>
                  <a:pt x="83" y="35"/>
                  <a:pt x="83" y="35"/>
                </a:cubicBezTo>
                <a:cubicBezTo>
                  <a:pt x="83" y="16"/>
                  <a:pt x="67" y="0"/>
                  <a:pt x="48" y="0"/>
                </a:cubicBezTo>
                <a:cubicBezTo>
                  <a:pt x="29" y="0"/>
                  <a:pt x="14" y="16"/>
                  <a:pt x="14" y="35"/>
                </a:cubicBezTo>
                <a:cubicBezTo>
                  <a:pt x="14" y="44"/>
                  <a:pt x="14" y="44"/>
                  <a:pt x="14" y="44"/>
                </a:cubicBezTo>
                <a:cubicBezTo>
                  <a:pt x="6" y="47"/>
                  <a:pt x="0" y="55"/>
                  <a:pt x="0" y="64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14"/>
                  <a:pt x="9" y="123"/>
                  <a:pt x="21" y="123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88" y="123"/>
                  <a:pt x="97" y="114"/>
                  <a:pt x="97" y="103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55"/>
                  <a:pt x="91" y="47"/>
                  <a:pt x="83" y="44"/>
                </a:cubicBezTo>
                <a:close/>
                <a:moveTo>
                  <a:pt x="48" y="14"/>
                </a:moveTo>
                <a:cubicBezTo>
                  <a:pt x="60" y="14"/>
                  <a:pt x="69" y="23"/>
                  <a:pt x="69" y="35"/>
                </a:cubicBezTo>
                <a:cubicBezTo>
                  <a:pt x="69" y="43"/>
                  <a:pt x="69" y="43"/>
                  <a:pt x="69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35"/>
                  <a:pt x="28" y="35"/>
                  <a:pt x="28" y="35"/>
                </a:cubicBezTo>
                <a:cubicBezTo>
                  <a:pt x="28" y="23"/>
                  <a:pt x="37" y="14"/>
                  <a:pt x="48" y="14"/>
                </a:cubicBezTo>
                <a:close/>
                <a:moveTo>
                  <a:pt x="55" y="87"/>
                </a:moveTo>
                <a:cubicBezTo>
                  <a:pt x="55" y="95"/>
                  <a:pt x="55" y="95"/>
                  <a:pt x="55" y="95"/>
                </a:cubicBezTo>
                <a:cubicBezTo>
                  <a:pt x="55" y="99"/>
                  <a:pt x="52" y="102"/>
                  <a:pt x="48" y="102"/>
                </a:cubicBezTo>
                <a:cubicBezTo>
                  <a:pt x="45" y="102"/>
                  <a:pt x="42" y="99"/>
                  <a:pt x="42" y="95"/>
                </a:cubicBezTo>
                <a:cubicBezTo>
                  <a:pt x="42" y="87"/>
                  <a:pt x="42" y="87"/>
                  <a:pt x="42" y="87"/>
                </a:cubicBezTo>
                <a:cubicBezTo>
                  <a:pt x="38" y="85"/>
                  <a:pt x="36" y="81"/>
                  <a:pt x="36" y="77"/>
                </a:cubicBezTo>
                <a:cubicBezTo>
                  <a:pt x="36" y="70"/>
                  <a:pt x="42" y="65"/>
                  <a:pt x="48" y="65"/>
                </a:cubicBezTo>
                <a:cubicBezTo>
                  <a:pt x="55" y="65"/>
                  <a:pt x="61" y="70"/>
                  <a:pt x="61" y="77"/>
                </a:cubicBezTo>
                <a:cubicBezTo>
                  <a:pt x="61" y="81"/>
                  <a:pt x="58" y="85"/>
                  <a:pt x="55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id-ID" sz="1800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settings_320253">
            <a:extLst>
              <a:ext uri="{FF2B5EF4-FFF2-40B4-BE49-F238E27FC236}">
                <a16:creationId xmlns:a16="http://schemas.microsoft.com/office/drawing/2014/main" id="{0B03858D-6BE2-FE47-9BCD-9A227175BD3E}"/>
              </a:ext>
            </a:extLst>
          </p:cNvPr>
          <p:cNvSpPr>
            <a:spLocks noChangeAspect="1"/>
          </p:cNvSpPr>
          <p:nvPr>
            <p:custDataLst>
              <p:tags r:id="rId24"/>
            </p:custDataLst>
          </p:nvPr>
        </p:nvSpPr>
        <p:spPr bwMode="auto">
          <a:xfrm>
            <a:off x="3394384" y="2970877"/>
            <a:ext cx="344907" cy="344386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placeholder_286118">
            <a:extLst>
              <a:ext uri="{FF2B5EF4-FFF2-40B4-BE49-F238E27FC236}">
                <a16:creationId xmlns:a16="http://schemas.microsoft.com/office/drawing/2014/main" id="{0A6E7F27-B871-FB45-A088-64EE00E49908}"/>
              </a:ext>
            </a:extLst>
          </p:cNvPr>
          <p:cNvSpPr>
            <a:spLocks noChangeAspect="1"/>
          </p:cNvSpPr>
          <p:nvPr>
            <p:custDataLst>
              <p:tags r:id="rId25"/>
            </p:custDataLst>
          </p:nvPr>
        </p:nvSpPr>
        <p:spPr bwMode="auto">
          <a:xfrm>
            <a:off x="4108699" y="4049014"/>
            <a:ext cx="293557" cy="344386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statistical-chart_64023">
            <a:extLst>
              <a:ext uri="{FF2B5EF4-FFF2-40B4-BE49-F238E27FC236}">
                <a16:creationId xmlns:a16="http://schemas.microsoft.com/office/drawing/2014/main" id="{F41C4EAE-3489-4447-A361-12D5EE5EEA0B}"/>
              </a:ext>
            </a:extLst>
          </p:cNvPr>
          <p:cNvSpPr>
            <a:spLocks noChangeAspect="1"/>
          </p:cNvSpPr>
          <p:nvPr>
            <p:custDataLst>
              <p:tags r:id="rId26"/>
            </p:custDataLst>
          </p:nvPr>
        </p:nvSpPr>
        <p:spPr bwMode="auto">
          <a:xfrm>
            <a:off x="2038372" y="5118704"/>
            <a:ext cx="306989" cy="344386"/>
          </a:xfrm>
          <a:custGeom>
            <a:avLst/>
            <a:gdLst>
              <a:gd name="connsiteX0" fmla="*/ 16193 w 538132"/>
              <a:gd name="connsiteY0" fmla="*/ 302232 h 603687"/>
              <a:gd name="connsiteX1" fmla="*/ 132346 w 538132"/>
              <a:gd name="connsiteY1" fmla="*/ 302232 h 603687"/>
              <a:gd name="connsiteX2" fmla="*/ 148540 w 538132"/>
              <a:gd name="connsiteY2" fmla="*/ 318399 h 603687"/>
              <a:gd name="connsiteX3" fmla="*/ 148540 w 538132"/>
              <a:gd name="connsiteY3" fmla="*/ 587520 h 603687"/>
              <a:gd name="connsiteX4" fmla="*/ 132346 w 538132"/>
              <a:gd name="connsiteY4" fmla="*/ 603687 h 603687"/>
              <a:gd name="connsiteX5" fmla="*/ 16193 w 538132"/>
              <a:gd name="connsiteY5" fmla="*/ 603687 h 603687"/>
              <a:gd name="connsiteX6" fmla="*/ 0 w 538132"/>
              <a:gd name="connsiteY6" fmla="*/ 587520 h 603687"/>
              <a:gd name="connsiteX7" fmla="*/ 0 w 538132"/>
              <a:gd name="connsiteY7" fmla="*/ 318399 h 603687"/>
              <a:gd name="connsiteX8" fmla="*/ 16193 w 538132"/>
              <a:gd name="connsiteY8" fmla="*/ 302232 h 603687"/>
              <a:gd name="connsiteX9" fmla="*/ 405786 w 538132"/>
              <a:gd name="connsiteY9" fmla="*/ 186857 h 603687"/>
              <a:gd name="connsiteX10" fmla="*/ 521939 w 538132"/>
              <a:gd name="connsiteY10" fmla="*/ 186857 h 603687"/>
              <a:gd name="connsiteX11" fmla="*/ 538132 w 538132"/>
              <a:gd name="connsiteY11" fmla="*/ 203025 h 603687"/>
              <a:gd name="connsiteX12" fmla="*/ 538132 w 538132"/>
              <a:gd name="connsiteY12" fmla="*/ 587520 h 603687"/>
              <a:gd name="connsiteX13" fmla="*/ 521939 w 538132"/>
              <a:gd name="connsiteY13" fmla="*/ 603687 h 603687"/>
              <a:gd name="connsiteX14" fmla="*/ 405786 w 538132"/>
              <a:gd name="connsiteY14" fmla="*/ 603687 h 603687"/>
              <a:gd name="connsiteX15" fmla="*/ 389592 w 538132"/>
              <a:gd name="connsiteY15" fmla="*/ 587520 h 603687"/>
              <a:gd name="connsiteX16" fmla="*/ 389592 w 538132"/>
              <a:gd name="connsiteY16" fmla="*/ 203025 h 603687"/>
              <a:gd name="connsiteX17" fmla="*/ 405786 w 538132"/>
              <a:gd name="connsiteY17" fmla="*/ 186857 h 603687"/>
              <a:gd name="connsiteX18" fmla="*/ 211024 w 538132"/>
              <a:gd name="connsiteY18" fmla="*/ 0 h 603687"/>
              <a:gd name="connsiteX19" fmla="*/ 327177 w 538132"/>
              <a:gd name="connsiteY19" fmla="*/ 0 h 603687"/>
              <a:gd name="connsiteX20" fmla="*/ 343371 w 538132"/>
              <a:gd name="connsiteY20" fmla="*/ 16168 h 603687"/>
              <a:gd name="connsiteX21" fmla="*/ 343371 w 538132"/>
              <a:gd name="connsiteY21" fmla="*/ 587519 h 603687"/>
              <a:gd name="connsiteX22" fmla="*/ 327177 w 538132"/>
              <a:gd name="connsiteY22" fmla="*/ 603687 h 603687"/>
              <a:gd name="connsiteX23" fmla="*/ 211024 w 538132"/>
              <a:gd name="connsiteY23" fmla="*/ 603687 h 603687"/>
              <a:gd name="connsiteX24" fmla="*/ 194831 w 538132"/>
              <a:gd name="connsiteY24" fmla="*/ 587519 h 603687"/>
              <a:gd name="connsiteX25" fmla="*/ 194831 w 538132"/>
              <a:gd name="connsiteY25" fmla="*/ 16168 h 603687"/>
              <a:gd name="connsiteX26" fmla="*/ 211024 w 538132"/>
              <a:gd name="connsiteY26" fmla="*/ 0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32" h="603687">
                <a:moveTo>
                  <a:pt x="16193" y="302232"/>
                </a:moveTo>
                <a:lnTo>
                  <a:pt x="132346" y="302232"/>
                </a:lnTo>
                <a:cubicBezTo>
                  <a:pt x="141235" y="302232"/>
                  <a:pt x="148540" y="309525"/>
                  <a:pt x="148540" y="318399"/>
                </a:cubicBezTo>
                <a:lnTo>
                  <a:pt x="148540" y="587520"/>
                </a:lnTo>
                <a:cubicBezTo>
                  <a:pt x="148540" y="596394"/>
                  <a:pt x="141235" y="603687"/>
                  <a:pt x="132346" y="603687"/>
                </a:cubicBezTo>
                <a:lnTo>
                  <a:pt x="16193" y="603687"/>
                </a:lnTo>
                <a:cubicBezTo>
                  <a:pt x="7305" y="603687"/>
                  <a:pt x="0" y="596394"/>
                  <a:pt x="0" y="587520"/>
                </a:cubicBezTo>
                <a:lnTo>
                  <a:pt x="0" y="318399"/>
                </a:lnTo>
                <a:cubicBezTo>
                  <a:pt x="0" y="309525"/>
                  <a:pt x="7305" y="302232"/>
                  <a:pt x="16193" y="302232"/>
                </a:cubicBezTo>
                <a:close/>
                <a:moveTo>
                  <a:pt x="405786" y="186857"/>
                </a:moveTo>
                <a:lnTo>
                  <a:pt x="521939" y="186857"/>
                </a:lnTo>
                <a:cubicBezTo>
                  <a:pt x="530827" y="186857"/>
                  <a:pt x="538132" y="194029"/>
                  <a:pt x="538132" y="203025"/>
                </a:cubicBezTo>
                <a:lnTo>
                  <a:pt x="538132" y="587520"/>
                </a:lnTo>
                <a:cubicBezTo>
                  <a:pt x="538132" y="596393"/>
                  <a:pt x="530827" y="603687"/>
                  <a:pt x="521939" y="603687"/>
                </a:cubicBezTo>
                <a:lnTo>
                  <a:pt x="405786" y="603687"/>
                </a:lnTo>
                <a:cubicBezTo>
                  <a:pt x="396897" y="603687"/>
                  <a:pt x="389592" y="596393"/>
                  <a:pt x="389592" y="587520"/>
                </a:cubicBezTo>
                <a:lnTo>
                  <a:pt x="389592" y="203025"/>
                </a:lnTo>
                <a:cubicBezTo>
                  <a:pt x="389592" y="194029"/>
                  <a:pt x="396897" y="186857"/>
                  <a:pt x="405786" y="186857"/>
                </a:cubicBezTo>
                <a:close/>
                <a:moveTo>
                  <a:pt x="211024" y="0"/>
                </a:moveTo>
                <a:lnTo>
                  <a:pt x="327177" y="0"/>
                </a:lnTo>
                <a:cubicBezTo>
                  <a:pt x="336066" y="0"/>
                  <a:pt x="343371" y="7294"/>
                  <a:pt x="343371" y="16168"/>
                </a:cubicBezTo>
                <a:lnTo>
                  <a:pt x="343371" y="587519"/>
                </a:lnTo>
                <a:cubicBezTo>
                  <a:pt x="343371" y="596393"/>
                  <a:pt x="336066" y="603687"/>
                  <a:pt x="327177" y="603687"/>
                </a:cubicBezTo>
                <a:lnTo>
                  <a:pt x="211024" y="603687"/>
                </a:lnTo>
                <a:cubicBezTo>
                  <a:pt x="202136" y="603687"/>
                  <a:pt x="194831" y="596393"/>
                  <a:pt x="194831" y="587519"/>
                </a:cubicBezTo>
                <a:lnTo>
                  <a:pt x="194831" y="16168"/>
                </a:lnTo>
                <a:cubicBezTo>
                  <a:pt x="194831" y="7294"/>
                  <a:pt x="202136" y="0"/>
                  <a:pt x="2110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wifi-cloud_72981">
            <a:extLst>
              <a:ext uri="{FF2B5EF4-FFF2-40B4-BE49-F238E27FC236}">
                <a16:creationId xmlns:a16="http://schemas.microsoft.com/office/drawing/2014/main" id="{AD08E6EA-FDF2-F049-A6B4-8B892F1C56AD}"/>
              </a:ext>
            </a:extLst>
          </p:cNvPr>
          <p:cNvSpPr>
            <a:spLocks noChangeAspect="1"/>
          </p:cNvSpPr>
          <p:nvPr>
            <p:custDataLst>
              <p:tags r:id="rId27"/>
            </p:custDataLst>
          </p:nvPr>
        </p:nvSpPr>
        <p:spPr bwMode="auto">
          <a:xfrm>
            <a:off x="1406923" y="4049014"/>
            <a:ext cx="343507" cy="344386"/>
          </a:xfrm>
          <a:custGeom>
            <a:avLst/>
            <a:gdLst>
              <a:gd name="connsiteX0" fmla="*/ 283655 w 606580"/>
              <a:gd name="connsiteY0" fmla="*/ 180789 h 608133"/>
              <a:gd name="connsiteX1" fmla="*/ 463969 w 606580"/>
              <a:gd name="connsiteY1" fmla="*/ 329895 h 608133"/>
              <a:gd name="connsiteX2" fmla="*/ 467288 w 606580"/>
              <a:gd name="connsiteY2" fmla="*/ 329803 h 608133"/>
              <a:gd name="connsiteX3" fmla="*/ 606580 w 606580"/>
              <a:gd name="connsiteY3" fmla="*/ 468968 h 608133"/>
              <a:gd name="connsiteX4" fmla="*/ 467288 w 606580"/>
              <a:gd name="connsiteY4" fmla="*/ 608133 h 608133"/>
              <a:gd name="connsiteX5" fmla="*/ 92278 w 606580"/>
              <a:gd name="connsiteY5" fmla="*/ 608133 h 608133"/>
              <a:gd name="connsiteX6" fmla="*/ 0 w 606580"/>
              <a:gd name="connsiteY6" fmla="*/ 508177 h 608133"/>
              <a:gd name="connsiteX7" fmla="*/ 100113 w 606580"/>
              <a:gd name="connsiteY7" fmla="*/ 408221 h 608133"/>
              <a:gd name="connsiteX8" fmla="*/ 105829 w 606580"/>
              <a:gd name="connsiteY8" fmla="*/ 408774 h 608133"/>
              <a:gd name="connsiteX9" fmla="*/ 100113 w 606580"/>
              <a:gd name="connsiteY9" fmla="*/ 364042 h 608133"/>
              <a:gd name="connsiteX10" fmla="*/ 283655 w 606580"/>
              <a:gd name="connsiteY10" fmla="*/ 180789 h 608133"/>
              <a:gd name="connsiteX11" fmla="*/ 399230 w 606580"/>
              <a:gd name="connsiteY11" fmla="*/ 97945 h 608133"/>
              <a:gd name="connsiteX12" fmla="*/ 506377 w 606580"/>
              <a:gd name="connsiteY12" fmla="*/ 204910 h 608133"/>
              <a:gd name="connsiteX13" fmla="*/ 476133 w 606580"/>
              <a:gd name="connsiteY13" fmla="*/ 235195 h 608133"/>
              <a:gd name="connsiteX14" fmla="*/ 445888 w 606580"/>
              <a:gd name="connsiteY14" fmla="*/ 204910 h 608133"/>
              <a:gd name="connsiteX15" fmla="*/ 399230 w 606580"/>
              <a:gd name="connsiteY15" fmla="*/ 158424 h 608133"/>
              <a:gd name="connsiteX16" fmla="*/ 368986 w 606580"/>
              <a:gd name="connsiteY16" fmla="*/ 128230 h 608133"/>
              <a:gd name="connsiteX17" fmla="*/ 399230 w 606580"/>
              <a:gd name="connsiteY17" fmla="*/ 97945 h 608133"/>
              <a:gd name="connsiteX18" fmla="*/ 403459 w 606580"/>
              <a:gd name="connsiteY18" fmla="*/ 0 h 608133"/>
              <a:gd name="connsiteX19" fmla="*/ 403552 w 606580"/>
              <a:gd name="connsiteY19" fmla="*/ 0 h 608133"/>
              <a:gd name="connsiteX20" fmla="*/ 604533 w 606580"/>
              <a:gd name="connsiteY20" fmla="*/ 200633 h 608133"/>
              <a:gd name="connsiteX21" fmla="*/ 574294 w 606580"/>
              <a:gd name="connsiteY21" fmla="*/ 230820 h 608133"/>
              <a:gd name="connsiteX22" fmla="*/ 574201 w 606580"/>
              <a:gd name="connsiteY22" fmla="*/ 230820 h 608133"/>
              <a:gd name="connsiteX23" fmla="*/ 543962 w 606580"/>
              <a:gd name="connsiteY23" fmla="*/ 200633 h 608133"/>
              <a:gd name="connsiteX24" fmla="*/ 403552 w 606580"/>
              <a:gd name="connsiteY24" fmla="*/ 60466 h 608133"/>
              <a:gd name="connsiteX25" fmla="*/ 403459 w 606580"/>
              <a:gd name="connsiteY25" fmla="*/ 60466 h 608133"/>
              <a:gd name="connsiteX26" fmla="*/ 373220 w 606580"/>
              <a:gd name="connsiteY26" fmla="*/ 30187 h 608133"/>
              <a:gd name="connsiteX27" fmla="*/ 403459 w 606580"/>
              <a:gd name="connsiteY27" fmla="*/ 0 h 60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8133">
                <a:moveTo>
                  <a:pt x="283655" y="180789"/>
                </a:moveTo>
                <a:cubicBezTo>
                  <a:pt x="373351" y="180789"/>
                  <a:pt x="447929" y="245034"/>
                  <a:pt x="463969" y="329895"/>
                </a:cubicBezTo>
                <a:cubicBezTo>
                  <a:pt x="465075" y="329895"/>
                  <a:pt x="466089" y="329803"/>
                  <a:pt x="467288" y="329803"/>
                </a:cubicBezTo>
                <a:cubicBezTo>
                  <a:pt x="544263" y="329803"/>
                  <a:pt x="606580" y="392022"/>
                  <a:pt x="606580" y="468968"/>
                </a:cubicBezTo>
                <a:cubicBezTo>
                  <a:pt x="606580" y="545730"/>
                  <a:pt x="544263" y="608133"/>
                  <a:pt x="467288" y="608133"/>
                </a:cubicBezTo>
                <a:lnTo>
                  <a:pt x="92278" y="608133"/>
                </a:lnTo>
                <a:cubicBezTo>
                  <a:pt x="40101" y="604636"/>
                  <a:pt x="0" y="561101"/>
                  <a:pt x="0" y="508177"/>
                </a:cubicBezTo>
                <a:cubicBezTo>
                  <a:pt x="0" y="452953"/>
                  <a:pt x="44802" y="408221"/>
                  <a:pt x="100113" y="408221"/>
                </a:cubicBezTo>
                <a:cubicBezTo>
                  <a:pt x="102049" y="408221"/>
                  <a:pt x="103893" y="408589"/>
                  <a:pt x="105829" y="408774"/>
                </a:cubicBezTo>
                <a:cubicBezTo>
                  <a:pt x="102234" y="394415"/>
                  <a:pt x="100113" y="379505"/>
                  <a:pt x="100113" y="364042"/>
                </a:cubicBezTo>
                <a:cubicBezTo>
                  <a:pt x="100113" y="262797"/>
                  <a:pt x="182251" y="180789"/>
                  <a:pt x="283655" y="180789"/>
                </a:cubicBezTo>
                <a:close/>
                <a:moveTo>
                  <a:pt x="399230" y="97945"/>
                </a:moveTo>
                <a:cubicBezTo>
                  <a:pt x="458336" y="97945"/>
                  <a:pt x="506377" y="145997"/>
                  <a:pt x="506377" y="204910"/>
                </a:cubicBezTo>
                <a:cubicBezTo>
                  <a:pt x="506377" y="221664"/>
                  <a:pt x="492822" y="235195"/>
                  <a:pt x="476133" y="235195"/>
                </a:cubicBezTo>
                <a:cubicBezTo>
                  <a:pt x="459443" y="235195"/>
                  <a:pt x="445888" y="221664"/>
                  <a:pt x="445888" y="204910"/>
                </a:cubicBezTo>
                <a:cubicBezTo>
                  <a:pt x="445888" y="179227"/>
                  <a:pt x="424957" y="158424"/>
                  <a:pt x="399230" y="158424"/>
                </a:cubicBezTo>
                <a:cubicBezTo>
                  <a:pt x="382541" y="158424"/>
                  <a:pt x="368986" y="144892"/>
                  <a:pt x="368986" y="128230"/>
                </a:cubicBezTo>
                <a:cubicBezTo>
                  <a:pt x="368986" y="111477"/>
                  <a:pt x="382541" y="97945"/>
                  <a:pt x="399230" y="97945"/>
                </a:cubicBezTo>
                <a:close/>
                <a:moveTo>
                  <a:pt x="403459" y="0"/>
                </a:moveTo>
                <a:lnTo>
                  <a:pt x="403552" y="0"/>
                </a:lnTo>
                <a:cubicBezTo>
                  <a:pt x="514276" y="0"/>
                  <a:pt x="604441" y="90009"/>
                  <a:pt x="604533" y="200633"/>
                </a:cubicBezTo>
                <a:cubicBezTo>
                  <a:pt x="604533" y="217291"/>
                  <a:pt x="590981" y="230820"/>
                  <a:pt x="574294" y="230820"/>
                </a:cubicBezTo>
                <a:lnTo>
                  <a:pt x="574201" y="230820"/>
                </a:lnTo>
                <a:cubicBezTo>
                  <a:pt x="557514" y="230820"/>
                  <a:pt x="543962" y="217291"/>
                  <a:pt x="543962" y="200633"/>
                </a:cubicBezTo>
                <a:cubicBezTo>
                  <a:pt x="543962" y="123325"/>
                  <a:pt x="480902" y="60466"/>
                  <a:pt x="403552" y="60466"/>
                </a:cubicBezTo>
                <a:lnTo>
                  <a:pt x="403459" y="60466"/>
                </a:lnTo>
                <a:cubicBezTo>
                  <a:pt x="386772" y="60466"/>
                  <a:pt x="373220" y="46937"/>
                  <a:pt x="373220" y="30187"/>
                </a:cubicBezTo>
                <a:cubicBezTo>
                  <a:pt x="373220" y="13529"/>
                  <a:pt x="386772" y="0"/>
                  <a:pt x="4034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wo-coin-stacks_72132">
            <a:extLst>
              <a:ext uri="{FF2B5EF4-FFF2-40B4-BE49-F238E27FC236}">
                <a16:creationId xmlns:a16="http://schemas.microsoft.com/office/drawing/2014/main" id="{E5657E57-C006-D542-8542-4492F65C3889}"/>
              </a:ext>
            </a:extLst>
          </p:cNvPr>
          <p:cNvSpPr>
            <a:spLocks noChangeAspect="1"/>
          </p:cNvSpPr>
          <p:nvPr>
            <p:custDataLst>
              <p:tags r:id="rId28"/>
            </p:custDataLst>
          </p:nvPr>
        </p:nvSpPr>
        <p:spPr bwMode="auto">
          <a:xfrm>
            <a:off x="2072744" y="2970877"/>
            <a:ext cx="349327" cy="344386"/>
          </a:xfrm>
          <a:custGeom>
            <a:avLst/>
            <a:gdLst>
              <a:gd name="connsiteX0" fmla="*/ 261001 w 608698"/>
              <a:gd name="connsiteY0" fmla="*/ 479068 h 600088"/>
              <a:gd name="connsiteX1" fmla="*/ 432425 w 608698"/>
              <a:gd name="connsiteY1" fmla="*/ 554184 h 600088"/>
              <a:gd name="connsiteX2" fmla="*/ 603774 w 608698"/>
              <a:gd name="connsiteY2" fmla="*/ 479068 h 600088"/>
              <a:gd name="connsiteX3" fmla="*/ 608697 w 608698"/>
              <a:gd name="connsiteY3" fmla="*/ 502020 h 600088"/>
              <a:gd name="connsiteX4" fmla="*/ 432425 w 608698"/>
              <a:gd name="connsiteY4" fmla="*/ 600088 h 600088"/>
              <a:gd name="connsiteX5" fmla="*/ 256152 w 608698"/>
              <a:gd name="connsiteY5" fmla="*/ 502020 h 600088"/>
              <a:gd name="connsiteX6" fmla="*/ 261001 w 608698"/>
              <a:gd name="connsiteY6" fmla="*/ 479068 h 600088"/>
              <a:gd name="connsiteX7" fmla="*/ 4924 w 608698"/>
              <a:gd name="connsiteY7" fmla="*/ 382605 h 600088"/>
              <a:gd name="connsiteX8" fmla="*/ 176285 w 608698"/>
              <a:gd name="connsiteY8" fmla="*/ 457793 h 600088"/>
              <a:gd name="connsiteX9" fmla="*/ 236041 w 608698"/>
              <a:gd name="connsiteY9" fmla="*/ 451980 h 600088"/>
              <a:gd name="connsiteX10" fmla="*/ 231640 w 608698"/>
              <a:gd name="connsiteY10" fmla="*/ 462264 h 600088"/>
              <a:gd name="connsiteX11" fmla="*/ 225000 w 608698"/>
              <a:gd name="connsiteY11" fmla="*/ 493412 h 600088"/>
              <a:gd name="connsiteX12" fmla="*/ 225298 w 608698"/>
              <a:gd name="connsiteY12" fmla="*/ 499820 h 600088"/>
              <a:gd name="connsiteX13" fmla="*/ 176285 w 608698"/>
              <a:gd name="connsiteY13" fmla="*/ 503695 h 600088"/>
              <a:gd name="connsiteX14" fmla="*/ 0 w 608698"/>
              <a:gd name="connsiteY14" fmla="*/ 405556 h 600088"/>
              <a:gd name="connsiteX15" fmla="*/ 4924 w 608698"/>
              <a:gd name="connsiteY15" fmla="*/ 382605 h 600088"/>
              <a:gd name="connsiteX16" fmla="*/ 261001 w 608698"/>
              <a:gd name="connsiteY16" fmla="*/ 375478 h 600088"/>
              <a:gd name="connsiteX17" fmla="*/ 432425 w 608698"/>
              <a:gd name="connsiteY17" fmla="*/ 450622 h 600088"/>
              <a:gd name="connsiteX18" fmla="*/ 603774 w 608698"/>
              <a:gd name="connsiteY18" fmla="*/ 375478 h 600088"/>
              <a:gd name="connsiteX19" fmla="*/ 608697 w 608698"/>
              <a:gd name="connsiteY19" fmla="*/ 398416 h 600088"/>
              <a:gd name="connsiteX20" fmla="*/ 432425 w 608698"/>
              <a:gd name="connsiteY20" fmla="*/ 496498 h 600088"/>
              <a:gd name="connsiteX21" fmla="*/ 256152 w 608698"/>
              <a:gd name="connsiteY21" fmla="*/ 398416 h 600088"/>
              <a:gd name="connsiteX22" fmla="*/ 261001 w 608698"/>
              <a:gd name="connsiteY22" fmla="*/ 375478 h 600088"/>
              <a:gd name="connsiteX23" fmla="*/ 4924 w 608698"/>
              <a:gd name="connsiteY23" fmla="*/ 279086 h 600088"/>
              <a:gd name="connsiteX24" fmla="*/ 176285 w 608698"/>
              <a:gd name="connsiteY24" fmla="*/ 354274 h 600088"/>
              <a:gd name="connsiteX25" fmla="*/ 236041 w 608698"/>
              <a:gd name="connsiteY25" fmla="*/ 348461 h 600088"/>
              <a:gd name="connsiteX26" fmla="*/ 231640 w 608698"/>
              <a:gd name="connsiteY26" fmla="*/ 358745 h 600088"/>
              <a:gd name="connsiteX27" fmla="*/ 225000 w 608698"/>
              <a:gd name="connsiteY27" fmla="*/ 389818 h 600088"/>
              <a:gd name="connsiteX28" fmla="*/ 225298 w 608698"/>
              <a:gd name="connsiteY28" fmla="*/ 396301 h 600088"/>
              <a:gd name="connsiteX29" fmla="*/ 176285 w 608698"/>
              <a:gd name="connsiteY29" fmla="*/ 400176 h 600088"/>
              <a:gd name="connsiteX30" fmla="*/ 0 w 608698"/>
              <a:gd name="connsiteY30" fmla="*/ 302037 h 600088"/>
              <a:gd name="connsiteX31" fmla="*/ 4924 w 608698"/>
              <a:gd name="connsiteY31" fmla="*/ 279086 h 600088"/>
              <a:gd name="connsiteX32" fmla="*/ 261001 w 608698"/>
              <a:gd name="connsiteY32" fmla="*/ 271959 h 600088"/>
              <a:gd name="connsiteX33" fmla="*/ 432425 w 608698"/>
              <a:gd name="connsiteY33" fmla="*/ 347103 h 600088"/>
              <a:gd name="connsiteX34" fmla="*/ 603774 w 608698"/>
              <a:gd name="connsiteY34" fmla="*/ 271959 h 600088"/>
              <a:gd name="connsiteX35" fmla="*/ 608697 w 608698"/>
              <a:gd name="connsiteY35" fmla="*/ 294897 h 600088"/>
              <a:gd name="connsiteX36" fmla="*/ 432425 w 608698"/>
              <a:gd name="connsiteY36" fmla="*/ 392979 h 600088"/>
              <a:gd name="connsiteX37" fmla="*/ 256152 w 608698"/>
              <a:gd name="connsiteY37" fmla="*/ 294897 h 600088"/>
              <a:gd name="connsiteX38" fmla="*/ 261001 w 608698"/>
              <a:gd name="connsiteY38" fmla="*/ 271959 h 600088"/>
              <a:gd name="connsiteX39" fmla="*/ 4924 w 608698"/>
              <a:gd name="connsiteY39" fmla="*/ 175567 h 600088"/>
              <a:gd name="connsiteX40" fmla="*/ 176285 w 608698"/>
              <a:gd name="connsiteY40" fmla="*/ 250713 h 600088"/>
              <a:gd name="connsiteX41" fmla="*/ 236041 w 608698"/>
              <a:gd name="connsiteY41" fmla="*/ 244904 h 600088"/>
              <a:gd name="connsiteX42" fmla="*/ 231640 w 608698"/>
              <a:gd name="connsiteY42" fmla="*/ 255182 h 600088"/>
              <a:gd name="connsiteX43" fmla="*/ 225000 w 608698"/>
              <a:gd name="connsiteY43" fmla="*/ 286238 h 600088"/>
              <a:gd name="connsiteX44" fmla="*/ 225298 w 608698"/>
              <a:gd name="connsiteY44" fmla="*/ 292718 h 600088"/>
              <a:gd name="connsiteX45" fmla="*/ 176285 w 608698"/>
              <a:gd name="connsiteY45" fmla="*/ 296516 h 600088"/>
              <a:gd name="connsiteX46" fmla="*/ 0 w 608698"/>
              <a:gd name="connsiteY46" fmla="*/ 198506 h 600088"/>
              <a:gd name="connsiteX47" fmla="*/ 4924 w 608698"/>
              <a:gd name="connsiteY47" fmla="*/ 175567 h 600088"/>
              <a:gd name="connsiteX48" fmla="*/ 432425 w 608698"/>
              <a:gd name="connsiteY48" fmla="*/ 96392 h 600088"/>
              <a:gd name="connsiteX49" fmla="*/ 608698 w 608698"/>
              <a:gd name="connsiteY49" fmla="*/ 194443 h 600088"/>
              <a:gd name="connsiteX50" fmla="*/ 432425 w 608698"/>
              <a:gd name="connsiteY50" fmla="*/ 292494 h 600088"/>
              <a:gd name="connsiteX51" fmla="*/ 256152 w 608698"/>
              <a:gd name="connsiteY51" fmla="*/ 194443 h 600088"/>
              <a:gd name="connsiteX52" fmla="*/ 432425 w 608698"/>
              <a:gd name="connsiteY52" fmla="*/ 96392 h 600088"/>
              <a:gd name="connsiteX53" fmla="*/ 176258 w 608698"/>
              <a:gd name="connsiteY53" fmla="*/ 0 h 600088"/>
              <a:gd name="connsiteX54" fmla="*/ 347817 w 608698"/>
              <a:gd name="connsiteY54" fmla="*/ 75446 h 600088"/>
              <a:gd name="connsiteX55" fmla="*/ 224966 w 608698"/>
              <a:gd name="connsiteY55" fmla="*/ 185823 h 600088"/>
              <a:gd name="connsiteX56" fmla="*/ 225264 w 608698"/>
              <a:gd name="connsiteY56" fmla="*/ 192228 h 600088"/>
              <a:gd name="connsiteX57" fmla="*/ 176258 w 608698"/>
              <a:gd name="connsiteY57" fmla="*/ 196101 h 600088"/>
              <a:gd name="connsiteX58" fmla="*/ 0 w 608698"/>
              <a:gd name="connsiteY58" fmla="*/ 98013 h 600088"/>
              <a:gd name="connsiteX59" fmla="*/ 176258 w 608698"/>
              <a:gd name="connsiteY59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8698" h="600088">
                <a:moveTo>
                  <a:pt x="261001" y="479068"/>
                </a:moveTo>
                <a:cubicBezTo>
                  <a:pt x="279575" y="522140"/>
                  <a:pt x="349249" y="554184"/>
                  <a:pt x="432425" y="554184"/>
                </a:cubicBezTo>
                <a:cubicBezTo>
                  <a:pt x="515600" y="554184"/>
                  <a:pt x="585199" y="522140"/>
                  <a:pt x="603774" y="479068"/>
                </a:cubicBezTo>
                <a:cubicBezTo>
                  <a:pt x="606981" y="486371"/>
                  <a:pt x="608697" y="494046"/>
                  <a:pt x="608697" y="502020"/>
                </a:cubicBezTo>
                <a:cubicBezTo>
                  <a:pt x="608697" y="556196"/>
                  <a:pt x="529774" y="600088"/>
                  <a:pt x="432425" y="600088"/>
                </a:cubicBezTo>
                <a:cubicBezTo>
                  <a:pt x="335076" y="600088"/>
                  <a:pt x="256152" y="556196"/>
                  <a:pt x="256152" y="502020"/>
                </a:cubicBezTo>
                <a:cubicBezTo>
                  <a:pt x="256152" y="494046"/>
                  <a:pt x="257868" y="486371"/>
                  <a:pt x="261001" y="479068"/>
                </a:cubicBezTo>
                <a:close/>
                <a:moveTo>
                  <a:pt x="4924" y="382605"/>
                </a:moveTo>
                <a:cubicBezTo>
                  <a:pt x="23425" y="425750"/>
                  <a:pt x="93103" y="457793"/>
                  <a:pt x="176285" y="457793"/>
                </a:cubicBezTo>
                <a:cubicBezTo>
                  <a:pt x="197248" y="457793"/>
                  <a:pt x="217391" y="455781"/>
                  <a:pt x="236041" y="451980"/>
                </a:cubicBezTo>
                <a:lnTo>
                  <a:pt x="231640" y="462264"/>
                </a:lnTo>
                <a:cubicBezTo>
                  <a:pt x="227238" y="472398"/>
                  <a:pt x="225000" y="482905"/>
                  <a:pt x="225000" y="493412"/>
                </a:cubicBezTo>
                <a:cubicBezTo>
                  <a:pt x="225000" y="495573"/>
                  <a:pt x="225149" y="497734"/>
                  <a:pt x="225298" y="499820"/>
                </a:cubicBezTo>
                <a:cubicBezTo>
                  <a:pt x="209781" y="502354"/>
                  <a:pt x="193294" y="503695"/>
                  <a:pt x="176285" y="503695"/>
                </a:cubicBezTo>
                <a:cubicBezTo>
                  <a:pt x="78929" y="503695"/>
                  <a:pt x="0" y="459730"/>
                  <a:pt x="0" y="405556"/>
                </a:cubicBezTo>
                <a:cubicBezTo>
                  <a:pt x="0" y="397657"/>
                  <a:pt x="1716" y="389982"/>
                  <a:pt x="4924" y="382605"/>
                </a:cubicBezTo>
                <a:close/>
                <a:moveTo>
                  <a:pt x="261001" y="375478"/>
                </a:moveTo>
                <a:cubicBezTo>
                  <a:pt x="279575" y="418598"/>
                  <a:pt x="349249" y="450622"/>
                  <a:pt x="432425" y="450622"/>
                </a:cubicBezTo>
                <a:cubicBezTo>
                  <a:pt x="515600" y="450622"/>
                  <a:pt x="585199" y="418598"/>
                  <a:pt x="603774" y="375478"/>
                </a:cubicBezTo>
                <a:cubicBezTo>
                  <a:pt x="606981" y="382851"/>
                  <a:pt x="608697" y="390522"/>
                  <a:pt x="608697" y="398416"/>
                </a:cubicBezTo>
                <a:cubicBezTo>
                  <a:pt x="608697" y="452558"/>
                  <a:pt x="529774" y="496498"/>
                  <a:pt x="432425" y="496498"/>
                </a:cubicBezTo>
                <a:cubicBezTo>
                  <a:pt x="335076" y="496498"/>
                  <a:pt x="256152" y="452558"/>
                  <a:pt x="256152" y="398416"/>
                </a:cubicBezTo>
                <a:cubicBezTo>
                  <a:pt x="256152" y="390522"/>
                  <a:pt x="257868" y="382851"/>
                  <a:pt x="261001" y="375478"/>
                </a:cubicBezTo>
                <a:close/>
                <a:moveTo>
                  <a:pt x="4924" y="279086"/>
                </a:moveTo>
                <a:cubicBezTo>
                  <a:pt x="23425" y="322231"/>
                  <a:pt x="93103" y="354274"/>
                  <a:pt x="176285" y="354274"/>
                </a:cubicBezTo>
                <a:cubicBezTo>
                  <a:pt x="197248" y="354274"/>
                  <a:pt x="217391" y="352187"/>
                  <a:pt x="236041" y="348461"/>
                </a:cubicBezTo>
                <a:lnTo>
                  <a:pt x="231640" y="358745"/>
                </a:lnTo>
                <a:cubicBezTo>
                  <a:pt x="227238" y="368879"/>
                  <a:pt x="225000" y="379311"/>
                  <a:pt x="225000" y="389818"/>
                </a:cubicBezTo>
                <a:cubicBezTo>
                  <a:pt x="225000" y="392054"/>
                  <a:pt x="225149" y="394140"/>
                  <a:pt x="225298" y="396301"/>
                </a:cubicBezTo>
                <a:cubicBezTo>
                  <a:pt x="209781" y="398835"/>
                  <a:pt x="193294" y="400176"/>
                  <a:pt x="176285" y="400176"/>
                </a:cubicBezTo>
                <a:cubicBezTo>
                  <a:pt x="78929" y="400176"/>
                  <a:pt x="0" y="356211"/>
                  <a:pt x="0" y="302037"/>
                </a:cubicBezTo>
                <a:cubicBezTo>
                  <a:pt x="0" y="294138"/>
                  <a:pt x="1716" y="286463"/>
                  <a:pt x="4924" y="279086"/>
                </a:cubicBezTo>
                <a:close/>
                <a:moveTo>
                  <a:pt x="261001" y="271959"/>
                </a:moveTo>
                <a:cubicBezTo>
                  <a:pt x="279575" y="315079"/>
                  <a:pt x="349249" y="347103"/>
                  <a:pt x="432425" y="347103"/>
                </a:cubicBezTo>
                <a:cubicBezTo>
                  <a:pt x="515600" y="347103"/>
                  <a:pt x="585199" y="315079"/>
                  <a:pt x="603774" y="271959"/>
                </a:cubicBezTo>
                <a:cubicBezTo>
                  <a:pt x="606981" y="279332"/>
                  <a:pt x="608697" y="287003"/>
                  <a:pt x="608697" y="294897"/>
                </a:cubicBezTo>
                <a:cubicBezTo>
                  <a:pt x="608697" y="349039"/>
                  <a:pt x="529774" y="392979"/>
                  <a:pt x="432425" y="392979"/>
                </a:cubicBezTo>
                <a:cubicBezTo>
                  <a:pt x="335076" y="392979"/>
                  <a:pt x="256152" y="349039"/>
                  <a:pt x="256152" y="294897"/>
                </a:cubicBezTo>
                <a:cubicBezTo>
                  <a:pt x="256152" y="287003"/>
                  <a:pt x="257868" y="279332"/>
                  <a:pt x="261001" y="271959"/>
                </a:cubicBezTo>
                <a:close/>
                <a:moveTo>
                  <a:pt x="4924" y="175567"/>
                </a:moveTo>
                <a:cubicBezTo>
                  <a:pt x="23425" y="218689"/>
                  <a:pt x="93103" y="250713"/>
                  <a:pt x="176285" y="250713"/>
                </a:cubicBezTo>
                <a:cubicBezTo>
                  <a:pt x="197248" y="250713"/>
                  <a:pt x="217391" y="248628"/>
                  <a:pt x="236041" y="244904"/>
                </a:cubicBezTo>
                <a:lnTo>
                  <a:pt x="231640" y="255182"/>
                </a:lnTo>
                <a:cubicBezTo>
                  <a:pt x="227238" y="265311"/>
                  <a:pt x="225000" y="275737"/>
                  <a:pt x="225000" y="286238"/>
                </a:cubicBezTo>
                <a:cubicBezTo>
                  <a:pt x="225000" y="288398"/>
                  <a:pt x="225149" y="290558"/>
                  <a:pt x="225298" y="292718"/>
                </a:cubicBezTo>
                <a:cubicBezTo>
                  <a:pt x="209781" y="295175"/>
                  <a:pt x="193294" y="296516"/>
                  <a:pt x="176285" y="296516"/>
                </a:cubicBezTo>
                <a:cubicBezTo>
                  <a:pt x="78929" y="296516"/>
                  <a:pt x="0" y="252650"/>
                  <a:pt x="0" y="198506"/>
                </a:cubicBezTo>
                <a:cubicBezTo>
                  <a:pt x="0" y="190611"/>
                  <a:pt x="1716" y="182940"/>
                  <a:pt x="4924" y="175567"/>
                </a:cubicBezTo>
                <a:close/>
                <a:moveTo>
                  <a:pt x="432425" y="96392"/>
                </a:moveTo>
                <a:cubicBezTo>
                  <a:pt x="529778" y="96392"/>
                  <a:pt x="608698" y="140291"/>
                  <a:pt x="608698" y="194443"/>
                </a:cubicBezTo>
                <a:cubicBezTo>
                  <a:pt x="608698" y="248595"/>
                  <a:pt x="529778" y="292494"/>
                  <a:pt x="432425" y="292494"/>
                </a:cubicBezTo>
                <a:cubicBezTo>
                  <a:pt x="335072" y="292494"/>
                  <a:pt x="256152" y="248595"/>
                  <a:pt x="256152" y="194443"/>
                </a:cubicBezTo>
                <a:cubicBezTo>
                  <a:pt x="256152" y="140291"/>
                  <a:pt x="335072" y="96392"/>
                  <a:pt x="432425" y="96392"/>
                </a:cubicBezTo>
                <a:close/>
                <a:moveTo>
                  <a:pt x="176258" y="0"/>
                </a:moveTo>
                <a:cubicBezTo>
                  <a:pt x="259651" y="0"/>
                  <a:pt x="329542" y="32175"/>
                  <a:pt x="347817" y="75446"/>
                </a:cubicBezTo>
                <a:cubicBezTo>
                  <a:pt x="275166" y="92800"/>
                  <a:pt x="224966" y="135103"/>
                  <a:pt x="224966" y="185823"/>
                </a:cubicBezTo>
                <a:cubicBezTo>
                  <a:pt x="224966" y="187983"/>
                  <a:pt x="225115" y="190143"/>
                  <a:pt x="225264" y="192228"/>
                </a:cubicBezTo>
                <a:cubicBezTo>
                  <a:pt x="209749" y="194760"/>
                  <a:pt x="193265" y="196101"/>
                  <a:pt x="176258" y="196101"/>
                </a:cubicBezTo>
                <a:cubicBezTo>
                  <a:pt x="78917" y="196101"/>
                  <a:pt x="0" y="152159"/>
                  <a:pt x="0" y="98013"/>
                </a:cubicBezTo>
                <a:cubicBezTo>
                  <a:pt x="0" y="43868"/>
                  <a:pt x="78917" y="0"/>
                  <a:pt x="1762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107A5C51-07D1-A64D-9041-2FF025F384DD}"/>
              </a:ext>
            </a:extLst>
          </p:cNvPr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506040" y="3617981"/>
            <a:ext cx="854493" cy="125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08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22">
            <a:extLst>
              <a:ext uri="{FF2B5EF4-FFF2-40B4-BE49-F238E27FC236}">
                <a16:creationId xmlns:a16="http://schemas.microsoft.com/office/drawing/2014/main" id="{41F4E6BF-1D97-284C-8828-6BFF22AE7C10}"/>
              </a:ext>
            </a:extLst>
          </p:cNvPr>
          <p:cNvGrpSpPr/>
          <p:nvPr/>
        </p:nvGrpSpPr>
        <p:grpSpPr>
          <a:xfrm>
            <a:off x="1011236" y="4443412"/>
            <a:ext cx="530225" cy="447675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3" name="Freeform 137">
              <a:extLst>
                <a:ext uri="{FF2B5EF4-FFF2-40B4-BE49-F238E27FC236}">
                  <a16:creationId xmlns:a16="http://schemas.microsoft.com/office/drawing/2014/main" id="{EEC92EC9-96EC-9547-82D9-1B58F2272A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38">
              <a:extLst>
                <a:ext uri="{FF2B5EF4-FFF2-40B4-BE49-F238E27FC236}">
                  <a16:creationId xmlns:a16="http://schemas.microsoft.com/office/drawing/2014/main" id="{384B067D-D962-6F4F-BD09-75AF997FAAB6}"/>
                </a:ext>
              </a:extLst>
            </p:cNvPr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TextBox 18">
            <a:extLst>
              <a:ext uri="{FF2B5EF4-FFF2-40B4-BE49-F238E27FC236}">
                <a16:creationId xmlns:a16="http://schemas.microsoft.com/office/drawing/2014/main" id="{D245E6C0-4495-084D-A524-295A7E5F9AAB}"/>
              </a:ext>
            </a:extLst>
          </p:cNvPr>
          <p:cNvSpPr txBox="1"/>
          <p:nvPr/>
        </p:nvSpPr>
        <p:spPr>
          <a:xfrm>
            <a:off x="1757362" y="4287710"/>
            <a:ext cx="359841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evenim MT" pitchFamily="2" charset="-79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DB1861-F3CF-0E4E-8A4D-E2607944A3FF}"/>
              </a:ext>
            </a:extLst>
          </p:cNvPr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服务支持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D48BDD94-69D3-FA44-B695-BC4F501F9A0A}"/>
              </a:ext>
            </a:extLst>
          </p:cNvPr>
          <p:cNvSpPr txBox="1"/>
          <p:nvPr/>
        </p:nvSpPr>
        <p:spPr>
          <a:xfrm>
            <a:off x="1046229" y="2307372"/>
            <a:ext cx="3000080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售后工程师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0E91CE6-CCB7-3443-8961-BBB1D78012CB}"/>
              </a:ext>
            </a:extLst>
          </p:cNvPr>
          <p:cNvSpPr txBox="1"/>
          <p:nvPr/>
        </p:nvSpPr>
        <p:spPr>
          <a:xfrm>
            <a:off x="1799857" y="1926646"/>
            <a:ext cx="22464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17265"/>
                </a:solidFill>
                <a:latin typeface="Heiti SC Medium" pitchFamily="2" charset="-128"/>
                <a:ea typeface="Heiti SC Medium" pitchFamily="2" charset="-128"/>
              </a:rPr>
              <a:t>技术支持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795E6E99-8151-284D-984B-C0428B396A0A}"/>
              </a:ext>
            </a:extLst>
          </p:cNvPr>
          <p:cNvSpPr txBox="1"/>
          <p:nvPr/>
        </p:nvSpPr>
        <p:spPr>
          <a:xfrm>
            <a:off x="1076722" y="4728768"/>
            <a:ext cx="2969587" cy="100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人工客服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7×12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小时在线，售前售后定向指导，专业客服答疑解惑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032A65-D996-774E-84B5-A417AF90F4A2}"/>
              </a:ext>
            </a:extLst>
          </p:cNvPr>
          <p:cNvSpPr txBox="1"/>
          <p:nvPr/>
        </p:nvSpPr>
        <p:spPr>
          <a:xfrm>
            <a:off x="1799857" y="4348042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>
                <a:solidFill>
                  <a:srgbClr val="FED025"/>
                </a:solidFill>
                <a:latin typeface="Heiti SC Medium" pitchFamily="2" charset="-128"/>
                <a:ea typeface="Heiti SC Medium" pitchFamily="2" charset="-128"/>
              </a:rPr>
              <a:t>服务支持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471F9187-CA83-8345-A2BB-E529425FEFCA}"/>
              </a:ext>
            </a:extLst>
          </p:cNvPr>
          <p:cNvSpPr txBox="1"/>
          <p:nvPr/>
        </p:nvSpPr>
        <p:spPr>
          <a:xfrm>
            <a:off x="7960749" y="4728768"/>
            <a:ext cx="2920661" cy="686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赋能大课，在线课程自助教学，随时随地提升业务能力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7E5C65E-AEC3-DE40-9B21-68E170C08AE7}"/>
              </a:ext>
            </a:extLst>
          </p:cNvPr>
          <p:cNvSpPr txBox="1"/>
          <p:nvPr/>
        </p:nvSpPr>
        <p:spPr>
          <a:xfrm>
            <a:off x="7960749" y="4348042"/>
            <a:ext cx="22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9BD97D"/>
                </a:solidFill>
                <a:latin typeface="Heiti SC Medium" pitchFamily="2" charset="-128"/>
                <a:ea typeface="Heiti SC Medium" pitchFamily="2" charset="-128"/>
              </a:rPr>
              <a:t>培训支持</a:t>
            </a: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F328E07F-DF47-074E-AC2B-D19429FA4CB1}"/>
              </a:ext>
            </a:extLst>
          </p:cNvPr>
          <p:cNvSpPr txBox="1"/>
          <p:nvPr/>
        </p:nvSpPr>
        <p:spPr>
          <a:xfrm>
            <a:off x="7960749" y="2307372"/>
            <a:ext cx="2722229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对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1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Levenim MT" pitchFamily="2" charset="-79"/>
              </a:rPr>
              <a:t>运营顾问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42494B9-83FC-BD4B-8C2D-0E975142A156}"/>
              </a:ext>
            </a:extLst>
          </p:cNvPr>
          <p:cNvSpPr txBox="1"/>
          <p:nvPr/>
        </p:nvSpPr>
        <p:spPr>
          <a:xfrm>
            <a:off x="7960749" y="1926646"/>
            <a:ext cx="224645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AAE0"/>
                </a:solidFill>
                <a:latin typeface="Heiti SC Medium" pitchFamily="2" charset="-128"/>
                <a:ea typeface="Heiti SC Medium" pitchFamily="2" charset="-128"/>
              </a:rPr>
              <a:t>运营支持</a:t>
            </a:r>
          </a:p>
        </p:txBody>
      </p:sp>
      <p:grpSp>
        <p:nvGrpSpPr>
          <p:cNvPr id="15" name="Group 19">
            <a:extLst>
              <a:ext uri="{FF2B5EF4-FFF2-40B4-BE49-F238E27FC236}">
                <a16:creationId xmlns:a16="http://schemas.microsoft.com/office/drawing/2014/main" id="{6007DFD7-B5C6-B342-8EDB-48C613089C3E}"/>
              </a:ext>
            </a:extLst>
          </p:cNvPr>
          <p:cNvGrpSpPr/>
          <p:nvPr/>
        </p:nvGrpSpPr>
        <p:grpSpPr>
          <a:xfrm>
            <a:off x="6328336" y="2696335"/>
            <a:ext cx="1414328" cy="2577707"/>
            <a:chOff x="6474042" y="2675607"/>
            <a:chExt cx="1424911" cy="2596994"/>
          </a:xfrm>
        </p:grpSpPr>
        <p:sp>
          <p:nvSpPr>
            <p:cNvPr id="16" name="Speech Bubble: Oval 1">
              <a:extLst>
                <a:ext uri="{FF2B5EF4-FFF2-40B4-BE49-F238E27FC236}">
                  <a16:creationId xmlns:a16="http://schemas.microsoft.com/office/drawing/2014/main" id="{B3892EEC-AE89-034D-9C6A-C506D4E4803F}"/>
                </a:ext>
              </a:extLst>
            </p:cNvPr>
            <p:cNvSpPr/>
            <p:nvPr/>
          </p:nvSpPr>
          <p:spPr>
            <a:xfrm>
              <a:off x="6474042" y="2675607"/>
              <a:ext cx="1424911" cy="1347837"/>
            </a:xfrm>
            <a:prstGeom prst="wedgeEllipseCallout">
              <a:avLst>
                <a:gd name="adj1" fmla="val -29"/>
                <a:gd name="adj2" fmla="val 65817"/>
              </a:avLst>
            </a:prstGeom>
            <a:solidFill>
              <a:srgbClr val="9BD97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cxnSp>
          <p:nvCxnSpPr>
            <p:cNvPr id="17" name="Straight Connector 3">
              <a:extLst>
                <a:ext uri="{FF2B5EF4-FFF2-40B4-BE49-F238E27FC236}">
                  <a16:creationId xmlns:a16="http://schemas.microsoft.com/office/drawing/2014/main" id="{3FD08F85-791A-7347-977D-58CD5CE05E5E}"/>
                </a:ext>
              </a:extLst>
            </p:cNvPr>
            <p:cNvCxnSpPr/>
            <p:nvPr/>
          </p:nvCxnSpPr>
          <p:spPr>
            <a:xfrm>
              <a:off x="7186497" y="4363198"/>
              <a:ext cx="0" cy="909403"/>
            </a:xfrm>
            <a:prstGeom prst="line">
              <a:avLst/>
            </a:prstGeom>
            <a:solidFill>
              <a:schemeClr val="accent4"/>
            </a:solidFill>
            <a:ln w="28575">
              <a:solidFill>
                <a:srgbClr val="9BD97D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9B420044-3A61-4C44-AD9B-2EEF1B629889}"/>
              </a:ext>
            </a:extLst>
          </p:cNvPr>
          <p:cNvGrpSpPr/>
          <p:nvPr/>
        </p:nvGrpSpPr>
        <p:grpSpPr>
          <a:xfrm>
            <a:off x="4218689" y="1740907"/>
            <a:ext cx="1414328" cy="2577707"/>
            <a:chOff x="4312419" y="1585399"/>
            <a:chExt cx="1424911" cy="2596994"/>
          </a:xfrm>
        </p:grpSpPr>
        <p:sp>
          <p:nvSpPr>
            <p:cNvPr id="19" name="Speech Bubble: Oval 15">
              <a:extLst>
                <a:ext uri="{FF2B5EF4-FFF2-40B4-BE49-F238E27FC236}">
                  <a16:creationId xmlns:a16="http://schemas.microsoft.com/office/drawing/2014/main" id="{92EDB920-1AB2-9343-8A5A-6F13E1D94E56}"/>
                </a:ext>
              </a:extLst>
            </p:cNvPr>
            <p:cNvSpPr/>
            <p:nvPr/>
          </p:nvSpPr>
          <p:spPr>
            <a:xfrm flipV="1">
              <a:off x="4312419" y="2834556"/>
              <a:ext cx="1424911" cy="1347837"/>
            </a:xfrm>
            <a:prstGeom prst="wedgeEllipseCallout">
              <a:avLst>
                <a:gd name="adj1" fmla="val -29"/>
                <a:gd name="adj2" fmla="val 65817"/>
              </a:avLst>
            </a:prstGeom>
            <a:solidFill>
              <a:srgbClr val="F1726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cxnSp>
          <p:nvCxnSpPr>
            <p:cNvPr id="20" name="Straight Connector 16">
              <a:extLst>
                <a:ext uri="{FF2B5EF4-FFF2-40B4-BE49-F238E27FC236}">
                  <a16:creationId xmlns:a16="http://schemas.microsoft.com/office/drawing/2014/main" id="{CDDB6C5F-0917-214E-B4FD-C7DA24B17128}"/>
                </a:ext>
              </a:extLst>
            </p:cNvPr>
            <p:cNvCxnSpPr/>
            <p:nvPr/>
          </p:nvCxnSpPr>
          <p:spPr>
            <a:xfrm flipV="1">
              <a:off x="5024875" y="1585399"/>
              <a:ext cx="0" cy="909403"/>
            </a:xfrm>
            <a:prstGeom prst="line">
              <a:avLst/>
            </a:prstGeom>
            <a:solidFill>
              <a:schemeClr val="accent1"/>
            </a:solidFill>
            <a:ln w="28575">
              <a:solidFill>
                <a:srgbClr val="F17265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8">
            <a:extLst>
              <a:ext uri="{FF2B5EF4-FFF2-40B4-BE49-F238E27FC236}">
                <a16:creationId xmlns:a16="http://schemas.microsoft.com/office/drawing/2014/main" id="{0FF8AC94-5538-0E47-9D24-DB6E81D347A5}"/>
              </a:ext>
            </a:extLst>
          </p:cNvPr>
          <p:cNvGrpSpPr/>
          <p:nvPr/>
        </p:nvGrpSpPr>
        <p:grpSpPr>
          <a:xfrm>
            <a:off x="5170310" y="1613444"/>
            <a:ext cx="2577706" cy="1414328"/>
            <a:chOff x="5327788" y="1623397"/>
            <a:chExt cx="2596993" cy="1424911"/>
          </a:xfrm>
        </p:grpSpPr>
        <p:sp>
          <p:nvSpPr>
            <p:cNvPr id="22" name="Speech Bubble: Oval 12">
              <a:extLst>
                <a:ext uri="{FF2B5EF4-FFF2-40B4-BE49-F238E27FC236}">
                  <a16:creationId xmlns:a16="http://schemas.microsoft.com/office/drawing/2014/main" id="{04EB8392-FAFE-1545-901E-E2F5D40936BC}"/>
                </a:ext>
              </a:extLst>
            </p:cNvPr>
            <p:cNvSpPr/>
            <p:nvPr/>
          </p:nvSpPr>
          <p:spPr>
            <a:xfrm rot="16200000" flipH="1">
              <a:off x="5289251" y="1661934"/>
              <a:ext cx="1424911" cy="1347837"/>
            </a:xfrm>
            <a:prstGeom prst="wedgeEllipseCallout">
              <a:avLst>
                <a:gd name="adj1" fmla="val -29"/>
                <a:gd name="adj2" fmla="val 65817"/>
              </a:avLst>
            </a:prstGeom>
            <a:solidFill>
              <a:srgbClr val="00AAE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cxnSp>
          <p:nvCxnSpPr>
            <p:cNvPr id="23" name="Straight Connector 13">
              <a:extLst>
                <a:ext uri="{FF2B5EF4-FFF2-40B4-BE49-F238E27FC236}">
                  <a16:creationId xmlns:a16="http://schemas.microsoft.com/office/drawing/2014/main" id="{FF0B2D89-7371-F041-A670-5BBC2525BB76}"/>
                </a:ext>
              </a:extLst>
            </p:cNvPr>
            <p:cNvCxnSpPr/>
            <p:nvPr/>
          </p:nvCxnSpPr>
          <p:spPr>
            <a:xfrm rot="16200000" flipH="1">
              <a:off x="7470080" y="1881151"/>
              <a:ext cx="0" cy="909403"/>
            </a:xfrm>
            <a:prstGeom prst="line">
              <a:avLst/>
            </a:prstGeom>
            <a:solidFill>
              <a:schemeClr val="accent2"/>
            </a:solidFill>
            <a:ln w="28575">
              <a:solidFill>
                <a:srgbClr val="00AAE0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2E518677-61AE-D244-A3AB-F7B8147F49DB}"/>
              </a:ext>
            </a:extLst>
          </p:cNvPr>
          <p:cNvGrpSpPr/>
          <p:nvPr/>
        </p:nvGrpSpPr>
        <p:grpSpPr>
          <a:xfrm>
            <a:off x="4184788" y="3945484"/>
            <a:ext cx="2577707" cy="1414328"/>
            <a:chOff x="4267218" y="3805718"/>
            <a:chExt cx="2596994" cy="1424911"/>
          </a:xfrm>
        </p:grpSpPr>
        <p:sp>
          <p:nvSpPr>
            <p:cNvPr id="25" name="Speech Bubble: Oval 9">
              <a:extLst>
                <a:ext uri="{FF2B5EF4-FFF2-40B4-BE49-F238E27FC236}">
                  <a16:creationId xmlns:a16="http://schemas.microsoft.com/office/drawing/2014/main" id="{AF74860A-BD06-534F-A61C-0F45B5840B2E}"/>
                </a:ext>
              </a:extLst>
            </p:cNvPr>
            <p:cNvSpPr/>
            <p:nvPr/>
          </p:nvSpPr>
          <p:spPr>
            <a:xfrm rot="5400000">
              <a:off x="5477838" y="3844255"/>
              <a:ext cx="1424911" cy="1347837"/>
            </a:xfrm>
            <a:prstGeom prst="wedgeEllipseCallout">
              <a:avLst>
                <a:gd name="adj1" fmla="val -29"/>
                <a:gd name="adj2" fmla="val 65817"/>
              </a:avLst>
            </a:prstGeom>
            <a:solidFill>
              <a:srgbClr val="FED02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cxnSp>
          <p:nvCxnSpPr>
            <p:cNvPr id="26" name="Straight Connector 10">
              <a:extLst>
                <a:ext uri="{FF2B5EF4-FFF2-40B4-BE49-F238E27FC236}">
                  <a16:creationId xmlns:a16="http://schemas.microsoft.com/office/drawing/2014/main" id="{DB2EE85F-0C27-C049-9C26-4BAEDB2A4BDD}"/>
                </a:ext>
              </a:extLst>
            </p:cNvPr>
            <p:cNvCxnSpPr/>
            <p:nvPr/>
          </p:nvCxnSpPr>
          <p:spPr>
            <a:xfrm rot="5400000">
              <a:off x="4721920" y="4063471"/>
              <a:ext cx="0" cy="909403"/>
            </a:xfrm>
            <a:prstGeom prst="line">
              <a:avLst/>
            </a:prstGeom>
            <a:ln w="28575">
              <a:solidFill>
                <a:srgbClr val="FED025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1587B051-D637-CE4C-A5AA-FFE0B714F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960" y="3233606"/>
            <a:ext cx="790057" cy="818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7367467-44CE-654C-8F96-B16E04930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667" y="2025819"/>
            <a:ext cx="779363" cy="63859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683C602-25AB-2B4F-B1CF-663F002B7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259" y="3046207"/>
            <a:ext cx="871837" cy="66511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24699A5-3A61-5E48-ACFD-16594581C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725" y="4236081"/>
            <a:ext cx="785712" cy="8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547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D7437CD1-C2A5-804E-95A4-EAB88CC64E3F}"/>
              </a:ext>
            </a:extLst>
          </p:cNvPr>
          <p:cNvSpPr/>
          <p:nvPr/>
        </p:nvSpPr>
        <p:spPr>
          <a:xfrm>
            <a:off x="-194385" y="0"/>
            <a:ext cx="12580771" cy="694111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2DABC0C-5ECD-FB4F-8B02-86E7293C0542}"/>
              </a:ext>
            </a:extLst>
          </p:cNvPr>
          <p:cNvGrpSpPr/>
          <p:nvPr/>
        </p:nvGrpSpPr>
        <p:grpSpPr>
          <a:xfrm>
            <a:off x="1737024" y="1853317"/>
            <a:ext cx="2643418" cy="2643418"/>
            <a:chOff x="664523" y="300767"/>
            <a:chExt cx="3035689" cy="3035689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D6A1F15-616A-324F-B6AE-038864A30DBF}"/>
                </a:ext>
              </a:extLst>
            </p:cNvPr>
            <p:cNvSpPr/>
            <p:nvPr/>
          </p:nvSpPr>
          <p:spPr>
            <a:xfrm>
              <a:off x="664523" y="300767"/>
              <a:ext cx="3035689" cy="30356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sx="95000" sy="95000" algn="tl" rotWithShape="0">
                <a:schemeClr val="tx1">
                  <a:lumMod val="65000"/>
                  <a:lumOff val="3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638A5BFC-B937-3046-B6B8-1BE754FC5163}"/>
                </a:ext>
              </a:extLst>
            </p:cNvPr>
            <p:cNvSpPr txBox="1"/>
            <p:nvPr/>
          </p:nvSpPr>
          <p:spPr>
            <a:xfrm>
              <a:off x="674453" y="1182403"/>
              <a:ext cx="3015830" cy="106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85C4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PART/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1985C4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04</a:t>
              </a:r>
              <a:endPara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1985C4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25D93C06-751C-0045-9080-8E620B3839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895908" y="2534088"/>
            <a:ext cx="5680652" cy="553998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b="1" dirty="0">
                <a:solidFill>
                  <a:srgbClr val="1985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行业商家案例</a:t>
            </a:r>
            <a:endParaRPr lang="id-ID" altLang="zh-CN" sz="3600" b="1" dirty="0">
              <a:solidFill>
                <a:srgbClr val="1985C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C1694F22-A757-3746-9DAE-9826024B6D70}"/>
              </a:ext>
            </a:extLst>
          </p:cNvPr>
          <p:cNvSpPr txBox="1">
            <a:spLocks/>
          </p:cNvSpPr>
          <p:nvPr/>
        </p:nvSpPr>
        <p:spPr>
          <a:xfrm>
            <a:off x="4895907" y="3287875"/>
            <a:ext cx="2673293" cy="806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同行业商家案例</a:t>
            </a:r>
          </a:p>
        </p:txBody>
      </p:sp>
    </p:spTree>
    <p:extLst>
      <p:ext uri="{BB962C8B-B14F-4D97-AF65-F5344CB8AC3E}">
        <p14:creationId xmlns:p14="http://schemas.microsoft.com/office/powerpoint/2010/main" val="401149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同行业商家案例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BF49120A-E649-674E-8FF4-D4076AB7B92E}"/>
              </a:ext>
            </a:extLst>
          </p:cNvPr>
          <p:cNvSpPr/>
          <p:nvPr/>
        </p:nvSpPr>
        <p:spPr>
          <a:xfrm>
            <a:off x="2207315" y="1356189"/>
            <a:ext cx="1765245" cy="407888"/>
          </a:xfrm>
          <a:prstGeom prst="roundRect">
            <a:avLst>
              <a:gd name="adj" fmla="val 14026"/>
            </a:avLst>
          </a:pr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52A4FF-FFC2-054F-A3EE-B52C399E95E1}"/>
              </a:ext>
            </a:extLst>
          </p:cNvPr>
          <p:cNvSpPr txBox="1"/>
          <p:nvPr/>
        </p:nvSpPr>
        <p:spPr>
          <a:xfrm>
            <a:off x="693475" y="1319786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iti SC Medium" pitchFamily="2" charset="-128"/>
                <a:ea typeface="Heiti SC Medium" pitchFamily="2" charset="-128"/>
              </a:rPr>
              <a:t>服务商户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52F88D-9F46-DF40-A884-4C630797CC2E}"/>
              </a:ext>
            </a:extLst>
          </p:cNvPr>
          <p:cNvSpPr txBox="1"/>
          <p:nvPr/>
        </p:nvSpPr>
        <p:spPr>
          <a:xfrm>
            <a:off x="2286077" y="1365823"/>
            <a:ext cx="1686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2000" dirty="0" err="1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Co&amp;Li</a:t>
            </a:r>
            <a:r>
              <a:rPr kumimoji="1" lang="zh-CN" altLang="en-US" sz="20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女装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9F7568-394A-614B-984B-C64294F516EC}"/>
              </a:ext>
            </a:extLst>
          </p:cNvPr>
          <p:cNvSpPr txBox="1"/>
          <p:nvPr/>
        </p:nvSpPr>
        <p:spPr>
          <a:xfrm>
            <a:off x="693474" y="1922666"/>
            <a:ext cx="10299646" cy="1273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altLang="zh-CN" dirty="0" err="1">
                <a:solidFill>
                  <a:srgbClr val="1890FF"/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Co&amp;Li</a:t>
            </a:r>
            <a:r>
              <a:rPr lang="en" altLang="zh-CN" dirty="0">
                <a:solidFill>
                  <a:srgbClr val="1890FF"/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solidFill>
                  <a:srgbClr val="1890FF"/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品牌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成立于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2010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年，是一家有着多年服装门店经营和管理经验的品牌，公司除自营门店外还吸引大批优质的联营合作商家，致力于创造中国式的新快时尚女装品牌。目前拥有的自营及加盟店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1000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多家，遍布华南、西南各省。</a:t>
            </a:r>
            <a:r>
              <a:rPr lang="en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Co&amp;Li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  <a:sym typeface="+mn-ea"/>
              </a:rPr>
              <a:t>与中仑网络深度合作，门店陆续上线中仑收银系统。</a:t>
            </a:r>
            <a:endParaRPr kumimoji="1"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Heiti SC Medium" pitchFamily="2" charset="-128"/>
              <a:ea typeface="Heiti SC Medium" pitchFamily="2" charset="-128"/>
              <a:cs typeface="微软雅黑" panose="020B050302020402020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A14DF53-6F84-7544-A857-A6E3544307A3}"/>
              </a:ext>
            </a:extLst>
          </p:cNvPr>
          <p:cNvSpPr/>
          <p:nvPr/>
        </p:nvSpPr>
        <p:spPr>
          <a:xfrm>
            <a:off x="6629767" y="4192327"/>
            <a:ext cx="4363353" cy="2049177"/>
          </a:xfrm>
          <a:prstGeom prst="rect">
            <a:avLst/>
          </a:prstGeom>
          <a:solidFill>
            <a:srgbClr val="1990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C4D745-D565-7B47-B9BD-9944891B8E49}"/>
              </a:ext>
            </a:extLst>
          </p:cNvPr>
          <p:cNvSpPr/>
          <p:nvPr/>
        </p:nvSpPr>
        <p:spPr>
          <a:xfrm>
            <a:off x="6897371" y="4025899"/>
            <a:ext cx="3964478" cy="2088793"/>
          </a:xfrm>
          <a:prstGeom prst="rect">
            <a:avLst/>
          </a:prstGeom>
          <a:solidFill>
            <a:srgbClr val="1990FF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32001E6-4177-5647-A0CE-74657793731A}"/>
              </a:ext>
            </a:extLst>
          </p:cNvPr>
          <p:cNvSpPr txBox="1"/>
          <p:nvPr/>
        </p:nvSpPr>
        <p:spPr>
          <a:xfrm>
            <a:off x="802135" y="4202538"/>
            <a:ext cx="5161785" cy="1881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</a:rPr>
              <a:t>中仑服装版收银系统，在连锁加盟管理、商品管理等方面较好地解决</a:t>
            </a:r>
            <a:r>
              <a:rPr lang="en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</a:rPr>
              <a:t>Co&amp;Li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</a:rPr>
              <a:t>加盟店的管理问题，提升了管理效率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</a:rPr>
              <a:t>Co&amp;Li</a:t>
            </a:r>
            <a:r>
              <a:rPr lang="e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charset="-122"/>
              </a:rPr>
              <a:t>通过中仑会员精准营销系统，挖掘门店会员价值，提升会员复购率，增加门店营收；</a:t>
            </a:r>
          </a:p>
        </p:txBody>
      </p:sp>
      <p:sp>
        <p:nvSpPr>
          <p:cNvPr id="15" name="圆角矩形 14">
            <a:extLst>
              <a:ext uri="{FF2B5EF4-FFF2-40B4-BE49-F238E27FC236}">
                <a16:creationId xmlns:a16="http://schemas.microsoft.com/office/drawing/2014/main" id="{89BC154C-CF5F-4C48-A0E0-8603C4122198}"/>
              </a:ext>
            </a:extLst>
          </p:cNvPr>
          <p:cNvSpPr/>
          <p:nvPr/>
        </p:nvSpPr>
        <p:spPr>
          <a:xfrm>
            <a:off x="795024" y="3662897"/>
            <a:ext cx="1554480" cy="429768"/>
          </a:xfrm>
          <a:prstGeom prst="roundRect">
            <a:avLst>
              <a:gd name="adj" fmla="val 50000"/>
            </a:avLst>
          </a:prstGeom>
          <a:solidFill>
            <a:srgbClr val="19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703F82-FB58-6346-BC07-378ACFE93F8B}"/>
              </a:ext>
            </a:extLst>
          </p:cNvPr>
          <p:cNvSpPr txBox="1"/>
          <p:nvPr/>
        </p:nvSpPr>
        <p:spPr>
          <a:xfrm>
            <a:off x="985016" y="3691345"/>
            <a:ext cx="1102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用户体验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84953F7-AAC2-0D49-8076-FCB53DA48ADD}"/>
              </a:ext>
            </a:extLst>
          </p:cNvPr>
          <p:cNvGrpSpPr/>
          <p:nvPr/>
        </p:nvGrpSpPr>
        <p:grpSpPr>
          <a:xfrm>
            <a:off x="6393180" y="3880824"/>
            <a:ext cx="4335258" cy="2088927"/>
            <a:chOff x="6461760" y="3657823"/>
            <a:chExt cx="3651388" cy="1759407"/>
          </a:xfrm>
        </p:grpSpPr>
        <p:pic>
          <p:nvPicPr>
            <p:cNvPr id="17" name="图片 16" descr="微信截图_20220324191348">
              <a:extLst>
                <a:ext uri="{FF2B5EF4-FFF2-40B4-BE49-F238E27FC236}">
                  <a16:creationId xmlns:a16="http://schemas.microsoft.com/office/drawing/2014/main" id="{D6C8555B-6E43-8749-884C-0D3E1D3D1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61760" y="3657823"/>
              <a:ext cx="1319144" cy="1748529"/>
            </a:xfrm>
            <a:prstGeom prst="rect">
              <a:avLst/>
            </a:prstGeom>
          </p:spPr>
        </p:pic>
        <p:pic>
          <p:nvPicPr>
            <p:cNvPr id="18" name="图片 17" descr="微信截图_20220324191402">
              <a:extLst>
                <a:ext uri="{FF2B5EF4-FFF2-40B4-BE49-F238E27FC236}">
                  <a16:creationId xmlns:a16="http://schemas.microsoft.com/office/drawing/2014/main" id="{8F514DC3-57A0-AB44-B213-4FF1108E8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4554" y="3657823"/>
              <a:ext cx="2338594" cy="1759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862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同行业商家案例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76047" y="1788612"/>
            <a:ext cx="24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890FF"/>
                </a:solidFill>
              </a:rPr>
              <a:t>他们都在用银响力</a:t>
            </a:r>
            <a:r>
              <a:rPr lang="en-US" altLang="zh-CN" sz="2000" b="1" dirty="0">
                <a:solidFill>
                  <a:srgbClr val="1890FF"/>
                </a:solidFill>
              </a:rPr>
              <a:t>…</a:t>
            </a:r>
            <a:endParaRPr lang="zh-CN" altLang="en-US" sz="2000" b="1" dirty="0">
              <a:solidFill>
                <a:srgbClr val="1890FF"/>
              </a:solidFill>
            </a:endParaRPr>
          </a:p>
        </p:txBody>
      </p:sp>
      <p:sp>
        <p:nvSpPr>
          <p:cNvPr id="13" name="圆角矩形 12">
            <a:extLst>
              <a:ext uri="{FF2B5EF4-FFF2-40B4-BE49-F238E27FC236}">
                <a16:creationId xmlns:a16="http://schemas.microsoft.com/office/drawing/2014/main" id="{BA2B065C-B201-E349-84F7-DD317FCE2A5C}"/>
              </a:ext>
            </a:extLst>
          </p:cNvPr>
          <p:cNvSpPr/>
          <p:nvPr/>
        </p:nvSpPr>
        <p:spPr>
          <a:xfrm>
            <a:off x="1825752" y="3843532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3AD8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圆角矩形 13">
            <a:extLst>
              <a:ext uri="{FF2B5EF4-FFF2-40B4-BE49-F238E27FC236}">
                <a16:creationId xmlns:a16="http://schemas.microsoft.com/office/drawing/2014/main" id="{9C99F034-E023-274B-AC1D-698C61B50964}"/>
              </a:ext>
            </a:extLst>
          </p:cNvPr>
          <p:cNvSpPr/>
          <p:nvPr/>
        </p:nvSpPr>
        <p:spPr>
          <a:xfrm>
            <a:off x="6495288" y="3843532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3AD8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A375D30D-32E4-D24C-ABC0-F05855D7B741}"/>
              </a:ext>
            </a:extLst>
          </p:cNvPr>
          <p:cNvSpPr/>
          <p:nvPr/>
        </p:nvSpPr>
        <p:spPr>
          <a:xfrm>
            <a:off x="4089400" y="3843532"/>
            <a:ext cx="1691640" cy="517158"/>
          </a:xfrm>
          <a:prstGeom prst="roundRect">
            <a:avLst>
              <a:gd name="adj" fmla="val 7456"/>
            </a:avLst>
          </a:prstGeom>
          <a:solidFill>
            <a:srgbClr val="1A9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圆角矩形 20">
            <a:extLst>
              <a:ext uri="{FF2B5EF4-FFF2-40B4-BE49-F238E27FC236}">
                <a16:creationId xmlns:a16="http://schemas.microsoft.com/office/drawing/2014/main" id="{F283B2DA-B034-BC4C-B744-7872E83D9639}"/>
              </a:ext>
            </a:extLst>
          </p:cNvPr>
          <p:cNvSpPr/>
          <p:nvPr/>
        </p:nvSpPr>
        <p:spPr>
          <a:xfrm>
            <a:off x="8830056" y="3843532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1A9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圆角矩形 21">
            <a:extLst>
              <a:ext uri="{FF2B5EF4-FFF2-40B4-BE49-F238E27FC236}">
                <a16:creationId xmlns:a16="http://schemas.microsoft.com/office/drawing/2014/main" id="{F5672933-4DBE-D54E-9B04-51A5B13E927A}"/>
              </a:ext>
            </a:extLst>
          </p:cNvPr>
          <p:cNvSpPr/>
          <p:nvPr/>
        </p:nvSpPr>
        <p:spPr>
          <a:xfrm>
            <a:off x="6495288" y="2990298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1A9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圆角矩形 22">
            <a:extLst>
              <a:ext uri="{FF2B5EF4-FFF2-40B4-BE49-F238E27FC236}">
                <a16:creationId xmlns:a16="http://schemas.microsoft.com/office/drawing/2014/main" id="{8EBCCA7B-2BB9-A244-8313-397958DC9BEF}"/>
              </a:ext>
            </a:extLst>
          </p:cNvPr>
          <p:cNvSpPr/>
          <p:nvPr/>
        </p:nvSpPr>
        <p:spPr>
          <a:xfrm>
            <a:off x="8830056" y="2990298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3AD8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8A466F7D-9511-5E45-B9B8-C52EEABF73D2}"/>
              </a:ext>
            </a:extLst>
          </p:cNvPr>
          <p:cNvSpPr/>
          <p:nvPr/>
        </p:nvSpPr>
        <p:spPr>
          <a:xfrm>
            <a:off x="4089400" y="2990298"/>
            <a:ext cx="1691640" cy="517158"/>
          </a:xfrm>
          <a:prstGeom prst="roundRect">
            <a:avLst>
              <a:gd name="adj" fmla="val 7456"/>
            </a:avLst>
          </a:prstGeom>
          <a:solidFill>
            <a:srgbClr val="3AD8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A512A531-2C2C-EE4E-849D-A440E0E599A7}"/>
              </a:ext>
            </a:extLst>
          </p:cNvPr>
          <p:cNvSpPr/>
          <p:nvPr/>
        </p:nvSpPr>
        <p:spPr>
          <a:xfrm>
            <a:off x="1825752" y="2990298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1A9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8D77FBB-DA41-4140-831F-65CD4B77EB56}"/>
              </a:ext>
            </a:extLst>
          </p:cNvPr>
          <p:cNvSpPr txBox="1"/>
          <p:nvPr/>
        </p:nvSpPr>
        <p:spPr>
          <a:xfrm>
            <a:off x="2270682" y="305561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悦色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6C05850-8A06-7846-816A-D1D14EE76FF4}"/>
              </a:ext>
            </a:extLst>
          </p:cNvPr>
          <p:cNvSpPr txBox="1"/>
          <p:nvPr/>
        </p:nvSpPr>
        <p:spPr>
          <a:xfrm>
            <a:off x="4095696" y="305561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pc="-15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好又多服饰广场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2678A60-B291-CD4F-877D-94B185289CEE}"/>
              </a:ext>
            </a:extLst>
          </p:cNvPr>
          <p:cNvSpPr txBox="1"/>
          <p:nvPr/>
        </p:nvSpPr>
        <p:spPr>
          <a:xfrm>
            <a:off x="6472142" y="305561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zh-CN" spc="-15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H·W</a:t>
            </a:r>
            <a:r>
              <a:rPr lang="zh-CN" altLang="en-US" spc="-15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微潮男装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EEAA972-889B-C344-B526-39BB435EF896}"/>
              </a:ext>
            </a:extLst>
          </p:cNvPr>
          <p:cNvSpPr txBox="1"/>
          <p:nvPr/>
        </p:nvSpPr>
        <p:spPr>
          <a:xfrm>
            <a:off x="8813322" y="3055678"/>
            <a:ext cx="156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小叮当童装店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C0BF82C-3542-EC4D-8622-3F79FB4D63C6}"/>
              </a:ext>
            </a:extLst>
          </p:cNvPr>
          <p:cNvSpPr txBox="1"/>
          <p:nvPr/>
        </p:nvSpPr>
        <p:spPr>
          <a:xfrm>
            <a:off x="2237019" y="3908794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altLang="zh-CN" dirty="0" err="1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iFree</a:t>
            </a:r>
            <a:endParaRPr lang="zh-CN" altLang="en-US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C865F85-9724-1F41-8EF6-919A8F269570}"/>
              </a:ext>
            </a:extLst>
          </p:cNvPr>
          <p:cNvSpPr txBox="1"/>
          <p:nvPr/>
        </p:nvSpPr>
        <p:spPr>
          <a:xfrm>
            <a:off x="4374618" y="39087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奥特莱斯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F83030E-B7DB-5D40-9E2E-0F1D091714BD}"/>
              </a:ext>
            </a:extLst>
          </p:cNvPr>
          <p:cNvSpPr txBox="1"/>
          <p:nvPr/>
        </p:nvSpPr>
        <p:spPr>
          <a:xfrm>
            <a:off x="6593970" y="3908794"/>
            <a:ext cx="1338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街头男人帮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F3161A19-26A0-EB43-91B6-94B1978B1F58}"/>
              </a:ext>
            </a:extLst>
          </p:cNvPr>
          <p:cNvSpPr txBox="1"/>
          <p:nvPr/>
        </p:nvSpPr>
        <p:spPr>
          <a:xfrm>
            <a:off x="9159570" y="39088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艾莱依</a:t>
            </a:r>
          </a:p>
        </p:txBody>
      </p:sp>
      <p:sp>
        <p:nvSpPr>
          <p:cNvPr id="35" name="圆角矩形 34">
            <a:extLst>
              <a:ext uri="{FF2B5EF4-FFF2-40B4-BE49-F238E27FC236}">
                <a16:creationId xmlns:a16="http://schemas.microsoft.com/office/drawing/2014/main" id="{780172FB-5171-EC4E-BEDF-7515628950C9}"/>
              </a:ext>
            </a:extLst>
          </p:cNvPr>
          <p:cNvSpPr/>
          <p:nvPr/>
        </p:nvSpPr>
        <p:spPr>
          <a:xfrm>
            <a:off x="6495288" y="4696766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1A9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6" name="圆角矩形 35">
            <a:extLst>
              <a:ext uri="{FF2B5EF4-FFF2-40B4-BE49-F238E27FC236}">
                <a16:creationId xmlns:a16="http://schemas.microsoft.com/office/drawing/2014/main" id="{84063EDC-7C02-0348-BBFF-1E046A03FAF2}"/>
              </a:ext>
            </a:extLst>
          </p:cNvPr>
          <p:cNvSpPr/>
          <p:nvPr/>
        </p:nvSpPr>
        <p:spPr>
          <a:xfrm>
            <a:off x="8830056" y="4696766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3AD8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圆角矩形 36">
            <a:extLst>
              <a:ext uri="{FF2B5EF4-FFF2-40B4-BE49-F238E27FC236}">
                <a16:creationId xmlns:a16="http://schemas.microsoft.com/office/drawing/2014/main" id="{20BBF21E-82FE-9441-8F29-AC4B3CEE031F}"/>
              </a:ext>
            </a:extLst>
          </p:cNvPr>
          <p:cNvSpPr/>
          <p:nvPr/>
        </p:nvSpPr>
        <p:spPr>
          <a:xfrm>
            <a:off x="4089400" y="4696766"/>
            <a:ext cx="1691640" cy="517158"/>
          </a:xfrm>
          <a:prstGeom prst="roundRect">
            <a:avLst>
              <a:gd name="adj" fmla="val 7456"/>
            </a:avLst>
          </a:prstGeom>
          <a:solidFill>
            <a:srgbClr val="3AD8B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圆角矩形 37">
            <a:extLst>
              <a:ext uri="{FF2B5EF4-FFF2-40B4-BE49-F238E27FC236}">
                <a16:creationId xmlns:a16="http://schemas.microsoft.com/office/drawing/2014/main" id="{7A29E887-5747-824A-A69D-4D3EC3805511}"/>
              </a:ext>
            </a:extLst>
          </p:cNvPr>
          <p:cNvSpPr/>
          <p:nvPr/>
        </p:nvSpPr>
        <p:spPr>
          <a:xfrm>
            <a:off x="1825752" y="4696766"/>
            <a:ext cx="1536192" cy="517158"/>
          </a:xfrm>
          <a:prstGeom prst="roundRect">
            <a:avLst>
              <a:gd name="adj" fmla="val 7456"/>
            </a:avLst>
          </a:prstGeom>
          <a:solidFill>
            <a:srgbClr val="1A90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0627482-84FF-8A49-8322-9B963B30A28A}"/>
              </a:ext>
            </a:extLst>
          </p:cNvPr>
          <p:cNvSpPr txBox="1"/>
          <p:nvPr/>
        </p:nvSpPr>
        <p:spPr>
          <a:xfrm>
            <a:off x="2039850" y="47620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奥丝蓝黛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9C9341C-6ED4-4249-9D94-2664BDD721C0}"/>
              </a:ext>
            </a:extLst>
          </p:cNvPr>
          <p:cNvSpPr txBox="1"/>
          <p:nvPr/>
        </p:nvSpPr>
        <p:spPr>
          <a:xfrm>
            <a:off x="4374618" y="47620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梦洁家纺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31CB630-AAC1-E34D-8A73-538CBC620445}"/>
              </a:ext>
            </a:extLst>
          </p:cNvPr>
          <p:cNvSpPr txBox="1"/>
          <p:nvPr/>
        </p:nvSpPr>
        <p:spPr>
          <a:xfrm>
            <a:off x="6824803" y="476208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柏宝莉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40AD7B1-E17E-B945-AB10-BFE39D8D5A46}"/>
              </a:ext>
            </a:extLst>
          </p:cNvPr>
          <p:cNvSpPr txBox="1"/>
          <p:nvPr/>
        </p:nvSpPr>
        <p:spPr>
          <a:xfrm>
            <a:off x="9159570" y="476214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恋人坊</a:t>
            </a:r>
          </a:p>
        </p:txBody>
      </p:sp>
    </p:spTree>
    <p:extLst>
      <p:ext uri="{BB962C8B-B14F-4D97-AF65-F5344CB8AC3E}">
        <p14:creationId xmlns:p14="http://schemas.microsoft.com/office/powerpoint/2010/main" val="119982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F8CAF564-1BC3-2148-8310-1F69CC6D0438}"/>
              </a:ext>
            </a:extLst>
          </p:cNvPr>
          <p:cNvSpPr/>
          <p:nvPr/>
        </p:nvSpPr>
        <p:spPr>
          <a:xfrm>
            <a:off x="-194385" y="-41557"/>
            <a:ext cx="12580771" cy="694111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2175222-2C2D-3A43-816E-D601B5029D79}"/>
              </a:ext>
            </a:extLst>
          </p:cNvPr>
          <p:cNvGrpSpPr/>
          <p:nvPr/>
        </p:nvGrpSpPr>
        <p:grpSpPr>
          <a:xfrm>
            <a:off x="1533824" y="1853317"/>
            <a:ext cx="2643418" cy="2643418"/>
            <a:chOff x="664523" y="300767"/>
            <a:chExt cx="3035689" cy="3035689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3071470B-BF86-9F4E-87CA-0EDAA6B3E4C8}"/>
                </a:ext>
              </a:extLst>
            </p:cNvPr>
            <p:cNvSpPr/>
            <p:nvPr/>
          </p:nvSpPr>
          <p:spPr>
            <a:xfrm>
              <a:off x="664523" y="300767"/>
              <a:ext cx="3035689" cy="30356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762000" dist="444500" dir="5400000" sx="95000" sy="95000" algn="tl" rotWithShape="0">
                <a:schemeClr val="tx1">
                  <a:lumMod val="65000"/>
                  <a:lumOff val="35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F29D709-166B-0D4A-A2D1-C7855081ED02}"/>
                </a:ext>
              </a:extLst>
            </p:cNvPr>
            <p:cNvSpPr txBox="1"/>
            <p:nvPr/>
          </p:nvSpPr>
          <p:spPr>
            <a:xfrm>
              <a:off x="674453" y="1182403"/>
              <a:ext cx="3015830" cy="1060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985C4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PART/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1985C4"/>
                  </a:solidFill>
                  <a:effectLst/>
                  <a:uLnTx/>
                  <a:uFillTx/>
                  <a:latin typeface="Arial Black" panose="020B0A04020102020204" pitchFamily="34" charset="0"/>
                  <a:ea typeface="思源宋体 CN Heavy" panose="02020900000000000000" pitchFamily="18" charset="-122"/>
                  <a:cs typeface="+mn-cs"/>
                </a:rPr>
                <a:t>02</a:t>
              </a:r>
              <a:endPara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1985C4"/>
                </a:solidFill>
                <a:effectLst/>
                <a:uLnTx/>
                <a:uFillTx/>
                <a:latin typeface="Arial Black" panose="020B0A04020102020204" pitchFamily="34" charset="0"/>
                <a:ea typeface="思源宋体 CN Heavy" panose="02020900000000000000" pitchFamily="18" charset="-122"/>
                <a:cs typeface="+mn-cs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0D750BD6-D9D6-C544-989F-12A62BB8578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692708" y="2534088"/>
            <a:ext cx="5680652" cy="553998"/>
          </a:xfrm>
          <a:prstGeom prst="rect">
            <a:avLst/>
          </a:prstGeom>
          <a:noFill/>
          <a:effectLst>
            <a:glow rad="203200">
              <a:srgbClr val="FF0000">
                <a:alpha val="69000"/>
              </a:srgbClr>
            </a:glo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600" b="1" dirty="0">
                <a:solidFill>
                  <a:srgbClr val="1985C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银响力服装鞋帽解决方案</a:t>
            </a:r>
            <a:endParaRPr lang="id-ID" altLang="zh-CN" sz="3600" b="1" dirty="0">
              <a:solidFill>
                <a:srgbClr val="1985C4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C7460E98-4012-904C-BEAD-2EA65FFDF439}"/>
              </a:ext>
            </a:extLst>
          </p:cNvPr>
          <p:cNvSpPr txBox="1">
            <a:spLocks/>
          </p:cNvSpPr>
          <p:nvPr/>
        </p:nvSpPr>
        <p:spPr>
          <a:xfrm>
            <a:off x="4692707" y="3287875"/>
            <a:ext cx="5680653" cy="1121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多级组织架构 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| </a:t>
            </a: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店务管理升级 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| </a:t>
            </a: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会员经营 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| </a:t>
            </a: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数字营销 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| </a:t>
            </a: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多渠道交易 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| </a:t>
            </a:r>
            <a:r>
              <a:rPr lang="zh-CN" alt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Open Sans Light" panose="020B0306030504020204" pitchFamily="34" charset="0"/>
              </a:rPr>
              <a:t>数据中心</a:t>
            </a:r>
          </a:p>
          <a:p>
            <a:pPr algn="l">
              <a:lnSpc>
                <a:spcPct val="150000"/>
              </a:lnSpc>
            </a:pPr>
            <a:endParaRPr lang="zh-CN" altLang="en-US" sz="2200" dirty="0">
              <a:solidFill>
                <a:schemeClr val="tx1">
                  <a:lumMod val="50000"/>
                  <a:lumOff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7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74856" y="276675"/>
            <a:ext cx="501954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多端齐放，玩转新零售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E6CE10-6455-BE4D-A885-2B1BDA9CA843}"/>
              </a:ext>
            </a:extLst>
          </p:cNvPr>
          <p:cNvSpPr/>
          <p:nvPr/>
        </p:nvSpPr>
        <p:spPr>
          <a:xfrm>
            <a:off x="1275080" y="1251250"/>
            <a:ext cx="9641840" cy="432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latin typeface="+mn-ea"/>
                <a:ea typeface="黑体" panose="02010609060101010101" pitchFamily="49" charset="-122"/>
                <a:cs typeface="+mn-ea"/>
                <a:sym typeface="+mn-lt"/>
              </a:rPr>
              <a:t>门店收银、网店收银、商家管理系统均可在多个平台上操作，相互协作，互为补充。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D83AE6D-C459-1641-BD72-E4637421D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9" y="2224791"/>
            <a:ext cx="3017262" cy="20694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538F0A9-C6F7-B94A-86A8-4759581D6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21" y="2224791"/>
            <a:ext cx="2569120" cy="41418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ED6E81-D71F-FA41-B0DB-F86F2BFBB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821" y="4492700"/>
            <a:ext cx="3019539" cy="1923159"/>
          </a:xfrm>
          <a:prstGeom prst="rect">
            <a:avLst/>
          </a:prstGeom>
        </p:spPr>
      </p:pic>
      <p:sp>
        <p:nvSpPr>
          <p:cNvPr id="11" name="右箭头 10">
            <a:extLst>
              <a:ext uri="{FF2B5EF4-FFF2-40B4-BE49-F238E27FC236}">
                <a16:creationId xmlns:a16="http://schemas.microsoft.com/office/drawing/2014/main" id="{3D72717D-2925-4840-9C38-133A665EFE08}"/>
              </a:ext>
            </a:extLst>
          </p:cNvPr>
          <p:cNvSpPr/>
          <p:nvPr/>
        </p:nvSpPr>
        <p:spPr>
          <a:xfrm>
            <a:off x="6023171" y="2604661"/>
            <a:ext cx="1128899" cy="5994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latin typeface="Heiti SC Medium" pitchFamily="2" charset="-128"/>
                <a:ea typeface="Heiti SC Medium" pitchFamily="2" charset="-128"/>
              </a:rPr>
              <a:t>交易处理</a:t>
            </a:r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6702F414-EBED-814B-B273-E4C04B3E7492}"/>
              </a:ext>
            </a:extLst>
          </p:cNvPr>
          <p:cNvSpPr/>
          <p:nvPr/>
        </p:nvSpPr>
        <p:spPr>
          <a:xfrm flipH="1">
            <a:off x="6023171" y="3297337"/>
            <a:ext cx="1128899" cy="5994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latin typeface="Heiti SC Medium" pitchFamily="2" charset="-128"/>
                <a:ea typeface="Heiti SC Medium" pitchFamily="2" charset="-128"/>
              </a:rPr>
              <a:t>云端管理</a:t>
            </a: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444EBCB3-1CA9-C148-AB66-B715C97665AA}"/>
              </a:ext>
            </a:extLst>
          </p:cNvPr>
          <p:cNvSpPr/>
          <p:nvPr/>
        </p:nvSpPr>
        <p:spPr>
          <a:xfrm>
            <a:off x="6023171" y="4839861"/>
            <a:ext cx="1128899" cy="5994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latin typeface="Heiti SC Medium" pitchFamily="2" charset="-128"/>
                <a:ea typeface="Heiti SC Medium" pitchFamily="2" charset="-128"/>
              </a:rPr>
              <a:t>交易处理</a:t>
            </a:r>
          </a:p>
        </p:txBody>
      </p:sp>
      <p:sp>
        <p:nvSpPr>
          <p:cNvPr id="14" name="右箭头 13">
            <a:extLst>
              <a:ext uri="{FF2B5EF4-FFF2-40B4-BE49-F238E27FC236}">
                <a16:creationId xmlns:a16="http://schemas.microsoft.com/office/drawing/2014/main" id="{2F366F29-AEFB-C747-A933-A82118E3CBC4}"/>
              </a:ext>
            </a:extLst>
          </p:cNvPr>
          <p:cNvSpPr/>
          <p:nvPr/>
        </p:nvSpPr>
        <p:spPr>
          <a:xfrm flipH="1">
            <a:off x="6023171" y="5575832"/>
            <a:ext cx="1128899" cy="5994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>
                <a:latin typeface="Heiti SC Medium" pitchFamily="2" charset="-128"/>
                <a:ea typeface="Heiti SC Medium" pitchFamily="2" charset="-128"/>
              </a:rPr>
              <a:t>云端管理</a:t>
            </a:r>
          </a:p>
        </p:txBody>
      </p:sp>
    </p:spTree>
    <p:extLst>
      <p:ext uri="{BB962C8B-B14F-4D97-AF65-F5344CB8AC3E}">
        <p14:creationId xmlns:p14="http://schemas.microsoft.com/office/powerpoint/2010/main" val="399875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多级组织架构</a:t>
            </a:r>
            <a:endParaRPr 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2096" y="1443041"/>
            <a:ext cx="5107170" cy="4112369"/>
            <a:chOff x="412096" y="1443041"/>
            <a:chExt cx="5107170" cy="4112369"/>
          </a:xfrm>
        </p:grpSpPr>
        <p:cxnSp>
          <p:nvCxnSpPr>
            <p:cNvPr id="28" name="肘形连接符 27"/>
            <p:cNvCxnSpPr/>
            <p:nvPr/>
          </p:nvCxnSpPr>
          <p:spPr>
            <a:xfrm rot="5400000">
              <a:off x="1662403" y="2783197"/>
              <a:ext cx="999071" cy="843109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1100640" y="3760824"/>
              <a:ext cx="1236118" cy="499234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161822" y="3814944"/>
              <a:ext cx="1113755" cy="393897"/>
            </a:xfrm>
            <a:prstGeom prst="rect">
              <a:avLst/>
            </a:prstGeom>
            <a:solidFill>
              <a:srgbClr val="00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52086" y="3838317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部门</a:t>
              </a:r>
              <a:r>
                <a:rPr kumimoji="1" lang="en-US" altLang="zh-CN" sz="1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kumimoji="1"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866276" y="3760824"/>
              <a:ext cx="1236118" cy="499234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927458" y="3814944"/>
              <a:ext cx="1113755" cy="393897"/>
            </a:xfrm>
            <a:prstGeom prst="rect">
              <a:avLst/>
            </a:prstGeom>
            <a:solidFill>
              <a:srgbClr val="00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cxnSp>
          <p:nvCxnSpPr>
            <p:cNvPr id="34" name="肘形连接符 33"/>
            <p:cNvCxnSpPr/>
            <p:nvPr/>
          </p:nvCxnSpPr>
          <p:spPr>
            <a:xfrm rot="16200000" flipH="1">
              <a:off x="3552124" y="2783197"/>
              <a:ext cx="999071" cy="843109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4123499" y="3825702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部门</a:t>
              </a:r>
              <a:r>
                <a:rPr kumimoji="1" lang="en-US" altLang="zh-CN" sz="1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kumimoji="1" lang="zh-CN" altLang="en-US" sz="16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36" name="直线箭头连接符 32"/>
            <p:cNvCxnSpPr/>
            <p:nvPr/>
          </p:nvCxnSpPr>
          <p:spPr>
            <a:xfrm>
              <a:off x="1721660" y="4229218"/>
              <a:ext cx="0" cy="75562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肘形连接符 36"/>
            <p:cNvCxnSpPr/>
            <p:nvPr/>
          </p:nvCxnSpPr>
          <p:spPr>
            <a:xfrm rot="5400000">
              <a:off x="719889" y="4288197"/>
              <a:ext cx="755620" cy="637663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肘形连接符 37"/>
            <p:cNvCxnSpPr/>
            <p:nvPr/>
          </p:nvCxnSpPr>
          <p:spPr>
            <a:xfrm rot="16200000" flipH="1">
              <a:off x="1943660" y="4288199"/>
              <a:ext cx="755620" cy="637663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矩形 38"/>
            <p:cNvSpPr/>
            <p:nvPr/>
          </p:nvSpPr>
          <p:spPr>
            <a:xfrm>
              <a:off x="412096" y="5112646"/>
              <a:ext cx="780110" cy="442762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50708" y="5149535"/>
              <a:ext cx="702887" cy="349733"/>
            </a:xfrm>
            <a:prstGeom prst="rect">
              <a:avLst/>
            </a:prstGeom>
            <a:solidFill>
              <a:srgbClr val="00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51229" y="51647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门店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kumimoji="1"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13970" y="5112646"/>
              <a:ext cx="780110" cy="442762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352582" y="5149535"/>
              <a:ext cx="702887" cy="349733"/>
            </a:xfrm>
            <a:prstGeom prst="rect">
              <a:avLst/>
            </a:prstGeom>
            <a:solidFill>
              <a:srgbClr val="00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353103" y="5164750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门店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kumimoji="1"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2228370" y="5112646"/>
              <a:ext cx="780110" cy="442762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52" name="矩形 51"/>
            <p:cNvSpPr/>
            <p:nvPr/>
          </p:nvSpPr>
          <p:spPr>
            <a:xfrm>
              <a:off x="2266982" y="5149535"/>
              <a:ext cx="702887" cy="349733"/>
            </a:xfrm>
            <a:prstGeom prst="rect">
              <a:avLst/>
            </a:prstGeom>
            <a:solidFill>
              <a:srgbClr val="00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267503" y="5164750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网店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kumimoji="1"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cxnSp>
          <p:nvCxnSpPr>
            <p:cNvPr id="55" name="肘形连接符 54"/>
            <p:cNvCxnSpPr/>
            <p:nvPr/>
          </p:nvCxnSpPr>
          <p:spPr>
            <a:xfrm rot="5400000">
              <a:off x="3787693" y="4288200"/>
              <a:ext cx="755620" cy="637663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肘形连接符 55"/>
            <p:cNvCxnSpPr/>
            <p:nvPr/>
          </p:nvCxnSpPr>
          <p:spPr>
            <a:xfrm rot="16200000" flipH="1">
              <a:off x="4421521" y="4289385"/>
              <a:ext cx="755620" cy="637663"/>
            </a:xfrm>
            <a:prstGeom prst="bentConnector3">
              <a:avLst>
                <a:gd name="adj1" fmla="val 50000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矩形 56"/>
            <p:cNvSpPr/>
            <p:nvPr/>
          </p:nvSpPr>
          <p:spPr>
            <a:xfrm>
              <a:off x="3450561" y="5112648"/>
              <a:ext cx="780110" cy="442762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3489173" y="5149537"/>
              <a:ext cx="702887" cy="349733"/>
            </a:xfrm>
            <a:prstGeom prst="rect">
              <a:avLst/>
            </a:prstGeom>
            <a:solidFill>
              <a:srgbClr val="00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489694" y="5164752"/>
              <a:ext cx="7216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门店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endParaRPr kumimoji="1"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739156" y="5112648"/>
              <a:ext cx="780110" cy="442762"/>
            </a:xfrm>
            <a:prstGeom prst="rect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4777768" y="5149537"/>
              <a:ext cx="702887" cy="349733"/>
            </a:xfrm>
            <a:prstGeom prst="rect">
              <a:avLst/>
            </a:prstGeom>
            <a:solidFill>
              <a:srgbClr val="00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kumimoji="1"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778289" y="5164752"/>
              <a:ext cx="7152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网店</a:t>
              </a:r>
              <a:r>
                <a:rPr kumimoji="1" lang="en-US" altLang="zh-CN" sz="1600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</a:t>
              </a:r>
              <a:endParaRPr kumimoji="1"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3" name="六边形 62"/>
            <p:cNvSpPr/>
            <p:nvPr/>
          </p:nvSpPr>
          <p:spPr>
            <a:xfrm rot="1800000">
              <a:off x="2205760" y="1443041"/>
              <a:ext cx="1747116" cy="1506135"/>
            </a:xfrm>
            <a:prstGeom prst="hexagon">
              <a:avLst/>
            </a:prstGeom>
            <a:solidFill>
              <a:schemeClr val="accent1">
                <a:alpha val="1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4" name="六边形 63"/>
            <p:cNvSpPr/>
            <p:nvPr/>
          </p:nvSpPr>
          <p:spPr>
            <a:xfrm rot="1800000">
              <a:off x="2369331" y="1555976"/>
              <a:ext cx="1391945" cy="1199953"/>
            </a:xfrm>
            <a:prstGeom prst="hexagon">
              <a:avLst/>
            </a:prstGeom>
            <a:solidFill>
              <a:srgbClr val="00A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2599058" y="1937634"/>
              <a:ext cx="9605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  部</a:t>
              </a:r>
              <a:endParaRPr kumimoji="1" lang="en-US" altLang="zh-CN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05DCCD25-92FE-644C-9D17-3037A52E7BEE}"/>
              </a:ext>
            </a:extLst>
          </p:cNvPr>
          <p:cNvSpPr txBox="1"/>
          <p:nvPr/>
        </p:nvSpPr>
        <p:spPr>
          <a:xfrm>
            <a:off x="6466053" y="2492984"/>
            <a:ext cx="3297707" cy="56263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36000">
                <a:srgbClr val="3366FF"/>
              </a:gs>
              <a:gs pos="100000">
                <a:srgbClr val="00B0F0"/>
              </a:gs>
            </a:gsLst>
            <a:lin ang="10800000" scaled="0"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46" name="TextBox 127">
            <a:extLst>
              <a:ext uri="{FF2B5EF4-FFF2-40B4-BE49-F238E27FC236}">
                <a16:creationId xmlns:a16="http://schemas.microsoft.com/office/drawing/2014/main" id="{6A8632C1-5774-1147-91DE-0BC03AA98FAE}"/>
              </a:ext>
            </a:extLst>
          </p:cNvPr>
          <p:cNvSpPr txBox="1"/>
          <p:nvPr/>
        </p:nvSpPr>
        <p:spPr>
          <a:xfrm>
            <a:off x="6543057" y="3187910"/>
            <a:ext cx="4145263" cy="114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微软雅黑" panose="020B0503020204020204" pitchFamily="34" charset="-122"/>
              </a:rPr>
              <a:t>适配品牌商线下渠道的传统管理模式，分总部、部门、门店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微软雅黑" panose="020B0503020204020204" pitchFamily="34" charset="-122"/>
              </a:rPr>
              <a:t>网店，每一级独立管理又相互协作，共同完成连锁店铺的经营管理工作。</a:t>
            </a:r>
          </a:p>
        </p:txBody>
      </p:sp>
      <p:sp>
        <p:nvSpPr>
          <p:cNvPr id="48" name="TextBox 115">
            <a:extLst>
              <a:ext uri="{FF2B5EF4-FFF2-40B4-BE49-F238E27FC236}">
                <a16:creationId xmlns:a16="http://schemas.microsoft.com/office/drawing/2014/main" id="{DBE69CA3-0E1D-FF45-BF0E-7A7DFC54DD5C}"/>
              </a:ext>
            </a:extLst>
          </p:cNvPr>
          <p:cNvSpPr txBox="1"/>
          <p:nvPr/>
        </p:nvSpPr>
        <p:spPr>
          <a:xfrm>
            <a:off x="6573537" y="2574244"/>
            <a:ext cx="297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Lato Regular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总部 </a:t>
            </a:r>
            <a:r>
              <a:rPr lang="en-US" altLang="zh-CN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-</a:t>
            </a:r>
            <a:r>
              <a:rPr lang="zh-CN" altLang="en-US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＞</a:t>
            </a:r>
            <a:r>
              <a:rPr lang="en-US" altLang="zh-CN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部门 </a:t>
            </a:r>
            <a:r>
              <a:rPr lang="en-US" altLang="zh-CN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-</a:t>
            </a:r>
            <a:r>
              <a:rPr lang="zh-CN" altLang="en-US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＞</a:t>
            </a:r>
            <a:r>
              <a:rPr lang="en-US" altLang="zh-CN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门店</a:t>
            </a:r>
            <a:r>
              <a:rPr lang="en-US" altLang="zh-CN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/</a:t>
            </a:r>
            <a:r>
              <a:rPr lang="zh-CN" altLang="en-US" sz="18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网店</a:t>
            </a:r>
          </a:p>
        </p:txBody>
      </p:sp>
    </p:spTree>
    <p:extLst>
      <p:ext uri="{BB962C8B-B14F-4D97-AF65-F5344CB8AC3E}">
        <p14:creationId xmlns:p14="http://schemas.microsoft.com/office/powerpoint/2010/main" val="26465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科学的商品管理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椭圆 68">
            <a:extLst>
              <a:ext uri="{FF2B5EF4-FFF2-40B4-BE49-F238E27FC236}">
                <a16:creationId xmlns:a16="http://schemas.microsoft.com/office/drawing/2014/main" id="{22228A46-37B1-3A4E-9138-4F00A91194BD}"/>
              </a:ext>
            </a:extLst>
          </p:cNvPr>
          <p:cNvSpPr/>
          <p:nvPr/>
        </p:nvSpPr>
        <p:spPr>
          <a:xfrm>
            <a:off x="5784276" y="3493068"/>
            <a:ext cx="1577138" cy="1560123"/>
          </a:xfrm>
          <a:custGeom>
            <a:avLst/>
            <a:gdLst/>
            <a:ahLst/>
            <a:cxnLst/>
            <a:rect l="l" t="t" r="r" b="b"/>
            <a:pathLst>
              <a:path w="1401767" h="1386644">
                <a:moveTo>
                  <a:pt x="233035" y="0"/>
                </a:moveTo>
                <a:lnTo>
                  <a:pt x="640881" y="0"/>
                </a:lnTo>
                <a:cubicBezTo>
                  <a:pt x="633096" y="19935"/>
                  <a:pt x="629318" y="41634"/>
                  <a:pt x="629318" y="64216"/>
                </a:cubicBezTo>
                <a:cubicBezTo>
                  <a:pt x="629318" y="173647"/>
                  <a:pt x="718028" y="262357"/>
                  <a:pt x="827459" y="262357"/>
                </a:cubicBezTo>
                <a:cubicBezTo>
                  <a:pt x="936890" y="262357"/>
                  <a:pt x="1025600" y="173647"/>
                  <a:pt x="1025600" y="64216"/>
                </a:cubicBezTo>
                <a:cubicBezTo>
                  <a:pt x="1025600" y="41634"/>
                  <a:pt x="1021823" y="19935"/>
                  <a:pt x="1014038" y="0"/>
                </a:cubicBezTo>
                <a:lnTo>
                  <a:pt x="1401767" y="0"/>
                </a:lnTo>
                <a:lnTo>
                  <a:pt x="1401767" y="1168732"/>
                </a:lnTo>
                <a:lnTo>
                  <a:pt x="956993" y="1168732"/>
                </a:lnTo>
                <a:cubicBezTo>
                  <a:pt x="968847" y="1188427"/>
                  <a:pt x="974696" y="1211557"/>
                  <a:pt x="974696" y="1236054"/>
                </a:cubicBezTo>
                <a:cubicBezTo>
                  <a:pt x="974696" y="1319223"/>
                  <a:pt x="907275" y="1386644"/>
                  <a:pt x="824106" y="1386644"/>
                </a:cubicBezTo>
                <a:cubicBezTo>
                  <a:pt x="740937" y="1386644"/>
                  <a:pt x="673516" y="1319223"/>
                  <a:pt x="673516" y="1236054"/>
                </a:cubicBezTo>
                <a:cubicBezTo>
                  <a:pt x="673516" y="1211557"/>
                  <a:pt x="679365" y="1188427"/>
                  <a:pt x="691220" y="1168732"/>
                </a:cubicBezTo>
                <a:lnTo>
                  <a:pt x="233035" y="1168732"/>
                </a:lnTo>
                <a:lnTo>
                  <a:pt x="233035" y="733499"/>
                </a:lnTo>
                <a:cubicBezTo>
                  <a:pt x="212516" y="743855"/>
                  <a:pt x="189291" y="749187"/>
                  <a:pt x="164821" y="749187"/>
                </a:cubicBezTo>
                <a:cubicBezTo>
                  <a:pt x="73793" y="749187"/>
                  <a:pt x="0" y="675395"/>
                  <a:pt x="0" y="584366"/>
                </a:cubicBezTo>
                <a:cubicBezTo>
                  <a:pt x="0" y="493338"/>
                  <a:pt x="73793" y="419545"/>
                  <a:pt x="164821" y="419545"/>
                </a:cubicBezTo>
                <a:cubicBezTo>
                  <a:pt x="189291" y="419545"/>
                  <a:pt x="212516" y="424878"/>
                  <a:pt x="233035" y="435233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矩形 65">
            <a:extLst>
              <a:ext uri="{FF2B5EF4-FFF2-40B4-BE49-F238E27FC236}">
                <a16:creationId xmlns:a16="http://schemas.microsoft.com/office/drawing/2014/main" id="{AFB6B74C-8333-F744-91EF-4E0B84F42A9D}"/>
              </a:ext>
            </a:extLst>
          </p:cNvPr>
          <p:cNvSpPr/>
          <p:nvPr/>
        </p:nvSpPr>
        <p:spPr>
          <a:xfrm>
            <a:off x="4452356" y="3241237"/>
            <a:ext cx="1582313" cy="1566779"/>
          </a:xfrm>
          <a:custGeom>
            <a:avLst/>
            <a:gdLst/>
            <a:ahLst/>
            <a:cxnLst/>
            <a:rect l="l" t="t" r="r" b="b"/>
            <a:pathLst>
              <a:path w="1406366" h="1392560">
                <a:moveTo>
                  <a:pt x="822000" y="0"/>
                </a:moveTo>
                <a:cubicBezTo>
                  <a:pt x="913029" y="0"/>
                  <a:pt x="986821" y="73793"/>
                  <a:pt x="986821" y="164821"/>
                </a:cubicBezTo>
                <a:cubicBezTo>
                  <a:pt x="986821" y="185675"/>
                  <a:pt x="982948" y="205623"/>
                  <a:pt x="975467" y="223828"/>
                </a:cubicBezTo>
                <a:lnTo>
                  <a:pt x="1406366" y="223828"/>
                </a:lnTo>
                <a:lnTo>
                  <a:pt x="1406366" y="633859"/>
                </a:lnTo>
                <a:cubicBezTo>
                  <a:pt x="1386081" y="625588"/>
                  <a:pt x="1363875" y="621361"/>
                  <a:pt x="1340681" y="621361"/>
                </a:cubicBezTo>
                <a:cubicBezTo>
                  <a:pt x="1237497" y="621361"/>
                  <a:pt x="1153848" y="705009"/>
                  <a:pt x="1153848" y="808194"/>
                </a:cubicBezTo>
                <a:cubicBezTo>
                  <a:pt x="1153848" y="911379"/>
                  <a:pt x="1237497" y="995027"/>
                  <a:pt x="1340681" y="995027"/>
                </a:cubicBezTo>
                <a:cubicBezTo>
                  <a:pt x="1363875" y="995027"/>
                  <a:pt x="1386081" y="990802"/>
                  <a:pt x="1406366" y="982530"/>
                </a:cubicBezTo>
                <a:lnTo>
                  <a:pt x="1406366" y="1392560"/>
                </a:lnTo>
                <a:lnTo>
                  <a:pt x="237634" y="1392560"/>
                </a:lnTo>
                <a:lnTo>
                  <a:pt x="237634" y="927784"/>
                </a:lnTo>
                <a:cubicBezTo>
                  <a:pt x="214351" y="948086"/>
                  <a:pt x="183720" y="958784"/>
                  <a:pt x="150590" y="958784"/>
                </a:cubicBezTo>
                <a:cubicBezTo>
                  <a:pt x="67421" y="958784"/>
                  <a:pt x="0" y="891363"/>
                  <a:pt x="0" y="808194"/>
                </a:cubicBezTo>
                <a:cubicBezTo>
                  <a:pt x="0" y="725025"/>
                  <a:pt x="67421" y="657604"/>
                  <a:pt x="150590" y="657604"/>
                </a:cubicBezTo>
                <a:cubicBezTo>
                  <a:pt x="183720" y="657604"/>
                  <a:pt x="214351" y="668302"/>
                  <a:pt x="237634" y="688604"/>
                </a:cubicBezTo>
                <a:lnTo>
                  <a:pt x="237634" y="223828"/>
                </a:lnTo>
                <a:lnTo>
                  <a:pt x="668533" y="223828"/>
                </a:lnTo>
                <a:cubicBezTo>
                  <a:pt x="661052" y="205623"/>
                  <a:pt x="657179" y="185675"/>
                  <a:pt x="657179" y="164821"/>
                </a:cubicBezTo>
                <a:cubicBezTo>
                  <a:pt x="657179" y="73793"/>
                  <a:pt x="730972" y="0"/>
                  <a:pt x="822000" y="0"/>
                </a:cubicBezTo>
                <a:close/>
              </a:path>
            </a:pathLst>
          </a:custGeom>
          <a:solidFill>
            <a:srgbClr val="3A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椭圆 75">
            <a:extLst>
              <a:ext uri="{FF2B5EF4-FFF2-40B4-BE49-F238E27FC236}">
                <a16:creationId xmlns:a16="http://schemas.microsoft.com/office/drawing/2014/main" id="{7D9780D3-8AF8-E740-9B63-B6AEFC996839}"/>
              </a:ext>
            </a:extLst>
          </p:cNvPr>
          <p:cNvSpPr/>
          <p:nvPr/>
        </p:nvSpPr>
        <p:spPr>
          <a:xfrm>
            <a:off x="4719720" y="1863953"/>
            <a:ext cx="1604023" cy="1613300"/>
          </a:xfrm>
          <a:custGeom>
            <a:avLst/>
            <a:gdLst/>
            <a:ahLst/>
            <a:cxnLst/>
            <a:rect l="l" t="t" r="r" b="b"/>
            <a:pathLst>
              <a:path w="1425662" h="1433908">
                <a:moveTo>
                  <a:pt x="584366" y="0"/>
                </a:moveTo>
                <a:cubicBezTo>
                  <a:pt x="667535" y="0"/>
                  <a:pt x="734956" y="67421"/>
                  <a:pt x="734956" y="150590"/>
                </a:cubicBezTo>
                <a:cubicBezTo>
                  <a:pt x="734956" y="197370"/>
                  <a:pt x="713626" y="239167"/>
                  <a:pt x="678832" y="265176"/>
                </a:cubicBezTo>
                <a:lnTo>
                  <a:pt x="1168733" y="265176"/>
                </a:lnTo>
                <a:lnTo>
                  <a:pt x="1168733" y="716520"/>
                </a:lnTo>
                <a:cubicBezTo>
                  <a:pt x="1193634" y="695548"/>
                  <a:pt x="1225973" y="684721"/>
                  <a:pt x="1260841" y="684721"/>
                </a:cubicBezTo>
                <a:cubicBezTo>
                  <a:pt x="1351870" y="684721"/>
                  <a:pt x="1425662" y="758513"/>
                  <a:pt x="1425662" y="849542"/>
                </a:cubicBezTo>
                <a:cubicBezTo>
                  <a:pt x="1425662" y="940571"/>
                  <a:pt x="1351870" y="1014363"/>
                  <a:pt x="1260841" y="1014363"/>
                </a:cubicBezTo>
                <a:cubicBezTo>
                  <a:pt x="1225973" y="1014363"/>
                  <a:pt x="1193634" y="1003536"/>
                  <a:pt x="1168733" y="982566"/>
                </a:cubicBezTo>
                <a:lnTo>
                  <a:pt x="1168733" y="1433908"/>
                </a:lnTo>
                <a:lnTo>
                  <a:pt x="765724" y="1433908"/>
                </a:lnTo>
                <a:cubicBezTo>
                  <a:pt x="770905" y="1418114"/>
                  <a:pt x="773249" y="1401256"/>
                  <a:pt x="773249" y="1383851"/>
                </a:cubicBezTo>
                <a:cubicBezTo>
                  <a:pt x="773249" y="1279093"/>
                  <a:pt x="688325" y="1194168"/>
                  <a:pt x="583566" y="1194168"/>
                </a:cubicBezTo>
                <a:cubicBezTo>
                  <a:pt x="478807" y="1194168"/>
                  <a:pt x="393882" y="1279093"/>
                  <a:pt x="393882" y="1383851"/>
                </a:cubicBezTo>
                <a:cubicBezTo>
                  <a:pt x="393882" y="1401256"/>
                  <a:pt x="396227" y="1418114"/>
                  <a:pt x="401408" y="1433908"/>
                </a:cubicBezTo>
                <a:lnTo>
                  <a:pt x="0" y="1433908"/>
                </a:lnTo>
                <a:lnTo>
                  <a:pt x="0" y="265176"/>
                </a:lnTo>
                <a:lnTo>
                  <a:pt x="489901" y="265176"/>
                </a:lnTo>
                <a:cubicBezTo>
                  <a:pt x="455106" y="239167"/>
                  <a:pt x="433776" y="197370"/>
                  <a:pt x="433776" y="150590"/>
                </a:cubicBezTo>
                <a:cubicBezTo>
                  <a:pt x="433776" y="67421"/>
                  <a:pt x="501197" y="0"/>
                  <a:pt x="584366" y="0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椭圆 76">
            <a:extLst>
              <a:ext uri="{FF2B5EF4-FFF2-40B4-BE49-F238E27FC236}">
                <a16:creationId xmlns:a16="http://schemas.microsoft.com/office/drawing/2014/main" id="{6613B067-F1B7-9143-8CEF-400CBAFA65F8}"/>
              </a:ext>
            </a:extLst>
          </p:cNvPr>
          <p:cNvSpPr/>
          <p:nvPr/>
        </p:nvSpPr>
        <p:spPr>
          <a:xfrm>
            <a:off x="6054009" y="2162304"/>
            <a:ext cx="1557999" cy="1584682"/>
          </a:xfrm>
          <a:custGeom>
            <a:avLst/>
            <a:gdLst/>
            <a:ahLst/>
            <a:cxnLst/>
            <a:rect l="l" t="t" r="r" b="b"/>
            <a:pathLst>
              <a:path w="1384756" h="1408472">
                <a:moveTo>
                  <a:pt x="0" y="0"/>
                </a:moveTo>
                <a:lnTo>
                  <a:pt x="1168732" y="0"/>
                </a:lnTo>
                <a:lnTo>
                  <a:pt x="1168732" y="450207"/>
                </a:lnTo>
                <a:cubicBezTo>
                  <a:pt x="1188073" y="439244"/>
                  <a:pt x="1210481" y="433776"/>
                  <a:pt x="1234166" y="433776"/>
                </a:cubicBezTo>
                <a:cubicBezTo>
                  <a:pt x="1317335" y="433776"/>
                  <a:pt x="1384756" y="501197"/>
                  <a:pt x="1384756" y="584366"/>
                </a:cubicBezTo>
                <a:cubicBezTo>
                  <a:pt x="1384756" y="667535"/>
                  <a:pt x="1317335" y="734956"/>
                  <a:pt x="1234166" y="734956"/>
                </a:cubicBezTo>
                <a:cubicBezTo>
                  <a:pt x="1210481" y="734956"/>
                  <a:pt x="1188073" y="729488"/>
                  <a:pt x="1168732" y="718526"/>
                </a:cubicBezTo>
                <a:lnTo>
                  <a:pt x="1168732" y="1168732"/>
                </a:lnTo>
                <a:lnTo>
                  <a:pt x="728979" y="1168732"/>
                </a:lnTo>
                <a:cubicBezTo>
                  <a:pt x="742528" y="1190517"/>
                  <a:pt x="749187" y="1216306"/>
                  <a:pt x="749187" y="1243651"/>
                </a:cubicBezTo>
                <a:cubicBezTo>
                  <a:pt x="749187" y="1334680"/>
                  <a:pt x="675394" y="1408472"/>
                  <a:pt x="584366" y="1408472"/>
                </a:cubicBezTo>
                <a:cubicBezTo>
                  <a:pt x="493337" y="1408472"/>
                  <a:pt x="419545" y="1334680"/>
                  <a:pt x="419545" y="1243651"/>
                </a:cubicBezTo>
                <a:cubicBezTo>
                  <a:pt x="419545" y="1216306"/>
                  <a:pt x="426204" y="1190517"/>
                  <a:pt x="439754" y="1168732"/>
                </a:cubicBezTo>
                <a:lnTo>
                  <a:pt x="0" y="1168732"/>
                </a:lnTo>
                <a:lnTo>
                  <a:pt x="0" y="761099"/>
                </a:lnTo>
                <a:cubicBezTo>
                  <a:pt x="24839" y="773303"/>
                  <a:pt x="52809" y="779836"/>
                  <a:pt x="82305" y="779836"/>
                </a:cubicBezTo>
                <a:cubicBezTo>
                  <a:pt x="190260" y="779836"/>
                  <a:pt x="277774" y="692321"/>
                  <a:pt x="277774" y="584366"/>
                </a:cubicBezTo>
                <a:cubicBezTo>
                  <a:pt x="277774" y="476411"/>
                  <a:pt x="190260" y="388896"/>
                  <a:pt x="82305" y="388896"/>
                </a:cubicBezTo>
                <a:cubicBezTo>
                  <a:pt x="52809" y="388896"/>
                  <a:pt x="24839" y="395429"/>
                  <a:pt x="0" y="407633"/>
                </a:cubicBezTo>
                <a:close/>
              </a:path>
            </a:pathLst>
          </a:custGeom>
          <a:solidFill>
            <a:srgbClr val="3A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7F3E401-5494-4444-AA58-44F5BC453734}"/>
              </a:ext>
            </a:extLst>
          </p:cNvPr>
          <p:cNvSpPr/>
          <p:nvPr/>
        </p:nvSpPr>
        <p:spPr>
          <a:xfrm>
            <a:off x="4816931" y="2616255"/>
            <a:ext cx="1134234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商品信息</a:t>
            </a: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BAD40CF-FC69-264C-BAB7-78EE138B1375}"/>
              </a:ext>
            </a:extLst>
          </p:cNvPr>
          <p:cNvSpPr/>
          <p:nvPr/>
        </p:nvSpPr>
        <p:spPr>
          <a:xfrm>
            <a:off x="4816931" y="3987321"/>
            <a:ext cx="1134234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商品组合</a:t>
            </a: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F6E7516-1459-B746-97DC-8AA8C2295DD3}"/>
              </a:ext>
            </a:extLst>
          </p:cNvPr>
          <p:cNvSpPr/>
          <p:nvPr/>
        </p:nvSpPr>
        <p:spPr>
          <a:xfrm>
            <a:off x="6153707" y="2490525"/>
            <a:ext cx="113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多渠道</a:t>
            </a: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统一管理</a:t>
            </a: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0E62201-A787-AD46-BE31-BD7533AAD966}"/>
              </a:ext>
            </a:extLst>
          </p:cNvPr>
          <p:cNvSpPr/>
          <p:nvPr/>
        </p:nvSpPr>
        <p:spPr>
          <a:xfrm>
            <a:off x="6153707" y="3987321"/>
            <a:ext cx="1134234" cy="30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价格体系</a:t>
            </a:r>
            <a:endParaRPr lang="en-US" altLang="zh-CN" sz="14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102B20A-A3DD-F347-84F3-91562A452318}"/>
              </a:ext>
            </a:extLst>
          </p:cNvPr>
          <p:cNvSpPr/>
          <p:nvPr/>
        </p:nvSpPr>
        <p:spPr>
          <a:xfrm>
            <a:off x="1236000" y="1915384"/>
            <a:ext cx="3128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01.</a:t>
            </a:r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全方位的</a:t>
            </a:r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商品档案建立</a:t>
            </a: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F53D9658-6C6E-9642-9626-D1FAE1581258}"/>
              </a:ext>
            </a:extLst>
          </p:cNvPr>
          <p:cNvSpPr txBox="1"/>
          <p:nvPr/>
        </p:nvSpPr>
        <p:spPr>
          <a:xfrm>
            <a:off x="1236000" y="2277998"/>
            <a:ext cx="3128372" cy="64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商品品类、品牌、规格、多单位、销售分组全方位商品档案建立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0AEBF4A-9236-E44B-8F78-DAF585C9A456}"/>
              </a:ext>
            </a:extLst>
          </p:cNvPr>
          <p:cNvSpPr/>
          <p:nvPr/>
        </p:nvSpPr>
        <p:spPr>
          <a:xfrm>
            <a:off x="1236000" y="3838747"/>
            <a:ext cx="3128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3AD8B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03.</a:t>
            </a:r>
            <a:r>
              <a:rPr lang="zh-CN" altLang="en-US" b="1" dirty="0">
                <a:solidFill>
                  <a:srgbClr val="3AD8B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花色尺码管理</a:t>
            </a:r>
            <a:endParaRPr lang="zh-CN" altLang="en-US" b="1" dirty="0">
              <a:solidFill>
                <a:srgbClr val="3AD8B4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D0B3B8CD-8E3A-D041-BC50-BD6A60953C2D}"/>
              </a:ext>
            </a:extLst>
          </p:cNvPr>
          <p:cNvSpPr txBox="1"/>
          <p:nvPr/>
        </p:nvSpPr>
        <p:spPr>
          <a:xfrm>
            <a:off x="1236000" y="4201361"/>
            <a:ext cx="3128372" cy="1234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可分多个花色、尺码统一管理，更高效录入商品、查看库存。货品自带库存预警、滞销等提醒，方便商家及时调整。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D5734C3-D574-E245-80B9-EAEA1E98E91D}"/>
              </a:ext>
            </a:extLst>
          </p:cNvPr>
          <p:cNvSpPr/>
          <p:nvPr/>
        </p:nvSpPr>
        <p:spPr>
          <a:xfrm>
            <a:off x="7774042" y="1915384"/>
            <a:ext cx="3181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rgbClr val="3AD8B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02.</a:t>
            </a:r>
            <a:r>
              <a:rPr lang="zh-CN" altLang="en-US" b="1" dirty="0">
                <a:solidFill>
                  <a:srgbClr val="3AD8B4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多渠道商品统一管理</a:t>
            </a:r>
            <a:endParaRPr lang="zh-CN" altLang="en-US" b="1" dirty="0">
              <a:solidFill>
                <a:srgbClr val="3AD8B4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7" name="TextBox 28">
            <a:extLst>
              <a:ext uri="{FF2B5EF4-FFF2-40B4-BE49-F238E27FC236}">
                <a16:creationId xmlns:a16="http://schemas.microsoft.com/office/drawing/2014/main" id="{143B7285-2289-BC40-BE73-B891C052DC05}"/>
              </a:ext>
            </a:extLst>
          </p:cNvPr>
          <p:cNvSpPr txBox="1"/>
          <p:nvPr/>
        </p:nvSpPr>
        <p:spPr>
          <a:xfrm>
            <a:off x="7774042" y="2277998"/>
            <a:ext cx="3181957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可由总部统一创建商品，也可由门店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/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网店自行建档，统一存储、分别上架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006D4BC0-7181-E44A-9D45-07DFED713DC4}"/>
              </a:ext>
            </a:extLst>
          </p:cNvPr>
          <p:cNvSpPr/>
          <p:nvPr/>
        </p:nvSpPr>
        <p:spPr>
          <a:xfrm>
            <a:off x="7774042" y="3838747"/>
            <a:ext cx="3181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04.</a:t>
            </a:r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价格体系管理</a:t>
            </a:r>
            <a:endParaRPr lang="zh-CN" altLang="en-US" b="1" dirty="0">
              <a:solidFill>
                <a:srgbClr val="1A90FF"/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9" name="TextBox 30">
            <a:extLst>
              <a:ext uri="{FF2B5EF4-FFF2-40B4-BE49-F238E27FC236}">
                <a16:creationId xmlns:a16="http://schemas.microsoft.com/office/drawing/2014/main" id="{A7BE3E9A-A831-6849-9715-A81751C49A44}"/>
              </a:ext>
            </a:extLst>
          </p:cNvPr>
          <p:cNvSpPr txBox="1"/>
          <p:nvPr/>
        </p:nvSpPr>
        <p:spPr>
          <a:xfrm>
            <a:off x="7774042" y="4201361"/>
            <a:ext cx="3181957" cy="93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Light" panose="02000000000000000000" pitchFamily="2" charset="-128"/>
                <a:ea typeface="Heiti SC Light" panose="02000000000000000000" pitchFamily="2" charset="-128"/>
                <a:cs typeface="+mn-ea"/>
                <a:sym typeface="+mn-lt"/>
              </a:rPr>
              <a:t>商品零售价、会员价、批发价、配销价、进货价多价格管理，支持建立调价审批流</a:t>
            </a:r>
          </a:p>
        </p:txBody>
      </p:sp>
    </p:spTree>
    <p:extLst>
      <p:ext uri="{BB962C8B-B14F-4D97-AF65-F5344CB8AC3E}">
        <p14:creationId xmlns:p14="http://schemas.microsoft.com/office/powerpoint/2010/main" val="83300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精细化库存管理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MH_Other_1">
            <a:extLst>
              <a:ext uri="{FF2B5EF4-FFF2-40B4-BE49-F238E27FC236}">
                <a16:creationId xmlns:a16="http://schemas.microsoft.com/office/drawing/2014/main" id="{F308637C-EC50-4B42-9836-D0A2AD7A1E1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78299" y="1433963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</a:rPr>
              <a:t>A</a:t>
            </a:r>
            <a:endParaRPr lang="zh-CN" altLang="en-US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9E55AA5-EFE5-E34A-B2D3-7C0D3B92AFD2}"/>
              </a:ext>
            </a:extLst>
          </p:cNvPr>
          <p:cNvSpPr/>
          <p:nvPr/>
        </p:nvSpPr>
        <p:spPr>
          <a:xfrm>
            <a:off x="6281232" y="1646091"/>
            <a:ext cx="4515769" cy="620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智能化库存共享策略，满足现货销售、先销后采多种销售模式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34D907B-0F8E-2D49-930F-613F12BB3C84}"/>
              </a:ext>
            </a:extLst>
          </p:cNvPr>
          <p:cNvSpPr txBox="1"/>
          <p:nvPr/>
        </p:nvSpPr>
        <p:spPr>
          <a:xfrm>
            <a:off x="6281232" y="1320908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库存策略</a:t>
            </a:r>
          </a:p>
        </p:txBody>
      </p:sp>
      <p:sp>
        <p:nvSpPr>
          <p:cNvPr id="28" name="MH_Other_2">
            <a:extLst>
              <a:ext uri="{FF2B5EF4-FFF2-40B4-BE49-F238E27FC236}">
                <a16:creationId xmlns:a16="http://schemas.microsoft.com/office/drawing/2014/main" id="{705CE7E9-9834-154E-968C-2606E196E05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92240" y="2483910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3A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</a:rPr>
              <a:t>B</a:t>
            </a:r>
            <a:endParaRPr lang="zh-CN" altLang="en-US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Arial" panose="020B0604020202020204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B5A4D19-58A4-1345-9864-11AD008281C3}"/>
              </a:ext>
            </a:extLst>
          </p:cNvPr>
          <p:cNvSpPr/>
          <p:nvPr/>
        </p:nvSpPr>
        <p:spPr>
          <a:xfrm>
            <a:off x="7219950" y="2694809"/>
            <a:ext cx="3579495" cy="620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帮助多仓多门店间货物完成合理化调配，提升库存周转效率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A64C470-25A2-764B-B0C0-BF190A871C15}"/>
              </a:ext>
            </a:extLst>
          </p:cNvPr>
          <p:cNvSpPr txBox="1"/>
          <p:nvPr/>
        </p:nvSpPr>
        <p:spPr>
          <a:xfrm>
            <a:off x="7219950" y="2369678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多仓管理</a:t>
            </a:r>
          </a:p>
        </p:txBody>
      </p:sp>
      <p:sp>
        <p:nvSpPr>
          <p:cNvPr id="31" name="MH_Other_3">
            <a:extLst>
              <a:ext uri="{FF2B5EF4-FFF2-40B4-BE49-F238E27FC236}">
                <a16:creationId xmlns:a16="http://schemas.microsoft.com/office/drawing/2014/main" id="{44A1A4FC-3E4F-9F4F-8F10-8B16846DC1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952544" y="3634740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</a:rPr>
              <a:t>C</a:t>
            </a:r>
            <a:endParaRPr lang="zh-CN" altLang="en-US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Arial" panose="020B0604020202020204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4CB63C3-3354-CD4A-87DE-2CC798242CEE}"/>
              </a:ext>
            </a:extLst>
          </p:cNvPr>
          <p:cNvSpPr/>
          <p:nvPr/>
        </p:nvSpPr>
        <p:spPr>
          <a:xfrm>
            <a:off x="7710956" y="3837419"/>
            <a:ext cx="3780003" cy="620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门店也可实时查看附近门店或仓库的库存，方便调货，提高销售额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324434A7-3208-074C-B857-1CE36DFD9854}"/>
              </a:ext>
            </a:extLst>
          </p:cNvPr>
          <p:cNvSpPr txBox="1"/>
          <p:nvPr/>
        </p:nvSpPr>
        <p:spPr>
          <a:xfrm>
            <a:off x="7710957" y="3512236"/>
            <a:ext cx="20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可售库存查询</a:t>
            </a:r>
          </a:p>
        </p:txBody>
      </p:sp>
      <p:sp>
        <p:nvSpPr>
          <p:cNvPr id="55" name="MH_Other_6">
            <a:extLst>
              <a:ext uri="{FF2B5EF4-FFF2-40B4-BE49-F238E27FC236}">
                <a16:creationId xmlns:a16="http://schemas.microsoft.com/office/drawing/2014/main" id="{E33F7935-5968-2C4D-A575-774047EECF1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880620" y="4713626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3AD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</a:rPr>
              <a:t>D</a:t>
            </a:r>
            <a:endParaRPr lang="zh-CN" altLang="en-US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Arial" panose="020B060402020202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D29827BE-3B0B-6441-8203-85A2C52CC193}"/>
              </a:ext>
            </a:extLst>
          </p:cNvPr>
          <p:cNvSpPr/>
          <p:nvPr/>
        </p:nvSpPr>
        <p:spPr>
          <a:xfrm>
            <a:off x="7638810" y="4975817"/>
            <a:ext cx="3689590" cy="620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全业务场景的出入库数据记录，所有库存进出可追踪，推进精细化库存管理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1575B062-B8EC-5547-AB03-CB2DA2F111EE}"/>
              </a:ext>
            </a:extLst>
          </p:cNvPr>
          <p:cNvSpPr txBox="1"/>
          <p:nvPr/>
        </p:nvSpPr>
        <p:spPr>
          <a:xfrm>
            <a:off x="7639033" y="4650926"/>
            <a:ext cx="3441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线上线下统一库存</a:t>
            </a:r>
          </a:p>
        </p:txBody>
      </p:sp>
      <p:sp>
        <p:nvSpPr>
          <p:cNvPr id="58" name="MH_Other_4">
            <a:extLst>
              <a:ext uri="{FF2B5EF4-FFF2-40B4-BE49-F238E27FC236}">
                <a16:creationId xmlns:a16="http://schemas.microsoft.com/office/drawing/2014/main" id="{F2CD8A0B-E5E3-2D4A-96D9-006B9CFD2FE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050610" y="5691681"/>
            <a:ext cx="520118" cy="520118"/>
          </a:xfrm>
          <a:custGeom>
            <a:avLst/>
            <a:gdLst>
              <a:gd name="connsiteX0" fmla="*/ 260058 w 520118"/>
              <a:gd name="connsiteY0" fmla="*/ 54528 h 520118"/>
              <a:gd name="connsiteX1" fmla="*/ 465588 w 520118"/>
              <a:gd name="connsiteY1" fmla="*/ 260058 h 520118"/>
              <a:gd name="connsiteX2" fmla="*/ 260058 w 520118"/>
              <a:gd name="connsiteY2" fmla="*/ 465588 h 520118"/>
              <a:gd name="connsiteX3" fmla="*/ 54528 w 520118"/>
              <a:gd name="connsiteY3" fmla="*/ 260058 h 520118"/>
              <a:gd name="connsiteX4" fmla="*/ 260058 w 520118"/>
              <a:gd name="connsiteY4" fmla="*/ 54528 h 520118"/>
              <a:gd name="connsiteX5" fmla="*/ 260058 w 520118"/>
              <a:gd name="connsiteY5" fmla="*/ 16504 h 520118"/>
              <a:gd name="connsiteX6" fmla="*/ 16503 w 520118"/>
              <a:gd name="connsiteY6" fmla="*/ 260059 h 520118"/>
              <a:gd name="connsiteX7" fmla="*/ 260058 w 520118"/>
              <a:gd name="connsiteY7" fmla="*/ 503614 h 520118"/>
              <a:gd name="connsiteX8" fmla="*/ 503613 w 520118"/>
              <a:gd name="connsiteY8" fmla="*/ 260059 h 520118"/>
              <a:gd name="connsiteX9" fmla="*/ 260058 w 520118"/>
              <a:gd name="connsiteY9" fmla="*/ 16504 h 520118"/>
              <a:gd name="connsiteX10" fmla="*/ 260059 w 520118"/>
              <a:gd name="connsiteY10" fmla="*/ 0 h 520118"/>
              <a:gd name="connsiteX11" fmla="*/ 520118 w 520118"/>
              <a:gd name="connsiteY11" fmla="*/ 260059 h 520118"/>
              <a:gd name="connsiteX12" fmla="*/ 260059 w 520118"/>
              <a:gd name="connsiteY12" fmla="*/ 520118 h 520118"/>
              <a:gd name="connsiteX13" fmla="*/ 0 w 520118"/>
              <a:gd name="connsiteY13" fmla="*/ 260059 h 520118"/>
              <a:gd name="connsiteX14" fmla="*/ 260059 w 520118"/>
              <a:gd name="connsiteY14" fmla="*/ 0 h 52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0118" h="520118">
                <a:moveTo>
                  <a:pt x="260058" y="54528"/>
                </a:moveTo>
                <a:cubicBezTo>
                  <a:pt x="373569" y="54528"/>
                  <a:pt x="465588" y="146547"/>
                  <a:pt x="465588" y="260058"/>
                </a:cubicBezTo>
                <a:cubicBezTo>
                  <a:pt x="465588" y="373569"/>
                  <a:pt x="373569" y="465588"/>
                  <a:pt x="260058" y="465588"/>
                </a:cubicBezTo>
                <a:cubicBezTo>
                  <a:pt x="146547" y="465588"/>
                  <a:pt x="54528" y="373569"/>
                  <a:pt x="54528" y="260058"/>
                </a:cubicBezTo>
                <a:cubicBezTo>
                  <a:pt x="54528" y="146547"/>
                  <a:pt x="146547" y="54528"/>
                  <a:pt x="260058" y="54528"/>
                </a:cubicBezTo>
                <a:close/>
                <a:moveTo>
                  <a:pt x="260058" y="16504"/>
                </a:moveTo>
                <a:cubicBezTo>
                  <a:pt x="125546" y="16504"/>
                  <a:pt x="16503" y="125547"/>
                  <a:pt x="16503" y="260059"/>
                </a:cubicBezTo>
                <a:cubicBezTo>
                  <a:pt x="16503" y="394571"/>
                  <a:pt x="125546" y="503614"/>
                  <a:pt x="260058" y="503614"/>
                </a:cubicBezTo>
                <a:cubicBezTo>
                  <a:pt x="394570" y="503614"/>
                  <a:pt x="503613" y="394571"/>
                  <a:pt x="503613" y="260059"/>
                </a:cubicBezTo>
                <a:cubicBezTo>
                  <a:pt x="503613" y="125547"/>
                  <a:pt x="394570" y="16504"/>
                  <a:pt x="260058" y="16504"/>
                </a:cubicBezTo>
                <a:close/>
                <a:moveTo>
                  <a:pt x="260059" y="0"/>
                </a:moveTo>
                <a:cubicBezTo>
                  <a:pt x="403686" y="0"/>
                  <a:pt x="520118" y="116432"/>
                  <a:pt x="520118" y="260059"/>
                </a:cubicBezTo>
                <a:cubicBezTo>
                  <a:pt x="520118" y="403686"/>
                  <a:pt x="403686" y="520118"/>
                  <a:pt x="260059" y="520118"/>
                </a:cubicBezTo>
                <a:cubicBezTo>
                  <a:pt x="116432" y="520118"/>
                  <a:pt x="0" y="403686"/>
                  <a:pt x="0" y="260059"/>
                </a:cubicBezTo>
                <a:cubicBezTo>
                  <a:pt x="0" y="116432"/>
                  <a:pt x="116432" y="0"/>
                  <a:pt x="260059" y="0"/>
                </a:cubicBezTo>
                <a:close/>
              </a:path>
            </a:pathLst>
          </a:cu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Heiti SC Medium" pitchFamily="2" charset="-128"/>
                <a:ea typeface="Heiti SC Medium" pitchFamily="2" charset="-128"/>
                <a:cs typeface="Arial" panose="020B0604020202020204" pitchFamily="34" charset="0"/>
              </a:rPr>
              <a:t>E</a:t>
            </a:r>
            <a:endParaRPr lang="zh-CN" altLang="en-US" dirty="0">
              <a:solidFill>
                <a:srgbClr val="FFFFFF"/>
              </a:solidFill>
              <a:latin typeface="Heiti SC Medium" pitchFamily="2" charset="-128"/>
              <a:ea typeface="Heiti SC Medium" pitchFamily="2" charset="-128"/>
              <a:cs typeface="Arial" panose="020B060402020202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5CCF4CD-9D90-6D49-9B50-51C1087B2404}"/>
              </a:ext>
            </a:extLst>
          </p:cNvPr>
          <p:cNvSpPr/>
          <p:nvPr/>
        </p:nvSpPr>
        <p:spPr>
          <a:xfrm>
            <a:off x="6880620" y="6108304"/>
            <a:ext cx="4271961" cy="620811"/>
          </a:xfrm>
          <a:prstGeom prst="rect">
            <a:avLst/>
          </a:prstGeom>
          <a:noFill/>
          <a:effectLst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iti SC Medium" pitchFamily="2" charset="-128"/>
                <a:ea typeface="Heiti SC Medium" pitchFamily="2" charset="-128"/>
                <a:cs typeface="微软雅黑" panose="020B0503020204020204" pitchFamily="34" charset="-122"/>
                <a:sym typeface="+mn-lt"/>
              </a:rPr>
              <a:t>满足日常盘点和计划盘点多种盘点需求，让盘点工作更高效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7B650FBF-190A-734F-99FD-72E20E611D82}"/>
              </a:ext>
            </a:extLst>
          </p:cNvPr>
          <p:cNvSpPr txBox="1"/>
          <p:nvPr/>
        </p:nvSpPr>
        <p:spPr>
          <a:xfrm>
            <a:off x="6880620" y="5783121"/>
            <a:ext cx="379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iti SC Medium" pitchFamily="2" charset="-128"/>
                <a:ea typeface="Heiti SC Medium" pitchFamily="2" charset="-128"/>
                <a:cs typeface="+mn-ea"/>
                <a:sym typeface="+mn-lt"/>
              </a:rPr>
              <a:t>库存盘点</a:t>
            </a:r>
          </a:p>
        </p:txBody>
      </p:sp>
      <p:pic>
        <p:nvPicPr>
          <p:cNvPr id="61" name="Picture 5" descr="E:\ck1.jpgck1">
            <a:extLst>
              <a:ext uri="{FF2B5EF4-FFF2-40B4-BE49-F238E27FC236}">
                <a16:creationId xmlns:a16="http://schemas.microsoft.com/office/drawing/2014/main" id="{E9139E7B-25D3-3A4E-A42E-16E05C85500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4856" y="1908810"/>
            <a:ext cx="4072890" cy="40735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404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74856" y="276675"/>
            <a:ext cx="548690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300" dirty="0">
                <a:solidFill>
                  <a:srgbClr val="18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完善的连锁配送体系</a:t>
            </a:r>
            <a:endParaRPr lang="zh-CN" altLang="zh-CN" sz="2400" b="1" spc="300" dirty="0">
              <a:solidFill>
                <a:srgbClr val="18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4" name="Picture 2" descr="C:\Documents and Settings\Administrator\桌面\高清配图\高清图片01\21.jpg">
            <a:extLst>
              <a:ext uri="{FF2B5EF4-FFF2-40B4-BE49-F238E27FC236}">
                <a16:creationId xmlns:a16="http://schemas.microsoft.com/office/drawing/2014/main" id="{9DB3CE01-E175-0740-B5CE-ABDABCB92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387"/>
          <a:stretch/>
        </p:blipFill>
        <p:spPr bwMode="auto">
          <a:xfrm>
            <a:off x="4028513" y="1297219"/>
            <a:ext cx="1734459" cy="1495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Documents and Settings\Administrator\桌面\高清配图\高清图片01\20.jpg">
            <a:extLst>
              <a:ext uri="{FF2B5EF4-FFF2-40B4-BE49-F238E27FC236}">
                <a16:creationId xmlns:a16="http://schemas.microsoft.com/office/drawing/2014/main" id="{56B9F53A-DC87-DC46-99CD-20DDA2F5D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2"/>
          <a:stretch/>
        </p:blipFill>
        <p:spPr bwMode="auto">
          <a:xfrm>
            <a:off x="5861111" y="1297219"/>
            <a:ext cx="1727952" cy="1495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Documents and Settings\Administrator\桌面\高清配图\高清图片01\22.jpg">
            <a:extLst>
              <a:ext uri="{FF2B5EF4-FFF2-40B4-BE49-F238E27FC236}">
                <a16:creationId xmlns:a16="http://schemas.microsoft.com/office/drawing/2014/main" id="{6B2B8A22-CC7D-0149-88B5-39DACA540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9358"/>
          <a:stretch/>
        </p:blipFill>
        <p:spPr bwMode="auto">
          <a:xfrm>
            <a:off x="7687202" y="1297219"/>
            <a:ext cx="1727952" cy="1495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ABE66BB9-B82E-4D45-A1A4-8264BCC32EA1}"/>
              </a:ext>
            </a:extLst>
          </p:cNvPr>
          <p:cNvSpPr/>
          <p:nvPr/>
        </p:nvSpPr>
        <p:spPr>
          <a:xfrm>
            <a:off x="4038673" y="3052414"/>
            <a:ext cx="173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直营店要货</a:t>
            </a:r>
            <a:endParaRPr lang="en-US" altLang="zh-CN" b="1" dirty="0">
              <a:solidFill>
                <a:srgbClr val="1A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FEA85DC8-C4B1-0C43-9F97-3B60B09DF4E4}"/>
              </a:ext>
            </a:extLst>
          </p:cNvPr>
          <p:cNvSpPr txBox="1"/>
          <p:nvPr/>
        </p:nvSpPr>
        <p:spPr>
          <a:xfrm>
            <a:off x="4038673" y="3412454"/>
            <a:ext cx="1734459" cy="17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直营店根据经营需要，主动向总部发起要货，总部根据商品的配送方式响应门店要货请求将货物配送给门店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532BE70-E186-A64E-AE3D-B8E1A3808B1D}"/>
              </a:ext>
            </a:extLst>
          </p:cNvPr>
          <p:cNvSpPr/>
          <p:nvPr/>
        </p:nvSpPr>
        <p:spPr>
          <a:xfrm>
            <a:off x="5866933" y="3052414"/>
            <a:ext cx="173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加盟店要货</a:t>
            </a:r>
            <a:endParaRPr lang="en-US" altLang="zh-CN" b="1" dirty="0">
              <a:solidFill>
                <a:srgbClr val="1A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45">
            <a:extLst>
              <a:ext uri="{FF2B5EF4-FFF2-40B4-BE49-F238E27FC236}">
                <a16:creationId xmlns:a16="http://schemas.microsoft.com/office/drawing/2014/main" id="{13337501-B511-424B-A6F9-0E7311C6AFC0}"/>
              </a:ext>
            </a:extLst>
          </p:cNvPr>
          <p:cNvSpPr txBox="1"/>
          <p:nvPr/>
        </p:nvSpPr>
        <p:spPr>
          <a:xfrm>
            <a:off x="5866933" y="3412454"/>
            <a:ext cx="1734459" cy="17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加盟店根据经营需要，主动向总部发起要货，总部根据商品的配送方式响应门店要货请求将货物配销给门店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A41986D-BF70-2743-86DA-7B09392519F6}"/>
              </a:ext>
            </a:extLst>
          </p:cNvPr>
          <p:cNvSpPr/>
          <p:nvPr/>
        </p:nvSpPr>
        <p:spPr>
          <a:xfrm>
            <a:off x="7696820" y="3052414"/>
            <a:ext cx="173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店间调拨</a:t>
            </a:r>
            <a:endParaRPr lang="en-US" altLang="zh-CN" b="1" dirty="0">
              <a:solidFill>
                <a:srgbClr val="1A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Box 50">
            <a:extLst>
              <a:ext uri="{FF2B5EF4-FFF2-40B4-BE49-F238E27FC236}">
                <a16:creationId xmlns:a16="http://schemas.microsoft.com/office/drawing/2014/main" id="{A23AB4BA-52FE-514C-B3A6-3A606C961306}"/>
              </a:ext>
            </a:extLst>
          </p:cNvPr>
          <p:cNvSpPr txBox="1"/>
          <p:nvPr/>
        </p:nvSpPr>
        <p:spPr>
          <a:xfrm>
            <a:off x="7696820" y="3412454"/>
            <a:ext cx="1734459" cy="20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门店因经营需要，会向其他门店发起调拨请求，调出门店确认后将货物调拨出库，调入门店在线收货完成调拨流程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3E753490-4486-A842-A45D-0BFAD152790F}"/>
              </a:ext>
            </a:extLst>
          </p:cNvPr>
          <p:cNvSpPr/>
          <p:nvPr/>
        </p:nvSpPr>
        <p:spPr>
          <a:xfrm>
            <a:off x="686595" y="1297219"/>
            <a:ext cx="2968642" cy="307296"/>
          </a:xfrm>
          <a:prstGeom prst="rect">
            <a:avLst/>
          </a:pr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id-ID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采购分货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289F282A-9226-224B-9428-375B1217F488}"/>
              </a:ext>
            </a:extLst>
          </p:cNvPr>
          <p:cNvSpPr/>
          <p:nvPr/>
        </p:nvSpPr>
        <p:spPr>
          <a:xfrm>
            <a:off x="686595" y="1655342"/>
            <a:ext cx="2968641" cy="1609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基于采购订单的分货</a:t>
            </a: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总部的运营人员根据运营计划，定期给门店主动配货；采购人员基于采购订单创建分货单，当采购订单收货后，系统自动生成门店的配送单，仓库收货后快速拣货送货到门店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FD8F8084-19F9-4546-9169-F9DD1B8EB61F}"/>
              </a:ext>
            </a:extLst>
          </p:cNvPr>
          <p:cNvSpPr/>
          <p:nvPr/>
        </p:nvSpPr>
        <p:spPr>
          <a:xfrm>
            <a:off x="686596" y="3472980"/>
            <a:ext cx="2968641" cy="307296"/>
          </a:xfrm>
          <a:prstGeom prst="rect">
            <a:avLst/>
          </a:pr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库存分货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3D3DCA52-B00A-4846-8F9A-111DAD9D31FD}"/>
              </a:ext>
            </a:extLst>
          </p:cNvPr>
          <p:cNvSpPr/>
          <p:nvPr/>
        </p:nvSpPr>
        <p:spPr>
          <a:xfrm>
            <a:off x="686596" y="3831103"/>
            <a:ext cx="2968640" cy="1350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总部主动批量分货给各门店：总部根据门店商品销售情况主动给门店进行配货，仓管员创建仓库分货单，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系统自动生成门店的配送单，快速拣货送货到门店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0" name="直接连接符 19">
            <a:extLst>
              <a:ext uri="{FF2B5EF4-FFF2-40B4-BE49-F238E27FC236}">
                <a16:creationId xmlns:a16="http://schemas.microsoft.com/office/drawing/2014/main" id="{64A96B7F-BC3B-7747-BBC8-8C9C9855E01C}"/>
              </a:ext>
            </a:extLst>
          </p:cNvPr>
          <p:cNvCxnSpPr>
            <a:cxnSpLocks/>
          </p:cNvCxnSpPr>
          <p:nvPr/>
        </p:nvCxnSpPr>
        <p:spPr>
          <a:xfrm>
            <a:off x="3836795" y="1297219"/>
            <a:ext cx="0" cy="3848338"/>
          </a:xfrm>
          <a:prstGeom prst="line">
            <a:avLst/>
          </a:prstGeom>
          <a:ln w="12700">
            <a:solidFill>
              <a:srgbClr val="1A9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6" descr="C:\Documents and Settings\Administrator\桌面\高清配图\高清图片01\22.jpg">
            <a:extLst>
              <a:ext uri="{FF2B5EF4-FFF2-40B4-BE49-F238E27FC236}">
                <a16:creationId xmlns:a16="http://schemas.microsoft.com/office/drawing/2014/main" id="{662500FF-F97E-E84C-974E-7D589916A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9358"/>
          <a:stretch/>
        </p:blipFill>
        <p:spPr bwMode="auto">
          <a:xfrm>
            <a:off x="9513293" y="1297219"/>
            <a:ext cx="1727952" cy="1495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8EEAE591-1139-9E43-9CFF-0A32E8C03E8E}"/>
              </a:ext>
            </a:extLst>
          </p:cNvPr>
          <p:cNvSpPr/>
          <p:nvPr/>
        </p:nvSpPr>
        <p:spPr>
          <a:xfrm>
            <a:off x="9527105" y="3052414"/>
            <a:ext cx="17344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A9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快速调拨</a:t>
            </a:r>
            <a:endParaRPr lang="en-US" altLang="zh-CN" b="1" dirty="0">
              <a:solidFill>
                <a:srgbClr val="1A9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TextBox 50">
            <a:extLst>
              <a:ext uri="{FF2B5EF4-FFF2-40B4-BE49-F238E27FC236}">
                <a16:creationId xmlns:a16="http://schemas.microsoft.com/office/drawing/2014/main" id="{1727FC6E-C754-4E41-B1D5-034319F32358}"/>
              </a:ext>
            </a:extLst>
          </p:cNvPr>
          <p:cNvSpPr txBox="1"/>
          <p:nvPr/>
        </p:nvSpPr>
        <p:spPr>
          <a:xfrm>
            <a:off x="9527105" y="3412454"/>
            <a:ext cx="1734459" cy="892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rPr>
              <a:t>无需物流，不产生在途库存，系统自动完成调拨出入库。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F83DD826-D5D1-774A-9E3D-C8155EB38F1D}"/>
              </a:ext>
            </a:extLst>
          </p:cNvPr>
          <p:cNvSpPr/>
          <p:nvPr/>
        </p:nvSpPr>
        <p:spPr>
          <a:xfrm>
            <a:off x="686595" y="5428826"/>
            <a:ext cx="2968641" cy="307296"/>
          </a:xfrm>
          <a:prstGeom prst="rect">
            <a:avLst/>
          </a:prstGeom>
          <a:solidFill>
            <a:srgbClr val="1A9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配销与调拨差异</a:t>
            </a:r>
            <a:endParaRPr lang="en-US" altLang="zh-CN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D24B2FEA-E42D-3B49-90B8-A4023871289B}"/>
              </a:ext>
            </a:extLst>
          </p:cNvPr>
          <p:cNvSpPr/>
          <p:nvPr/>
        </p:nvSpPr>
        <p:spPr>
          <a:xfrm>
            <a:off x="686595" y="5786949"/>
            <a:ext cx="10188889" cy="61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buClrTx/>
              <a:buSzTx/>
              <a:buFontTx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加盟店与总部/直营店之间、总部的仓库间、总部与直营店之间要货、退货，在运输过程中发生货品丢失、损耗，收货时系统自动化生成差异单调节库存以保证库存流水账务准确</a:t>
            </a:r>
          </a:p>
        </p:txBody>
      </p:sp>
    </p:spTree>
    <p:extLst>
      <p:ext uri="{BB962C8B-B14F-4D97-AF65-F5344CB8AC3E}">
        <p14:creationId xmlns:p14="http://schemas.microsoft.com/office/powerpoint/2010/main" val="2565171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662.856692913386,&quot;width&quot;:7662.85669291338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52,&quot;width&quot;:1161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70_6*i*1"/>
  <p:tag name="KSO_WM_TEMPLATE_CATEGORY" val="diagram"/>
  <p:tag name="KSO_WM_TEMPLATE_INDEX" val="160670"/>
  <p:tag name="KSO_WM_UNIT_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70_6*i*8"/>
  <p:tag name="KSO_WM_TEMPLATE_CATEGORY" val="diagram"/>
  <p:tag name="KSO_WM_TEMPLATE_INDEX" val="160670"/>
  <p:tag name="KSO_WM_UNIT_INDEX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70_6*i*15"/>
  <p:tag name="KSO_WM_TEMPLATE_CATEGORY" val="diagram"/>
  <p:tag name="KSO_WM_TEMPLATE_INDEX" val="160670"/>
  <p:tag name="KSO_WM_UNIT_INDEX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70_6*i*22"/>
  <p:tag name="KSO_WM_TEMPLATE_CATEGORY" val="diagram"/>
  <p:tag name="KSO_WM_TEMPLATE_INDEX" val="160670"/>
  <p:tag name="KSO_WM_UNIT_INDEX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70_6*i*29"/>
  <p:tag name="KSO_WM_TEMPLATE_CATEGORY" val="diagram"/>
  <p:tag name="KSO_WM_TEMPLATE_INDEX" val="160670"/>
  <p:tag name="KSO_WM_UNIT_INDEX" val="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70_6*i*36"/>
  <p:tag name="KSO_WM_TEMPLATE_CATEGORY" val="diagram"/>
  <p:tag name="KSO_WM_TEMPLATE_INDEX" val="160670"/>
  <p:tag name="KSO_WM_UNIT_INDEX" val="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11"/>
  <p:tag name="KSO_WM_UNIT_ID" val="diagram160670_6*l_i*1_11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6_1"/>
  <p:tag name="KSO_WM_UNIT_ID" val="diagram160670_6*l_h_f*1_6_1"/>
  <p:tag name="KSO_WM_UNIT_CLEAR" val="1"/>
  <p:tag name="KSO_WM_UNIT_LAYERLEVEL" val="1_1_1"/>
  <p:tag name="KSO_WM_UNIT_VALUE" val="32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12"/>
  <p:tag name="KSO_WM_UNIT_ID" val="diagram160670_6*l_i*1_1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9"/>
  <p:tag name="KSO_WM_UNIT_ID" val="diagram160670_6*l_i*1_9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3_1"/>
  <p:tag name="KSO_WM_UNIT_ID" val="diagram160670_6*l_h_f*1_3_1"/>
  <p:tag name="KSO_WM_UNIT_CLEAR" val="1"/>
  <p:tag name="KSO_WM_UNIT_LAYERLEVEL" val="1_1_1"/>
  <p:tag name="KSO_WM_UNIT_VALUE" val="32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10"/>
  <p:tag name="KSO_WM_UNIT_ID" val="diagram160670_6*l_i*1_10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7"/>
  <p:tag name="KSO_WM_UNIT_ID" val="diagram160670_6*l_i*1_7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5_1"/>
  <p:tag name="KSO_WM_UNIT_ID" val="diagram160670_6*l_h_f*1_5_1"/>
  <p:tag name="KSO_WM_UNIT_CLEAR" val="1"/>
  <p:tag name="KSO_WM_UNIT_LAYERLEVEL" val="1_1_1"/>
  <p:tag name="KSO_WM_UNIT_VALUE" val="32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8"/>
  <p:tag name="KSO_WM_UNIT_ID" val="diagram160670_6*l_i*1_8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5"/>
  <p:tag name="KSO_WM_UNIT_ID" val="diagram160670_6*l_i*1_5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2_1"/>
  <p:tag name="KSO_WM_UNIT_ID" val="diagram160670_6*l_h_f*1_2_1"/>
  <p:tag name="KSO_WM_UNIT_CLEAR" val="1"/>
  <p:tag name="KSO_WM_UNIT_LAYERLEVEL" val="1_1_1"/>
  <p:tag name="KSO_WM_UNIT_VALUE" val="32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6"/>
  <p:tag name="KSO_WM_UNIT_ID" val="diagram160670_6*l_i*1_6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3"/>
  <p:tag name="KSO_WM_UNIT_ID" val="diagram160670_6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4_1"/>
  <p:tag name="KSO_WM_UNIT_ID" val="diagram160670_6*l_h_f*1_4_1"/>
  <p:tag name="KSO_WM_UNIT_CLEAR" val="1"/>
  <p:tag name="KSO_WM_UNIT_LAYERLEVEL" val="1_1_1"/>
  <p:tag name="KSO_WM_UNIT_VALUE" val="32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4"/>
  <p:tag name="KSO_WM_UNIT_ID" val="diagram160670_6*l_i*1_4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1"/>
  <p:tag name="KSO_WM_UNIT_ID" val="diagram160670_6*l_i*1_1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h_f"/>
  <p:tag name="KSO_WM_UNIT_INDEX" val="1_1_1"/>
  <p:tag name="KSO_WM_UNIT_ID" val="diagram160670_6*l_h_f*1_1_1"/>
  <p:tag name="KSO_WM_UNIT_CLEAR" val="1"/>
  <p:tag name="KSO_WM_UNIT_LAYERLEVEL" val="1_1_1"/>
  <p:tag name="KSO_WM_UNIT_VALUE" val="32"/>
  <p:tag name="KSO_WM_UNIT_HIGHLIGHT" val="0"/>
  <p:tag name="KSO_WM_UNIT_COMPATIBLE" val="0"/>
  <p:tag name="KSO_WM_DIAGRAM_GROUP_CODE" val="l1-1"/>
  <p:tag name="KSO_WM_UNIT_PRESET_TEXT" val="LOREM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70"/>
  <p:tag name="KSO_WM_UNIT_TYPE" val="l_i"/>
  <p:tag name="KSO_WM_UNIT_INDEX" val="1_2"/>
  <p:tag name="KSO_WM_UNIT_ID" val="diagram160670_6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627_4*l_h_i*1_2_3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627_4*l_h_i*1_2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627_4*l_h_i*1_2_2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627_4*l_h_f*1_2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627_4*l_h_i*1_5_3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627_4*l_h_i*1_5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ID" val="diagram627_4*l_h_i*1_5_2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627_4*l_h_f*1_5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627_4*l_h_i*1_4_3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627_4*l_h_i*1_4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627_4*l_h_i*1_4_2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627_4*l_h_f*1_4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627_4*l_h_i*1_3_3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627_4*l_h_i*1_3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627_4*l_h_i*1_3_2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627_4*l_h_f*1_3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627_4*l_h_i*1_1_3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4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627_4*l_h_i*1_1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627_4*l_h_i*1_1_2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627_4*l_h_f*1_1_1"/>
  <p:tag name="KSO_WM_TEMPLATE_CATEGORY" val="diagram"/>
  <p:tag name="KSO_WM_TEMPLATE_INDEX" val="627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68787_4*l_i*1_2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4*l_i*1_1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4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4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787_4*l_h_i*1_1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787_4*l_h_i*1_1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787_4*l_h_a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787_4*l_h_f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787_4*l_h_i*1_2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787_4*l_h_i*1_2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787_4*l_h_a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787_4*l_h_f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787_4*l_h_i*1_3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787_4*l_h_i*1_3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787_4*l_h_a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787_4*l_h_f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8787_4*l_h_i*1_4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787_4*l_h_i*1_4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8787_4*l_h_a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787_4*l_h_f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87_4*l_h_i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4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68787_4*l_h_x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8787_4*l_h_x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8787_4*l_h_x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3"/>
  <p:tag name="KSO_WM_UNIT_ID" val="diagram20168787_4*l_x*1_3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2"/>
  <p:tag name="KSO_WM_UNIT_ID" val="diagram20168787_4*l_x*1_2"/>
  <p:tag name="KSO_WM_TEMPLATE_CATEGORY" val="diagram"/>
  <p:tag name="KSO_WM_TEMPLATE_INDEX" val="201687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8787_4*l_h_x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200507123650"/>
  <p:tag name="MH_LIBRARY" val="GRAPHIC"/>
  <p:tag name="MH_TYPE" val="Other"/>
  <p:tag name="MH_ORDER" val="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68787_4*l_i*1_3"/>
  <p:tag name="KSO_WM_TEMPLATE_CATEGORY" val="diagram"/>
  <p:tag name="KSO_WM_TEMPLATE_INDEX" val="20168787"/>
  <p:tag name="KSO_WM_UNIT_LAYERLEVEL" val="1_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P" val="205.7761"/>
  <p:tag name="LEFT" val="173.0257"/>
  <p:tag name="WIDTH" val="632.3657"/>
  <p:tag name="HEIGHT" val="116.325"/>
  <p:tag name="FONTSIZE" val="96"/>
  <p:tag name="MARGINBOTTOM" val="0"/>
  <p:tag name="MARGINLEFT" val="0"/>
  <p:tag name="MARGINRIGHT" val="0"/>
  <p:tag name="MARGINTOP" val="0"/>
  <p:tag name="LINERULEAFTER" val="0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16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plus">
      <a:majorFont>
        <a:latin typeface="Calibri Light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2840</TotalTime>
  <Words>2832</Words>
  <Application>Microsoft Macintosh PowerPoint</Application>
  <PresentationFormat>宽屏</PresentationFormat>
  <Paragraphs>452</Paragraphs>
  <Slides>36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63" baseType="lpstr">
      <vt:lpstr>等线</vt:lpstr>
      <vt:lpstr>等线 Light</vt:lpstr>
      <vt:lpstr>方正兰亭粗黑简体</vt:lpstr>
      <vt:lpstr>黑体</vt:lpstr>
      <vt:lpstr>思源黑体 CN Bold</vt:lpstr>
      <vt:lpstr>思源宋体 CN</vt:lpstr>
      <vt:lpstr>思源宋体 CN Heavy</vt:lpstr>
      <vt:lpstr>宋体</vt:lpstr>
      <vt:lpstr>微软雅黑</vt:lpstr>
      <vt:lpstr>字魂59号-创粗黑</vt:lpstr>
      <vt:lpstr>Heiti SC Light</vt:lpstr>
      <vt:lpstr>Heiti SC Medium</vt:lpstr>
      <vt:lpstr>Lato Regular</vt:lpstr>
      <vt:lpstr>Open Sans</vt:lpstr>
      <vt:lpstr>Open Sans Condensed Light</vt:lpstr>
      <vt:lpstr>Open Sans Light</vt:lpstr>
      <vt:lpstr>Agency FB</vt:lpstr>
      <vt:lpstr>Arial</vt:lpstr>
      <vt:lpstr>Arial Black</vt:lpstr>
      <vt:lpstr>Calibri</vt:lpstr>
      <vt:lpstr>Calibri Light</vt:lpstr>
      <vt:lpstr>Copperplate Gothic Bold</vt:lpstr>
      <vt:lpstr>Levenim MT</vt:lpstr>
      <vt:lpstr>Wingdings</vt:lpstr>
      <vt:lpstr>webwppDefTheme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Microsoft Office User</cp:lastModifiedBy>
  <cp:revision>320</cp:revision>
  <dcterms:created xsi:type="dcterms:W3CDTF">2021-06-18T04:01:00Z</dcterms:created>
  <dcterms:modified xsi:type="dcterms:W3CDTF">2022-03-25T10:13:18Z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F0F5A2079590439B9DABF9619F6EA82E</vt:lpwstr>
  </property>
</Properties>
</file>