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5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16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17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notesSlides/notesSlide16.xml" ContentType="application/vnd.openxmlformats-officedocument.presentationml.notesSlide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notesSlides/notesSlide17.xml" ContentType="application/vnd.openxmlformats-officedocument.presentationml.notesSlide+xml"/>
  <Override PartName="/ppt/tags/tag9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7" r:id="rId2"/>
    <p:sldMasterId id="2147483669" r:id="rId3"/>
  </p:sldMasterIdLst>
  <p:notesMasterIdLst>
    <p:notesMasterId r:id="rId39"/>
  </p:notesMasterIdLst>
  <p:handoutMasterIdLst>
    <p:handoutMasterId r:id="rId40"/>
  </p:handoutMasterIdLst>
  <p:sldIdLst>
    <p:sldId id="324" r:id="rId4"/>
    <p:sldId id="393" r:id="rId5"/>
    <p:sldId id="327" r:id="rId6"/>
    <p:sldId id="394" r:id="rId7"/>
    <p:sldId id="388" r:id="rId8"/>
    <p:sldId id="365" r:id="rId9"/>
    <p:sldId id="368" r:id="rId10"/>
    <p:sldId id="372" r:id="rId11"/>
    <p:sldId id="371" r:id="rId12"/>
    <p:sldId id="373" r:id="rId13"/>
    <p:sldId id="374" r:id="rId14"/>
    <p:sldId id="370" r:id="rId15"/>
    <p:sldId id="391" r:id="rId16"/>
    <p:sldId id="376" r:id="rId17"/>
    <p:sldId id="378" r:id="rId18"/>
    <p:sldId id="379" r:id="rId19"/>
    <p:sldId id="375" r:id="rId20"/>
    <p:sldId id="382" r:id="rId21"/>
    <p:sldId id="381" r:id="rId22"/>
    <p:sldId id="369" r:id="rId23"/>
    <p:sldId id="389" r:id="rId24"/>
    <p:sldId id="390" r:id="rId25"/>
    <p:sldId id="380" r:id="rId26"/>
    <p:sldId id="395" r:id="rId27"/>
    <p:sldId id="384" r:id="rId28"/>
    <p:sldId id="399" r:id="rId29"/>
    <p:sldId id="398" r:id="rId30"/>
    <p:sldId id="400" r:id="rId31"/>
    <p:sldId id="401" r:id="rId32"/>
    <p:sldId id="402" r:id="rId33"/>
    <p:sldId id="403" r:id="rId34"/>
    <p:sldId id="431" r:id="rId35"/>
    <p:sldId id="396" r:id="rId36"/>
    <p:sldId id="386" r:id="rId37"/>
    <p:sldId id="387" r:id="rId38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A90FF"/>
    <a:srgbClr val="3AD8B4"/>
    <a:srgbClr val="00C482"/>
    <a:srgbClr val="06A5F3"/>
    <a:srgbClr val="FFB80C"/>
    <a:srgbClr val="F95554"/>
    <a:srgbClr val="12A4FE"/>
    <a:srgbClr val="1985C4"/>
    <a:srgbClr val="FFB545"/>
    <a:srgbClr val="F8D45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66"/>
    <p:restoredTop sz="91762" autoAdjust="0"/>
  </p:normalViewPr>
  <p:slideViewPr>
    <p:cSldViewPr snapToGrid="0">
      <p:cViewPr>
        <p:scale>
          <a:sx n="125" d="100"/>
          <a:sy n="125" d="100"/>
        </p:scale>
        <p:origin x="560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-2952"/>
    </p:cViewPr>
  </p:sorterViewPr>
  <p:notesViewPr>
    <p:cSldViewPr snapToGrid="0">
      <p:cViewPr varScale="1">
        <p:scale>
          <a:sx n="104" d="100"/>
          <a:sy n="104" d="100"/>
        </p:scale>
        <p:origin x="4264" y="21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viewProps" Target="view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handoutMaster" Target="handoutMasters/handout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theme" Target="theme/theme1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F32554-1B9C-4777-9968-E297D0A885A3}" type="datetimeFigureOut">
              <a:rPr lang="zh-CN" altLang="en-US" smtClean="0"/>
              <a:t>2022/3/25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722E4A-EEF8-472F-BB2E-CD7785939A3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776285-0D65-8546-B987-DE75E4CA1BFD}" type="datetimeFigureOut">
              <a:rPr kumimoji="1" lang="zh-CN" altLang="en-US" smtClean="0"/>
              <a:t>2022/3/25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55D1E5-22BF-CC43-93E2-9AD630DEB23F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55D1E5-22BF-CC43-93E2-9AD630DEB23F}" type="slidenum">
              <a:rPr kumimoji="1" lang="zh-CN" altLang="en-US" smtClean="0"/>
              <a:t>1</a:t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55D1E5-22BF-CC43-93E2-9AD630DEB23F}" type="slidenum">
              <a:rPr kumimoji="1" lang="zh-CN" altLang="en-US" smtClean="0"/>
              <a:t>24</a:t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55D1E5-22BF-CC43-93E2-9AD630DEB23F}" type="slidenum">
              <a:rPr kumimoji="1" lang="zh-CN" altLang="en-US" smtClean="0"/>
              <a:t>25</a:t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55D1E5-22BF-CC43-93E2-9AD630DEB23F}" type="slidenum">
              <a:rPr kumimoji="1" lang="zh-CN" altLang="en-US" smtClean="0"/>
              <a:t>26</a:t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55D1E5-22BF-CC43-93E2-9AD630DEB23F}" type="slidenum">
              <a:rPr kumimoji="1" lang="zh-CN" altLang="en-US" smtClean="0"/>
              <a:t>27</a:t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55D1E5-22BF-CC43-93E2-9AD630DEB23F}" type="slidenum">
              <a:rPr kumimoji="1" lang="zh-CN" altLang="en-US" smtClean="0"/>
              <a:t>28</a:t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55D1E5-22BF-CC43-93E2-9AD630DEB23F}" type="slidenum">
              <a:rPr kumimoji="1" lang="zh-CN" altLang="en-US" smtClean="0"/>
              <a:t>29</a:t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55D1E5-22BF-CC43-93E2-9AD630DEB23F}" type="slidenum">
              <a:rPr kumimoji="1" lang="zh-CN" altLang="en-US" smtClean="0"/>
              <a:t>30</a:t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55D1E5-22BF-CC43-93E2-9AD630DEB23F}" type="slidenum">
              <a:rPr kumimoji="1" lang="zh-CN" altLang="en-US" smtClean="0"/>
              <a:t>31</a:t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55D1E5-22BF-CC43-93E2-9AD630DEB23F}" type="slidenum">
              <a:rPr kumimoji="1" lang="zh-CN" altLang="en-US" smtClean="0"/>
              <a:t>5</a:t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55D1E5-22BF-CC43-93E2-9AD630DEB23F}" type="slidenum">
              <a:rPr kumimoji="1" lang="zh-CN" altLang="en-US" smtClean="0"/>
              <a:t>6</a:t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55D1E5-22BF-CC43-93E2-9AD630DEB23F}" type="slidenum">
              <a:rPr kumimoji="1" lang="zh-CN" altLang="en-US" smtClean="0"/>
              <a:t>7</a:t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55D1E5-22BF-CC43-93E2-9AD630DEB23F}" type="slidenum">
              <a:rPr kumimoji="1" lang="zh-CN" altLang="en-US" smtClean="0"/>
              <a:t>9</a:t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55D1E5-22BF-CC43-93E2-9AD630DEB23F}" type="slidenum">
              <a:rPr kumimoji="1" lang="zh-CN" altLang="en-US" smtClean="0"/>
              <a:t>11</a:t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突出网店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55D1E5-22BF-CC43-93E2-9AD630DEB23F}" type="slidenum">
              <a:rPr kumimoji="1" lang="zh-CN" altLang="en-US" smtClean="0"/>
              <a:t>20</a:t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55D1E5-22BF-CC43-93E2-9AD630DEB23F}" type="slidenum">
              <a:rPr kumimoji="1" lang="zh-CN" altLang="en-US" smtClean="0"/>
              <a:t>21</a:t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突出网店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55D1E5-22BF-CC43-93E2-9AD630DEB23F}" type="slidenum">
              <a:rPr kumimoji="1" lang="zh-CN" altLang="en-US" smtClean="0"/>
              <a:t>22</a:t>
            </a:fld>
            <a:endParaRPr kumimoji="1"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和副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669882" y="2308881"/>
            <a:ext cx="10852237" cy="899167"/>
          </a:xfrm>
        </p:spPr>
        <p:txBody>
          <a:bodyPr lIns="101600" tIns="38100" rIns="25400" bIns="38100" anchor="t" anchorCtr="0">
            <a:noAutofit/>
          </a:bodyPr>
          <a:lstStyle>
            <a:lvl1pPr algn="ctr">
              <a:defRPr sz="5400" b="0" spc="600">
                <a:effectLst/>
                <a:latin typeface="+mn-ea"/>
                <a:ea typeface="+mn-ea"/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669925" y="3565525"/>
            <a:ext cx="10852150" cy="801370"/>
          </a:xfrm>
        </p:spPr>
        <p:txBody>
          <a:bodyPr lIns="101600" tIns="38100" rIns="76200" bIns="38100" anchor="ctr" anchorCtr="0">
            <a:noAutofit/>
          </a:bodyPr>
          <a:lstStyle>
            <a:lvl1pPr marL="0" indent="0" algn="ctr" eaLnBrk="1" fontAlgn="auto" latinLnBrk="0" hangingPunct="1">
              <a:lnSpc>
                <a:spcPct val="100000"/>
              </a:lnSpc>
              <a:buNone/>
              <a:defRPr sz="2400" u="none" strike="noStrike" kern="1200" cap="none" spc="200" normalizeH="0" baseline="0">
                <a:solidFill>
                  <a:schemeClr val="tx1"/>
                </a:solidFill>
                <a:uFillTx/>
                <a:latin typeface="+mn-ea"/>
                <a:ea typeface="+mn-ea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ea"/>
              </a:defRPr>
            </a:lvl1pPr>
          </a:lstStyle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ea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0EF48-8DB5-8945-9B5B-26D07079F5C6}" type="datetimeFigureOut">
              <a:rPr kumimoji="1" lang="zh-CN" altLang="en-US" smtClean="0"/>
              <a:t>2022/3/25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0FB73-DCAE-F64F-A102-A3F4BCC8C0AF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0EF48-8DB5-8945-9B5B-26D07079F5C6}" type="datetimeFigureOut">
              <a:rPr kumimoji="1" lang="zh-CN" altLang="en-US" smtClean="0"/>
              <a:t>2022/3/25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0FB73-DCAE-F64F-A102-A3F4BCC8C0AF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0EF48-8DB5-8945-9B5B-26D07079F5C6}" type="datetimeFigureOut">
              <a:rPr kumimoji="1" lang="zh-CN" altLang="en-US" smtClean="0"/>
              <a:t>2022/3/25</a:t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0FB73-DCAE-F64F-A102-A3F4BCC8C0AF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0EF48-8DB5-8945-9B5B-26D07079F5C6}" type="datetimeFigureOut">
              <a:rPr kumimoji="1" lang="zh-CN" altLang="en-US" smtClean="0"/>
              <a:t>2022/3/25</a:t>
            </a:fld>
            <a:endParaRPr kumimoji="1"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0FB73-DCAE-F64F-A102-A3F4BCC8C0AF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0EF48-8DB5-8945-9B5B-26D07079F5C6}" type="datetimeFigureOut">
              <a:rPr kumimoji="1" lang="zh-CN" altLang="en-US" smtClean="0"/>
              <a:t>2022/3/25</a:t>
            </a:fld>
            <a:endParaRPr kumimoji="1"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0FB73-DCAE-F64F-A102-A3F4BCC8C0AF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0EF48-8DB5-8945-9B5B-26D07079F5C6}" type="datetimeFigureOut">
              <a:rPr kumimoji="1" lang="zh-CN" altLang="en-US" smtClean="0"/>
              <a:t>2022/3/25</a:t>
            </a:fld>
            <a:endParaRPr kumimoji="1"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0FB73-DCAE-F64F-A102-A3F4BCC8C0AF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0EF48-8DB5-8945-9B5B-26D07079F5C6}" type="datetimeFigureOut">
              <a:rPr kumimoji="1" lang="zh-CN" altLang="en-US" smtClean="0"/>
              <a:t>2022/3/25</a:t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0FB73-DCAE-F64F-A102-A3F4BCC8C0AF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0EF48-8DB5-8945-9B5B-26D07079F5C6}" type="datetimeFigureOut">
              <a:rPr kumimoji="1" lang="zh-CN" altLang="en-US" smtClean="0"/>
              <a:t>2022/3/25</a:t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0FB73-DCAE-F64F-A102-A3F4BCC8C0AF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0EF48-8DB5-8945-9B5B-26D07079F5C6}" type="datetimeFigureOut">
              <a:rPr kumimoji="1" lang="zh-CN" altLang="en-US" smtClean="0"/>
              <a:t>2022/3/25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0FB73-DCAE-F64F-A102-A3F4BCC8C0AF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0EF48-8DB5-8945-9B5B-26D07079F5C6}" type="datetimeFigureOut">
              <a:rPr kumimoji="1" lang="zh-CN" altLang="en-US" smtClean="0"/>
              <a:t>2022/3/25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0FB73-DCAE-F64F-A102-A3F4BCC8C0AF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669882" y="581225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2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n-ea"/>
                <a:ea typeface="+mn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ea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ea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idx="1" hasCustomPrompt="1"/>
          </p:nvPr>
        </p:nvSpPr>
        <p:spPr>
          <a:xfrm>
            <a:off x="669925" y="1508125"/>
            <a:ext cx="10852150" cy="4749165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zh-CN" altLang="en-US" dirty="0"/>
              <a:t>单击此处编辑正文</a:t>
            </a:r>
          </a:p>
          <a:p>
            <a:pPr lvl="0"/>
            <a:r>
              <a:rPr lang="zh-CN" altLang="en-US" dirty="0">
                <a:sym typeface="+mn-ea"/>
              </a:rPr>
              <a:t>单击此处编辑正文</a:t>
            </a:r>
            <a:endParaRPr lang="zh-CN" altLang="en-US" dirty="0"/>
          </a:p>
          <a:p>
            <a:pPr lvl="0"/>
            <a:r>
              <a:rPr lang="zh-CN" altLang="en-US" dirty="0">
                <a:sym typeface="+mn-ea"/>
              </a:rPr>
              <a:t>单击此处编辑正文</a:t>
            </a:r>
            <a:endParaRPr lang="zh-CN" altLang="en-US" dirty="0"/>
          </a:p>
          <a:p>
            <a:pPr lvl="0"/>
            <a:r>
              <a:rPr lang="zh-CN" altLang="en-US" dirty="0">
                <a:sym typeface="+mn-ea"/>
              </a:rPr>
              <a:t>单击此处编辑正文</a:t>
            </a:r>
            <a:endParaRPr lang="zh-CN" altLang="en-US" dirty="0"/>
          </a:p>
          <a:p>
            <a:pPr lvl="0"/>
            <a:r>
              <a:rPr lang="zh-CN" altLang="en-US" dirty="0">
                <a:sym typeface="+mn-ea"/>
              </a:rPr>
              <a:t>单击此处编辑正文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线连接符 1"/>
          <p:cNvCxnSpPr/>
          <p:nvPr userDrawn="1"/>
        </p:nvCxnSpPr>
        <p:spPr>
          <a:xfrm>
            <a:off x="-81280" y="892817"/>
            <a:ext cx="12344400" cy="0"/>
          </a:xfrm>
          <a:prstGeom prst="line">
            <a:avLst/>
          </a:prstGeom>
          <a:ln w="12700">
            <a:solidFill>
              <a:srgbClr val="00AD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菱形 2"/>
          <p:cNvSpPr/>
          <p:nvPr userDrawn="1"/>
        </p:nvSpPr>
        <p:spPr>
          <a:xfrm>
            <a:off x="405896" y="294147"/>
            <a:ext cx="426720" cy="426720"/>
          </a:xfrm>
          <a:prstGeom prst="diamond">
            <a:avLst/>
          </a:prstGeom>
          <a:noFill/>
          <a:ln>
            <a:solidFill>
              <a:srgbClr val="189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" name="菱形 3"/>
          <p:cNvSpPr/>
          <p:nvPr userDrawn="1"/>
        </p:nvSpPr>
        <p:spPr>
          <a:xfrm>
            <a:off x="548136" y="294147"/>
            <a:ext cx="426720" cy="426720"/>
          </a:xfrm>
          <a:prstGeom prst="diamond">
            <a:avLst/>
          </a:prstGeom>
          <a:solidFill>
            <a:srgbClr val="189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8648" y="182881"/>
            <a:ext cx="1619172" cy="64925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/>
          <p:cNvSpPr>
            <a:spLocks noGrp="1"/>
          </p:cNvSpPr>
          <p:nvPr>
            <p:ph type="body" sz="quarter" idx="10" hasCustomPrompt="1"/>
          </p:nvPr>
        </p:nvSpPr>
        <p:spPr>
          <a:xfrm>
            <a:off x="4724400" y="365126"/>
            <a:ext cx="2621280" cy="42055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/>
            </a:lvl1pPr>
          </a:lstStyle>
          <a:p>
            <a:pPr lvl="0"/>
            <a:r>
              <a:rPr lang="zh-CN" altLang="en-US" dirty="0"/>
              <a:t>点击此处添加标题</a:t>
            </a:r>
          </a:p>
        </p:txBody>
      </p:sp>
      <p:cxnSp>
        <p:nvCxnSpPr>
          <p:cNvPr id="3" name="直线连接符 2"/>
          <p:cNvCxnSpPr/>
          <p:nvPr userDrawn="1"/>
        </p:nvCxnSpPr>
        <p:spPr>
          <a:xfrm>
            <a:off x="-81280" y="892817"/>
            <a:ext cx="12344400" cy="0"/>
          </a:xfrm>
          <a:prstGeom prst="line">
            <a:avLst/>
          </a:prstGeom>
          <a:ln w="12700">
            <a:solidFill>
              <a:srgbClr val="00AD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菱形 4"/>
          <p:cNvSpPr/>
          <p:nvPr userDrawn="1"/>
        </p:nvSpPr>
        <p:spPr>
          <a:xfrm>
            <a:off x="405896" y="294147"/>
            <a:ext cx="426720" cy="426720"/>
          </a:xfrm>
          <a:prstGeom prst="diamond">
            <a:avLst/>
          </a:prstGeom>
          <a:noFill/>
          <a:ln>
            <a:solidFill>
              <a:srgbClr val="189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" name="菱形 5"/>
          <p:cNvSpPr/>
          <p:nvPr userDrawn="1"/>
        </p:nvSpPr>
        <p:spPr>
          <a:xfrm>
            <a:off x="548136" y="294147"/>
            <a:ext cx="426720" cy="426720"/>
          </a:xfrm>
          <a:prstGeom prst="diamond">
            <a:avLst/>
          </a:prstGeom>
          <a:solidFill>
            <a:srgbClr val="189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8648" y="182881"/>
            <a:ext cx="1619172" cy="64925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1693"/>
            <a:ext cx="9144000" cy="2387722"/>
          </a:xfrm>
          <a:prstGeom prst="rect">
            <a:avLst/>
          </a:prstGeom>
        </p:spPr>
        <p:txBody>
          <a:bodyPr anchor="b"/>
          <a:lstStyle>
            <a:lvl1pPr algn="ctr">
              <a:defRPr sz="5195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1515"/>
            <a:ext cx="9144000" cy="165642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80"/>
            </a:lvl1pPr>
            <a:lvl2pPr marL="395605" indent="0" algn="ctr">
              <a:buNone/>
              <a:defRPr sz="1730"/>
            </a:lvl2pPr>
            <a:lvl3pPr marL="791845" indent="0" algn="ctr">
              <a:buNone/>
              <a:defRPr sz="1560"/>
            </a:lvl3pPr>
            <a:lvl4pPr marL="1187450" indent="0" algn="ctr">
              <a:buNone/>
              <a:defRPr sz="1385"/>
            </a:lvl4pPr>
            <a:lvl5pPr marL="1583690" indent="0" algn="ctr">
              <a:buNone/>
              <a:defRPr sz="1385"/>
            </a:lvl5pPr>
            <a:lvl6pPr marL="1979295" indent="0" algn="ctr">
              <a:buNone/>
              <a:defRPr sz="1385"/>
            </a:lvl6pPr>
            <a:lvl7pPr marL="2375535" indent="0" algn="ctr">
              <a:buNone/>
              <a:defRPr sz="1385"/>
            </a:lvl7pPr>
            <a:lvl8pPr marL="2771140" indent="0" algn="ctr">
              <a:buNone/>
              <a:defRPr sz="1385"/>
            </a:lvl8pPr>
            <a:lvl9pPr marL="3167380" indent="0" algn="ctr">
              <a:buNone/>
              <a:defRPr sz="1385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标题与图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ea"/>
              </a:defRPr>
            </a:lvl1pPr>
          </a:lstStyle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ea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840105" y="727710"/>
            <a:ext cx="3931920" cy="1115060"/>
          </a:xfrm>
        </p:spPr>
        <p:txBody>
          <a:bodyPr anchor="ctr" anchorCtr="0"/>
          <a:lstStyle>
            <a:lvl1pPr>
              <a:defRPr sz="3200">
                <a:latin typeface="+mn-ea"/>
                <a:ea typeface="+mn-ea"/>
              </a:defRPr>
            </a:lvl1pPr>
          </a:lstStyle>
          <a:p>
            <a:r>
              <a:rPr lang="zh-CN" altLang="en-US"/>
              <a:t>单击此处编辑标题</a:t>
            </a:r>
          </a:p>
        </p:txBody>
      </p:sp>
      <p:sp>
        <p:nvSpPr>
          <p:cNvPr id="6" name="内容占位符 5"/>
          <p:cNvSpPr>
            <a:spLocks noGrp="1"/>
          </p:cNvSpPr>
          <p:nvPr>
            <p:ph idx="1" hasCustomPrompt="1"/>
          </p:nvPr>
        </p:nvSpPr>
        <p:spPr>
          <a:xfrm>
            <a:off x="5138420" y="727710"/>
            <a:ext cx="6172200" cy="5403215"/>
          </a:xfrm>
        </p:spPr>
        <p:txBody>
          <a:bodyPr/>
          <a:lstStyle>
            <a:lvl1pPr>
              <a:defRPr sz="2400">
                <a:latin typeface="+mn-ea"/>
                <a:ea typeface="+mn-ea"/>
              </a:defRPr>
            </a:lvl1pPr>
            <a:lvl2pPr marL="457200" indent="0">
              <a:buNone/>
              <a:defRPr sz="2400">
                <a:latin typeface="+mn-ea"/>
                <a:ea typeface="+mn-ea"/>
              </a:defRPr>
            </a:lvl2pPr>
            <a:lvl3pPr>
              <a:defRPr sz="2400">
                <a:latin typeface="+mn-ea"/>
                <a:ea typeface="+mn-ea"/>
              </a:defRPr>
            </a:lvl3pPr>
            <a:lvl4pPr>
              <a:defRPr sz="2400">
                <a:latin typeface="+mn-ea"/>
                <a:ea typeface="+mn-ea"/>
              </a:defRPr>
            </a:lvl4pPr>
            <a:lvl5pPr>
              <a:defRPr sz="2400">
                <a:latin typeface="+mn-ea"/>
                <a:ea typeface="+mn-ea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单击此处编辑正文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half" idx="2" hasCustomPrompt="1"/>
          </p:nvPr>
        </p:nvSpPr>
        <p:spPr>
          <a:xfrm>
            <a:off x="840105" y="2239645"/>
            <a:ext cx="3931920" cy="3891915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sz="2400">
                <a:latin typeface="+mn-ea"/>
                <a:ea typeface="+mn-ea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单击此处编辑正文</a:t>
            </a:r>
          </a:p>
          <a:p>
            <a:pPr lvl="0"/>
            <a:r>
              <a:rPr lang="zh-CN" altLang="en-US">
                <a:sym typeface="+mn-ea"/>
              </a:rPr>
              <a:t>单击此处编辑正文</a:t>
            </a:r>
            <a:endParaRPr lang="zh-CN" altLang="en-US"/>
          </a:p>
          <a:p>
            <a:pPr lvl="0"/>
            <a:r>
              <a:rPr lang="zh-CN" altLang="en-US">
                <a:sym typeface="+mn-ea"/>
              </a:rPr>
              <a:t>单击此处编辑正文</a:t>
            </a:r>
            <a:endParaRPr lang="zh-CN" altLang="en-US"/>
          </a:p>
          <a:p>
            <a:pPr lvl="0"/>
            <a:r>
              <a:rPr lang="zh-CN" altLang="en-US">
                <a:sym typeface="+mn-ea"/>
              </a:rPr>
              <a:t>单击此处编辑正文</a:t>
            </a:r>
          </a:p>
          <a:p>
            <a:pPr lvl="0"/>
            <a:r>
              <a:rPr lang="zh-CN" altLang="en-US">
                <a:sym typeface="+mn-ea"/>
              </a:rPr>
              <a:t>单击此处编辑正文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注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ea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ea"/>
              </a:defRPr>
            </a:lvl1pPr>
          </a:lstStyle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 hasCustomPrompt="1"/>
          </p:nvPr>
        </p:nvSpPr>
        <p:spPr>
          <a:xfrm>
            <a:off x="669925" y="5605145"/>
            <a:ext cx="10852150" cy="558165"/>
          </a:xfrm>
        </p:spPr>
        <p:txBody>
          <a:bodyPr/>
          <a:lstStyle>
            <a:lvl1pPr>
              <a:defRPr b="0">
                <a:latin typeface="+mn-ea"/>
                <a:ea typeface="+mn-ea"/>
              </a:defRPr>
            </a:lvl1pPr>
          </a:lstStyle>
          <a:p>
            <a:r>
              <a:rPr lang="zh-CN" altLang="en-US"/>
              <a:t>单击此处编辑正文</a:t>
            </a:r>
          </a:p>
        </p:txBody>
      </p:sp>
      <p:sp>
        <p:nvSpPr>
          <p:cNvPr id="8" name="内容占位符 7"/>
          <p:cNvSpPr>
            <a:spLocks noGrp="1"/>
          </p:cNvSpPr>
          <p:nvPr>
            <p:ph idx="1" hasCustomPrompt="1"/>
          </p:nvPr>
        </p:nvSpPr>
        <p:spPr>
          <a:xfrm>
            <a:off x="669925" y="641350"/>
            <a:ext cx="10852150" cy="4556125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24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ea"/>
                <a:ea typeface="+mn-ea"/>
                <a:cs typeface="+mn-cs"/>
                <a:sym typeface="+mn-ea"/>
              </a:defRPr>
            </a:lvl1pPr>
            <a:lvl2pPr marL="457200" marR="0" lvl="1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>
                <a:tab pos="1609725" algn="l"/>
              </a:tabLst>
              <a:defRPr kumimoji="0" lang="zh-CN" altLang="en-US" sz="24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ea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24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ea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24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ea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24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ea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单击此处编辑正文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单张大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ea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ea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idx="1" hasCustomPrompt="1"/>
          </p:nvPr>
        </p:nvSpPr>
        <p:spPr>
          <a:xfrm>
            <a:off x="0" y="0"/>
            <a:ext cx="12196445" cy="6868160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24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ea"/>
                <a:ea typeface="+mn-ea"/>
                <a:cs typeface="+mn-cs"/>
                <a:sym typeface="+mn-ea"/>
              </a:defRPr>
            </a:lvl1pPr>
            <a:lvl2pPr marL="457200" marR="0" lvl="1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>
                <a:tab pos="1609725" algn="l"/>
              </a:tabLst>
              <a:defRPr kumimoji="0" lang="zh-CN" altLang="en-US" sz="24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ea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24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ea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24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ea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24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ea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单击此处编辑正文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联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ea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ea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内容占位符 1"/>
          <p:cNvSpPr>
            <a:spLocks noGrp="1"/>
          </p:cNvSpPr>
          <p:nvPr>
            <p:ph sz="half" idx="2" hasCustomPrompt="1"/>
          </p:nvPr>
        </p:nvSpPr>
        <p:spPr>
          <a:xfrm>
            <a:off x="467995" y="565150"/>
            <a:ext cx="5400040" cy="5727700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24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ea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24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ea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24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ea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24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ea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24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ea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单击此处编辑正文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half" idx="13" hasCustomPrompt="1"/>
          </p:nvPr>
        </p:nvSpPr>
        <p:spPr>
          <a:xfrm>
            <a:off x="6287770" y="565150"/>
            <a:ext cx="5400040" cy="5727700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24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ea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24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ea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24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ea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24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ea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24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ea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</a:t>
            </a:r>
            <a:r>
              <a:rPr>
                <a:sym typeface="+mn-ea"/>
              </a:rPr>
              <a:t>正文</a:t>
            </a:r>
            <a:endParaRPr dirty="0">
              <a:sym typeface="+mn-ea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ea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ea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669882" y="623591"/>
            <a:ext cx="10852237" cy="899167"/>
          </a:xfrm>
        </p:spPr>
        <p:txBody>
          <a:bodyPr vert="horz" lIns="101600" tIns="38100" rIns="25400" bIns="38100" rtlCol="0" anchor="ctr" anchorCtr="0">
            <a:no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3200" b="0" i="0" u="none" strike="noStrike" kern="1200" cap="none" spc="600" normalizeH="0" baseline="0" noProof="1" dirty="0">
                <a:solidFill>
                  <a:schemeClr val="tx1"/>
                </a:solidFill>
                <a:effectLst/>
                <a:uFillTx/>
                <a:latin typeface="+mn-ea"/>
                <a:ea typeface="+mn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">
    <p:bg>
      <p:bgPr>
        <a:solidFill>
          <a:srgbClr val="FCFC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ea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ea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0EF48-8DB5-8945-9B5B-26D07079F5C6}" type="datetimeFigureOut">
              <a:rPr kumimoji="1" lang="zh-CN" altLang="en-US" smtClean="0"/>
              <a:t>2022/3/25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30FB73-DCAE-F64F-A102-A3F4BCC8C0AF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2.png"/><Relationship Id="rId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79742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+mn-ea"/>
              </a:defRPr>
            </a:lvl1pPr>
          </a:lstStyle>
          <a:p>
            <a:fld id="{760FBDFE-C587-4B4C-A407-44438C67B59E}" type="datetimeFigureOut">
              <a:rPr lang="zh-CN" altLang="en-US" smtClean="0"/>
              <a:t>2022/3/25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+mn-ea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+mn-ea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7" name="KSO_TEMPLATE" hidden="1"/>
          <p:cNvSpPr/>
          <p:nvPr userDrawn="1"/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标题 7"/>
          <p:cNvSpPr>
            <a:spLocks noGrp="1"/>
          </p:cNvSpPr>
          <p:nvPr>
            <p:ph type="title" hasCustomPrompt="1"/>
          </p:nvPr>
        </p:nvSpPr>
        <p:spPr>
          <a:xfrm>
            <a:off x="669882" y="581225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2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n-ea"/>
                <a:ea typeface="+mn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</a:p>
        </p:txBody>
      </p:sp>
      <p:sp>
        <p:nvSpPr>
          <p:cNvPr id="9" name="文本占位符 8"/>
          <p:cNvSpPr>
            <a:spLocks noGrp="1"/>
          </p:cNvSpPr>
          <p:nvPr>
            <p:ph type="body" idx="1" hasCustomPrompt="1"/>
          </p:nvPr>
        </p:nvSpPr>
        <p:spPr>
          <a:xfrm>
            <a:off x="669925" y="1508125"/>
            <a:ext cx="10852150" cy="4749165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zh-CN" altLang="en-US" dirty="0"/>
              <a:t>单击此处编辑正文</a:t>
            </a:r>
          </a:p>
          <a:p>
            <a:pPr lvl="0"/>
            <a:r>
              <a:rPr lang="zh-CN" altLang="en-US" dirty="0">
                <a:sym typeface="+mn-ea"/>
              </a:rPr>
              <a:t>单击此处编辑正文</a:t>
            </a:r>
            <a:endParaRPr lang="zh-CN" altLang="en-US" dirty="0"/>
          </a:p>
          <a:p>
            <a:pPr lvl="0"/>
            <a:r>
              <a:rPr lang="zh-CN" altLang="en-US" dirty="0">
                <a:sym typeface="+mn-ea"/>
              </a:rPr>
              <a:t>单击此处编辑正文</a:t>
            </a:r>
            <a:endParaRPr lang="zh-CN" altLang="en-US" dirty="0"/>
          </a:p>
          <a:p>
            <a:pPr lvl="0"/>
            <a:r>
              <a:rPr lang="zh-CN" altLang="en-US" dirty="0">
                <a:sym typeface="+mn-ea"/>
              </a:rPr>
              <a:t>单击此处编辑正文</a:t>
            </a:r>
            <a:endParaRPr lang="zh-CN" altLang="en-US" dirty="0"/>
          </a:p>
          <a:p>
            <a:pPr lvl="0"/>
            <a:r>
              <a:rPr lang="zh-CN" altLang="en-US" dirty="0">
                <a:sym typeface="+mn-ea"/>
              </a:rPr>
              <a:t>单击此处编辑正文</a:t>
            </a:r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2800" b="1" u="none" strike="noStrike" kern="1200" cap="none" spc="200" normalizeH="0">
          <a:solidFill>
            <a:schemeClr val="tx1"/>
          </a:solidFill>
          <a:uFillTx/>
          <a:latin typeface="+mn-ea"/>
          <a:ea typeface="+mn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ea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150" normalizeH="0" baseline="0">
          <a:solidFill>
            <a:schemeClr val="tx1"/>
          </a:solidFill>
          <a:uFillTx/>
          <a:latin typeface="+mn-ea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ea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ea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ea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B0EF48-8DB5-8945-9B5B-26D07079F5C6}" type="datetimeFigureOut">
              <a:rPr kumimoji="1" lang="zh-CN" altLang="en-US" smtClean="0"/>
              <a:t>2022/3/25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30FB73-DCAE-F64F-A102-A3F4BCC8C0AF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C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直线连接符 11"/>
          <p:cNvCxnSpPr/>
          <p:nvPr userDrawn="1"/>
        </p:nvCxnSpPr>
        <p:spPr>
          <a:xfrm>
            <a:off x="-81280" y="892817"/>
            <a:ext cx="12344400" cy="0"/>
          </a:xfrm>
          <a:prstGeom prst="line">
            <a:avLst/>
          </a:prstGeom>
          <a:ln w="12700">
            <a:solidFill>
              <a:srgbClr val="00AD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菱形 12"/>
          <p:cNvSpPr/>
          <p:nvPr userDrawn="1"/>
        </p:nvSpPr>
        <p:spPr>
          <a:xfrm>
            <a:off x="405896" y="294147"/>
            <a:ext cx="426720" cy="426720"/>
          </a:xfrm>
          <a:prstGeom prst="diamond">
            <a:avLst/>
          </a:prstGeom>
          <a:noFill/>
          <a:ln>
            <a:solidFill>
              <a:srgbClr val="189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4" name="菱形 13"/>
          <p:cNvSpPr/>
          <p:nvPr userDrawn="1"/>
        </p:nvSpPr>
        <p:spPr>
          <a:xfrm>
            <a:off x="548136" y="294147"/>
            <a:ext cx="426720" cy="426720"/>
          </a:xfrm>
          <a:prstGeom prst="diamond">
            <a:avLst/>
          </a:prstGeom>
          <a:solidFill>
            <a:srgbClr val="189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8648" y="182881"/>
            <a:ext cx="1619172" cy="64925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3" Type="http://schemas.openxmlformats.org/officeDocument/2006/relationships/tags" Target="../tags/tag3.xml"/><Relationship Id="rId7" Type="http://schemas.openxmlformats.org/officeDocument/2006/relationships/image" Target="../media/image4.svg"/><Relationship Id="rId12" Type="http://schemas.openxmlformats.org/officeDocument/2006/relationships/image" Target="../media/image9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11" Type="http://schemas.openxmlformats.org/officeDocument/2006/relationships/image" Target="../media/image8.svg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7.png"/><Relationship Id="rId4" Type="http://schemas.openxmlformats.org/officeDocument/2006/relationships/slideLayout" Target="../slideLayouts/slideLayout20.xml"/><Relationship Id="rId9" Type="http://schemas.openxmlformats.org/officeDocument/2006/relationships/image" Target="../media/image6.svg"/><Relationship Id="rId1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tags" Target="../tags/tag13.xml"/><Relationship Id="rId7" Type="http://schemas.openxmlformats.org/officeDocument/2006/relationships/image" Target="../media/image20.png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slideLayout" Target="../slideLayouts/slideLayout21.xml"/><Relationship Id="rId5" Type="http://schemas.openxmlformats.org/officeDocument/2006/relationships/tags" Target="../tags/tag15.xml"/><Relationship Id="rId4" Type="http://schemas.openxmlformats.org/officeDocument/2006/relationships/tags" Target="../tags/tag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25.sv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svg"/><Relationship Id="rId18" Type="http://schemas.openxmlformats.org/officeDocument/2006/relationships/image" Target="../media/image42.png"/><Relationship Id="rId3" Type="http://schemas.openxmlformats.org/officeDocument/2006/relationships/image" Target="../media/image27.svg"/><Relationship Id="rId7" Type="http://schemas.openxmlformats.org/officeDocument/2006/relationships/image" Target="../media/image31.svg"/><Relationship Id="rId12" Type="http://schemas.openxmlformats.org/officeDocument/2006/relationships/image" Target="../media/image36.png"/><Relationship Id="rId17" Type="http://schemas.openxmlformats.org/officeDocument/2006/relationships/image" Target="../media/image41.svg"/><Relationship Id="rId2" Type="http://schemas.openxmlformats.org/officeDocument/2006/relationships/image" Target="../media/image26.png"/><Relationship Id="rId16" Type="http://schemas.openxmlformats.org/officeDocument/2006/relationships/image" Target="../media/image40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0.png"/><Relationship Id="rId11" Type="http://schemas.openxmlformats.org/officeDocument/2006/relationships/image" Target="../media/image35.svg"/><Relationship Id="rId5" Type="http://schemas.openxmlformats.org/officeDocument/2006/relationships/image" Target="../media/image29.svg"/><Relationship Id="rId15" Type="http://schemas.openxmlformats.org/officeDocument/2006/relationships/image" Target="../media/image39.svg"/><Relationship Id="rId10" Type="http://schemas.openxmlformats.org/officeDocument/2006/relationships/image" Target="../media/image34.png"/><Relationship Id="rId19" Type="http://schemas.openxmlformats.org/officeDocument/2006/relationships/image" Target="../media/image43.svg"/><Relationship Id="rId4" Type="http://schemas.openxmlformats.org/officeDocument/2006/relationships/image" Target="../media/image28.png"/><Relationship Id="rId9" Type="http://schemas.openxmlformats.org/officeDocument/2006/relationships/image" Target="../media/image33.svg"/><Relationship Id="rId1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1.xml"/><Relationship Id="rId1" Type="http://schemas.openxmlformats.org/officeDocument/2006/relationships/tags" Target="../tags/tag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1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1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56.png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17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8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12" Type="http://schemas.openxmlformats.org/officeDocument/2006/relationships/image" Target="../media/image6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61.png"/><Relationship Id="rId11" Type="http://schemas.openxmlformats.org/officeDocument/2006/relationships/image" Target="../media/image66.png"/><Relationship Id="rId5" Type="http://schemas.openxmlformats.org/officeDocument/2006/relationships/image" Target="../media/image60.png"/><Relationship Id="rId10" Type="http://schemas.openxmlformats.org/officeDocument/2006/relationships/image" Target="../media/image65.png"/><Relationship Id="rId4" Type="http://schemas.openxmlformats.org/officeDocument/2006/relationships/image" Target="../media/image59.png"/><Relationship Id="rId9" Type="http://schemas.openxmlformats.org/officeDocument/2006/relationships/image" Target="../media/image6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tags" Target="../tags/tag25.xml"/><Relationship Id="rId13" Type="http://schemas.openxmlformats.org/officeDocument/2006/relationships/tags" Target="../tags/tag30.xml"/><Relationship Id="rId18" Type="http://schemas.openxmlformats.org/officeDocument/2006/relationships/tags" Target="../tags/tag35.xml"/><Relationship Id="rId26" Type="http://schemas.openxmlformats.org/officeDocument/2006/relationships/notesSlide" Target="../notesSlides/notesSlide14.xml"/><Relationship Id="rId3" Type="http://schemas.openxmlformats.org/officeDocument/2006/relationships/tags" Target="../tags/tag20.xml"/><Relationship Id="rId21" Type="http://schemas.openxmlformats.org/officeDocument/2006/relationships/tags" Target="../tags/tag38.xml"/><Relationship Id="rId7" Type="http://schemas.openxmlformats.org/officeDocument/2006/relationships/tags" Target="../tags/tag24.xml"/><Relationship Id="rId12" Type="http://schemas.openxmlformats.org/officeDocument/2006/relationships/tags" Target="../tags/tag29.xml"/><Relationship Id="rId17" Type="http://schemas.openxmlformats.org/officeDocument/2006/relationships/tags" Target="../tags/tag34.xml"/><Relationship Id="rId25" Type="http://schemas.openxmlformats.org/officeDocument/2006/relationships/slideLayout" Target="../slideLayouts/slideLayout21.xml"/><Relationship Id="rId2" Type="http://schemas.openxmlformats.org/officeDocument/2006/relationships/tags" Target="../tags/tag19.xml"/><Relationship Id="rId16" Type="http://schemas.openxmlformats.org/officeDocument/2006/relationships/tags" Target="../tags/tag33.xml"/><Relationship Id="rId20" Type="http://schemas.openxmlformats.org/officeDocument/2006/relationships/tags" Target="../tags/tag37.xml"/><Relationship Id="rId1" Type="http://schemas.openxmlformats.org/officeDocument/2006/relationships/tags" Target="../tags/tag18.xml"/><Relationship Id="rId6" Type="http://schemas.openxmlformats.org/officeDocument/2006/relationships/tags" Target="../tags/tag23.xml"/><Relationship Id="rId11" Type="http://schemas.openxmlformats.org/officeDocument/2006/relationships/tags" Target="../tags/tag28.xml"/><Relationship Id="rId24" Type="http://schemas.openxmlformats.org/officeDocument/2006/relationships/tags" Target="../tags/tag41.xml"/><Relationship Id="rId5" Type="http://schemas.openxmlformats.org/officeDocument/2006/relationships/tags" Target="../tags/tag22.xml"/><Relationship Id="rId15" Type="http://schemas.openxmlformats.org/officeDocument/2006/relationships/tags" Target="../tags/tag32.xml"/><Relationship Id="rId23" Type="http://schemas.openxmlformats.org/officeDocument/2006/relationships/tags" Target="../tags/tag40.xml"/><Relationship Id="rId10" Type="http://schemas.openxmlformats.org/officeDocument/2006/relationships/tags" Target="../tags/tag27.xml"/><Relationship Id="rId19" Type="http://schemas.openxmlformats.org/officeDocument/2006/relationships/tags" Target="../tags/tag36.xml"/><Relationship Id="rId4" Type="http://schemas.openxmlformats.org/officeDocument/2006/relationships/tags" Target="../tags/tag21.xml"/><Relationship Id="rId9" Type="http://schemas.openxmlformats.org/officeDocument/2006/relationships/tags" Target="../tags/tag26.xml"/><Relationship Id="rId14" Type="http://schemas.openxmlformats.org/officeDocument/2006/relationships/tags" Target="../tags/tag31.xml"/><Relationship Id="rId22" Type="http://schemas.openxmlformats.org/officeDocument/2006/relationships/tags" Target="../tags/tag3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tags" Target="../tags/tag49.xml"/><Relationship Id="rId13" Type="http://schemas.openxmlformats.org/officeDocument/2006/relationships/tags" Target="../tags/tag54.xml"/><Relationship Id="rId18" Type="http://schemas.openxmlformats.org/officeDocument/2006/relationships/tags" Target="../tags/tag59.xml"/><Relationship Id="rId3" Type="http://schemas.openxmlformats.org/officeDocument/2006/relationships/tags" Target="../tags/tag44.xml"/><Relationship Id="rId21" Type="http://schemas.openxmlformats.org/officeDocument/2006/relationships/slideLayout" Target="../slideLayouts/slideLayout21.xml"/><Relationship Id="rId7" Type="http://schemas.openxmlformats.org/officeDocument/2006/relationships/tags" Target="../tags/tag48.xml"/><Relationship Id="rId12" Type="http://schemas.openxmlformats.org/officeDocument/2006/relationships/tags" Target="../tags/tag53.xml"/><Relationship Id="rId17" Type="http://schemas.openxmlformats.org/officeDocument/2006/relationships/tags" Target="../tags/tag58.xml"/><Relationship Id="rId2" Type="http://schemas.openxmlformats.org/officeDocument/2006/relationships/tags" Target="../tags/tag43.xml"/><Relationship Id="rId16" Type="http://schemas.openxmlformats.org/officeDocument/2006/relationships/tags" Target="../tags/tag57.xml"/><Relationship Id="rId20" Type="http://schemas.openxmlformats.org/officeDocument/2006/relationships/tags" Target="../tags/tag61.xml"/><Relationship Id="rId1" Type="http://schemas.openxmlformats.org/officeDocument/2006/relationships/tags" Target="../tags/tag42.xml"/><Relationship Id="rId6" Type="http://schemas.openxmlformats.org/officeDocument/2006/relationships/tags" Target="../tags/tag47.xml"/><Relationship Id="rId11" Type="http://schemas.openxmlformats.org/officeDocument/2006/relationships/tags" Target="../tags/tag52.xml"/><Relationship Id="rId5" Type="http://schemas.openxmlformats.org/officeDocument/2006/relationships/tags" Target="../tags/tag46.xml"/><Relationship Id="rId15" Type="http://schemas.openxmlformats.org/officeDocument/2006/relationships/tags" Target="../tags/tag56.xml"/><Relationship Id="rId10" Type="http://schemas.openxmlformats.org/officeDocument/2006/relationships/tags" Target="../tags/tag51.xml"/><Relationship Id="rId19" Type="http://schemas.openxmlformats.org/officeDocument/2006/relationships/tags" Target="../tags/tag60.xml"/><Relationship Id="rId4" Type="http://schemas.openxmlformats.org/officeDocument/2006/relationships/tags" Target="../tags/tag45.xml"/><Relationship Id="rId9" Type="http://schemas.openxmlformats.org/officeDocument/2006/relationships/tags" Target="../tags/tag50.xml"/><Relationship Id="rId14" Type="http://schemas.openxmlformats.org/officeDocument/2006/relationships/tags" Target="../tags/tag55.xml"/><Relationship Id="rId22" Type="http://schemas.openxmlformats.org/officeDocument/2006/relationships/notesSlide" Target="../notesSlides/notesSlide16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tags" Target="../tags/tag69.xml"/><Relationship Id="rId13" Type="http://schemas.openxmlformats.org/officeDocument/2006/relationships/tags" Target="../tags/tag74.xml"/><Relationship Id="rId18" Type="http://schemas.openxmlformats.org/officeDocument/2006/relationships/tags" Target="../tags/tag79.xml"/><Relationship Id="rId26" Type="http://schemas.openxmlformats.org/officeDocument/2006/relationships/tags" Target="../tags/tag87.xml"/><Relationship Id="rId3" Type="http://schemas.openxmlformats.org/officeDocument/2006/relationships/tags" Target="../tags/tag64.xml"/><Relationship Id="rId21" Type="http://schemas.openxmlformats.org/officeDocument/2006/relationships/tags" Target="../tags/tag82.xml"/><Relationship Id="rId7" Type="http://schemas.openxmlformats.org/officeDocument/2006/relationships/tags" Target="../tags/tag68.xml"/><Relationship Id="rId12" Type="http://schemas.openxmlformats.org/officeDocument/2006/relationships/tags" Target="../tags/tag73.xml"/><Relationship Id="rId17" Type="http://schemas.openxmlformats.org/officeDocument/2006/relationships/tags" Target="../tags/tag78.xml"/><Relationship Id="rId25" Type="http://schemas.openxmlformats.org/officeDocument/2006/relationships/tags" Target="../tags/tag86.xml"/><Relationship Id="rId2" Type="http://schemas.openxmlformats.org/officeDocument/2006/relationships/tags" Target="../tags/tag63.xml"/><Relationship Id="rId16" Type="http://schemas.openxmlformats.org/officeDocument/2006/relationships/tags" Target="../tags/tag77.xml"/><Relationship Id="rId20" Type="http://schemas.openxmlformats.org/officeDocument/2006/relationships/tags" Target="../tags/tag81.xml"/><Relationship Id="rId29" Type="http://schemas.openxmlformats.org/officeDocument/2006/relationships/tags" Target="../tags/tag90.xml"/><Relationship Id="rId1" Type="http://schemas.openxmlformats.org/officeDocument/2006/relationships/tags" Target="../tags/tag62.xml"/><Relationship Id="rId6" Type="http://schemas.openxmlformats.org/officeDocument/2006/relationships/tags" Target="../tags/tag67.xml"/><Relationship Id="rId11" Type="http://schemas.openxmlformats.org/officeDocument/2006/relationships/tags" Target="../tags/tag72.xml"/><Relationship Id="rId24" Type="http://schemas.openxmlformats.org/officeDocument/2006/relationships/tags" Target="../tags/tag85.xml"/><Relationship Id="rId32" Type="http://schemas.openxmlformats.org/officeDocument/2006/relationships/image" Target="../media/image70.png"/><Relationship Id="rId5" Type="http://schemas.openxmlformats.org/officeDocument/2006/relationships/tags" Target="../tags/tag66.xml"/><Relationship Id="rId15" Type="http://schemas.openxmlformats.org/officeDocument/2006/relationships/tags" Target="../tags/tag76.xml"/><Relationship Id="rId23" Type="http://schemas.openxmlformats.org/officeDocument/2006/relationships/tags" Target="../tags/tag84.xml"/><Relationship Id="rId28" Type="http://schemas.openxmlformats.org/officeDocument/2006/relationships/tags" Target="../tags/tag89.xml"/><Relationship Id="rId10" Type="http://schemas.openxmlformats.org/officeDocument/2006/relationships/tags" Target="../tags/tag71.xml"/><Relationship Id="rId19" Type="http://schemas.openxmlformats.org/officeDocument/2006/relationships/tags" Target="../tags/tag80.xml"/><Relationship Id="rId31" Type="http://schemas.openxmlformats.org/officeDocument/2006/relationships/notesSlide" Target="../notesSlides/notesSlide17.xml"/><Relationship Id="rId4" Type="http://schemas.openxmlformats.org/officeDocument/2006/relationships/tags" Target="../tags/tag65.xml"/><Relationship Id="rId9" Type="http://schemas.openxmlformats.org/officeDocument/2006/relationships/tags" Target="../tags/tag70.xml"/><Relationship Id="rId14" Type="http://schemas.openxmlformats.org/officeDocument/2006/relationships/tags" Target="../tags/tag75.xml"/><Relationship Id="rId22" Type="http://schemas.openxmlformats.org/officeDocument/2006/relationships/tags" Target="../tags/tag83.xml"/><Relationship Id="rId27" Type="http://schemas.openxmlformats.org/officeDocument/2006/relationships/tags" Target="../tags/tag88.xml"/><Relationship Id="rId30" Type="http://schemas.openxmlformats.org/officeDocument/2006/relationships/slideLayout" Target="../slideLayouts/slideLayout2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74.emf"/><Relationship Id="rId4" Type="http://schemas.openxmlformats.org/officeDocument/2006/relationships/image" Target="../media/image73.emf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1.xml"/><Relationship Id="rId1" Type="http://schemas.openxmlformats.org/officeDocument/2006/relationships/tags" Target="../tags/tag9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1.xml"/><Relationship Id="rId1" Type="http://schemas.openxmlformats.org/officeDocument/2006/relationships/tags" Target="../tags/tag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tags" Target="../tags/tag8.xml"/><Relationship Id="rId7" Type="http://schemas.openxmlformats.org/officeDocument/2006/relationships/image" Target="../media/image16.jpeg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slideLayout" Target="../slideLayouts/slideLayout21.xml"/><Relationship Id="rId5" Type="http://schemas.openxmlformats.org/officeDocument/2006/relationships/tags" Target="../tags/tag10.xml"/><Relationship Id="rId4" Type="http://schemas.openxmlformats.org/officeDocument/2006/relationships/tags" Target="../tags/tag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Graphic 8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14747" t="23338" r="61364" b="32149"/>
          <a:stretch>
            <a:fillRect/>
          </a:stretch>
        </p:blipFill>
        <p:spPr>
          <a:xfrm>
            <a:off x="19269" y="-3"/>
            <a:ext cx="3200401" cy="6858000"/>
          </a:xfrm>
          <a:custGeom>
            <a:avLst/>
            <a:gdLst>
              <a:gd name="connsiteX0" fmla="*/ 0 w 3200401"/>
              <a:gd name="connsiteY0" fmla="*/ 0 h 6858000"/>
              <a:gd name="connsiteX1" fmla="*/ 3200401 w 3200401"/>
              <a:gd name="connsiteY1" fmla="*/ 0 h 6858000"/>
              <a:gd name="connsiteX2" fmla="*/ 3200401 w 3200401"/>
              <a:gd name="connsiteY2" fmla="*/ 6464595 h 6858000"/>
              <a:gd name="connsiteX3" fmla="*/ 2796364 w 3200401"/>
              <a:gd name="connsiteY3" fmla="*/ 6464595 h 6858000"/>
              <a:gd name="connsiteX4" fmla="*/ 2796364 w 3200401"/>
              <a:gd name="connsiteY4" fmla="*/ 6858000 h 6858000"/>
              <a:gd name="connsiteX5" fmla="*/ 0 w 3200401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00401" h="6858000">
                <a:moveTo>
                  <a:pt x="0" y="0"/>
                </a:moveTo>
                <a:lnTo>
                  <a:pt x="3200401" y="0"/>
                </a:lnTo>
                <a:lnTo>
                  <a:pt x="3200401" y="6464595"/>
                </a:lnTo>
                <a:lnTo>
                  <a:pt x="2796364" y="6464595"/>
                </a:lnTo>
                <a:lnTo>
                  <a:pt x="279636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11" name="PA_Graphic 6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34627" t="23338" r="15398" b="32149"/>
          <a:stretch>
            <a:fillRect/>
          </a:stretch>
        </p:blipFill>
        <p:spPr>
          <a:xfrm>
            <a:off x="5497033" y="0"/>
            <a:ext cx="6694967" cy="6858000"/>
          </a:xfrm>
          <a:custGeom>
            <a:avLst/>
            <a:gdLst>
              <a:gd name="connsiteX0" fmla="*/ 598967 w 6694967"/>
              <a:gd name="connsiteY0" fmla="*/ 0 h 6858000"/>
              <a:gd name="connsiteX1" fmla="*/ 6694967 w 6694967"/>
              <a:gd name="connsiteY1" fmla="*/ 0 h 6858000"/>
              <a:gd name="connsiteX2" fmla="*/ 6694967 w 6694967"/>
              <a:gd name="connsiteY2" fmla="*/ 6858000 h 6858000"/>
              <a:gd name="connsiteX3" fmla="*/ 0 w 6694967"/>
              <a:gd name="connsiteY3" fmla="*/ 6858000 h 6858000"/>
              <a:gd name="connsiteX4" fmla="*/ 0 w 6694967"/>
              <a:gd name="connsiteY4" fmla="*/ 744279 h 6858000"/>
              <a:gd name="connsiteX5" fmla="*/ 598967 w 6694967"/>
              <a:gd name="connsiteY5" fmla="*/ 74427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694967" h="6858000">
                <a:moveTo>
                  <a:pt x="598967" y="0"/>
                </a:moveTo>
                <a:lnTo>
                  <a:pt x="6694967" y="0"/>
                </a:lnTo>
                <a:lnTo>
                  <a:pt x="6694967" y="6858000"/>
                </a:lnTo>
                <a:lnTo>
                  <a:pt x="0" y="6858000"/>
                </a:lnTo>
                <a:lnTo>
                  <a:pt x="0" y="744279"/>
                </a:lnTo>
                <a:lnTo>
                  <a:pt x="598967" y="744279"/>
                </a:lnTo>
                <a:close/>
              </a:path>
            </a:pathLst>
          </a:custGeom>
        </p:spPr>
      </p:pic>
      <p:pic>
        <p:nvPicPr>
          <p:cNvPr id="12" name="PA_Graphic 10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51053" y="387423"/>
            <a:ext cx="11289893" cy="60831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图形 12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181730" y="387422"/>
            <a:ext cx="6017032" cy="6083153"/>
          </a:xfrm>
          <a:prstGeom prst="rect">
            <a:avLst/>
          </a:prstGeom>
        </p:spPr>
      </p:pic>
      <p:sp>
        <p:nvSpPr>
          <p:cNvPr id="14" name="Freeform: Shape 3"/>
          <p:cNvSpPr/>
          <p:nvPr/>
        </p:nvSpPr>
        <p:spPr>
          <a:xfrm flipH="1">
            <a:off x="5893298" y="-3"/>
            <a:ext cx="6298701" cy="5809747"/>
          </a:xfrm>
          <a:custGeom>
            <a:avLst/>
            <a:gdLst>
              <a:gd name="connsiteX0" fmla="*/ 0 w 7629480"/>
              <a:gd name="connsiteY0" fmla="*/ 0 h 6442095"/>
              <a:gd name="connsiteX1" fmla="*/ 7629480 w 7629480"/>
              <a:gd name="connsiteY1" fmla="*/ 1 h 6442095"/>
              <a:gd name="connsiteX2" fmla="*/ 7629480 w 7629480"/>
              <a:gd name="connsiteY2" fmla="*/ 1401063 h 6442095"/>
              <a:gd name="connsiteX3" fmla="*/ 7624395 w 7629480"/>
              <a:gd name="connsiteY3" fmla="*/ 1501756 h 6442095"/>
              <a:gd name="connsiteX4" fmla="*/ 7622908 w 7629480"/>
              <a:gd name="connsiteY4" fmla="*/ 1511502 h 6442095"/>
              <a:gd name="connsiteX5" fmla="*/ 7622271 w 7629480"/>
              <a:gd name="connsiteY5" fmla="*/ 1539997 h 6442095"/>
              <a:gd name="connsiteX6" fmla="*/ 7132141 w 7629480"/>
              <a:gd name="connsiteY6" fmla="*/ 2324352 h 6442095"/>
              <a:gd name="connsiteX7" fmla="*/ 1 w 7629480"/>
              <a:gd name="connsiteY7" fmla="*/ 6442095 h 6442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629480" h="6442095">
                <a:moveTo>
                  <a:pt x="0" y="0"/>
                </a:moveTo>
                <a:lnTo>
                  <a:pt x="7629480" y="1"/>
                </a:lnTo>
                <a:lnTo>
                  <a:pt x="7629480" y="1401063"/>
                </a:lnTo>
                <a:cubicBezTo>
                  <a:pt x="7629480" y="1435057"/>
                  <a:pt x="7627757" y="1468650"/>
                  <a:pt x="7624395" y="1501756"/>
                </a:cubicBezTo>
                <a:lnTo>
                  <a:pt x="7622908" y="1511502"/>
                </a:lnTo>
                <a:lnTo>
                  <a:pt x="7622271" y="1539997"/>
                </a:lnTo>
                <a:cubicBezTo>
                  <a:pt x="7599984" y="1855361"/>
                  <a:pt x="7426541" y="2154381"/>
                  <a:pt x="7132141" y="2324352"/>
                </a:cubicBezTo>
                <a:lnTo>
                  <a:pt x="1" y="6442095"/>
                </a:lnTo>
                <a:close/>
              </a:path>
            </a:pathLst>
          </a:custGeom>
          <a:gradFill>
            <a:gsLst>
              <a:gs pos="0">
                <a:srgbClr val="38A2FA"/>
              </a:gs>
              <a:gs pos="100000">
                <a:srgbClr val="5361F0"/>
              </a:gs>
            </a:gsLst>
            <a:path path="circle">
              <a:fillToRect l="100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矩形 80"/>
          <p:cNvSpPr/>
          <p:nvPr/>
        </p:nvSpPr>
        <p:spPr>
          <a:xfrm>
            <a:off x="884224" y="2291203"/>
            <a:ext cx="54000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zh-CN" altLang="en-US" sz="4400" b="1" spc="300" dirty="0">
                <a:solidFill>
                  <a:srgbClr val="189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银响力便利商超</a:t>
            </a:r>
            <a:endParaRPr lang="en-US" altLang="zh-CN" sz="4400" b="1" spc="300" dirty="0">
              <a:solidFill>
                <a:srgbClr val="189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defRPr/>
            </a:pPr>
            <a:r>
              <a:rPr lang="zh-CN" altLang="en-US" sz="4400" b="1" spc="300" dirty="0">
                <a:solidFill>
                  <a:srgbClr val="189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智慧门店解决方案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798" y="277798"/>
            <a:ext cx="1665416" cy="66779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064" y="781857"/>
            <a:ext cx="2202300" cy="88307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4367" y="1528227"/>
            <a:ext cx="7785424" cy="4475228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8302295" y="5905331"/>
            <a:ext cx="3230576" cy="41549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r">
              <a:lnSpc>
                <a:spcPct val="150000"/>
              </a:lnSpc>
            </a:pPr>
            <a:r>
              <a:rPr lang="zh-CN" altLang="en-US" sz="1600" dirty="0">
                <a:latin typeface="+mn-ea"/>
                <a:ea typeface="黑体" panose="02010609060101010101" pitchFamily="49" charset="-122"/>
                <a:sym typeface="+mn-ea"/>
              </a:rPr>
              <a:t>苏州中仑网络科技有限公司</a:t>
            </a:r>
          </a:p>
        </p:txBody>
      </p:sp>
      <p:sp>
        <p:nvSpPr>
          <p:cNvPr id="16" name="圆角矩形 15"/>
          <p:cNvSpPr/>
          <p:nvPr/>
        </p:nvSpPr>
        <p:spPr>
          <a:xfrm>
            <a:off x="1050721" y="4177184"/>
            <a:ext cx="4103964" cy="462280"/>
          </a:xfrm>
          <a:prstGeom prst="roundRect">
            <a:avLst>
              <a:gd name="adj" fmla="val 50000"/>
            </a:avLst>
          </a:prstGeom>
          <a:solidFill>
            <a:srgbClr val="189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spc="300" dirty="0">
                <a:solidFill>
                  <a:schemeClr val="bg1"/>
                </a:solidFill>
                <a:latin typeface="Heiti SC Medium" pitchFamily="2" charset="-128"/>
                <a:ea typeface="黑体" panose="02010609060101010101" pitchFamily="49" charset="-122"/>
                <a:sym typeface="思源黑体 CN Bold" panose="020B0800000000000000" pitchFamily="34" charset="-122"/>
              </a:rPr>
              <a:t>赋能线下门店 助力门店增收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125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5" accel="100000" fill="hold">
                                          <p:stCondLst>
                                            <p:cond delay="112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" grpId="0"/>
      <p:bldP spid="16" grpId="0" bldLvl="0" animBg="1" autoUpdateAnimBg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文本框 24"/>
          <p:cNvSpPr txBox="1"/>
          <p:nvPr/>
        </p:nvSpPr>
        <p:spPr>
          <a:xfrm>
            <a:off x="974856" y="276675"/>
            <a:ext cx="3962904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spc="300" dirty="0">
                <a:solidFill>
                  <a:srgbClr val="189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专业的财务结算</a:t>
            </a:r>
            <a:endParaRPr lang="zh-CN" altLang="zh-CN" sz="2400" b="1" spc="300" dirty="0">
              <a:solidFill>
                <a:srgbClr val="189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8" name="MH_Other_1"/>
          <p:cNvSpPr/>
          <p:nvPr>
            <p:custDataLst>
              <p:tags r:id="rId1"/>
            </p:custDataLst>
          </p:nvPr>
        </p:nvSpPr>
        <p:spPr>
          <a:xfrm>
            <a:off x="1729003" y="1507686"/>
            <a:ext cx="520118" cy="520118"/>
          </a:xfrm>
          <a:custGeom>
            <a:avLst/>
            <a:gdLst>
              <a:gd name="connsiteX0" fmla="*/ 260058 w 520118"/>
              <a:gd name="connsiteY0" fmla="*/ 54528 h 520118"/>
              <a:gd name="connsiteX1" fmla="*/ 465588 w 520118"/>
              <a:gd name="connsiteY1" fmla="*/ 260058 h 520118"/>
              <a:gd name="connsiteX2" fmla="*/ 260058 w 520118"/>
              <a:gd name="connsiteY2" fmla="*/ 465588 h 520118"/>
              <a:gd name="connsiteX3" fmla="*/ 54528 w 520118"/>
              <a:gd name="connsiteY3" fmla="*/ 260058 h 520118"/>
              <a:gd name="connsiteX4" fmla="*/ 260058 w 520118"/>
              <a:gd name="connsiteY4" fmla="*/ 54528 h 520118"/>
              <a:gd name="connsiteX5" fmla="*/ 260058 w 520118"/>
              <a:gd name="connsiteY5" fmla="*/ 16504 h 520118"/>
              <a:gd name="connsiteX6" fmla="*/ 16503 w 520118"/>
              <a:gd name="connsiteY6" fmla="*/ 260059 h 520118"/>
              <a:gd name="connsiteX7" fmla="*/ 260058 w 520118"/>
              <a:gd name="connsiteY7" fmla="*/ 503614 h 520118"/>
              <a:gd name="connsiteX8" fmla="*/ 503613 w 520118"/>
              <a:gd name="connsiteY8" fmla="*/ 260059 h 520118"/>
              <a:gd name="connsiteX9" fmla="*/ 260058 w 520118"/>
              <a:gd name="connsiteY9" fmla="*/ 16504 h 520118"/>
              <a:gd name="connsiteX10" fmla="*/ 260059 w 520118"/>
              <a:gd name="connsiteY10" fmla="*/ 0 h 520118"/>
              <a:gd name="connsiteX11" fmla="*/ 520118 w 520118"/>
              <a:gd name="connsiteY11" fmla="*/ 260059 h 520118"/>
              <a:gd name="connsiteX12" fmla="*/ 260059 w 520118"/>
              <a:gd name="connsiteY12" fmla="*/ 520118 h 520118"/>
              <a:gd name="connsiteX13" fmla="*/ 0 w 520118"/>
              <a:gd name="connsiteY13" fmla="*/ 260059 h 520118"/>
              <a:gd name="connsiteX14" fmla="*/ 260059 w 520118"/>
              <a:gd name="connsiteY14" fmla="*/ 0 h 520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20118" h="520118">
                <a:moveTo>
                  <a:pt x="260058" y="54528"/>
                </a:moveTo>
                <a:cubicBezTo>
                  <a:pt x="373569" y="54528"/>
                  <a:pt x="465588" y="146547"/>
                  <a:pt x="465588" y="260058"/>
                </a:cubicBezTo>
                <a:cubicBezTo>
                  <a:pt x="465588" y="373569"/>
                  <a:pt x="373569" y="465588"/>
                  <a:pt x="260058" y="465588"/>
                </a:cubicBezTo>
                <a:cubicBezTo>
                  <a:pt x="146547" y="465588"/>
                  <a:pt x="54528" y="373569"/>
                  <a:pt x="54528" y="260058"/>
                </a:cubicBezTo>
                <a:cubicBezTo>
                  <a:pt x="54528" y="146547"/>
                  <a:pt x="146547" y="54528"/>
                  <a:pt x="260058" y="54528"/>
                </a:cubicBezTo>
                <a:close/>
                <a:moveTo>
                  <a:pt x="260058" y="16504"/>
                </a:moveTo>
                <a:cubicBezTo>
                  <a:pt x="125546" y="16504"/>
                  <a:pt x="16503" y="125547"/>
                  <a:pt x="16503" y="260059"/>
                </a:cubicBezTo>
                <a:cubicBezTo>
                  <a:pt x="16503" y="394571"/>
                  <a:pt x="125546" y="503614"/>
                  <a:pt x="260058" y="503614"/>
                </a:cubicBezTo>
                <a:cubicBezTo>
                  <a:pt x="394570" y="503614"/>
                  <a:pt x="503613" y="394571"/>
                  <a:pt x="503613" y="260059"/>
                </a:cubicBezTo>
                <a:cubicBezTo>
                  <a:pt x="503613" y="125547"/>
                  <a:pt x="394570" y="16504"/>
                  <a:pt x="260058" y="16504"/>
                </a:cubicBezTo>
                <a:close/>
                <a:moveTo>
                  <a:pt x="260059" y="0"/>
                </a:moveTo>
                <a:cubicBezTo>
                  <a:pt x="403686" y="0"/>
                  <a:pt x="520118" y="116432"/>
                  <a:pt x="520118" y="260059"/>
                </a:cubicBezTo>
                <a:cubicBezTo>
                  <a:pt x="520118" y="403686"/>
                  <a:pt x="403686" y="520118"/>
                  <a:pt x="260059" y="520118"/>
                </a:cubicBezTo>
                <a:cubicBezTo>
                  <a:pt x="116432" y="520118"/>
                  <a:pt x="0" y="403686"/>
                  <a:pt x="0" y="260059"/>
                </a:cubicBezTo>
                <a:cubicBezTo>
                  <a:pt x="0" y="116432"/>
                  <a:pt x="116432" y="0"/>
                  <a:pt x="260059" y="0"/>
                </a:cubicBezTo>
                <a:close/>
              </a:path>
            </a:pathLst>
          </a:custGeom>
          <a:solidFill>
            <a:srgbClr val="1A9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A</a:t>
            </a:r>
            <a:endParaRPr lang="zh-CN" altLang="en-US" dirty="0">
              <a:solidFill>
                <a:srgbClr val="FFFFFF"/>
              </a:solidFill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2324168" y="1791463"/>
            <a:ext cx="4137592" cy="620811"/>
          </a:xfrm>
          <a:prstGeom prst="rect">
            <a:avLst/>
          </a:prstGeom>
          <a:noFill/>
          <a:effectLst/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Medium" pitchFamily="2" charset="-128"/>
                <a:ea typeface="Heiti SC Medium" pitchFamily="2" charset="-128"/>
                <a:cs typeface="微软雅黑" panose="020B0503020204020204" pitchFamily="34" charset="-122"/>
                <a:sym typeface="+mn-lt"/>
              </a:rPr>
              <a:t>支持库存追溯，查看供应商存货、存货明细、存货批次等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2324168" y="1374839"/>
            <a:ext cx="20830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Heiti SC Medium" pitchFamily="2" charset="-128"/>
                <a:ea typeface="Heiti SC Medium" pitchFamily="2" charset="-128"/>
                <a:cs typeface="+mn-ea"/>
                <a:sym typeface="+mn-lt"/>
              </a:rPr>
              <a:t>成本管理</a:t>
            </a:r>
          </a:p>
        </p:txBody>
      </p:sp>
      <p:sp>
        <p:nvSpPr>
          <p:cNvPr id="12" name="MH_Other_2"/>
          <p:cNvSpPr/>
          <p:nvPr>
            <p:custDataLst>
              <p:tags r:id="rId2"/>
            </p:custDataLst>
          </p:nvPr>
        </p:nvSpPr>
        <p:spPr>
          <a:xfrm>
            <a:off x="911542" y="2724236"/>
            <a:ext cx="520118" cy="520118"/>
          </a:xfrm>
          <a:custGeom>
            <a:avLst/>
            <a:gdLst>
              <a:gd name="connsiteX0" fmla="*/ 260058 w 520118"/>
              <a:gd name="connsiteY0" fmla="*/ 54528 h 520118"/>
              <a:gd name="connsiteX1" fmla="*/ 465588 w 520118"/>
              <a:gd name="connsiteY1" fmla="*/ 260058 h 520118"/>
              <a:gd name="connsiteX2" fmla="*/ 260058 w 520118"/>
              <a:gd name="connsiteY2" fmla="*/ 465588 h 520118"/>
              <a:gd name="connsiteX3" fmla="*/ 54528 w 520118"/>
              <a:gd name="connsiteY3" fmla="*/ 260058 h 520118"/>
              <a:gd name="connsiteX4" fmla="*/ 260058 w 520118"/>
              <a:gd name="connsiteY4" fmla="*/ 54528 h 520118"/>
              <a:gd name="connsiteX5" fmla="*/ 260058 w 520118"/>
              <a:gd name="connsiteY5" fmla="*/ 16504 h 520118"/>
              <a:gd name="connsiteX6" fmla="*/ 16503 w 520118"/>
              <a:gd name="connsiteY6" fmla="*/ 260059 h 520118"/>
              <a:gd name="connsiteX7" fmla="*/ 260058 w 520118"/>
              <a:gd name="connsiteY7" fmla="*/ 503614 h 520118"/>
              <a:gd name="connsiteX8" fmla="*/ 503613 w 520118"/>
              <a:gd name="connsiteY8" fmla="*/ 260059 h 520118"/>
              <a:gd name="connsiteX9" fmla="*/ 260058 w 520118"/>
              <a:gd name="connsiteY9" fmla="*/ 16504 h 520118"/>
              <a:gd name="connsiteX10" fmla="*/ 260059 w 520118"/>
              <a:gd name="connsiteY10" fmla="*/ 0 h 520118"/>
              <a:gd name="connsiteX11" fmla="*/ 520118 w 520118"/>
              <a:gd name="connsiteY11" fmla="*/ 260059 h 520118"/>
              <a:gd name="connsiteX12" fmla="*/ 260059 w 520118"/>
              <a:gd name="connsiteY12" fmla="*/ 520118 h 520118"/>
              <a:gd name="connsiteX13" fmla="*/ 0 w 520118"/>
              <a:gd name="connsiteY13" fmla="*/ 260059 h 520118"/>
              <a:gd name="connsiteX14" fmla="*/ 260059 w 520118"/>
              <a:gd name="connsiteY14" fmla="*/ 0 h 520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20118" h="520118">
                <a:moveTo>
                  <a:pt x="260058" y="54528"/>
                </a:moveTo>
                <a:cubicBezTo>
                  <a:pt x="373569" y="54528"/>
                  <a:pt x="465588" y="146547"/>
                  <a:pt x="465588" y="260058"/>
                </a:cubicBezTo>
                <a:cubicBezTo>
                  <a:pt x="465588" y="373569"/>
                  <a:pt x="373569" y="465588"/>
                  <a:pt x="260058" y="465588"/>
                </a:cubicBezTo>
                <a:cubicBezTo>
                  <a:pt x="146547" y="465588"/>
                  <a:pt x="54528" y="373569"/>
                  <a:pt x="54528" y="260058"/>
                </a:cubicBezTo>
                <a:cubicBezTo>
                  <a:pt x="54528" y="146547"/>
                  <a:pt x="146547" y="54528"/>
                  <a:pt x="260058" y="54528"/>
                </a:cubicBezTo>
                <a:close/>
                <a:moveTo>
                  <a:pt x="260058" y="16504"/>
                </a:moveTo>
                <a:cubicBezTo>
                  <a:pt x="125546" y="16504"/>
                  <a:pt x="16503" y="125547"/>
                  <a:pt x="16503" y="260059"/>
                </a:cubicBezTo>
                <a:cubicBezTo>
                  <a:pt x="16503" y="394571"/>
                  <a:pt x="125546" y="503614"/>
                  <a:pt x="260058" y="503614"/>
                </a:cubicBezTo>
                <a:cubicBezTo>
                  <a:pt x="394570" y="503614"/>
                  <a:pt x="503613" y="394571"/>
                  <a:pt x="503613" y="260059"/>
                </a:cubicBezTo>
                <a:cubicBezTo>
                  <a:pt x="503613" y="125547"/>
                  <a:pt x="394570" y="16504"/>
                  <a:pt x="260058" y="16504"/>
                </a:cubicBezTo>
                <a:close/>
                <a:moveTo>
                  <a:pt x="260059" y="0"/>
                </a:moveTo>
                <a:cubicBezTo>
                  <a:pt x="403686" y="0"/>
                  <a:pt x="520118" y="116432"/>
                  <a:pt x="520118" y="260059"/>
                </a:cubicBezTo>
                <a:cubicBezTo>
                  <a:pt x="520118" y="403686"/>
                  <a:pt x="403686" y="520118"/>
                  <a:pt x="260059" y="520118"/>
                </a:cubicBezTo>
                <a:cubicBezTo>
                  <a:pt x="116432" y="520118"/>
                  <a:pt x="0" y="403686"/>
                  <a:pt x="0" y="260059"/>
                </a:cubicBezTo>
                <a:cubicBezTo>
                  <a:pt x="0" y="116432"/>
                  <a:pt x="116432" y="0"/>
                  <a:pt x="260059" y="0"/>
                </a:cubicBezTo>
                <a:close/>
              </a:path>
            </a:pathLst>
          </a:custGeom>
          <a:solidFill>
            <a:srgbClr val="3AD8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B</a:t>
            </a:r>
            <a:endParaRPr lang="zh-CN" altLang="en-US" dirty="0">
              <a:solidFill>
                <a:srgbClr val="FFFFFF"/>
              </a:solidFill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1562875" y="3031808"/>
            <a:ext cx="4714248" cy="580740"/>
          </a:xfrm>
          <a:prstGeom prst="rect">
            <a:avLst/>
          </a:prstGeom>
          <a:noFill/>
          <a:effectLst/>
        </p:spPr>
        <p:txBody>
          <a:bodyPr wrap="square" lIns="68580" tIns="34290" rIns="68580" bIns="3429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Medium" pitchFamily="2" charset="-128"/>
                <a:ea typeface="Heiti SC Medium" pitchFamily="2" charset="-128"/>
                <a:cs typeface="微软雅黑" panose="020B0503020204020204" pitchFamily="34" charset="-122"/>
                <a:sym typeface="+mn-lt"/>
              </a:rPr>
              <a:t>支持供应商对账及供应商结算，提供严谨的采购结算流程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1559262" y="2614963"/>
            <a:ext cx="20830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Heiti SC Medium" pitchFamily="2" charset="-128"/>
                <a:ea typeface="Heiti SC Medium" pitchFamily="2" charset="-128"/>
                <a:cs typeface="+mn-ea"/>
                <a:sym typeface="+mn-lt"/>
              </a:rPr>
              <a:t>采购结算</a:t>
            </a:r>
          </a:p>
        </p:txBody>
      </p:sp>
      <p:sp>
        <p:nvSpPr>
          <p:cNvPr id="16" name="MH_Other_3"/>
          <p:cNvSpPr/>
          <p:nvPr>
            <p:custDataLst>
              <p:tags r:id="rId3"/>
            </p:custDataLst>
          </p:nvPr>
        </p:nvSpPr>
        <p:spPr>
          <a:xfrm>
            <a:off x="616294" y="4063111"/>
            <a:ext cx="520118" cy="520118"/>
          </a:xfrm>
          <a:custGeom>
            <a:avLst/>
            <a:gdLst>
              <a:gd name="connsiteX0" fmla="*/ 260058 w 520118"/>
              <a:gd name="connsiteY0" fmla="*/ 54528 h 520118"/>
              <a:gd name="connsiteX1" fmla="*/ 465588 w 520118"/>
              <a:gd name="connsiteY1" fmla="*/ 260058 h 520118"/>
              <a:gd name="connsiteX2" fmla="*/ 260058 w 520118"/>
              <a:gd name="connsiteY2" fmla="*/ 465588 h 520118"/>
              <a:gd name="connsiteX3" fmla="*/ 54528 w 520118"/>
              <a:gd name="connsiteY3" fmla="*/ 260058 h 520118"/>
              <a:gd name="connsiteX4" fmla="*/ 260058 w 520118"/>
              <a:gd name="connsiteY4" fmla="*/ 54528 h 520118"/>
              <a:gd name="connsiteX5" fmla="*/ 260058 w 520118"/>
              <a:gd name="connsiteY5" fmla="*/ 16504 h 520118"/>
              <a:gd name="connsiteX6" fmla="*/ 16503 w 520118"/>
              <a:gd name="connsiteY6" fmla="*/ 260059 h 520118"/>
              <a:gd name="connsiteX7" fmla="*/ 260058 w 520118"/>
              <a:gd name="connsiteY7" fmla="*/ 503614 h 520118"/>
              <a:gd name="connsiteX8" fmla="*/ 503613 w 520118"/>
              <a:gd name="connsiteY8" fmla="*/ 260059 h 520118"/>
              <a:gd name="connsiteX9" fmla="*/ 260058 w 520118"/>
              <a:gd name="connsiteY9" fmla="*/ 16504 h 520118"/>
              <a:gd name="connsiteX10" fmla="*/ 260059 w 520118"/>
              <a:gd name="connsiteY10" fmla="*/ 0 h 520118"/>
              <a:gd name="connsiteX11" fmla="*/ 520118 w 520118"/>
              <a:gd name="connsiteY11" fmla="*/ 260059 h 520118"/>
              <a:gd name="connsiteX12" fmla="*/ 260059 w 520118"/>
              <a:gd name="connsiteY12" fmla="*/ 520118 h 520118"/>
              <a:gd name="connsiteX13" fmla="*/ 0 w 520118"/>
              <a:gd name="connsiteY13" fmla="*/ 260059 h 520118"/>
              <a:gd name="connsiteX14" fmla="*/ 260059 w 520118"/>
              <a:gd name="connsiteY14" fmla="*/ 0 h 520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20118" h="520118">
                <a:moveTo>
                  <a:pt x="260058" y="54528"/>
                </a:moveTo>
                <a:cubicBezTo>
                  <a:pt x="373569" y="54528"/>
                  <a:pt x="465588" y="146547"/>
                  <a:pt x="465588" y="260058"/>
                </a:cubicBezTo>
                <a:cubicBezTo>
                  <a:pt x="465588" y="373569"/>
                  <a:pt x="373569" y="465588"/>
                  <a:pt x="260058" y="465588"/>
                </a:cubicBezTo>
                <a:cubicBezTo>
                  <a:pt x="146547" y="465588"/>
                  <a:pt x="54528" y="373569"/>
                  <a:pt x="54528" y="260058"/>
                </a:cubicBezTo>
                <a:cubicBezTo>
                  <a:pt x="54528" y="146547"/>
                  <a:pt x="146547" y="54528"/>
                  <a:pt x="260058" y="54528"/>
                </a:cubicBezTo>
                <a:close/>
                <a:moveTo>
                  <a:pt x="260058" y="16504"/>
                </a:moveTo>
                <a:cubicBezTo>
                  <a:pt x="125546" y="16504"/>
                  <a:pt x="16503" y="125547"/>
                  <a:pt x="16503" y="260059"/>
                </a:cubicBezTo>
                <a:cubicBezTo>
                  <a:pt x="16503" y="394571"/>
                  <a:pt x="125546" y="503614"/>
                  <a:pt x="260058" y="503614"/>
                </a:cubicBezTo>
                <a:cubicBezTo>
                  <a:pt x="394570" y="503614"/>
                  <a:pt x="503613" y="394571"/>
                  <a:pt x="503613" y="260059"/>
                </a:cubicBezTo>
                <a:cubicBezTo>
                  <a:pt x="503613" y="125547"/>
                  <a:pt x="394570" y="16504"/>
                  <a:pt x="260058" y="16504"/>
                </a:cubicBezTo>
                <a:close/>
                <a:moveTo>
                  <a:pt x="260059" y="0"/>
                </a:moveTo>
                <a:cubicBezTo>
                  <a:pt x="403686" y="0"/>
                  <a:pt x="520118" y="116432"/>
                  <a:pt x="520118" y="260059"/>
                </a:cubicBezTo>
                <a:cubicBezTo>
                  <a:pt x="520118" y="403686"/>
                  <a:pt x="403686" y="520118"/>
                  <a:pt x="260059" y="520118"/>
                </a:cubicBezTo>
                <a:cubicBezTo>
                  <a:pt x="116432" y="520118"/>
                  <a:pt x="0" y="403686"/>
                  <a:pt x="0" y="260059"/>
                </a:cubicBezTo>
                <a:cubicBezTo>
                  <a:pt x="0" y="116432"/>
                  <a:pt x="116432" y="0"/>
                  <a:pt x="260059" y="0"/>
                </a:cubicBezTo>
                <a:close/>
              </a:path>
            </a:pathLst>
          </a:custGeom>
          <a:solidFill>
            <a:srgbClr val="1A9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C</a:t>
            </a:r>
            <a:endParaRPr lang="zh-CN" altLang="en-US" dirty="0">
              <a:solidFill>
                <a:srgbClr val="FFFFFF"/>
              </a:solidFill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1315207" y="4440074"/>
            <a:ext cx="4620304" cy="580741"/>
          </a:xfrm>
          <a:prstGeom prst="rect">
            <a:avLst/>
          </a:prstGeom>
          <a:noFill/>
          <a:effectLst/>
        </p:spPr>
        <p:txBody>
          <a:bodyPr wrap="square" lIns="68580" tIns="34290" rIns="68580" bIns="3429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Medium" pitchFamily="2" charset="-128"/>
                <a:ea typeface="Heiti SC Medium" pitchFamily="2" charset="-128"/>
                <a:cs typeface="微软雅黑" panose="020B0503020204020204" pitchFamily="34" charset="-122"/>
                <a:sym typeface="+mn-lt"/>
              </a:rPr>
              <a:t>多种分佣政策及业绩归属政策，支持资金强管控及弱管控</a:t>
            </a:r>
          </a:p>
        </p:txBody>
      </p:sp>
      <p:sp>
        <p:nvSpPr>
          <p:cNvPr id="18" name="文本框 17"/>
          <p:cNvSpPr txBox="1"/>
          <p:nvPr/>
        </p:nvSpPr>
        <p:spPr>
          <a:xfrm>
            <a:off x="1313533" y="4025061"/>
            <a:ext cx="20830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Heiti SC Medium" pitchFamily="2" charset="-128"/>
                <a:ea typeface="Heiti SC Medium" pitchFamily="2" charset="-128"/>
                <a:cs typeface="+mn-ea"/>
                <a:sym typeface="+mn-lt"/>
              </a:rPr>
              <a:t>销售结算</a:t>
            </a:r>
          </a:p>
        </p:txBody>
      </p:sp>
      <p:sp>
        <p:nvSpPr>
          <p:cNvPr id="20" name="MH_Other_6"/>
          <p:cNvSpPr/>
          <p:nvPr>
            <p:custDataLst>
              <p:tags r:id="rId4"/>
            </p:custDataLst>
          </p:nvPr>
        </p:nvSpPr>
        <p:spPr>
          <a:xfrm>
            <a:off x="1567229" y="5457368"/>
            <a:ext cx="520118" cy="520118"/>
          </a:xfrm>
          <a:custGeom>
            <a:avLst/>
            <a:gdLst>
              <a:gd name="connsiteX0" fmla="*/ 260058 w 520118"/>
              <a:gd name="connsiteY0" fmla="*/ 54528 h 520118"/>
              <a:gd name="connsiteX1" fmla="*/ 465588 w 520118"/>
              <a:gd name="connsiteY1" fmla="*/ 260058 h 520118"/>
              <a:gd name="connsiteX2" fmla="*/ 260058 w 520118"/>
              <a:gd name="connsiteY2" fmla="*/ 465588 h 520118"/>
              <a:gd name="connsiteX3" fmla="*/ 54528 w 520118"/>
              <a:gd name="connsiteY3" fmla="*/ 260058 h 520118"/>
              <a:gd name="connsiteX4" fmla="*/ 260058 w 520118"/>
              <a:gd name="connsiteY4" fmla="*/ 54528 h 520118"/>
              <a:gd name="connsiteX5" fmla="*/ 260058 w 520118"/>
              <a:gd name="connsiteY5" fmla="*/ 16504 h 520118"/>
              <a:gd name="connsiteX6" fmla="*/ 16503 w 520118"/>
              <a:gd name="connsiteY6" fmla="*/ 260059 h 520118"/>
              <a:gd name="connsiteX7" fmla="*/ 260058 w 520118"/>
              <a:gd name="connsiteY7" fmla="*/ 503614 h 520118"/>
              <a:gd name="connsiteX8" fmla="*/ 503613 w 520118"/>
              <a:gd name="connsiteY8" fmla="*/ 260059 h 520118"/>
              <a:gd name="connsiteX9" fmla="*/ 260058 w 520118"/>
              <a:gd name="connsiteY9" fmla="*/ 16504 h 520118"/>
              <a:gd name="connsiteX10" fmla="*/ 260059 w 520118"/>
              <a:gd name="connsiteY10" fmla="*/ 0 h 520118"/>
              <a:gd name="connsiteX11" fmla="*/ 520118 w 520118"/>
              <a:gd name="connsiteY11" fmla="*/ 260059 h 520118"/>
              <a:gd name="connsiteX12" fmla="*/ 260059 w 520118"/>
              <a:gd name="connsiteY12" fmla="*/ 520118 h 520118"/>
              <a:gd name="connsiteX13" fmla="*/ 0 w 520118"/>
              <a:gd name="connsiteY13" fmla="*/ 260059 h 520118"/>
              <a:gd name="connsiteX14" fmla="*/ 260059 w 520118"/>
              <a:gd name="connsiteY14" fmla="*/ 0 h 520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20118" h="520118">
                <a:moveTo>
                  <a:pt x="260058" y="54528"/>
                </a:moveTo>
                <a:cubicBezTo>
                  <a:pt x="373569" y="54528"/>
                  <a:pt x="465588" y="146547"/>
                  <a:pt x="465588" y="260058"/>
                </a:cubicBezTo>
                <a:cubicBezTo>
                  <a:pt x="465588" y="373569"/>
                  <a:pt x="373569" y="465588"/>
                  <a:pt x="260058" y="465588"/>
                </a:cubicBezTo>
                <a:cubicBezTo>
                  <a:pt x="146547" y="465588"/>
                  <a:pt x="54528" y="373569"/>
                  <a:pt x="54528" y="260058"/>
                </a:cubicBezTo>
                <a:cubicBezTo>
                  <a:pt x="54528" y="146547"/>
                  <a:pt x="146547" y="54528"/>
                  <a:pt x="260058" y="54528"/>
                </a:cubicBezTo>
                <a:close/>
                <a:moveTo>
                  <a:pt x="260058" y="16504"/>
                </a:moveTo>
                <a:cubicBezTo>
                  <a:pt x="125546" y="16504"/>
                  <a:pt x="16503" y="125547"/>
                  <a:pt x="16503" y="260059"/>
                </a:cubicBezTo>
                <a:cubicBezTo>
                  <a:pt x="16503" y="394571"/>
                  <a:pt x="125546" y="503614"/>
                  <a:pt x="260058" y="503614"/>
                </a:cubicBezTo>
                <a:cubicBezTo>
                  <a:pt x="394570" y="503614"/>
                  <a:pt x="503613" y="394571"/>
                  <a:pt x="503613" y="260059"/>
                </a:cubicBezTo>
                <a:cubicBezTo>
                  <a:pt x="503613" y="125547"/>
                  <a:pt x="394570" y="16504"/>
                  <a:pt x="260058" y="16504"/>
                </a:cubicBezTo>
                <a:close/>
                <a:moveTo>
                  <a:pt x="260059" y="0"/>
                </a:moveTo>
                <a:cubicBezTo>
                  <a:pt x="403686" y="0"/>
                  <a:pt x="520118" y="116432"/>
                  <a:pt x="520118" y="260059"/>
                </a:cubicBezTo>
                <a:cubicBezTo>
                  <a:pt x="520118" y="403686"/>
                  <a:pt x="403686" y="520118"/>
                  <a:pt x="260059" y="520118"/>
                </a:cubicBezTo>
                <a:cubicBezTo>
                  <a:pt x="116432" y="520118"/>
                  <a:pt x="0" y="403686"/>
                  <a:pt x="0" y="260059"/>
                </a:cubicBezTo>
                <a:cubicBezTo>
                  <a:pt x="0" y="116432"/>
                  <a:pt x="116432" y="0"/>
                  <a:pt x="260059" y="0"/>
                </a:cubicBezTo>
                <a:close/>
              </a:path>
            </a:pathLst>
          </a:custGeom>
          <a:solidFill>
            <a:srgbClr val="3AD8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rgbClr val="FFFFFF"/>
                </a:solidFill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</a:rPr>
              <a:t>D</a:t>
            </a:r>
            <a:endParaRPr lang="zh-CN" altLang="en-US" dirty="0">
              <a:solidFill>
                <a:srgbClr val="FFFFFF"/>
              </a:solidFill>
              <a:latin typeface="Arial" panose="020B0604020202020204" pitchFamily="34" charset="0"/>
              <a:ea typeface="黑体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2169237" y="5832143"/>
            <a:ext cx="3857635" cy="580741"/>
          </a:xfrm>
          <a:prstGeom prst="rect">
            <a:avLst/>
          </a:prstGeom>
          <a:noFill/>
          <a:effectLst/>
        </p:spPr>
        <p:txBody>
          <a:bodyPr wrap="square" lIns="68580" tIns="34290" rIns="68580" bIns="3429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Medium" pitchFamily="2" charset="-128"/>
                <a:ea typeface="Heiti SC Medium" pitchFamily="2" charset="-128"/>
                <a:cs typeface="微软雅黑" panose="020B0503020204020204" pitchFamily="34" charset="-122"/>
                <a:sym typeface="+mn-lt"/>
              </a:rPr>
              <a:t>支持总部与加盟店之间结算，结算线上化</a:t>
            </a:r>
          </a:p>
        </p:txBody>
      </p:sp>
      <p:sp>
        <p:nvSpPr>
          <p:cNvPr id="22" name="文本框 21"/>
          <p:cNvSpPr txBox="1"/>
          <p:nvPr/>
        </p:nvSpPr>
        <p:spPr>
          <a:xfrm>
            <a:off x="2173242" y="5416957"/>
            <a:ext cx="20830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Heiti SC Medium" pitchFamily="2" charset="-128"/>
                <a:ea typeface="Heiti SC Medium" pitchFamily="2" charset="-128"/>
                <a:cs typeface="+mn-ea"/>
                <a:sym typeface="+mn-lt"/>
              </a:rPr>
              <a:t>加盟结算</a:t>
            </a:r>
          </a:p>
        </p:txBody>
      </p:sp>
      <p:pic>
        <p:nvPicPr>
          <p:cNvPr id="23" name="图片 22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34520" y="1972241"/>
            <a:ext cx="4225960" cy="42259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文本框 24"/>
          <p:cNvSpPr txBox="1"/>
          <p:nvPr/>
        </p:nvSpPr>
        <p:spPr>
          <a:xfrm>
            <a:off x="974856" y="276675"/>
            <a:ext cx="5486904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spc="300" dirty="0">
                <a:solidFill>
                  <a:srgbClr val="189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不同角色员工管理</a:t>
            </a:r>
            <a:endParaRPr lang="zh-CN" altLang="zh-CN" sz="2400" b="1" spc="300" dirty="0">
              <a:solidFill>
                <a:srgbClr val="189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5" name="TextBox 127"/>
          <p:cNvSpPr txBox="1"/>
          <p:nvPr/>
        </p:nvSpPr>
        <p:spPr>
          <a:xfrm>
            <a:off x="5859904" y="4285757"/>
            <a:ext cx="4674984" cy="18811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Light" panose="02000000000000000000" pitchFamily="2" charset="-128"/>
                <a:ea typeface="Heiti SC Light" panose="02000000000000000000" pitchFamily="2" charset="-128"/>
                <a:cs typeface="Levenim MT" pitchFamily="2" charset="-79"/>
                <a:sym typeface="+mn-ea"/>
              </a:rPr>
              <a:t>系统内置高级管理员（老板）、普通管理员（店长）、财务、运营、商品管理员、仓管、收银员、普通员工等总部和门店角色，均可授予不同的权限，也支持临时授权，员工各司其职，提高工作效率的同时也可避免经营风险。</a:t>
            </a:r>
          </a:p>
        </p:txBody>
      </p:sp>
      <p:grpSp>
        <p:nvGrpSpPr>
          <p:cNvPr id="17" name="组合 16"/>
          <p:cNvGrpSpPr/>
          <p:nvPr/>
        </p:nvGrpSpPr>
        <p:grpSpPr>
          <a:xfrm>
            <a:off x="1009650" y="1652494"/>
            <a:ext cx="4121237" cy="4397785"/>
            <a:chOff x="3705225" y="1104900"/>
            <a:chExt cx="4737100" cy="5054600"/>
          </a:xfrm>
        </p:grpSpPr>
        <p:sp>
          <p:nvSpPr>
            <p:cNvPr id="18" name="椭圆 63"/>
            <p:cNvSpPr>
              <a:spLocks noChangeArrowheads="1"/>
            </p:cNvSpPr>
            <p:nvPr/>
          </p:nvSpPr>
          <p:spPr bwMode="auto">
            <a:xfrm>
              <a:off x="3705225" y="1273175"/>
              <a:ext cx="4737100" cy="4737100"/>
            </a:xfrm>
            <a:prstGeom prst="ellipse">
              <a:avLst/>
            </a:prstGeom>
            <a:noFill/>
            <a:ln w="19050" cap="flat" cmpd="sng">
              <a:solidFill>
                <a:srgbClr val="91D3EA"/>
              </a:solidFill>
              <a:prstDash val="sysDot"/>
              <a:bevel/>
            </a:ln>
          </p:spPr>
          <p:txBody>
            <a:bodyPr anchor="ctr"/>
            <a:lstStyle/>
            <a:p>
              <a:pPr algn="ctr"/>
              <a:endParaRPr lang="zh-CN" altLang="zh-CN">
                <a:solidFill>
                  <a:srgbClr val="FFFFFF"/>
                </a:solidFill>
              </a:endParaRPr>
            </a:p>
          </p:txBody>
        </p:sp>
        <p:sp useBgFill="1">
          <p:nvSpPr>
            <p:cNvPr id="19" name="椭圆 2"/>
            <p:cNvSpPr>
              <a:spLocks noChangeArrowheads="1"/>
            </p:cNvSpPr>
            <p:nvPr/>
          </p:nvSpPr>
          <p:spPr bwMode="auto">
            <a:xfrm>
              <a:off x="3903663" y="1471613"/>
              <a:ext cx="4341812" cy="4341812"/>
            </a:xfrm>
            <a:prstGeom prst="ellipse">
              <a:avLst/>
            </a:prstGeom>
            <a:ln w="25400" cap="flat" cmpd="sng">
              <a:solidFill>
                <a:srgbClr val="28A9D6"/>
              </a:solidFill>
              <a:bevel/>
            </a:ln>
          </p:spPr>
          <p:txBody>
            <a:bodyPr anchor="ctr"/>
            <a:lstStyle/>
            <a:p>
              <a:pPr algn="ctr"/>
              <a:endParaRPr lang="zh-CN" altLang="zh-CN">
                <a:solidFill>
                  <a:srgbClr val="FFFFFF"/>
                </a:solidFill>
              </a:endParaRPr>
            </a:p>
          </p:txBody>
        </p:sp>
        <p:sp useBgFill="1">
          <p:nvSpPr>
            <p:cNvPr id="20" name="椭圆 3"/>
            <p:cNvSpPr>
              <a:spLocks noChangeArrowheads="1"/>
            </p:cNvSpPr>
            <p:nvPr/>
          </p:nvSpPr>
          <p:spPr bwMode="auto">
            <a:xfrm rot="7200000">
              <a:off x="7555707" y="4309269"/>
              <a:ext cx="779462" cy="781050"/>
            </a:xfrm>
            <a:prstGeom prst="ellipse">
              <a:avLst/>
            </a:prstGeom>
            <a:ln w="25400" cap="flat" cmpd="sng">
              <a:solidFill>
                <a:srgbClr val="28A9D6"/>
              </a:solidFill>
              <a:bevel/>
            </a:ln>
          </p:spPr>
          <p:txBody>
            <a:bodyPr anchor="ctr"/>
            <a:lstStyle/>
            <a:p>
              <a:pPr algn="ctr"/>
              <a:endParaRPr lang="zh-CN" altLang="zh-CN">
                <a:solidFill>
                  <a:srgbClr val="FFFFFF"/>
                </a:solidFill>
              </a:endParaRPr>
            </a:p>
          </p:txBody>
        </p:sp>
        <p:sp useBgFill="1">
          <p:nvSpPr>
            <p:cNvPr id="21" name="椭圆 4"/>
            <p:cNvSpPr>
              <a:spLocks noChangeArrowheads="1"/>
            </p:cNvSpPr>
            <p:nvPr/>
          </p:nvSpPr>
          <p:spPr bwMode="auto">
            <a:xfrm rot="3600000">
              <a:off x="7554913" y="2224088"/>
              <a:ext cx="781050" cy="781050"/>
            </a:xfrm>
            <a:prstGeom prst="ellipse">
              <a:avLst/>
            </a:prstGeom>
            <a:ln w="25400" cap="flat" cmpd="sng">
              <a:solidFill>
                <a:srgbClr val="28A9D6"/>
              </a:solidFill>
              <a:bevel/>
            </a:ln>
          </p:spPr>
          <p:txBody>
            <a:bodyPr anchor="ctr"/>
            <a:lstStyle/>
            <a:p>
              <a:pPr algn="ctr"/>
              <a:endParaRPr lang="zh-CN" altLang="zh-CN">
                <a:solidFill>
                  <a:srgbClr val="FFFFFF"/>
                </a:solidFill>
              </a:endParaRPr>
            </a:p>
          </p:txBody>
        </p:sp>
        <p:sp useBgFill="1">
          <p:nvSpPr>
            <p:cNvPr id="22" name="椭圆 5"/>
            <p:cNvSpPr>
              <a:spLocks noChangeArrowheads="1"/>
            </p:cNvSpPr>
            <p:nvPr/>
          </p:nvSpPr>
          <p:spPr bwMode="auto">
            <a:xfrm>
              <a:off x="5705475" y="1104900"/>
              <a:ext cx="781050" cy="781050"/>
            </a:xfrm>
            <a:prstGeom prst="ellipse">
              <a:avLst/>
            </a:prstGeom>
            <a:ln w="25400" cap="flat" cmpd="sng">
              <a:solidFill>
                <a:srgbClr val="28A9D6"/>
              </a:solidFill>
              <a:bevel/>
            </a:ln>
          </p:spPr>
          <p:txBody>
            <a:bodyPr anchor="ctr"/>
            <a:lstStyle/>
            <a:p>
              <a:pPr algn="ctr"/>
              <a:endParaRPr lang="zh-CN" altLang="zh-CN">
                <a:solidFill>
                  <a:srgbClr val="FFFFFF"/>
                </a:solidFill>
              </a:endParaRPr>
            </a:p>
          </p:txBody>
        </p:sp>
        <p:sp useBgFill="1">
          <p:nvSpPr>
            <p:cNvPr id="23" name="椭圆 6"/>
            <p:cNvSpPr>
              <a:spLocks noChangeArrowheads="1"/>
            </p:cNvSpPr>
            <p:nvPr/>
          </p:nvSpPr>
          <p:spPr bwMode="auto">
            <a:xfrm rot="18000000">
              <a:off x="3855244" y="2172494"/>
              <a:ext cx="779462" cy="781050"/>
            </a:xfrm>
            <a:prstGeom prst="ellipse">
              <a:avLst/>
            </a:prstGeom>
            <a:ln w="25400" cap="flat" cmpd="sng">
              <a:solidFill>
                <a:srgbClr val="28A9D6"/>
              </a:solidFill>
              <a:bevel/>
            </a:ln>
          </p:spPr>
          <p:txBody>
            <a:bodyPr anchor="ctr"/>
            <a:lstStyle/>
            <a:p>
              <a:pPr algn="ctr"/>
              <a:endParaRPr lang="zh-CN" altLang="zh-CN">
                <a:solidFill>
                  <a:srgbClr val="FFFFFF"/>
                </a:solidFill>
              </a:endParaRPr>
            </a:p>
          </p:txBody>
        </p:sp>
        <p:sp useBgFill="1">
          <p:nvSpPr>
            <p:cNvPr id="24" name="椭圆 7"/>
            <p:cNvSpPr>
              <a:spLocks noChangeArrowheads="1"/>
            </p:cNvSpPr>
            <p:nvPr/>
          </p:nvSpPr>
          <p:spPr bwMode="auto">
            <a:xfrm rot="14400000">
              <a:off x="3848894" y="4315619"/>
              <a:ext cx="779462" cy="781050"/>
            </a:xfrm>
            <a:prstGeom prst="ellipse">
              <a:avLst/>
            </a:prstGeom>
            <a:ln w="25400" cap="flat" cmpd="sng">
              <a:solidFill>
                <a:srgbClr val="28A9D6"/>
              </a:solidFill>
              <a:bevel/>
            </a:ln>
          </p:spPr>
          <p:txBody>
            <a:bodyPr anchor="ctr"/>
            <a:lstStyle/>
            <a:p>
              <a:pPr algn="ctr"/>
              <a:endParaRPr lang="zh-CN" altLang="zh-CN">
                <a:solidFill>
                  <a:srgbClr val="FFFFFF"/>
                </a:solidFill>
              </a:endParaRPr>
            </a:p>
          </p:txBody>
        </p:sp>
        <p:sp useBgFill="1">
          <p:nvSpPr>
            <p:cNvPr id="26" name="椭圆 8"/>
            <p:cNvSpPr>
              <a:spLocks noChangeArrowheads="1"/>
            </p:cNvSpPr>
            <p:nvPr/>
          </p:nvSpPr>
          <p:spPr bwMode="auto">
            <a:xfrm rot="10800000">
              <a:off x="5705475" y="5378450"/>
              <a:ext cx="781050" cy="781050"/>
            </a:xfrm>
            <a:prstGeom prst="ellipse">
              <a:avLst/>
            </a:prstGeom>
            <a:ln w="25400" cap="flat" cmpd="sng">
              <a:solidFill>
                <a:srgbClr val="28A9D6"/>
              </a:solidFill>
              <a:bevel/>
            </a:ln>
          </p:spPr>
          <p:txBody>
            <a:bodyPr anchor="ctr"/>
            <a:lstStyle/>
            <a:p>
              <a:pPr algn="ctr"/>
              <a:endParaRPr lang="zh-CN" altLang="zh-CN">
                <a:solidFill>
                  <a:srgbClr val="FFFFFF"/>
                </a:solidFill>
              </a:endParaRPr>
            </a:p>
          </p:txBody>
        </p:sp>
        <p:grpSp>
          <p:nvGrpSpPr>
            <p:cNvPr id="27" name="组合 9"/>
            <p:cNvGrpSpPr/>
            <p:nvPr/>
          </p:nvGrpSpPr>
          <p:grpSpPr bwMode="auto">
            <a:xfrm>
              <a:off x="4579938" y="2109788"/>
              <a:ext cx="3021012" cy="3022600"/>
              <a:chOff x="0" y="0"/>
              <a:chExt cx="2958730" cy="2958734"/>
            </a:xfrm>
          </p:grpSpPr>
          <p:grpSp>
            <p:nvGrpSpPr>
              <p:cNvPr id="64" name="组合 10"/>
              <p:cNvGrpSpPr/>
              <p:nvPr/>
            </p:nvGrpSpPr>
            <p:grpSpPr bwMode="auto">
              <a:xfrm rot="7200000">
                <a:off x="-2" y="624369"/>
                <a:ext cx="2958731" cy="1709997"/>
                <a:chOff x="0" y="0"/>
                <a:chExt cx="2958731" cy="1709997"/>
              </a:xfrm>
            </p:grpSpPr>
            <p:sp useBgFill="1">
              <p:nvSpPr>
                <p:cNvPr id="71" name="任意多边形 17"/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2958731" cy="855001"/>
                </a:xfrm>
                <a:custGeom>
                  <a:avLst/>
                  <a:gdLst>
                    <a:gd name="T0" fmla="*/ 2958730 w 2958730"/>
                    <a:gd name="T1" fmla="*/ 0 h 855000"/>
                    <a:gd name="T2" fmla="*/ 2897324 w 2958730"/>
                    <a:gd name="T3" fmla="*/ 101077 h 855000"/>
                    <a:gd name="T4" fmla="*/ 1479365 w 2958730"/>
                    <a:gd name="T5" fmla="*/ 855000 h 855000"/>
                    <a:gd name="T6" fmla="*/ 61406 w 2958730"/>
                    <a:gd name="T7" fmla="*/ 101077 h 855000"/>
                    <a:gd name="T8" fmla="*/ 0 w 2958730"/>
                    <a:gd name="T9" fmla="*/ 0 h 85500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958730"/>
                    <a:gd name="T16" fmla="*/ 0 h 855000"/>
                    <a:gd name="T17" fmla="*/ 2958730 w 2958730"/>
                    <a:gd name="T18" fmla="*/ 855000 h 85500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958730" h="855000">
                      <a:moveTo>
                        <a:pt x="2958730" y="0"/>
                      </a:moveTo>
                      <a:lnTo>
                        <a:pt x="2897324" y="101077"/>
                      </a:lnTo>
                      <a:cubicBezTo>
                        <a:pt x="2590025" y="555940"/>
                        <a:pt x="2069619" y="855000"/>
                        <a:pt x="1479365" y="855000"/>
                      </a:cubicBezTo>
                      <a:cubicBezTo>
                        <a:pt x="889111" y="855000"/>
                        <a:pt x="368706" y="555940"/>
                        <a:pt x="61406" y="101077"/>
                      </a:cubicBezTo>
                      <a:lnTo>
                        <a:pt x="0" y="0"/>
                      </a:lnTo>
                    </a:path>
                  </a:pathLst>
                </a:custGeom>
                <a:ln w="9525" cap="rnd" cmpd="sng">
                  <a:solidFill>
                    <a:srgbClr val="4DB8DD"/>
                  </a:solidFill>
                  <a:prstDash val="sysDot"/>
                  <a:bevel/>
                </a:ln>
              </p:spPr>
              <p:txBody>
                <a:bodyPr anchor="ctr"/>
                <a:lstStyle/>
                <a:p>
                  <a:pPr algn="ctr"/>
                  <a:endParaRPr lang="zh-CN" altLang="zh-CN">
                    <a:solidFill>
                      <a:srgbClr val="FFFFFF"/>
                    </a:solidFill>
                  </a:endParaRPr>
                </a:p>
              </p:txBody>
            </p:sp>
            <p:sp useBgFill="1">
              <p:nvSpPr>
                <p:cNvPr id="72" name="任意多边形 18"/>
                <p:cNvSpPr>
                  <a:spLocks noChangeArrowheads="1"/>
                </p:cNvSpPr>
                <p:nvPr/>
              </p:nvSpPr>
              <p:spPr bwMode="auto">
                <a:xfrm>
                  <a:off x="0" y="854996"/>
                  <a:ext cx="2958731" cy="855001"/>
                </a:xfrm>
                <a:custGeom>
                  <a:avLst/>
                  <a:gdLst>
                    <a:gd name="T0" fmla="*/ 0 w 2958730"/>
                    <a:gd name="T1" fmla="*/ 855000 h 855000"/>
                    <a:gd name="T2" fmla="*/ 61406 w 2958730"/>
                    <a:gd name="T3" fmla="*/ 753923 h 855000"/>
                    <a:gd name="T4" fmla="*/ 1479365 w 2958730"/>
                    <a:gd name="T5" fmla="*/ 0 h 855000"/>
                    <a:gd name="T6" fmla="*/ 2897324 w 2958730"/>
                    <a:gd name="T7" fmla="*/ 753923 h 855000"/>
                    <a:gd name="T8" fmla="*/ 2958730 w 2958730"/>
                    <a:gd name="T9" fmla="*/ 855000 h 85500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958730"/>
                    <a:gd name="T16" fmla="*/ 0 h 855000"/>
                    <a:gd name="T17" fmla="*/ 2958730 w 2958730"/>
                    <a:gd name="T18" fmla="*/ 855000 h 85500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958730" h="855000">
                      <a:moveTo>
                        <a:pt x="0" y="855000"/>
                      </a:moveTo>
                      <a:lnTo>
                        <a:pt x="61406" y="753923"/>
                      </a:lnTo>
                      <a:cubicBezTo>
                        <a:pt x="368706" y="299060"/>
                        <a:pt x="889111" y="0"/>
                        <a:pt x="1479365" y="0"/>
                      </a:cubicBezTo>
                      <a:cubicBezTo>
                        <a:pt x="2069619" y="0"/>
                        <a:pt x="2590025" y="299060"/>
                        <a:pt x="2897324" y="753923"/>
                      </a:cubicBezTo>
                      <a:lnTo>
                        <a:pt x="2958730" y="855000"/>
                      </a:lnTo>
                    </a:path>
                  </a:pathLst>
                </a:custGeom>
                <a:ln w="9525" cap="rnd" cmpd="sng">
                  <a:solidFill>
                    <a:srgbClr val="4DB8DD"/>
                  </a:solidFill>
                  <a:prstDash val="sysDot"/>
                  <a:bevel/>
                </a:ln>
              </p:spPr>
              <p:txBody>
                <a:bodyPr anchor="ctr"/>
                <a:lstStyle/>
                <a:p>
                  <a:pPr algn="ctr"/>
                  <a:endParaRPr lang="zh-CN" altLang="zh-CN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65" name="组合 11"/>
              <p:cNvGrpSpPr/>
              <p:nvPr/>
            </p:nvGrpSpPr>
            <p:grpSpPr bwMode="auto">
              <a:xfrm rot="14400000">
                <a:off x="-4" y="624367"/>
                <a:ext cx="2958734" cy="1710000"/>
                <a:chOff x="0" y="0"/>
                <a:chExt cx="2958734" cy="1710000"/>
              </a:xfrm>
            </p:grpSpPr>
            <p:sp useBgFill="1">
              <p:nvSpPr>
                <p:cNvPr id="69" name="任意多边形 15"/>
                <p:cNvSpPr>
                  <a:spLocks noChangeArrowheads="1"/>
                </p:cNvSpPr>
                <p:nvPr/>
              </p:nvSpPr>
              <p:spPr bwMode="auto">
                <a:xfrm>
                  <a:off x="2" y="0"/>
                  <a:ext cx="2958732" cy="855001"/>
                </a:xfrm>
                <a:custGeom>
                  <a:avLst/>
                  <a:gdLst>
                    <a:gd name="T0" fmla="*/ 2958730 w 2958730"/>
                    <a:gd name="T1" fmla="*/ 0 h 855000"/>
                    <a:gd name="T2" fmla="*/ 2897324 w 2958730"/>
                    <a:gd name="T3" fmla="*/ 101077 h 855000"/>
                    <a:gd name="T4" fmla="*/ 1479365 w 2958730"/>
                    <a:gd name="T5" fmla="*/ 855000 h 855000"/>
                    <a:gd name="T6" fmla="*/ 61406 w 2958730"/>
                    <a:gd name="T7" fmla="*/ 101077 h 855000"/>
                    <a:gd name="T8" fmla="*/ 0 w 2958730"/>
                    <a:gd name="T9" fmla="*/ 0 h 85500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958730"/>
                    <a:gd name="T16" fmla="*/ 0 h 855000"/>
                    <a:gd name="T17" fmla="*/ 2958730 w 2958730"/>
                    <a:gd name="T18" fmla="*/ 855000 h 85500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958730" h="855000">
                      <a:moveTo>
                        <a:pt x="2958730" y="0"/>
                      </a:moveTo>
                      <a:lnTo>
                        <a:pt x="2897324" y="101077"/>
                      </a:lnTo>
                      <a:cubicBezTo>
                        <a:pt x="2590025" y="555940"/>
                        <a:pt x="2069619" y="855000"/>
                        <a:pt x="1479365" y="855000"/>
                      </a:cubicBezTo>
                      <a:cubicBezTo>
                        <a:pt x="889111" y="855000"/>
                        <a:pt x="368706" y="555940"/>
                        <a:pt x="61406" y="101077"/>
                      </a:cubicBezTo>
                      <a:lnTo>
                        <a:pt x="0" y="0"/>
                      </a:lnTo>
                    </a:path>
                  </a:pathLst>
                </a:custGeom>
                <a:ln w="9525" cap="rnd" cmpd="sng">
                  <a:solidFill>
                    <a:srgbClr val="4DB8DD"/>
                  </a:solidFill>
                  <a:prstDash val="sysDot"/>
                  <a:bevel/>
                </a:ln>
              </p:spPr>
              <p:txBody>
                <a:bodyPr anchor="ctr"/>
                <a:lstStyle/>
                <a:p>
                  <a:pPr algn="ctr"/>
                  <a:endParaRPr lang="zh-CN" altLang="zh-CN">
                    <a:solidFill>
                      <a:srgbClr val="FFFFFF"/>
                    </a:solidFill>
                  </a:endParaRPr>
                </a:p>
              </p:txBody>
            </p:sp>
            <p:sp useBgFill="1">
              <p:nvSpPr>
                <p:cNvPr id="70" name="任意多边形 16"/>
                <p:cNvSpPr>
                  <a:spLocks noChangeArrowheads="1"/>
                </p:cNvSpPr>
                <p:nvPr/>
              </p:nvSpPr>
              <p:spPr bwMode="auto">
                <a:xfrm>
                  <a:off x="0" y="854999"/>
                  <a:ext cx="2958730" cy="855001"/>
                </a:xfrm>
                <a:custGeom>
                  <a:avLst/>
                  <a:gdLst>
                    <a:gd name="T0" fmla="*/ 0 w 2958730"/>
                    <a:gd name="T1" fmla="*/ 855000 h 855000"/>
                    <a:gd name="T2" fmla="*/ 61406 w 2958730"/>
                    <a:gd name="T3" fmla="*/ 753923 h 855000"/>
                    <a:gd name="T4" fmla="*/ 1479365 w 2958730"/>
                    <a:gd name="T5" fmla="*/ 0 h 855000"/>
                    <a:gd name="T6" fmla="*/ 2897324 w 2958730"/>
                    <a:gd name="T7" fmla="*/ 753923 h 855000"/>
                    <a:gd name="T8" fmla="*/ 2958730 w 2958730"/>
                    <a:gd name="T9" fmla="*/ 855000 h 85500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958730"/>
                    <a:gd name="T16" fmla="*/ 0 h 855000"/>
                    <a:gd name="T17" fmla="*/ 2958730 w 2958730"/>
                    <a:gd name="T18" fmla="*/ 855000 h 85500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958730" h="855000">
                      <a:moveTo>
                        <a:pt x="0" y="855000"/>
                      </a:moveTo>
                      <a:lnTo>
                        <a:pt x="61406" y="753923"/>
                      </a:lnTo>
                      <a:cubicBezTo>
                        <a:pt x="368706" y="299060"/>
                        <a:pt x="889111" y="0"/>
                        <a:pt x="1479365" y="0"/>
                      </a:cubicBezTo>
                      <a:cubicBezTo>
                        <a:pt x="2069619" y="0"/>
                        <a:pt x="2590025" y="299060"/>
                        <a:pt x="2897324" y="753923"/>
                      </a:cubicBezTo>
                      <a:lnTo>
                        <a:pt x="2958730" y="855000"/>
                      </a:lnTo>
                    </a:path>
                  </a:pathLst>
                </a:custGeom>
                <a:ln w="9525" cap="rnd" cmpd="sng">
                  <a:solidFill>
                    <a:srgbClr val="4DB8DD"/>
                  </a:solidFill>
                  <a:prstDash val="sysDot"/>
                  <a:bevel/>
                </a:ln>
              </p:spPr>
              <p:txBody>
                <a:bodyPr anchor="ctr"/>
                <a:lstStyle/>
                <a:p>
                  <a:pPr algn="ctr"/>
                  <a:endParaRPr lang="zh-CN" altLang="zh-CN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66" name="组合 12"/>
              <p:cNvGrpSpPr/>
              <p:nvPr/>
            </p:nvGrpSpPr>
            <p:grpSpPr bwMode="auto">
              <a:xfrm>
                <a:off x="0" y="624368"/>
                <a:ext cx="2958730" cy="1710000"/>
                <a:chOff x="0" y="0"/>
                <a:chExt cx="2958730" cy="1710000"/>
              </a:xfrm>
            </p:grpSpPr>
            <p:sp useBgFill="1">
              <p:nvSpPr>
                <p:cNvPr id="67" name="任意多边形 13"/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2958730" cy="855001"/>
                </a:xfrm>
                <a:custGeom>
                  <a:avLst/>
                  <a:gdLst>
                    <a:gd name="T0" fmla="*/ 2958730 w 2958730"/>
                    <a:gd name="T1" fmla="*/ 0 h 855000"/>
                    <a:gd name="T2" fmla="*/ 2897324 w 2958730"/>
                    <a:gd name="T3" fmla="*/ 101077 h 855000"/>
                    <a:gd name="T4" fmla="*/ 1479365 w 2958730"/>
                    <a:gd name="T5" fmla="*/ 855000 h 855000"/>
                    <a:gd name="T6" fmla="*/ 61406 w 2958730"/>
                    <a:gd name="T7" fmla="*/ 101077 h 855000"/>
                    <a:gd name="T8" fmla="*/ 0 w 2958730"/>
                    <a:gd name="T9" fmla="*/ 0 h 85500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958730"/>
                    <a:gd name="T16" fmla="*/ 0 h 855000"/>
                    <a:gd name="T17" fmla="*/ 2958730 w 2958730"/>
                    <a:gd name="T18" fmla="*/ 855000 h 85500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958730" h="855000">
                      <a:moveTo>
                        <a:pt x="2958730" y="0"/>
                      </a:moveTo>
                      <a:lnTo>
                        <a:pt x="2897324" y="101077"/>
                      </a:lnTo>
                      <a:cubicBezTo>
                        <a:pt x="2590025" y="555940"/>
                        <a:pt x="2069619" y="855000"/>
                        <a:pt x="1479365" y="855000"/>
                      </a:cubicBezTo>
                      <a:cubicBezTo>
                        <a:pt x="889111" y="855000"/>
                        <a:pt x="368706" y="555940"/>
                        <a:pt x="61406" y="101077"/>
                      </a:cubicBezTo>
                      <a:lnTo>
                        <a:pt x="0" y="0"/>
                      </a:lnTo>
                    </a:path>
                  </a:pathLst>
                </a:custGeom>
                <a:ln w="9525" cap="rnd" cmpd="sng">
                  <a:solidFill>
                    <a:srgbClr val="4DB8DD"/>
                  </a:solidFill>
                  <a:prstDash val="sysDot"/>
                  <a:bevel/>
                </a:ln>
              </p:spPr>
              <p:txBody>
                <a:bodyPr anchor="ctr"/>
                <a:lstStyle/>
                <a:p>
                  <a:pPr algn="ctr"/>
                  <a:endParaRPr lang="zh-CN" altLang="zh-CN">
                    <a:solidFill>
                      <a:srgbClr val="FFFFFF"/>
                    </a:solidFill>
                  </a:endParaRPr>
                </a:p>
              </p:txBody>
            </p:sp>
            <p:sp useBgFill="1">
              <p:nvSpPr>
                <p:cNvPr id="68" name="任意多边形 14"/>
                <p:cNvSpPr>
                  <a:spLocks noChangeArrowheads="1"/>
                </p:cNvSpPr>
                <p:nvPr/>
              </p:nvSpPr>
              <p:spPr bwMode="auto">
                <a:xfrm>
                  <a:off x="0" y="854999"/>
                  <a:ext cx="2958730" cy="855001"/>
                </a:xfrm>
                <a:custGeom>
                  <a:avLst/>
                  <a:gdLst>
                    <a:gd name="T0" fmla="*/ 0 w 2958730"/>
                    <a:gd name="T1" fmla="*/ 855000 h 855001"/>
                    <a:gd name="T2" fmla="*/ 61406 w 2958730"/>
                    <a:gd name="T3" fmla="*/ 753923 h 855001"/>
                    <a:gd name="T4" fmla="*/ 1479365 w 2958730"/>
                    <a:gd name="T5" fmla="*/ 0 h 855001"/>
                    <a:gd name="T6" fmla="*/ 2897324 w 2958730"/>
                    <a:gd name="T7" fmla="*/ 753923 h 855001"/>
                    <a:gd name="T8" fmla="*/ 2958730 w 2958730"/>
                    <a:gd name="T9" fmla="*/ 855000 h 85500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958730"/>
                    <a:gd name="T16" fmla="*/ 0 h 855001"/>
                    <a:gd name="T17" fmla="*/ 2958730 w 2958730"/>
                    <a:gd name="T18" fmla="*/ 855001 h 85500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958730" h="855001">
                      <a:moveTo>
                        <a:pt x="0" y="855000"/>
                      </a:moveTo>
                      <a:lnTo>
                        <a:pt x="61406" y="753923"/>
                      </a:lnTo>
                      <a:cubicBezTo>
                        <a:pt x="368706" y="299060"/>
                        <a:pt x="889111" y="0"/>
                        <a:pt x="1479365" y="0"/>
                      </a:cubicBezTo>
                      <a:cubicBezTo>
                        <a:pt x="2069619" y="0"/>
                        <a:pt x="2590025" y="299060"/>
                        <a:pt x="2897324" y="753923"/>
                      </a:cubicBezTo>
                      <a:lnTo>
                        <a:pt x="2958730" y="855000"/>
                      </a:lnTo>
                    </a:path>
                  </a:pathLst>
                </a:custGeom>
                <a:ln w="9525" cap="rnd" cmpd="sng">
                  <a:solidFill>
                    <a:srgbClr val="4DB8DD"/>
                  </a:solidFill>
                  <a:prstDash val="sysDot"/>
                  <a:bevel/>
                </a:ln>
              </p:spPr>
              <p:txBody>
                <a:bodyPr anchor="ctr"/>
                <a:lstStyle/>
                <a:p>
                  <a:pPr algn="ctr"/>
                  <a:endParaRPr lang="zh-CN" altLang="zh-CN">
                    <a:solidFill>
                      <a:srgbClr val="FFFFFF"/>
                    </a:solidFill>
                  </a:endParaRPr>
                </a:p>
              </p:txBody>
            </p:sp>
          </p:grpSp>
        </p:grpSp>
        <p:sp>
          <p:nvSpPr>
            <p:cNvPr id="28" name="文本框 25"/>
            <p:cNvSpPr>
              <a:spLocks noChangeArrowheads="1"/>
            </p:cNvSpPr>
            <p:nvPr/>
          </p:nvSpPr>
          <p:spPr bwMode="auto">
            <a:xfrm>
              <a:off x="5384801" y="1885950"/>
              <a:ext cx="1431925" cy="424492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algn="ctr"/>
              <a:r>
                <a:rPr lang="zh-CN" altLang="en-US" b="1" dirty="0">
                  <a:solidFill>
                    <a:srgbClr val="78797B"/>
                  </a:solidFill>
                  <a:latin typeface="Copperplate Gothic Bold" panose="020E0705020206020404" charset="0"/>
                  <a:ea typeface="黑体" panose="02010609060101010101" pitchFamily="49" charset="-122"/>
                  <a:sym typeface="Copperplate Gothic Bold" panose="020E0705020206020404" charset="0"/>
                </a:rPr>
                <a:t>老板</a:t>
              </a:r>
            </a:p>
          </p:txBody>
        </p:sp>
        <p:sp>
          <p:nvSpPr>
            <p:cNvPr id="29" name="文本框 26"/>
            <p:cNvSpPr>
              <a:spLocks noChangeArrowheads="1"/>
            </p:cNvSpPr>
            <p:nvPr/>
          </p:nvSpPr>
          <p:spPr bwMode="auto">
            <a:xfrm>
              <a:off x="5384801" y="4951415"/>
              <a:ext cx="1431925" cy="424492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algn="ctr"/>
              <a:r>
                <a:rPr lang="zh-CN" altLang="en-US" b="1" dirty="0">
                  <a:solidFill>
                    <a:srgbClr val="78797B"/>
                  </a:solidFill>
                  <a:latin typeface="黑体" panose="02010609060101010101" pitchFamily="49" charset="-122"/>
                  <a:ea typeface="黑体" panose="02010609060101010101" pitchFamily="49" charset="-122"/>
                  <a:sym typeface="Copperplate Gothic Bold" panose="020E0705020206020404" charset="0"/>
                </a:rPr>
                <a:t>仓管</a:t>
              </a:r>
            </a:p>
          </p:txBody>
        </p:sp>
        <p:sp>
          <p:nvSpPr>
            <p:cNvPr id="30" name="文本框 27"/>
            <p:cNvSpPr>
              <a:spLocks noChangeArrowheads="1"/>
            </p:cNvSpPr>
            <p:nvPr/>
          </p:nvSpPr>
          <p:spPr bwMode="auto">
            <a:xfrm>
              <a:off x="6498820" y="4280686"/>
              <a:ext cx="1431925" cy="424492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algn="ctr"/>
              <a:r>
                <a:rPr lang="zh-CN" altLang="en-US" b="1" dirty="0">
                  <a:solidFill>
                    <a:srgbClr val="78797B"/>
                  </a:solidFill>
                  <a:latin typeface="黑体" panose="02010609060101010101" pitchFamily="49" charset="-122"/>
                  <a:ea typeface="黑体" panose="02010609060101010101" pitchFamily="49" charset="-122"/>
                  <a:sym typeface="Copperplate Gothic Bold" panose="020E0705020206020404" charset="0"/>
                </a:rPr>
                <a:t>运营</a:t>
              </a:r>
            </a:p>
          </p:txBody>
        </p:sp>
        <p:sp>
          <p:nvSpPr>
            <p:cNvPr id="31" name="文本框 28"/>
            <p:cNvSpPr>
              <a:spLocks noChangeArrowheads="1"/>
            </p:cNvSpPr>
            <p:nvPr/>
          </p:nvSpPr>
          <p:spPr bwMode="auto">
            <a:xfrm>
              <a:off x="6756401" y="3000376"/>
              <a:ext cx="1431925" cy="424492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algn="ctr"/>
              <a:r>
                <a:rPr lang="zh-CN" altLang="en-US" b="1" dirty="0">
                  <a:solidFill>
                    <a:srgbClr val="78797B"/>
                  </a:solidFill>
                  <a:latin typeface="黑体" panose="02010609060101010101" pitchFamily="49" charset="-122"/>
                  <a:ea typeface="黑体" panose="02010609060101010101" pitchFamily="49" charset="-122"/>
                  <a:sym typeface="Copperplate Gothic Bold" panose="020E0705020206020404" charset="0"/>
                </a:rPr>
                <a:t>财务</a:t>
              </a:r>
            </a:p>
          </p:txBody>
        </p:sp>
        <p:sp>
          <p:nvSpPr>
            <p:cNvPr id="32" name="文本框 29"/>
            <p:cNvSpPr>
              <a:spLocks noChangeArrowheads="1"/>
            </p:cNvSpPr>
            <p:nvPr/>
          </p:nvSpPr>
          <p:spPr bwMode="auto">
            <a:xfrm>
              <a:off x="4305729" y="4306438"/>
              <a:ext cx="1431925" cy="424492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algn="ctr"/>
              <a:r>
                <a:rPr lang="zh-CN" altLang="en-US" b="1" dirty="0">
                  <a:solidFill>
                    <a:srgbClr val="78797B"/>
                  </a:solidFill>
                  <a:latin typeface="黑体" panose="02010609060101010101" pitchFamily="49" charset="-122"/>
                  <a:ea typeface="黑体" panose="02010609060101010101" pitchFamily="49" charset="-122"/>
                  <a:sym typeface="Copperplate Gothic Bold" panose="020E0705020206020404" charset="0"/>
                </a:rPr>
                <a:t>收银员</a:t>
              </a:r>
            </a:p>
          </p:txBody>
        </p:sp>
        <p:sp>
          <p:nvSpPr>
            <p:cNvPr id="33" name="文本框 30"/>
            <p:cNvSpPr>
              <a:spLocks noChangeArrowheads="1"/>
            </p:cNvSpPr>
            <p:nvPr/>
          </p:nvSpPr>
          <p:spPr bwMode="auto">
            <a:xfrm>
              <a:off x="3932238" y="3000376"/>
              <a:ext cx="1431925" cy="424492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algn="ctr"/>
              <a:r>
                <a:rPr lang="zh-CN" altLang="en-US" b="1" dirty="0">
                  <a:solidFill>
                    <a:srgbClr val="78797B"/>
                  </a:solidFill>
                  <a:latin typeface="黑体" panose="02010609060101010101" pitchFamily="49" charset="-122"/>
                  <a:ea typeface="黑体" panose="02010609060101010101" pitchFamily="49" charset="-122"/>
                  <a:sym typeface="Copperplate Gothic Bold" panose="020E0705020206020404" charset="0"/>
                </a:rPr>
                <a:t>店长</a:t>
              </a:r>
              <a:endPara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34" name="Freeform 67"/>
            <p:cNvSpPr>
              <a:spLocks noEditPoints="1" noChangeArrowheads="1"/>
            </p:cNvSpPr>
            <p:nvPr/>
          </p:nvSpPr>
          <p:spPr bwMode="auto">
            <a:xfrm>
              <a:off x="7781925" y="4452938"/>
              <a:ext cx="339725" cy="496887"/>
            </a:xfrm>
            <a:custGeom>
              <a:avLst/>
              <a:gdLst>
                <a:gd name="T0" fmla="*/ 20 w 77"/>
                <a:gd name="T1" fmla="*/ 37 h 113"/>
                <a:gd name="T2" fmla="*/ 20 w 77"/>
                <a:gd name="T3" fmla="*/ 12 h 113"/>
                <a:gd name="T4" fmla="*/ 57 w 77"/>
                <a:gd name="T5" fmla="*/ 12 h 113"/>
                <a:gd name="T6" fmla="*/ 56 w 77"/>
                <a:gd name="T7" fmla="*/ 36 h 113"/>
                <a:gd name="T8" fmla="*/ 52 w 77"/>
                <a:gd name="T9" fmla="*/ 47 h 113"/>
                <a:gd name="T10" fmla="*/ 38 w 77"/>
                <a:gd name="T11" fmla="*/ 54 h 113"/>
                <a:gd name="T12" fmla="*/ 38 w 77"/>
                <a:gd name="T13" fmla="*/ 54 h 113"/>
                <a:gd name="T14" fmla="*/ 25 w 77"/>
                <a:gd name="T15" fmla="*/ 47 h 113"/>
                <a:gd name="T16" fmla="*/ 20 w 77"/>
                <a:gd name="T17" fmla="*/ 37 h 113"/>
                <a:gd name="T18" fmla="*/ 12 w 77"/>
                <a:gd name="T19" fmla="*/ 108 h 113"/>
                <a:gd name="T20" fmla="*/ 66 w 77"/>
                <a:gd name="T21" fmla="*/ 108 h 113"/>
                <a:gd name="T22" fmla="*/ 63 w 77"/>
                <a:gd name="T23" fmla="*/ 113 h 113"/>
                <a:gd name="T24" fmla="*/ 15 w 77"/>
                <a:gd name="T25" fmla="*/ 113 h 113"/>
                <a:gd name="T26" fmla="*/ 12 w 77"/>
                <a:gd name="T27" fmla="*/ 108 h 113"/>
                <a:gd name="T28" fmla="*/ 69 w 77"/>
                <a:gd name="T29" fmla="*/ 67 h 113"/>
                <a:gd name="T30" fmla="*/ 75 w 77"/>
                <a:gd name="T31" fmla="*/ 90 h 113"/>
                <a:gd name="T32" fmla="*/ 67 w 77"/>
                <a:gd name="T33" fmla="*/ 104 h 113"/>
                <a:gd name="T34" fmla="*/ 65 w 77"/>
                <a:gd name="T35" fmla="*/ 104 h 113"/>
                <a:gd name="T36" fmla="*/ 65 w 77"/>
                <a:gd name="T37" fmla="*/ 73 h 113"/>
                <a:gd name="T38" fmla="*/ 41 w 77"/>
                <a:gd name="T39" fmla="*/ 73 h 113"/>
                <a:gd name="T40" fmla="*/ 48 w 77"/>
                <a:gd name="T41" fmla="*/ 57 h 113"/>
                <a:gd name="T42" fmla="*/ 50 w 77"/>
                <a:gd name="T43" fmla="*/ 55 h 113"/>
                <a:gd name="T44" fmla="*/ 64 w 77"/>
                <a:gd name="T45" fmla="*/ 58 h 113"/>
                <a:gd name="T46" fmla="*/ 65 w 77"/>
                <a:gd name="T47" fmla="*/ 58 h 113"/>
                <a:gd name="T48" fmla="*/ 65 w 77"/>
                <a:gd name="T49" fmla="*/ 59 h 113"/>
                <a:gd name="T50" fmla="*/ 69 w 77"/>
                <a:gd name="T51" fmla="*/ 68 h 113"/>
                <a:gd name="T52" fmla="*/ 69 w 77"/>
                <a:gd name="T53" fmla="*/ 67 h 113"/>
                <a:gd name="T54" fmla="*/ 13 w 77"/>
                <a:gd name="T55" fmla="*/ 104 h 113"/>
                <a:gd name="T56" fmla="*/ 10 w 77"/>
                <a:gd name="T57" fmla="*/ 104 h 113"/>
                <a:gd name="T58" fmla="*/ 2 w 77"/>
                <a:gd name="T59" fmla="*/ 90 h 113"/>
                <a:gd name="T60" fmla="*/ 8 w 77"/>
                <a:gd name="T61" fmla="*/ 67 h 113"/>
                <a:gd name="T62" fmla="*/ 13 w 77"/>
                <a:gd name="T63" fmla="*/ 58 h 113"/>
                <a:gd name="T64" fmla="*/ 13 w 77"/>
                <a:gd name="T65" fmla="*/ 58 h 113"/>
                <a:gd name="T66" fmla="*/ 14 w 77"/>
                <a:gd name="T67" fmla="*/ 58 h 113"/>
                <a:gd name="T68" fmla="*/ 27 w 77"/>
                <a:gd name="T69" fmla="*/ 55 h 113"/>
                <a:gd name="T70" fmla="*/ 29 w 77"/>
                <a:gd name="T71" fmla="*/ 57 h 113"/>
                <a:gd name="T72" fmla="*/ 37 w 77"/>
                <a:gd name="T73" fmla="*/ 73 h 113"/>
                <a:gd name="T74" fmla="*/ 13 w 77"/>
                <a:gd name="T75" fmla="*/ 73 h 113"/>
                <a:gd name="T76" fmla="*/ 13 w 77"/>
                <a:gd name="T77" fmla="*/ 104 h 113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77"/>
                <a:gd name="T118" fmla="*/ 0 h 113"/>
                <a:gd name="T119" fmla="*/ 77 w 77"/>
                <a:gd name="T120" fmla="*/ 113 h 113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77" h="113">
                  <a:moveTo>
                    <a:pt x="20" y="37"/>
                  </a:moveTo>
                  <a:cubicBezTo>
                    <a:pt x="19" y="28"/>
                    <a:pt x="19" y="19"/>
                    <a:pt x="20" y="12"/>
                  </a:cubicBezTo>
                  <a:cubicBezTo>
                    <a:pt x="37" y="0"/>
                    <a:pt x="44" y="14"/>
                    <a:pt x="57" y="12"/>
                  </a:cubicBezTo>
                  <a:cubicBezTo>
                    <a:pt x="58" y="20"/>
                    <a:pt x="58" y="30"/>
                    <a:pt x="56" y="36"/>
                  </a:cubicBezTo>
                  <a:cubicBezTo>
                    <a:pt x="56" y="41"/>
                    <a:pt x="54" y="44"/>
                    <a:pt x="52" y="47"/>
                  </a:cubicBezTo>
                  <a:cubicBezTo>
                    <a:pt x="48" y="51"/>
                    <a:pt x="44" y="54"/>
                    <a:pt x="38" y="54"/>
                  </a:cubicBezTo>
                  <a:cubicBezTo>
                    <a:pt x="38" y="54"/>
                    <a:pt x="38" y="54"/>
                    <a:pt x="38" y="54"/>
                  </a:cubicBezTo>
                  <a:cubicBezTo>
                    <a:pt x="33" y="54"/>
                    <a:pt x="28" y="51"/>
                    <a:pt x="25" y="47"/>
                  </a:cubicBezTo>
                  <a:cubicBezTo>
                    <a:pt x="23" y="44"/>
                    <a:pt x="21" y="41"/>
                    <a:pt x="20" y="37"/>
                  </a:cubicBezTo>
                  <a:close/>
                  <a:moveTo>
                    <a:pt x="12" y="108"/>
                  </a:moveTo>
                  <a:cubicBezTo>
                    <a:pt x="66" y="108"/>
                    <a:pt x="66" y="108"/>
                    <a:pt x="66" y="108"/>
                  </a:cubicBezTo>
                  <a:cubicBezTo>
                    <a:pt x="63" y="113"/>
                    <a:pt x="63" y="113"/>
                    <a:pt x="63" y="113"/>
                  </a:cubicBezTo>
                  <a:cubicBezTo>
                    <a:pt x="15" y="113"/>
                    <a:pt x="15" y="113"/>
                    <a:pt x="15" y="113"/>
                  </a:cubicBezTo>
                  <a:cubicBezTo>
                    <a:pt x="12" y="108"/>
                    <a:pt x="12" y="108"/>
                    <a:pt x="12" y="108"/>
                  </a:cubicBezTo>
                  <a:close/>
                  <a:moveTo>
                    <a:pt x="69" y="67"/>
                  </a:moveTo>
                  <a:cubicBezTo>
                    <a:pt x="75" y="90"/>
                    <a:pt x="75" y="90"/>
                    <a:pt x="75" y="90"/>
                  </a:cubicBezTo>
                  <a:cubicBezTo>
                    <a:pt x="77" y="98"/>
                    <a:pt x="76" y="104"/>
                    <a:pt x="67" y="104"/>
                  </a:cubicBezTo>
                  <a:cubicBezTo>
                    <a:pt x="65" y="104"/>
                    <a:pt x="65" y="104"/>
                    <a:pt x="65" y="104"/>
                  </a:cubicBezTo>
                  <a:cubicBezTo>
                    <a:pt x="65" y="73"/>
                    <a:pt x="65" y="73"/>
                    <a:pt x="65" y="73"/>
                  </a:cubicBezTo>
                  <a:cubicBezTo>
                    <a:pt x="41" y="73"/>
                    <a:pt x="41" y="73"/>
                    <a:pt x="41" y="73"/>
                  </a:cubicBezTo>
                  <a:cubicBezTo>
                    <a:pt x="48" y="57"/>
                    <a:pt x="48" y="57"/>
                    <a:pt x="48" y="57"/>
                  </a:cubicBezTo>
                  <a:cubicBezTo>
                    <a:pt x="50" y="55"/>
                    <a:pt x="50" y="55"/>
                    <a:pt x="50" y="55"/>
                  </a:cubicBezTo>
                  <a:cubicBezTo>
                    <a:pt x="64" y="58"/>
                    <a:pt x="64" y="58"/>
                    <a:pt x="64" y="58"/>
                  </a:cubicBezTo>
                  <a:cubicBezTo>
                    <a:pt x="65" y="58"/>
                    <a:pt x="65" y="58"/>
                    <a:pt x="65" y="58"/>
                  </a:cubicBezTo>
                  <a:cubicBezTo>
                    <a:pt x="65" y="59"/>
                    <a:pt x="65" y="59"/>
                    <a:pt x="65" y="59"/>
                  </a:cubicBezTo>
                  <a:cubicBezTo>
                    <a:pt x="67" y="61"/>
                    <a:pt x="68" y="64"/>
                    <a:pt x="69" y="68"/>
                  </a:cubicBezTo>
                  <a:cubicBezTo>
                    <a:pt x="69" y="67"/>
                    <a:pt x="69" y="67"/>
                    <a:pt x="69" y="67"/>
                  </a:cubicBezTo>
                  <a:close/>
                  <a:moveTo>
                    <a:pt x="13" y="104"/>
                  </a:moveTo>
                  <a:cubicBezTo>
                    <a:pt x="10" y="104"/>
                    <a:pt x="10" y="104"/>
                    <a:pt x="10" y="104"/>
                  </a:cubicBezTo>
                  <a:cubicBezTo>
                    <a:pt x="1" y="104"/>
                    <a:pt x="0" y="98"/>
                    <a:pt x="2" y="90"/>
                  </a:cubicBezTo>
                  <a:cubicBezTo>
                    <a:pt x="8" y="67"/>
                    <a:pt x="8" y="67"/>
                    <a:pt x="8" y="67"/>
                  </a:cubicBezTo>
                  <a:cubicBezTo>
                    <a:pt x="8" y="64"/>
                    <a:pt x="10" y="61"/>
                    <a:pt x="13" y="58"/>
                  </a:cubicBezTo>
                  <a:cubicBezTo>
                    <a:pt x="13" y="58"/>
                    <a:pt x="13" y="58"/>
                    <a:pt x="13" y="58"/>
                  </a:cubicBezTo>
                  <a:cubicBezTo>
                    <a:pt x="14" y="58"/>
                    <a:pt x="14" y="58"/>
                    <a:pt x="14" y="58"/>
                  </a:cubicBezTo>
                  <a:cubicBezTo>
                    <a:pt x="27" y="55"/>
                    <a:pt x="27" y="55"/>
                    <a:pt x="27" y="55"/>
                  </a:cubicBezTo>
                  <a:cubicBezTo>
                    <a:pt x="29" y="57"/>
                    <a:pt x="29" y="57"/>
                    <a:pt x="29" y="57"/>
                  </a:cubicBezTo>
                  <a:cubicBezTo>
                    <a:pt x="37" y="73"/>
                    <a:pt x="37" y="73"/>
                    <a:pt x="37" y="73"/>
                  </a:cubicBezTo>
                  <a:cubicBezTo>
                    <a:pt x="13" y="73"/>
                    <a:pt x="13" y="73"/>
                    <a:pt x="13" y="73"/>
                  </a:cubicBezTo>
                  <a:lnTo>
                    <a:pt x="13" y="104"/>
                  </a:lnTo>
                  <a:close/>
                </a:path>
              </a:pathLst>
            </a:custGeom>
            <a:solidFill>
              <a:srgbClr val="2FACD7"/>
            </a:solidFill>
            <a:ln w="9525" cmpd="sng">
              <a:noFill/>
              <a:bevel/>
            </a:ln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opperplate Gothic Bold" panose="020E0705020206020404" charset="0"/>
                <a:ea typeface="微软雅黑" panose="020B0503020204020204" pitchFamily="34" charset="-122"/>
                <a:sym typeface="Copperplate Gothic Bold" panose="020E0705020206020404" charset="0"/>
              </a:endParaRPr>
            </a:p>
          </p:txBody>
        </p:sp>
        <p:sp>
          <p:nvSpPr>
            <p:cNvPr id="35" name="Freeform 74"/>
            <p:cNvSpPr>
              <a:spLocks noEditPoints="1" noChangeArrowheads="1"/>
            </p:cNvSpPr>
            <p:nvPr/>
          </p:nvSpPr>
          <p:spPr bwMode="auto">
            <a:xfrm>
              <a:off x="4032250" y="4600575"/>
              <a:ext cx="436563" cy="285750"/>
            </a:xfrm>
            <a:custGeom>
              <a:avLst/>
              <a:gdLst>
                <a:gd name="T0" fmla="*/ 18 w 99"/>
                <a:gd name="T1" fmla="*/ 58 h 65"/>
                <a:gd name="T2" fmla="*/ 53 w 99"/>
                <a:gd name="T3" fmla="*/ 65 h 65"/>
                <a:gd name="T4" fmla="*/ 87 w 99"/>
                <a:gd name="T5" fmla="*/ 57 h 65"/>
                <a:gd name="T6" fmla="*/ 87 w 99"/>
                <a:gd name="T7" fmla="*/ 23 h 65"/>
                <a:gd name="T8" fmla="*/ 53 w 99"/>
                <a:gd name="T9" fmla="*/ 28 h 65"/>
                <a:gd name="T10" fmla="*/ 18 w 99"/>
                <a:gd name="T11" fmla="*/ 23 h 65"/>
                <a:gd name="T12" fmla="*/ 18 w 99"/>
                <a:gd name="T13" fmla="*/ 58 h 65"/>
                <a:gd name="T14" fmla="*/ 99 w 99"/>
                <a:gd name="T15" fmla="*/ 8 h 65"/>
                <a:gd name="T16" fmla="*/ 99 w 99"/>
                <a:gd name="T17" fmla="*/ 17 h 65"/>
                <a:gd name="T18" fmla="*/ 53 w 99"/>
                <a:gd name="T19" fmla="*/ 24 h 65"/>
                <a:gd name="T20" fmla="*/ 7 w 99"/>
                <a:gd name="T21" fmla="*/ 17 h 65"/>
                <a:gd name="T22" fmla="*/ 7 w 99"/>
                <a:gd name="T23" fmla="*/ 34 h 65"/>
                <a:gd name="T24" fmla="*/ 9 w 99"/>
                <a:gd name="T25" fmla="*/ 37 h 65"/>
                <a:gd name="T26" fmla="*/ 5 w 99"/>
                <a:gd name="T27" fmla="*/ 41 h 65"/>
                <a:gd name="T28" fmla="*/ 2 w 99"/>
                <a:gd name="T29" fmla="*/ 37 h 65"/>
                <a:gd name="T30" fmla="*/ 4 w 99"/>
                <a:gd name="T31" fmla="*/ 34 h 65"/>
                <a:gd name="T32" fmla="*/ 4 w 99"/>
                <a:gd name="T33" fmla="*/ 8 h 65"/>
                <a:gd name="T34" fmla="*/ 53 w 99"/>
                <a:gd name="T35" fmla="*/ 0 h 65"/>
                <a:gd name="T36" fmla="*/ 99 w 99"/>
                <a:gd name="T37" fmla="*/ 8 h 65"/>
                <a:gd name="T38" fmla="*/ 8 w 99"/>
                <a:gd name="T39" fmla="*/ 42 h 65"/>
                <a:gd name="T40" fmla="*/ 3 w 99"/>
                <a:gd name="T41" fmla="*/ 42 h 65"/>
                <a:gd name="T42" fmla="*/ 0 w 99"/>
                <a:gd name="T43" fmla="*/ 58 h 65"/>
                <a:gd name="T44" fmla="*/ 2 w 99"/>
                <a:gd name="T45" fmla="*/ 58 h 65"/>
                <a:gd name="T46" fmla="*/ 3 w 99"/>
                <a:gd name="T47" fmla="*/ 56 h 65"/>
                <a:gd name="T48" fmla="*/ 3 w 99"/>
                <a:gd name="T49" fmla="*/ 58 h 65"/>
                <a:gd name="T50" fmla="*/ 6 w 99"/>
                <a:gd name="T51" fmla="*/ 59 h 65"/>
                <a:gd name="T52" fmla="*/ 7 w 99"/>
                <a:gd name="T53" fmla="*/ 57 h 65"/>
                <a:gd name="T54" fmla="*/ 7 w 99"/>
                <a:gd name="T55" fmla="*/ 59 h 65"/>
                <a:gd name="T56" fmla="*/ 8 w 99"/>
                <a:gd name="T57" fmla="*/ 59 h 65"/>
                <a:gd name="T58" fmla="*/ 8 w 99"/>
                <a:gd name="T59" fmla="*/ 51 h 65"/>
                <a:gd name="T60" fmla="*/ 9 w 99"/>
                <a:gd name="T61" fmla="*/ 58 h 65"/>
                <a:gd name="T62" fmla="*/ 11 w 99"/>
                <a:gd name="T63" fmla="*/ 58 h 65"/>
                <a:gd name="T64" fmla="*/ 8 w 99"/>
                <a:gd name="T65" fmla="*/ 42 h 6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99"/>
                <a:gd name="T100" fmla="*/ 0 h 65"/>
                <a:gd name="T101" fmla="*/ 99 w 99"/>
                <a:gd name="T102" fmla="*/ 65 h 65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99" h="65">
                  <a:moveTo>
                    <a:pt x="18" y="58"/>
                  </a:moveTo>
                  <a:cubicBezTo>
                    <a:pt x="30" y="58"/>
                    <a:pt x="42" y="60"/>
                    <a:pt x="53" y="65"/>
                  </a:cubicBezTo>
                  <a:cubicBezTo>
                    <a:pt x="64" y="60"/>
                    <a:pt x="75" y="57"/>
                    <a:pt x="87" y="57"/>
                  </a:cubicBezTo>
                  <a:cubicBezTo>
                    <a:pt x="87" y="23"/>
                    <a:pt x="87" y="23"/>
                    <a:pt x="87" y="23"/>
                  </a:cubicBezTo>
                  <a:cubicBezTo>
                    <a:pt x="53" y="28"/>
                    <a:pt x="53" y="28"/>
                    <a:pt x="53" y="28"/>
                  </a:cubicBezTo>
                  <a:cubicBezTo>
                    <a:pt x="18" y="23"/>
                    <a:pt x="18" y="23"/>
                    <a:pt x="18" y="23"/>
                  </a:cubicBezTo>
                  <a:cubicBezTo>
                    <a:pt x="18" y="58"/>
                    <a:pt x="18" y="58"/>
                    <a:pt x="18" y="58"/>
                  </a:cubicBezTo>
                  <a:close/>
                  <a:moveTo>
                    <a:pt x="99" y="8"/>
                  </a:moveTo>
                  <a:cubicBezTo>
                    <a:pt x="99" y="17"/>
                    <a:pt x="99" y="17"/>
                    <a:pt x="99" y="17"/>
                  </a:cubicBezTo>
                  <a:cubicBezTo>
                    <a:pt x="53" y="24"/>
                    <a:pt x="53" y="24"/>
                    <a:pt x="53" y="24"/>
                  </a:cubicBezTo>
                  <a:cubicBezTo>
                    <a:pt x="7" y="17"/>
                    <a:pt x="7" y="17"/>
                    <a:pt x="7" y="17"/>
                  </a:cubicBezTo>
                  <a:cubicBezTo>
                    <a:pt x="7" y="34"/>
                    <a:pt x="7" y="34"/>
                    <a:pt x="7" y="34"/>
                  </a:cubicBezTo>
                  <a:cubicBezTo>
                    <a:pt x="8" y="35"/>
                    <a:pt x="9" y="36"/>
                    <a:pt x="9" y="37"/>
                  </a:cubicBezTo>
                  <a:cubicBezTo>
                    <a:pt x="9" y="39"/>
                    <a:pt x="7" y="41"/>
                    <a:pt x="5" y="41"/>
                  </a:cubicBezTo>
                  <a:cubicBezTo>
                    <a:pt x="4" y="41"/>
                    <a:pt x="2" y="39"/>
                    <a:pt x="2" y="37"/>
                  </a:cubicBezTo>
                  <a:cubicBezTo>
                    <a:pt x="2" y="36"/>
                    <a:pt x="3" y="35"/>
                    <a:pt x="4" y="34"/>
                  </a:cubicBezTo>
                  <a:cubicBezTo>
                    <a:pt x="4" y="25"/>
                    <a:pt x="4" y="17"/>
                    <a:pt x="4" y="8"/>
                  </a:cubicBezTo>
                  <a:cubicBezTo>
                    <a:pt x="53" y="0"/>
                    <a:pt x="53" y="0"/>
                    <a:pt x="53" y="0"/>
                  </a:cubicBezTo>
                  <a:cubicBezTo>
                    <a:pt x="99" y="8"/>
                    <a:pt x="99" y="8"/>
                    <a:pt x="99" y="8"/>
                  </a:cubicBezTo>
                  <a:close/>
                  <a:moveTo>
                    <a:pt x="8" y="42"/>
                  </a:moveTo>
                  <a:cubicBezTo>
                    <a:pt x="6" y="43"/>
                    <a:pt x="5" y="43"/>
                    <a:pt x="3" y="42"/>
                  </a:cubicBezTo>
                  <a:cubicBezTo>
                    <a:pt x="2" y="47"/>
                    <a:pt x="1" y="52"/>
                    <a:pt x="0" y="58"/>
                  </a:cubicBezTo>
                  <a:cubicBezTo>
                    <a:pt x="1" y="58"/>
                    <a:pt x="2" y="58"/>
                    <a:pt x="2" y="58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4" y="59"/>
                    <a:pt x="5" y="59"/>
                    <a:pt x="6" y="59"/>
                  </a:cubicBezTo>
                  <a:cubicBezTo>
                    <a:pt x="7" y="57"/>
                    <a:pt x="7" y="57"/>
                    <a:pt x="7" y="57"/>
                  </a:cubicBezTo>
                  <a:cubicBezTo>
                    <a:pt x="7" y="59"/>
                    <a:pt x="7" y="59"/>
                    <a:pt x="7" y="59"/>
                  </a:cubicBezTo>
                  <a:cubicBezTo>
                    <a:pt x="7" y="59"/>
                    <a:pt x="8" y="59"/>
                    <a:pt x="8" y="59"/>
                  </a:cubicBezTo>
                  <a:cubicBezTo>
                    <a:pt x="8" y="51"/>
                    <a:pt x="8" y="51"/>
                    <a:pt x="8" y="51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0" y="58"/>
                    <a:pt x="10" y="58"/>
                    <a:pt x="11" y="58"/>
                  </a:cubicBezTo>
                  <a:cubicBezTo>
                    <a:pt x="10" y="52"/>
                    <a:pt x="9" y="47"/>
                    <a:pt x="8" y="42"/>
                  </a:cubicBezTo>
                  <a:close/>
                </a:path>
              </a:pathLst>
            </a:custGeom>
            <a:solidFill>
              <a:srgbClr val="2FACD7"/>
            </a:solidFill>
            <a:ln w="9525" cmpd="sng">
              <a:noFill/>
              <a:bevel/>
            </a:ln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opperplate Gothic Bold" panose="020E0705020206020404" charset="0"/>
                <a:ea typeface="微软雅黑" panose="020B0503020204020204" pitchFamily="34" charset="-122"/>
                <a:sym typeface="Copperplate Gothic Bold" panose="020E0705020206020404" charset="0"/>
              </a:endParaRPr>
            </a:p>
          </p:txBody>
        </p:sp>
        <p:sp>
          <p:nvSpPr>
            <p:cNvPr id="36" name="Freeform 101"/>
            <p:cNvSpPr>
              <a:spLocks noEditPoints="1" noChangeArrowheads="1"/>
            </p:cNvSpPr>
            <p:nvPr/>
          </p:nvSpPr>
          <p:spPr bwMode="auto">
            <a:xfrm>
              <a:off x="5972175" y="1285875"/>
              <a:ext cx="254000" cy="409575"/>
            </a:xfrm>
            <a:custGeom>
              <a:avLst/>
              <a:gdLst>
                <a:gd name="T0" fmla="*/ 82 w 119"/>
                <a:gd name="T1" fmla="*/ 146 h 191"/>
                <a:gd name="T2" fmla="*/ 78 w 119"/>
                <a:gd name="T3" fmla="*/ 154 h 191"/>
                <a:gd name="T4" fmla="*/ 111 w 119"/>
                <a:gd name="T5" fmla="*/ 168 h 191"/>
                <a:gd name="T6" fmla="*/ 60 w 119"/>
                <a:gd name="T7" fmla="*/ 183 h 191"/>
                <a:gd name="T8" fmla="*/ 9 w 119"/>
                <a:gd name="T9" fmla="*/ 168 h 191"/>
                <a:gd name="T10" fmla="*/ 53 w 119"/>
                <a:gd name="T11" fmla="*/ 153 h 191"/>
                <a:gd name="T12" fmla="*/ 60 w 119"/>
                <a:gd name="T13" fmla="*/ 166 h 191"/>
                <a:gd name="T14" fmla="*/ 104 w 119"/>
                <a:gd name="T15" fmla="*/ 76 h 191"/>
                <a:gd name="T16" fmla="*/ 104 w 119"/>
                <a:gd name="T17" fmla="*/ 76 h 191"/>
                <a:gd name="T18" fmla="*/ 111 w 119"/>
                <a:gd name="T19" fmla="*/ 51 h 191"/>
                <a:gd name="T20" fmla="*/ 60 w 119"/>
                <a:gd name="T21" fmla="*/ 0 h 191"/>
                <a:gd name="T22" fmla="*/ 8 w 119"/>
                <a:gd name="T23" fmla="*/ 51 h 191"/>
                <a:gd name="T24" fmla="*/ 15 w 119"/>
                <a:gd name="T25" fmla="*/ 76 h 191"/>
                <a:gd name="T26" fmla="*/ 15 w 119"/>
                <a:gd name="T27" fmla="*/ 76 h 191"/>
                <a:gd name="T28" fmla="*/ 49 w 119"/>
                <a:gd name="T29" fmla="*/ 145 h 191"/>
                <a:gd name="T30" fmla="*/ 0 w 119"/>
                <a:gd name="T31" fmla="*/ 168 h 191"/>
                <a:gd name="T32" fmla="*/ 60 w 119"/>
                <a:gd name="T33" fmla="*/ 191 h 191"/>
                <a:gd name="T34" fmla="*/ 119 w 119"/>
                <a:gd name="T35" fmla="*/ 168 h 191"/>
                <a:gd name="T36" fmla="*/ 82 w 119"/>
                <a:gd name="T37" fmla="*/ 146 h 191"/>
                <a:gd name="T38" fmla="*/ 38 w 119"/>
                <a:gd name="T39" fmla="*/ 44 h 191"/>
                <a:gd name="T40" fmla="*/ 60 w 119"/>
                <a:gd name="T41" fmla="*/ 23 h 191"/>
                <a:gd name="T42" fmla="*/ 81 w 119"/>
                <a:gd name="T43" fmla="*/ 44 h 191"/>
                <a:gd name="T44" fmla="*/ 60 w 119"/>
                <a:gd name="T45" fmla="*/ 66 h 191"/>
                <a:gd name="T46" fmla="*/ 38 w 119"/>
                <a:gd name="T47" fmla="*/ 44 h 191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19"/>
                <a:gd name="T73" fmla="*/ 0 h 191"/>
                <a:gd name="T74" fmla="*/ 119 w 119"/>
                <a:gd name="T75" fmla="*/ 191 h 191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19" h="191">
                  <a:moveTo>
                    <a:pt x="82" y="146"/>
                  </a:moveTo>
                  <a:cubicBezTo>
                    <a:pt x="78" y="154"/>
                    <a:pt x="78" y="154"/>
                    <a:pt x="78" y="154"/>
                  </a:cubicBezTo>
                  <a:cubicBezTo>
                    <a:pt x="99" y="157"/>
                    <a:pt x="111" y="163"/>
                    <a:pt x="111" y="168"/>
                  </a:cubicBezTo>
                  <a:cubicBezTo>
                    <a:pt x="111" y="174"/>
                    <a:pt x="91" y="183"/>
                    <a:pt x="60" y="183"/>
                  </a:cubicBezTo>
                  <a:cubicBezTo>
                    <a:pt x="28" y="183"/>
                    <a:pt x="9" y="174"/>
                    <a:pt x="9" y="168"/>
                  </a:cubicBezTo>
                  <a:cubicBezTo>
                    <a:pt x="9" y="162"/>
                    <a:pt x="26" y="154"/>
                    <a:pt x="53" y="153"/>
                  </a:cubicBezTo>
                  <a:cubicBezTo>
                    <a:pt x="60" y="166"/>
                    <a:pt x="60" y="166"/>
                    <a:pt x="60" y="166"/>
                  </a:cubicBezTo>
                  <a:cubicBezTo>
                    <a:pt x="104" y="76"/>
                    <a:pt x="104" y="76"/>
                    <a:pt x="104" y="76"/>
                  </a:cubicBezTo>
                  <a:cubicBezTo>
                    <a:pt x="104" y="76"/>
                    <a:pt x="104" y="76"/>
                    <a:pt x="104" y="76"/>
                  </a:cubicBezTo>
                  <a:cubicBezTo>
                    <a:pt x="108" y="69"/>
                    <a:pt x="111" y="60"/>
                    <a:pt x="111" y="51"/>
                  </a:cubicBezTo>
                  <a:cubicBezTo>
                    <a:pt x="111" y="22"/>
                    <a:pt x="88" y="0"/>
                    <a:pt x="60" y="0"/>
                  </a:cubicBezTo>
                  <a:cubicBezTo>
                    <a:pt x="31" y="0"/>
                    <a:pt x="8" y="22"/>
                    <a:pt x="8" y="51"/>
                  </a:cubicBezTo>
                  <a:cubicBezTo>
                    <a:pt x="8" y="60"/>
                    <a:pt x="11" y="69"/>
                    <a:pt x="15" y="76"/>
                  </a:cubicBezTo>
                  <a:cubicBezTo>
                    <a:pt x="15" y="76"/>
                    <a:pt x="15" y="76"/>
                    <a:pt x="15" y="76"/>
                  </a:cubicBezTo>
                  <a:cubicBezTo>
                    <a:pt x="49" y="145"/>
                    <a:pt x="49" y="145"/>
                    <a:pt x="49" y="145"/>
                  </a:cubicBezTo>
                  <a:cubicBezTo>
                    <a:pt x="24" y="147"/>
                    <a:pt x="0" y="155"/>
                    <a:pt x="0" y="168"/>
                  </a:cubicBezTo>
                  <a:cubicBezTo>
                    <a:pt x="0" y="183"/>
                    <a:pt x="30" y="191"/>
                    <a:pt x="60" y="191"/>
                  </a:cubicBezTo>
                  <a:cubicBezTo>
                    <a:pt x="89" y="191"/>
                    <a:pt x="119" y="183"/>
                    <a:pt x="119" y="168"/>
                  </a:cubicBezTo>
                  <a:cubicBezTo>
                    <a:pt x="119" y="157"/>
                    <a:pt x="103" y="149"/>
                    <a:pt x="82" y="146"/>
                  </a:cubicBezTo>
                  <a:close/>
                  <a:moveTo>
                    <a:pt x="38" y="44"/>
                  </a:moveTo>
                  <a:cubicBezTo>
                    <a:pt x="38" y="33"/>
                    <a:pt x="48" y="23"/>
                    <a:pt x="60" y="23"/>
                  </a:cubicBezTo>
                  <a:cubicBezTo>
                    <a:pt x="72" y="23"/>
                    <a:pt x="81" y="33"/>
                    <a:pt x="81" y="44"/>
                  </a:cubicBezTo>
                  <a:cubicBezTo>
                    <a:pt x="81" y="56"/>
                    <a:pt x="72" y="66"/>
                    <a:pt x="60" y="66"/>
                  </a:cubicBezTo>
                  <a:cubicBezTo>
                    <a:pt x="48" y="66"/>
                    <a:pt x="38" y="56"/>
                    <a:pt x="38" y="44"/>
                  </a:cubicBezTo>
                  <a:close/>
                </a:path>
              </a:pathLst>
            </a:custGeom>
            <a:solidFill>
              <a:srgbClr val="2FACD7"/>
            </a:solidFill>
            <a:ln w="9525" cmpd="sng">
              <a:noFill/>
              <a:bevel/>
            </a:ln>
          </p:spPr>
          <p:txBody>
            <a:bodyPr/>
            <a:lstStyle/>
            <a:p>
              <a:endParaRPr lang="zh-CN" altLang="zh-CN">
                <a:solidFill>
                  <a:srgbClr val="000000"/>
                </a:solidFill>
                <a:latin typeface="Copperplate Gothic Bold" panose="020E0705020206020404" charset="0"/>
                <a:ea typeface="微软雅黑" panose="020B0503020204020204" pitchFamily="34" charset="-122"/>
                <a:sym typeface="Copperplate Gothic Bold" panose="020E0705020206020404" charset="0"/>
              </a:endParaRPr>
            </a:p>
          </p:txBody>
        </p:sp>
        <p:grpSp>
          <p:nvGrpSpPr>
            <p:cNvPr id="37" name="组合 34"/>
            <p:cNvGrpSpPr/>
            <p:nvPr/>
          </p:nvGrpSpPr>
          <p:grpSpPr bwMode="auto">
            <a:xfrm>
              <a:off x="5894388" y="5575300"/>
              <a:ext cx="411162" cy="379413"/>
              <a:chOff x="0" y="0"/>
              <a:chExt cx="1530351" cy="1409703"/>
            </a:xfrm>
          </p:grpSpPr>
          <p:sp>
            <p:nvSpPr>
              <p:cNvPr id="60" name="Freeform 244"/>
              <p:cNvSpPr>
                <a:spLocks noEditPoints="1" noChangeArrowheads="1"/>
              </p:cNvSpPr>
              <p:nvPr/>
            </p:nvSpPr>
            <p:spPr bwMode="auto">
              <a:xfrm>
                <a:off x="615952" y="0"/>
                <a:ext cx="914399" cy="915985"/>
              </a:xfrm>
              <a:custGeom>
                <a:avLst/>
                <a:gdLst>
                  <a:gd name="T0" fmla="*/ 221 w 244"/>
                  <a:gd name="T1" fmla="*/ 22 h 244"/>
                  <a:gd name="T2" fmla="*/ 141 w 244"/>
                  <a:gd name="T3" fmla="*/ 22 h 244"/>
                  <a:gd name="T4" fmla="*/ 0 w 244"/>
                  <a:gd name="T5" fmla="*/ 164 h 244"/>
                  <a:gd name="T6" fmla="*/ 80 w 244"/>
                  <a:gd name="T7" fmla="*/ 244 h 244"/>
                  <a:gd name="T8" fmla="*/ 221 w 244"/>
                  <a:gd name="T9" fmla="*/ 102 h 244"/>
                  <a:gd name="T10" fmla="*/ 221 w 244"/>
                  <a:gd name="T11" fmla="*/ 22 h 244"/>
                  <a:gd name="T12" fmla="*/ 48 w 244"/>
                  <a:gd name="T13" fmla="*/ 165 h 244"/>
                  <a:gd name="T14" fmla="*/ 38 w 244"/>
                  <a:gd name="T15" fmla="*/ 156 h 244"/>
                  <a:gd name="T16" fmla="*/ 158 w 244"/>
                  <a:gd name="T17" fmla="*/ 36 h 244"/>
                  <a:gd name="T18" fmla="*/ 168 w 244"/>
                  <a:gd name="T19" fmla="*/ 36 h 244"/>
                  <a:gd name="T20" fmla="*/ 168 w 244"/>
                  <a:gd name="T21" fmla="*/ 46 h 244"/>
                  <a:gd name="T22" fmla="*/ 48 w 244"/>
                  <a:gd name="T23" fmla="*/ 165 h 244"/>
                  <a:gd name="T24" fmla="*/ 68 w 244"/>
                  <a:gd name="T25" fmla="*/ 185 h 244"/>
                  <a:gd name="T26" fmla="*/ 58 w 244"/>
                  <a:gd name="T27" fmla="*/ 176 h 244"/>
                  <a:gd name="T28" fmla="*/ 188 w 244"/>
                  <a:gd name="T29" fmla="*/ 46 h 244"/>
                  <a:gd name="T30" fmla="*/ 197 w 244"/>
                  <a:gd name="T31" fmla="*/ 46 h 244"/>
                  <a:gd name="T32" fmla="*/ 197 w 244"/>
                  <a:gd name="T33" fmla="*/ 56 h 244"/>
                  <a:gd name="T34" fmla="*/ 68 w 244"/>
                  <a:gd name="T35" fmla="*/ 185 h 244"/>
                  <a:gd name="T36" fmla="*/ 88 w 244"/>
                  <a:gd name="T37" fmla="*/ 205 h 244"/>
                  <a:gd name="T38" fmla="*/ 78 w 244"/>
                  <a:gd name="T39" fmla="*/ 196 h 244"/>
                  <a:gd name="T40" fmla="*/ 198 w 244"/>
                  <a:gd name="T41" fmla="*/ 76 h 244"/>
                  <a:gd name="T42" fmla="*/ 207 w 244"/>
                  <a:gd name="T43" fmla="*/ 76 h 244"/>
                  <a:gd name="T44" fmla="*/ 207 w 244"/>
                  <a:gd name="T45" fmla="*/ 86 h 244"/>
                  <a:gd name="T46" fmla="*/ 88 w 244"/>
                  <a:gd name="T47" fmla="*/ 205 h 244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244"/>
                  <a:gd name="T73" fmla="*/ 0 h 244"/>
                  <a:gd name="T74" fmla="*/ 244 w 244"/>
                  <a:gd name="T75" fmla="*/ 244 h 244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244" h="244">
                    <a:moveTo>
                      <a:pt x="221" y="22"/>
                    </a:moveTo>
                    <a:cubicBezTo>
                      <a:pt x="199" y="0"/>
                      <a:pt x="163" y="0"/>
                      <a:pt x="141" y="22"/>
                    </a:cubicBezTo>
                    <a:cubicBezTo>
                      <a:pt x="0" y="164"/>
                      <a:pt x="0" y="164"/>
                      <a:pt x="0" y="164"/>
                    </a:cubicBezTo>
                    <a:cubicBezTo>
                      <a:pt x="80" y="244"/>
                      <a:pt x="80" y="244"/>
                      <a:pt x="80" y="244"/>
                    </a:cubicBezTo>
                    <a:cubicBezTo>
                      <a:pt x="221" y="102"/>
                      <a:pt x="221" y="102"/>
                      <a:pt x="221" y="102"/>
                    </a:cubicBezTo>
                    <a:cubicBezTo>
                      <a:pt x="244" y="80"/>
                      <a:pt x="244" y="44"/>
                      <a:pt x="221" y="22"/>
                    </a:cubicBezTo>
                    <a:close/>
                    <a:moveTo>
                      <a:pt x="48" y="165"/>
                    </a:moveTo>
                    <a:cubicBezTo>
                      <a:pt x="38" y="156"/>
                      <a:pt x="38" y="156"/>
                      <a:pt x="38" y="156"/>
                    </a:cubicBezTo>
                    <a:cubicBezTo>
                      <a:pt x="158" y="36"/>
                      <a:pt x="158" y="36"/>
                      <a:pt x="158" y="36"/>
                    </a:cubicBezTo>
                    <a:cubicBezTo>
                      <a:pt x="161" y="34"/>
                      <a:pt x="165" y="34"/>
                      <a:pt x="168" y="36"/>
                    </a:cubicBezTo>
                    <a:cubicBezTo>
                      <a:pt x="170" y="39"/>
                      <a:pt x="170" y="43"/>
                      <a:pt x="168" y="46"/>
                    </a:cubicBezTo>
                    <a:lnTo>
                      <a:pt x="48" y="165"/>
                    </a:lnTo>
                    <a:close/>
                    <a:moveTo>
                      <a:pt x="68" y="185"/>
                    </a:moveTo>
                    <a:cubicBezTo>
                      <a:pt x="58" y="176"/>
                      <a:pt x="58" y="176"/>
                      <a:pt x="58" y="176"/>
                    </a:cubicBezTo>
                    <a:cubicBezTo>
                      <a:pt x="188" y="46"/>
                      <a:pt x="188" y="46"/>
                      <a:pt x="188" y="46"/>
                    </a:cubicBezTo>
                    <a:cubicBezTo>
                      <a:pt x="191" y="44"/>
                      <a:pt x="195" y="44"/>
                      <a:pt x="197" y="46"/>
                    </a:cubicBezTo>
                    <a:cubicBezTo>
                      <a:pt x="200" y="49"/>
                      <a:pt x="200" y="53"/>
                      <a:pt x="197" y="56"/>
                    </a:cubicBezTo>
                    <a:lnTo>
                      <a:pt x="68" y="185"/>
                    </a:lnTo>
                    <a:close/>
                    <a:moveTo>
                      <a:pt x="88" y="205"/>
                    </a:moveTo>
                    <a:cubicBezTo>
                      <a:pt x="78" y="196"/>
                      <a:pt x="78" y="196"/>
                      <a:pt x="78" y="196"/>
                    </a:cubicBezTo>
                    <a:cubicBezTo>
                      <a:pt x="198" y="76"/>
                      <a:pt x="198" y="76"/>
                      <a:pt x="198" y="76"/>
                    </a:cubicBezTo>
                    <a:cubicBezTo>
                      <a:pt x="200" y="73"/>
                      <a:pt x="205" y="73"/>
                      <a:pt x="207" y="76"/>
                    </a:cubicBezTo>
                    <a:cubicBezTo>
                      <a:pt x="210" y="79"/>
                      <a:pt x="210" y="83"/>
                      <a:pt x="207" y="86"/>
                    </a:cubicBezTo>
                    <a:lnTo>
                      <a:pt x="88" y="205"/>
                    </a:lnTo>
                    <a:close/>
                  </a:path>
                </a:pathLst>
              </a:custGeom>
              <a:solidFill>
                <a:srgbClr val="3F3F3F"/>
              </a:solidFill>
              <a:ln w="9525" cmpd="sng">
                <a:noFill/>
                <a:bevel/>
              </a:ln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opperplate Gothic Bold" panose="020E0705020206020404" charset="0"/>
                  <a:ea typeface="微软雅黑" panose="020B0503020204020204" pitchFamily="34" charset="-122"/>
                  <a:sym typeface="Copperplate Gothic Bold" panose="020E0705020206020404" charset="0"/>
                </a:endParaRPr>
              </a:p>
            </p:txBody>
          </p:sp>
          <p:sp>
            <p:nvSpPr>
              <p:cNvPr id="61" name="Freeform 245"/>
              <p:cNvSpPr>
                <a:spLocks noChangeArrowheads="1"/>
              </p:cNvSpPr>
              <p:nvPr/>
            </p:nvSpPr>
            <p:spPr bwMode="auto">
              <a:xfrm>
                <a:off x="109537" y="781050"/>
                <a:ext cx="633415" cy="628648"/>
              </a:xfrm>
              <a:custGeom>
                <a:avLst/>
                <a:gdLst>
                  <a:gd name="T0" fmla="*/ 257 w 399"/>
                  <a:gd name="T1" fmla="*/ 236 h 396"/>
                  <a:gd name="T2" fmla="*/ 241 w 399"/>
                  <a:gd name="T3" fmla="*/ 219 h 396"/>
                  <a:gd name="T4" fmla="*/ 399 w 399"/>
                  <a:gd name="T5" fmla="*/ 61 h 396"/>
                  <a:gd name="T6" fmla="*/ 335 w 399"/>
                  <a:gd name="T7" fmla="*/ 0 h 396"/>
                  <a:gd name="T8" fmla="*/ 179 w 399"/>
                  <a:gd name="T9" fmla="*/ 156 h 396"/>
                  <a:gd name="T10" fmla="*/ 160 w 399"/>
                  <a:gd name="T11" fmla="*/ 139 h 396"/>
                  <a:gd name="T12" fmla="*/ 125 w 399"/>
                  <a:gd name="T13" fmla="*/ 160 h 396"/>
                  <a:gd name="T14" fmla="*/ 0 w 399"/>
                  <a:gd name="T15" fmla="*/ 359 h 396"/>
                  <a:gd name="T16" fmla="*/ 38 w 399"/>
                  <a:gd name="T17" fmla="*/ 396 h 396"/>
                  <a:gd name="T18" fmla="*/ 236 w 399"/>
                  <a:gd name="T19" fmla="*/ 274 h 396"/>
                  <a:gd name="T20" fmla="*/ 257 w 399"/>
                  <a:gd name="T21" fmla="*/ 236 h 39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399"/>
                  <a:gd name="T34" fmla="*/ 0 h 396"/>
                  <a:gd name="T35" fmla="*/ 399 w 399"/>
                  <a:gd name="T36" fmla="*/ 396 h 39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399" h="396">
                    <a:moveTo>
                      <a:pt x="257" y="236"/>
                    </a:moveTo>
                    <a:lnTo>
                      <a:pt x="241" y="219"/>
                    </a:lnTo>
                    <a:lnTo>
                      <a:pt x="399" y="61"/>
                    </a:lnTo>
                    <a:lnTo>
                      <a:pt x="335" y="0"/>
                    </a:lnTo>
                    <a:lnTo>
                      <a:pt x="179" y="156"/>
                    </a:lnTo>
                    <a:lnTo>
                      <a:pt x="160" y="139"/>
                    </a:lnTo>
                    <a:lnTo>
                      <a:pt x="125" y="160"/>
                    </a:lnTo>
                    <a:lnTo>
                      <a:pt x="0" y="359"/>
                    </a:lnTo>
                    <a:lnTo>
                      <a:pt x="38" y="396"/>
                    </a:lnTo>
                    <a:lnTo>
                      <a:pt x="236" y="274"/>
                    </a:lnTo>
                    <a:lnTo>
                      <a:pt x="257" y="236"/>
                    </a:lnTo>
                    <a:close/>
                  </a:path>
                </a:pathLst>
              </a:custGeom>
              <a:solidFill>
                <a:srgbClr val="3F3F3F"/>
              </a:solidFill>
              <a:ln w="9525" cmpd="sng">
                <a:noFill/>
                <a:bevel/>
              </a:ln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opperplate Gothic Bold" panose="020E0705020206020404" charset="0"/>
                  <a:ea typeface="微软雅黑" panose="020B0503020204020204" pitchFamily="34" charset="-122"/>
                  <a:sym typeface="Copperplate Gothic Bold" panose="020E0705020206020404" charset="0"/>
                </a:endParaRPr>
              </a:p>
            </p:txBody>
          </p:sp>
          <p:sp>
            <p:nvSpPr>
              <p:cNvPr id="62" name="Freeform 246"/>
              <p:cNvSpPr>
                <a:spLocks noChangeArrowheads="1"/>
              </p:cNvSpPr>
              <p:nvPr/>
            </p:nvSpPr>
            <p:spPr bwMode="auto">
              <a:xfrm>
                <a:off x="0" y="12701"/>
                <a:ext cx="671513" cy="669923"/>
              </a:xfrm>
              <a:custGeom>
                <a:avLst/>
                <a:gdLst>
                  <a:gd name="T0" fmla="*/ 90 w 179"/>
                  <a:gd name="T1" fmla="*/ 0 h 179"/>
                  <a:gd name="T2" fmla="*/ 67 w 179"/>
                  <a:gd name="T3" fmla="*/ 3 h 179"/>
                  <a:gd name="T4" fmla="*/ 70 w 179"/>
                  <a:gd name="T5" fmla="*/ 5 h 179"/>
                  <a:gd name="T6" fmla="*/ 102 w 179"/>
                  <a:gd name="T7" fmla="*/ 37 h 179"/>
                  <a:gd name="T8" fmla="*/ 102 w 179"/>
                  <a:gd name="T9" fmla="*/ 96 h 179"/>
                  <a:gd name="T10" fmla="*/ 42 w 179"/>
                  <a:gd name="T11" fmla="*/ 96 h 179"/>
                  <a:gd name="T12" fmla="*/ 10 w 179"/>
                  <a:gd name="T13" fmla="*/ 64 h 179"/>
                  <a:gd name="T14" fmla="*/ 6 w 179"/>
                  <a:gd name="T15" fmla="*/ 59 h 179"/>
                  <a:gd name="T16" fmla="*/ 0 w 179"/>
                  <a:gd name="T17" fmla="*/ 89 h 179"/>
                  <a:gd name="T18" fmla="*/ 90 w 179"/>
                  <a:gd name="T19" fmla="*/ 179 h 179"/>
                  <a:gd name="T20" fmla="*/ 179 w 179"/>
                  <a:gd name="T21" fmla="*/ 89 h 179"/>
                  <a:gd name="T22" fmla="*/ 90 w 179"/>
                  <a:gd name="T23" fmla="*/ 0 h 179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79"/>
                  <a:gd name="T37" fmla="*/ 0 h 179"/>
                  <a:gd name="T38" fmla="*/ 179 w 179"/>
                  <a:gd name="T39" fmla="*/ 179 h 179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79" h="179">
                    <a:moveTo>
                      <a:pt x="90" y="0"/>
                    </a:moveTo>
                    <a:cubicBezTo>
                      <a:pt x="82" y="0"/>
                      <a:pt x="75" y="1"/>
                      <a:pt x="67" y="3"/>
                    </a:cubicBezTo>
                    <a:cubicBezTo>
                      <a:pt x="68" y="4"/>
                      <a:pt x="69" y="4"/>
                      <a:pt x="70" y="5"/>
                    </a:cubicBezTo>
                    <a:cubicBezTo>
                      <a:pt x="102" y="37"/>
                      <a:pt x="102" y="37"/>
                      <a:pt x="102" y="37"/>
                    </a:cubicBezTo>
                    <a:cubicBezTo>
                      <a:pt x="118" y="53"/>
                      <a:pt x="118" y="80"/>
                      <a:pt x="102" y="96"/>
                    </a:cubicBezTo>
                    <a:cubicBezTo>
                      <a:pt x="85" y="113"/>
                      <a:pt x="59" y="113"/>
                      <a:pt x="42" y="96"/>
                    </a:cubicBezTo>
                    <a:cubicBezTo>
                      <a:pt x="10" y="64"/>
                      <a:pt x="10" y="64"/>
                      <a:pt x="10" y="64"/>
                    </a:cubicBezTo>
                    <a:cubicBezTo>
                      <a:pt x="9" y="63"/>
                      <a:pt x="7" y="61"/>
                      <a:pt x="6" y="59"/>
                    </a:cubicBezTo>
                    <a:cubicBezTo>
                      <a:pt x="2" y="68"/>
                      <a:pt x="0" y="79"/>
                      <a:pt x="0" y="89"/>
                    </a:cubicBezTo>
                    <a:cubicBezTo>
                      <a:pt x="0" y="139"/>
                      <a:pt x="40" y="179"/>
                      <a:pt x="90" y="179"/>
                    </a:cubicBezTo>
                    <a:cubicBezTo>
                      <a:pt x="139" y="179"/>
                      <a:pt x="179" y="139"/>
                      <a:pt x="179" y="89"/>
                    </a:cubicBezTo>
                    <a:cubicBezTo>
                      <a:pt x="179" y="40"/>
                      <a:pt x="139" y="0"/>
                      <a:pt x="90" y="0"/>
                    </a:cubicBezTo>
                    <a:close/>
                  </a:path>
                </a:pathLst>
              </a:custGeom>
              <a:solidFill>
                <a:srgbClr val="3F3F3F"/>
              </a:solidFill>
              <a:ln w="9525" cmpd="sng">
                <a:noFill/>
                <a:bevel/>
              </a:ln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opperplate Gothic Bold" panose="020E0705020206020404" charset="0"/>
                  <a:ea typeface="微软雅黑" panose="020B0503020204020204" pitchFamily="34" charset="-122"/>
                  <a:sym typeface="Copperplate Gothic Bold" panose="020E0705020206020404" charset="0"/>
                </a:endParaRPr>
              </a:p>
            </p:txBody>
          </p:sp>
          <p:sp>
            <p:nvSpPr>
              <p:cNvPr id="63" name="Freeform 247"/>
              <p:cNvSpPr>
                <a:spLocks noEditPoints="1" noChangeArrowheads="1"/>
              </p:cNvSpPr>
              <p:nvPr/>
            </p:nvSpPr>
            <p:spPr bwMode="auto">
              <a:xfrm>
                <a:off x="828669" y="806452"/>
                <a:ext cx="604837" cy="603251"/>
              </a:xfrm>
              <a:custGeom>
                <a:avLst/>
                <a:gdLst>
                  <a:gd name="T0" fmla="*/ 142 w 161"/>
                  <a:gd name="T1" fmla="*/ 142 h 161"/>
                  <a:gd name="T2" fmla="*/ 142 w 161"/>
                  <a:gd name="T3" fmla="*/ 71 h 161"/>
                  <a:gd name="T4" fmla="*/ 70 w 161"/>
                  <a:gd name="T5" fmla="*/ 0 h 161"/>
                  <a:gd name="T6" fmla="*/ 0 w 161"/>
                  <a:gd name="T7" fmla="*/ 70 h 161"/>
                  <a:gd name="T8" fmla="*/ 72 w 161"/>
                  <a:gd name="T9" fmla="*/ 142 h 161"/>
                  <a:gd name="T10" fmla="*/ 142 w 161"/>
                  <a:gd name="T11" fmla="*/ 142 h 161"/>
                  <a:gd name="T12" fmla="*/ 94 w 161"/>
                  <a:gd name="T13" fmla="*/ 94 h 161"/>
                  <a:gd name="T14" fmla="*/ 123 w 161"/>
                  <a:gd name="T15" fmla="*/ 94 h 161"/>
                  <a:gd name="T16" fmla="*/ 123 w 161"/>
                  <a:gd name="T17" fmla="*/ 123 h 161"/>
                  <a:gd name="T18" fmla="*/ 94 w 161"/>
                  <a:gd name="T19" fmla="*/ 123 h 161"/>
                  <a:gd name="T20" fmla="*/ 94 w 161"/>
                  <a:gd name="T21" fmla="*/ 94 h 161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61"/>
                  <a:gd name="T34" fmla="*/ 0 h 161"/>
                  <a:gd name="T35" fmla="*/ 161 w 161"/>
                  <a:gd name="T36" fmla="*/ 161 h 161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61" h="161">
                    <a:moveTo>
                      <a:pt x="142" y="142"/>
                    </a:moveTo>
                    <a:cubicBezTo>
                      <a:pt x="161" y="122"/>
                      <a:pt x="161" y="91"/>
                      <a:pt x="142" y="71"/>
                    </a:cubicBezTo>
                    <a:cubicBezTo>
                      <a:pt x="70" y="0"/>
                      <a:pt x="70" y="0"/>
                      <a:pt x="70" y="0"/>
                    </a:cubicBezTo>
                    <a:cubicBezTo>
                      <a:pt x="0" y="70"/>
                      <a:pt x="0" y="70"/>
                      <a:pt x="0" y="70"/>
                    </a:cubicBezTo>
                    <a:cubicBezTo>
                      <a:pt x="72" y="142"/>
                      <a:pt x="72" y="142"/>
                      <a:pt x="72" y="142"/>
                    </a:cubicBezTo>
                    <a:cubicBezTo>
                      <a:pt x="91" y="161"/>
                      <a:pt x="122" y="161"/>
                      <a:pt x="142" y="142"/>
                    </a:cubicBezTo>
                    <a:close/>
                    <a:moveTo>
                      <a:pt x="94" y="94"/>
                    </a:moveTo>
                    <a:cubicBezTo>
                      <a:pt x="102" y="86"/>
                      <a:pt x="115" y="86"/>
                      <a:pt x="123" y="94"/>
                    </a:cubicBezTo>
                    <a:cubicBezTo>
                      <a:pt x="131" y="102"/>
                      <a:pt x="131" y="115"/>
                      <a:pt x="123" y="123"/>
                    </a:cubicBezTo>
                    <a:cubicBezTo>
                      <a:pt x="115" y="131"/>
                      <a:pt x="102" y="131"/>
                      <a:pt x="94" y="123"/>
                    </a:cubicBezTo>
                    <a:cubicBezTo>
                      <a:pt x="86" y="115"/>
                      <a:pt x="86" y="102"/>
                      <a:pt x="94" y="94"/>
                    </a:cubicBezTo>
                    <a:close/>
                  </a:path>
                </a:pathLst>
              </a:custGeom>
              <a:solidFill>
                <a:srgbClr val="3F3F3F"/>
              </a:solidFill>
              <a:ln w="9525" cmpd="sng">
                <a:noFill/>
                <a:bevel/>
              </a:ln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opperplate Gothic Bold" panose="020E0705020206020404" charset="0"/>
                  <a:ea typeface="微软雅黑" panose="020B0503020204020204" pitchFamily="34" charset="-122"/>
                  <a:sym typeface="Copperplate Gothic Bold" panose="020E0705020206020404" charset="0"/>
                </a:endParaRPr>
              </a:p>
            </p:txBody>
          </p:sp>
        </p:grpSp>
        <p:grpSp>
          <p:nvGrpSpPr>
            <p:cNvPr id="38" name="组合 39"/>
            <p:cNvGrpSpPr/>
            <p:nvPr/>
          </p:nvGrpSpPr>
          <p:grpSpPr bwMode="auto">
            <a:xfrm>
              <a:off x="7735888" y="2387600"/>
              <a:ext cx="438150" cy="427038"/>
              <a:chOff x="0" y="0"/>
              <a:chExt cx="1720850" cy="1679575"/>
            </a:xfrm>
          </p:grpSpPr>
          <p:sp>
            <p:nvSpPr>
              <p:cNvPr id="52" name="Freeform 186"/>
              <p:cNvSpPr>
                <a:spLocks noChangeArrowheads="1"/>
              </p:cNvSpPr>
              <p:nvPr/>
            </p:nvSpPr>
            <p:spPr bwMode="auto">
              <a:xfrm>
                <a:off x="1304923" y="0"/>
                <a:ext cx="415927" cy="503239"/>
              </a:xfrm>
              <a:custGeom>
                <a:avLst/>
                <a:gdLst>
                  <a:gd name="T0" fmla="*/ 111 w 111"/>
                  <a:gd name="T1" fmla="*/ 42 h 134"/>
                  <a:gd name="T2" fmla="*/ 0 w 111"/>
                  <a:gd name="T3" fmla="*/ 81 h 134"/>
                  <a:gd name="T4" fmla="*/ 79 w 111"/>
                  <a:gd name="T5" fmla="*/ 51 h 134"/>
                  <a:gd name="T6" fmla="*/ 1 w 111"/>
                  <a:gd name="T7" fmla="*/ 85 h 134"/>
                  <a:gd name="T8" fmla="*/ 111 w 111"/>
                  <a:gd name="T9" fmla="*/ 42 h 13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1"/>
                  <a:gd name="T16" fmla="*/ 0 h 134"/>
                  <a:gd name="T17" fmla="*/ 111 w 111"/>
                  <a:gd name="T18" fmla="*/ 134 h 13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1" h="134">
                    <a:moveTo>
                      <a:pt x="111" y="42"/>
                    </a:moveTo>
                    <a:cubicBezTo>
                      <a:pt x="36" y="0"/>
                      <a:pt x="6" y="66"/>
                      <a:pt x="0" y="81"/>
                    </a:cubicBezTo>
                    <a:cubicBezTo>
                      <a:pt x="18" y="74"/>
                      <a:pt x="46" y="58"/>
                      <a:pt x="79" y="51"/>
                    </a:cubicBezTo>
                    <a:cubicBezTo>
                      <a:pt x="79" y="51"/>
                      <a:pt x="44" y="74"/>
                      <a:pt x="1" y="85"/>
                    </a:cubicBezTo>
                    <a:cubicBezTo>
                      <a:pt x="85" y="134"/>
                      <a:pt x="111" y="42"/>
                      <a:pt x="111" y="42"/>
                    </a:cubicBezTo>
                    <a:close/>
                  </a:path>
                </a:pathLst>
              </a:custGeom>
              <a:solidFill>
                <a:srgbClr val="3F3F3F"/>
              </a:solidFill>
              <a:ln w="9525" cmpd="sng">
                <a:noFill/>
                <a:bevel/>
              </a:ln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opperplate Gothic Bold" panose="020E0705020206020404" charset="0"/>
                  <a:ea typeface="微软雅黑" panose="020B0503020204020204" pitchFamily="34" charset="-122"/>
                  <a:sym typeface="Copperplate Gothic Bold" panose="020E0705020206020404" charset="0"/>
                </a:endParaRPr>
              </a:p>
            </p:txBody>
          </p:sp>
          <p:sp>
            <p:nvSpPr>
              <p:cNvPr id="53" name="Freeform 187"/>
              <p:cNvSpPr>
                <a:spLocks noChangeArrowheads="1"/>
              </p:cNvSpPr>
              <p:nvPr/>
            </p:nvSpPr>
            <p:spPr bwMode="auto">
              <a:xfrm>
                <a:off x="1012824" y="0"/>
                <a:ext cx="360363" cy="285752"/>
              </a:xfrm>
              <a:custGeom>
                <a:avLst/>
                <a:gdLst>
                  <a:gd name="T0" fmla="*/ 48 w 96"/>
                  <a:gd name="T1" fmla="*/ 31 h 76"/>
                  <a:gd name="T2" fmla="*/ 67 w 96"/>
                  <a:gd name="T3" fmla="*/ 75 h 76"/>
                  <a:gd name="T4" fmla="*/ 36 w 96"/>
                  <a:gd name="T5" fmla="*/ 0 h 76"/>
                  <a:gd name="T6" fmla="*/ 63 w 96"/>
                  <a:gd name="T7" fmla="*/ 76 h 76"/>
                  <a:gd name="T8" fmla="*/ 48 w 96"/>
                  <a:gd name="T9" fmla="*/ 31 h 7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6"/>
                  <a:gd name="T16" fmla="*/ 0 h 76"/>
                  <a:gd name="T17" fmla="*/ 96 w 96"/>
                  <a:gd name="T18" fmla="*/ 76 h 7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6" h="76">
                    <a:moveTo>
                      <a:pt x="48" y="31"/>
                    </a:moveTo>
                    <a:cubicBezTo>
                      <a:pt x="48" y="31"/>
                      <a:pt x="61" y="52"/>
                      <a:pt x="67" y="75"/>
                    </a:cubicBezTo>
                    <a:cubicBezTo>
                      <a:pt x="74" y="65"/>
                      <a:pt x="96" y="22"/>
                      <a:pt x="36" y="0"/>
                    </a:cubicBezTo>
                    <a:cubicBezTo>
                      <a:pt x="36" y="0"/>
                      <a:pt x="0" y="57"/>
                      <a:pt x="63" y="76"/>
                    </a:cubicBezTo>
                    <a:cubicBezTo>
                      <a:pt x="56" y="61"/>
                      <a:pt x="51" y="40"/>
                      <a:pt x="48" y="31"/>
                    </a:cubicBezTo>
                    <a:close/>
                  </a:path>
                </a:pathLst>
              </a:custGeom>
              <a:solidFill>
                <a:srgbClr val="3F3F3F"/>
              </a:solidFill>
              <a:ln w="9525" cmpd="sng">
                <a:noFill/>
                <a:bevel/>
              </a:ln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opperplate Gothic Bold" panose="020E0705020206020404" charset="0"/>
                  <a:ea typeface="微软雅黑" panose="020B0503020204020204" pitchFamily="34" charset="-122"/>
                  <a:sym typeface="Copperplate Gothic Bold" panose="020E0705020206020404" charset="0"/>
                </a:endParaRPr>
              </a:p>
            </p:txBody>
          </p:sp>
          <p:sp>
            <p:nvSpPr>
              <p:cNvPr id="54" name="Freeform 188"/>
              <p:cNvSpPr>
                <a:spLocks noEditPoints="1" noChangeArrowheads="1"/>
              </p:cNvSpPr>
              <p:nvPr/>
            </p:nvSpPr>
            <p:spPr bwMode="auto">
              <a:xfrm>
                <a:off x="498476" y="563561"/>
                <a:ext cx="461964" cy="468315"/>
              </a:xfrm>
              <a:custGeom>
                <a:avLst/>
                <a:gdLst>
                  <a:gd name="T0" fmla="*/ 91 w 123"/>
                  <a:gd name="T1" fmla="*/ 33 h 125"/>
                  <a:gd name="T2" fmla="*/ 87 w 123"/>
                  <a:gd name="T3" fmla="*/ 71 h 125"/>
                  <a:gd name="T4" fmla="*/ 86 w 123"/>
                  <a:gd name="T5" fmla="*/ 78 h 125"/>
                  <a:gd name="T6" fmla="*/ 90 w 123"/>
                  <a:gd name="T7" fmla="*/ 82 h 125"/>
                  <a:gd name="T8" fmla="*/ 101 w 123"/>
                  <a:gd name="T9" fmla="*/ 74 h 125"/>
                  <a:gd name="T10" fmla="*/ 107 w 123"/>
                  <a:gd name="T11" fmla="*/ 54 h 125"/>
                  <a:gd name="T12" fmla="*/ 95 w 123"/>
                  <a:gd name="T13" fmla="*/ 26 h 125"/>
                  <a:gd name="T14" fmla="*/ 64 w 123"/>
                  <a:gd name="T15" fmla="*/ 14 h 125"/>
                  <a:gd name="T16" fmla="*/ 30 w 123"/>
                  <a:gd name="T17" fmla="*/ 28 h 125"/>
                  <a:gd name="T18" fmla="*/ 17 w 123"/>
                  <a:gd name="T19" fmla="*/ 63 h 125"/>
                  <a:gd name="T20" fmla="*/ 30 w 123"/>
                  <a:gd name="T21" fmla="*/ 96 h 125"/>
                  <a:gd name="T22" fmla="*/ 65 w 123"/>
                  <a:gd name="T23" fmla="*/ 110 h 125"/>
                  <a:gd name="T24" fmla="*/ 102 w 123"/>
                  <a:gd name="T25" fmla="*/ 100 h 125"/>
                  <a:gd name="T26" fmla="*/ 108 w 123"/>
                  <a:gd name="T27" fmla="*/ 114 h 125"/>
                  <a:gd name="T28" fmla="*/ 65 w 123"/>
                  <a:gd name="T29" fmla="*/ 125 h 125"/>
                  <a:gd name="T30" fmla="*/ 17 w 123"/>
                  <a:gd name="T31" fmla="*/ 106 h 125"/>
                  <a:gd name="T32" fmla="*/ 0 w 123"/>
                  <a:gd name="T33" fmla="*/ 63 h 125"/>
                  <a:gd name="T34" fmla="*/ 18 w 123"/>
                  <a:gd name="T35" fmla="*/ 18 h 125"/>
                  <a:gd name="T36" fmla="*/ 64 w 123"/>
                  <a:gd name="T37" fmla="*/ 0 h 125"/>
                  <a:gd name="T38" fmla="*/ 106 w 123"/>
                  <a:gd name="T39" fmla="*/ 16 h 125"/>
                  <a:gd name="T40" fmla="*/ 123 w 123"/>
                  <a:gd name="T41" fmla="*/ 54 h 125"/>
                  <a:gd name="T42" fmla="*/ 113 w 123"/>
                  <a:gd name="T43" fmla="*/ 84 h 125"/>
                  <a:gd name="T44" fmla="*/ 88 w 123"/>
                  <a:gd name="T45" fmla="*/ 96 h 125"/>
                  <a:gd name="T46" fmla="*/ 73 w 123"/>
                  <a:gd name="T47" fmla="*/ 89 h 125"/>
                  <a:gd name="T48" fmla="*/ 57 w 123"/>
                  <a:gd name="T49" fmla="*/ 97 h 125"/>
                  <a:gd name="T50" fmla="*/ 39 w 123"/>
                  <a:gd name="T51" fmla="*/ 88 h 125"/>
                  <a:gd name="T52" fmla="*/ 32 w 123"/>
                  <a:gd name="T53" fmla="*/ 65 h 125"/>
                  <a:gd name="T54" fmla="*/ 40 w 123"/>
                  <a:gd name="T55" fmla="*/ 41 h 125"/>
                  <a:gd name="T56" fmla="*/ 60 w 123"/>
                  <a:gd name="T57" fmla="*/ 31 h 125"/>
                  <a:gd name="T58" fmla="*/ 74 w 123"/>
                  <a:gd name="T59" fmla="*/ 36 h 125"/>
                  <a:gd name="T60" fmla="*/ 75 w 123"/>
                  <a:gd name="T61" fmla="*/ 33 h 125"/>
                  <a:gd name="T62" fmla="*/ 91 w 123"/>
                  <a:gd name="T63" fmla="*/ 33 h 125"/>
                  <a:gd name="T64" fmla="*/ 58 w 123"/>
                  <a:gd name="T65" fmla="*/ 80 h 125"/>
                  <a:gd name="T66" fmla="*/ 69 w 123"/>
                  <a:gd name="T67" fmla="*/ 74 h 125"/>
                  <a:gd name="T68" fmla="*/ 73 w 123"/>
                  <a:gd name="T69" fmla="*/ 61 h 125"/>
                  <a:gd name="T70" fmla="*/ 69 w 123"/>
                  <a:gd name="T71" fmla="*/ 52 h 125"/>
                  <a:gd name="T72" fmla="*/ 61 w 123"/>
                  <a:gd name="T73" fmla="*/ 48 h 125"/>
                  <a:gd name="T74" fmla="*/ 53 w 123"/>
                  <a:gd name="T75" fmla="*/ 53 h 125"/>
                  <a:gd name="T76" fmla="*/ 49 w 123"/>
                  <a:gd name="T77" fmla="*/ 65 h 125"/>
                  <a:gd name="T78" fmla="*/ 52 w 123"/>
                  <a:gd name="T79" fmla="*/ 76 h 125"/>
                  <a:gd name="T80" fmla="*/ 58 w 123"/>
                  <a:gd name="T81" fmla="*/ 80 h 125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123"/>
                  <a:gd name="T124" fmla="*/ 0 h 125"/>
                  <a:gd name="T125" fmla="*/ 123 w 123"/>
                  <a:gd name="T126" fmla="*/ 125 h 125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123" h="125">
                    <a:moveTo>
                      <a:pt x="91" y="33"/>
                    </a:moveTo>
                    <a:cubicBezTo>
                      <a:pt x="87" y="71"/>
                      <a:pt x="87" y="71"/>
                      <a:pt x="87" y="71"/>
                    </a:cubicBezTo>
                    <a:cubicBezTo>
                      <a:pt x="86" y="74"/>
                      <a:pt x="86" y="76"/>
                      <a:pt x="86" y="78"/>
                    </a:cubicBezTo>
                    <a:cubicBezTo>
                      <a:pt x="86" y="81"/>
                      <a:pt x="87" y="82"/>
                      <a:pt x="90" y="82"/>
                    </a:cubicBezTo>
                    <a:cubicBezTo>
                      <a:pt x="94" y="82"/>
                      <a:pt x="98" y="79"/>
                      <a:pt x="101" y="74"/>
                    </a:cubicBezTo>
                    <a:cubicBezTo>
                      <a:pt x="105" y="69"/>
                      <a:pt x="107" y="62"/>
                      <a:pt x="107" y="54"/>
                    </a:cubicBezTo>
                    <a:cubicBezTo>
                      <a:pt x="107" y="43"/>
                      <a:pt x="103" y="33"/>
                      <a:pt x="95" y="26"/>
                    </a:cubicBezTo>
                    <a:cubicBezTo>
                      <a:pt x="86" y="18"/>
                      <a:pt x="76" y="14"/>
                      <a:pt x="64" y="14"/>
                    </a:cubicBezTo>
                    <a:cubicBezTo>
                      <a:pt x="51" y="14"/>
                      <a:pt x="40" y="19"/>
                      <a:pt x="30" y="28"/>
                    </a:cubicBezTo>
                    <a:cubicBezTo>
                      <a:pt x="21" y="37"/>
                      <a:pt x="17" y="49"/>
                      <a:pt x="17" y="63"/>
                    </a:cubicBezTo>
                    <a:cubicBezTo>
                      <a:pt x="17" y="75"/>
                      <a:pt x="21" y="86"/>
                      <a:pt x="30" y="96"/>
                    </a:cubicBezTo>
                    <a:cubicBezTo>
                      <a:pt x="38" y="105"/>
                      <a:pt x="50" y="110"/>
                      <a:pt x="65" y="110"/>
                    </a:cubicBezTo>
                    <a:cubicBezTo>
                      <a:pt x="77" y="110"/>
                      <a:pt x="90" y="107"/>
                      <a:pt x="102" y="100"/>
                    </a:cubicBezTo>
                    <a:cubicBezTo>
                      <a:pt x="108" y="114"/>
                      <a:pt x="108" y="114"/>
                      <a:pt x="108" y="114"/>
                    </a:cubicBezTo>
                    <a:cubicBezTo>
                      <a:pt x="94" y="121"/>
                      <a:pt x="80" y="125"/>
                      <a:pt x="65" y="125"/>
                    </a:cubicBezTo>
                    <a:cubicBezTo>
                      <a:pt x="45" y="125"/>
                      <a:pt x="29" y="119"/>
                      <a:pt x="17" y="106"/>
                    </a:cubicBezTo>
                    <a:cubicBezTo>
                      <a:pt x="6" y="94"/>
                      <a:pt x="0" y="80"/>
                      <a:pt x="0" y="63"/>
                    </a:cubicBezTo>
                    <a:cubicBezTo>
                      <a:pt x="0" y="45"/>
                      <a:pt x="6" y="30"/>
                      <a:pt x="18" y="18"/>
                    </a:cubicBezTo>
                    <a:cubicBezTo>
                      <a:pt x="31" y="6"/>
                      <a:pt x="46" y="0"/>
                      <a:pt x="64" y="0"/>
                    </a:cubicBezTo>
                    <a:cubicBezTo>
                      <a:pt x="80" y="0"/>
                      <a:pt x="95" y="6"/>
                      <a:pt x="106" y="16"/>
                    </a:cubicBezTo>
                    <a:cubicBezTo>
                      <a:pt x="117" y="27"/>
                      <a:pt x="123" y="39"/>
                      <a:pt x="123" y="54"/>
                    </a:cubicBezTo>
                    <a:cubicBezTo>
                      <a:pt x="123" y="66"/>
                      <a:pt x="119" y="76"/>
                      <a:pt x="113" y="84"/>
                    </a:cubicBezTo>
                    <a:cubicBezTo>
                      <a:pt x="106" y="92"/>
                      <a:pt x="97" y="96"/>
                      <a:pt x="88" y="96"/>
                    </a:cubicBezTo>
                    <a:cubicBezTo>
                      <a:pt x="81" y="96"/>
                      <a:pt x="76" y="94"/>
                      <a:pt x="73" y="89"/>
                    </a:cubicBezTo>
                    <a:cubicBezTo>
                      <a:pt x="69" y="94"/>
                      <a:pt x="63" y="97"/>
                      <a:pt x="57" y="97"/>
                    </a:cubicBezTo>
                    <a:cubicBezTo>
                      <a:pt x="50" y="97"/>
                      <a:pt x="44" y="94"/>
                      <a:pt x="39" y="88"/>
                    </a:cubicBezTo>
                    <a:cubicBezTo>
                      <a:pt x="34" y="82"/>
                      <a:pt x="32" y="74"/>
                      <a:pt x="32" y="65"/>
                    </a:cubicBezTo>
                    <a:cubicBezTo>
                      <a:pt x="32" y="55"/>
                      <a:pt x="35" y="47"/>
                      <a:pt x="40" y="41"/>
                    </a:cubicBezTo>
                    <a:cubicBezTo>
                      <a:pt x="46" y="35"/>
                      <a:pt x="53" y="31"/>
                      <a:pt x="60" y="31"/>
                    </a:cubicBezTo>
                    <a:cubicBezTo>
                      <a:pt x="65" y="31"/>
                      <a:pt x="70" y="33"/>
                      <a:pt x="74" y="36"/>
                    </a:cubicBezTo>
                    <a:cubicBezTo>
                      <a:pt x="75" y="33"/>
                      <a:pt x="75" y="33"/>
                      <a:pt x="75" y="33"/>
                    </a:cubicBezTo>
                    <a:lnTo>
                      <a:pt x="91" y="33"/>
                    </a:lnTo>
                    <a:close/>
                    <a:moveTo>
                      <a:pt x="58" y="80"/>
                    </a:moveTo>
                    <a:cubicBezTo>
                      <a:pt x="62" y="80"/>
                      <a:pt x="66" y="78"/>
                      <a:pt x="69" y="74"/>
                    </a:cubicBezTo>
                    <a:cubicBezTo>
                      <a:pt x="71" y="71"/>
                      <a:pt x="73" y="66"/>
                      <a:pt x="73" y="61"/>
                    </a:cubicBezTo>
                    <a:cubicBezTo>
                      <a:pt x="73" y="57"/>
                      <a:pt x="72" y="54"/>
                      <a:pt x="69" y="52"/>
                    </a:cubicBezTo>
                    <a:cubicBezTo>
                      <a:pt x="67" y="49"/>
                      <a:pt x="64" y="48"/>
                      <a:pt x="61" y="48"/>
                    </a:cubicBezTo>
                    <a:cubicBezTo>
                      <a:pt x="58" y="48"/>
                      <a:pt x="55" y="50"/>
                      <a:pt x="53" y="53"/>
                    </a:cubicBezTo>
                    <a:cubicBezTo>
                      <a:pt x="50" y="56"/>
                      <a:pt x="49" y="60"/>
                      <a:pt x="49" y="65"/>
                    </a:cubicBezTo>
                    <a:cubicBezTo>
                      <a:pt x="49" y="70"/>
                      <a:pt x="50" y="73"/>
                      <a:pt x="52" y="76"/>
                    </a:cubicBezTo>
                    <a:cubicBezTo>
                      <a:pt x="53" y="79"/>
                      <a:pt x="56" y="80"/>
                      <a:pt x="58" y="80"/>
                    </a:cubicBezTo>
                    <a:close/>
                  </a:path>
                </a:pathLst>
              </a:custGeom>
              <a:solidFill>
                <a:srgbClr val="3F3F3F"/>
              </a:solidFill>
              <a:ln w="9525" cmpd="sng">
                <a:noFill/>
                <a:bevel/>
              </a:ln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opperplate Gothic Bold" panose="020E0705020206020404" charset="0"/>
                  <a:ea typeface="微软雅黑" panose="020B0503020204020204" pitchFamily="34" charset="-122"/>
                  <a:sym typeface="Copperplate Gothic Bold" panose="020E0705020206020404" charset="0"/>
                </a:endParaRPr>
              </a:p>
            </p:txBody>
          </p:sp>
          <p:sp>
            <p:nvSpPr>
              <p:cNvPr id="55" name="Freeform 189"/>
              <p:cNvSpPr>
                <a:spLocks noChangeArrowheads="1"/>
              </p:cNvSpPr>
              <p:nvPr/>
            </p:nvSpPr>
            <p:spPr bwMode="auto">
              <a:xfrm>
                <a:off x="46038" y="674689"/>
                <a:ext cx="77786" cy="123824"/>
              </a:xfrm>
              <a:custGeom>
                <a:avLst/>
                <a:gdLst>
                  <a:gd name="T0" fmla="*/ 0 w 21"/>
                  <a:gd name="T1" fmla="*/ 17 h 33"/>
                  <a:gd name="T2" fmla="*/ 21 w 21"/>
                  <a:gd name="T3" fmla="*/ 33 h 33"/>
                  <a:gd name="T4" fmla="*/ 21 w 21"/>
                  <a:gd name="T5" fmla="*/ 0 h 33"/>
                  <a:gd name="T6" fmla="*/ 0 w 21"/>
                  <a:gd name="T7" fmla="*/ 17 h 3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1"/>
                  <a:gd name="T13" fmla="*/ 0 h 33"/>
                  <a:gd name="T14" fmla="*/ 21 w 21"/>
                  <a:gd name="T15" fmla="*/ 33 h 3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" h="33">
                    <a:moveTo>
                      <a:pt x="0" y="17"/>
                    </a:moveTo>
                    <a:cubicBezTo>
                      <a:pt x="5" y="25"/>
                      <a:pt x="13" y="30"/>
                      <a:pt x="21" y="33"/>
                    </a:cubicBezTo>
                    <a:cubicBezTo>
                      <a:pt x="21" y="0"/>
                      <a:pt x="21" y="0"/>
                      <a:pt x="21" y="0"/>
                    </a:cubicBez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3F3F3F"/>
              </a:solidFill>
              <a:ln w="9525" cmpd="sng">
                <a:noFill/>
                <a:bevel/>
              </a:ln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opperplate Gothic Bold" panose="020E0705020206020404" charset="0"/>
                  <a:ea typeface="微软雅黑" panose="020B0503020204020204" pitchFamily="34" charset="-122"/>
                  <a:sym typeface="Copperplate Gothic Bold" panose="020E0705020206020404" charset="0"/>
                </a:endParaRPr>
              </a:p>
            </p:txBody>
          </p:sp>
          <p:sp>
            <p:nvSpPr>
              <p:cNvPr id="56" name="Freeform 190"/>
              <p:cNvSpPr>
                <a:spLocks noChangeArrowheads="1"/>
              </p:cNvSpPr>
              <p:nvPr/>
            </p:nvSpPr>
            <p:spPr bwMode="auto">
              <a:xfrm>
                <a:off x="585789" y="195260"/>
                <a:ext cx="284164" cy="101601"/>
              </a:xfrm>
              <a:custGeom>
                <a:avLst/>
                <a:gdLst>
                  <a:gd name="T0" fmla="*/ 52 w 76"/>
                  <a:gd name="T1" fmla="*/ 6 h 27"/>
                  <a:gd name="T2" fmla="*/ 25 w 76"/>
                  <a:gd name="T3" fmla="*/ 6 h 27"/>
                  <a:gd name="T4" fmla="*/ 0 w 76"/>
                  <a:gd name="T5" fmla="*/ 27 h 27"/>
                  <a:gd name="T6" fmla="*/ 76 w 76"/>
                  <a:gd name="T7" fmla="*/ 27 h 27"/>
                  <a:gd name="T8" fmla="*/ 52 w 76"/>
                  <a:gd name="T9" fmla="*/ 6 h 2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6"/>
                  <a:gd name="T16" fmla="*/ 0 h 27"/>
                  <a:gd name="T17" fmla="*/ 76 w 76"/>
                  <a:gd name="T18" fmla="*/ 27 h 2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6" h="27">
                    <a:moveTo>
                      <a:pt x="52" y="6"/>
                    </a:moveTo>
                    <a:cubicBezTo>
                      <a:pt x="44" y="0"/>
                      <a:pt x="32" y="0"/>
                      <a:pt x="25" y="6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76" y="27"/>
                      <a:pt x="76" y="27"/>
                      <a:pt x="76" y="27"/>
                    </a:cubicBezTo>
                    <a:lnTo>
                      <a:pt x="52" y="6"/>
                    </a:lnTo>
                    <a:close/>
                  </a:path>
                </a:pathLst>
              </a:custGeom>
              <a:solidFill>
                <a:srgbClr val="3F3F3F"/>
              </a:solidFill>
              <a:ln w="9525" cmpd="sng">
                <a:noFill/>
                <a:bevel/>
              </a:ln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opperplate Gothic Bold" panose="020E0705020206020404" charset="0"/>
                  <a:ea typeface="微软雅黑" panose="020B0503020204020204" pitchFamily="34" charset="-122"/>
                  <a:sym typeface="Copperplate Gothic Bold" panose="020E0705020206020404" charset="0"/>
                </a:endParaRPr>
              </a:p>
            </p:txBody>
          </p:sp>
          <p:sp>
            <p:nvSpPr>
              <p:cNvPr id="57" name="Freeform 191"/>
              <p:cNvSpPr>
                <a:spLocks noChangeArrowheads="1"/>
              </p:cNvSpPr>
              <p:nvPr/>
            </p:nvSpPr>
            <p:spPr bwMode="auto">
              <a:xfrm>
                <a:off x="1331913" y="674688"/>
                <a:ext cx="82549" cy="123824"/>
              </a:xfrm>
              <a:custGeom>
                <a:avLst/>
                <a:gdLst>
                  <a:gd name="T0" fmla="*/ 22 w 22"/>
                  <a:gd name="T1" fmla="*/ 17 h 33"/>
                  <a:gd name="T2" fmla="*/ 0 w 22"/>
                  <a:gd name="T3" fmla="*/ 0 h 33"/>
                  <a:gd name="T4" fmla="*/ 0 w 22"/>
                  <a:gd name="T5" fmla="*/ 33 h 33"/>
                  <a:gd name="T6" fmla="*/ 22 w 22"/>
                  <a:gd name="T7" fmla="*/ 17 h 3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2"/>
                  <a:gd name="T13" fmla="*/ 0 h 33"/>
                  <a:gd name="T14" fmla="*/ 22 w 22"/>
                  <a:gd name="T15" fmla="*/ 33 h 3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2" h="33">
                    <a:moveTo>
                      <a:pt x="22" y="17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9" y="30"/>
                      <a:pt x="17" y="25"/>
                      <a:pt x="22" y="17"/>
                    </a:cubicBezTo>
                    <a:close/>
                  </a:path>
                </a:pathLst>
              </a:custGeom>
              <a:solidFill>
                <a:srgbClr val="3F3F3F"/>
              </a:solidFill>
              <a:ln w="9525" cmpd="sng">
                <a:noFill/>
                <a:bevel/>
              </a:ln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opperplate Gothic Bold" panose="020E0705020206020404" charset="0"/>
                  <a:ea typeface="微软雅黑" panose="020B0503020204020204" pitchFamily="34" charset="-122"/>
                  <a:sym typeface="Copperplate Gothic Bold" panose="020E0705020206020404" charset="0"/>
                </a:endParaRPr>
              </a:p>
            </p:txBody>
          </p:sp>
          <p:sp>
            <p:nvSpPr>
              <p:cNvPr id="58" name="Freeform 192"/>
              <p:cNvSpPr>
                <a:spLocks noChangeArrowheads="1"/>
              </p:cNvSpPr>
              <p:nvPr/>
            </p:nvSpPr>
            <p:spPr bwMode="auto">
              <a:xfrm>
                <a:off x="123824" y="296861"/>
                <a:ext cx="1208089" cy="996948"/>
              </a:xfrm>
              <a:custGeom>
                <a:avLst/>
                <a:gdLst>
                  <a:gd name="T0" fmla="*/ 18 w 322"/>
                  <a:gd name="T1" fmla="*/ 266 h 266"/>
                  <a:gd name="T2" fmla="*/ 18 w 322"/>
                  <a:gd name="T3" fmla="*/ 42 h 266"/>
                  <a:gd name="T4" fmla="*/ 26 w 322"/>
                  <a:gd name="T5" fmla="*/ 25 h 266"/>
                  <a:gd name="T6" fmla="*/ 45 w 322"/>
                  <a:gd name="T7" fmla="*/ 18 h 266"/>
                  <a:gd name="T8" fmla="*/ 277 w 322"/>
                  <a:gd name="T9" fmla="*/ 18 h 266"/>
                  <a:gd name="T10" fmla="*/ 296 w 322"/>
                  <a:gd name="T11" fmla="*/ 25 h 266"/>
                  <a:gd name="T12" fmla="*/ 304 w 322"/>
                  <a:gd name="T13" fmla="*/ 42 h 266"/>
                  <a:gd name="T14" fmla="*/ 304 w 322"/>
                  <a:gd name="T15" fmla="*/ 266 h 266"/>
                  <a:gd name="T16" fmla="*/ 322 w 322"/>
                  <a:gd name="T17" fmla="*/ 266 h 266"/>
                  <a:gd name="T18" fmla="*/ 322 w 322"/>
                  <a:gd name="T19" fmla="*/ 42 h 266"/>
                  <a:gd name="T20" fmla="*/ 277 w 322"/>
                  <a:gd name="T21" fmla="*/ 0 h 266"/>
                  <a:gd name="T22" fmla="*/ 45 w 322"/>
                  <a:gd name="T23" fmla="*/ 0 h 266"/>
                  <a:gd name="T24" fmla="*/ 0 w 322"/>
                  <a:gd name="T25" fmla="*/ 42 h 266"/>
                  <a:gd name="T26" fmla="*/ 0 w 322"/>
                  <a:gd name="T27" fmla="*/ 266 h 266"/>
                  <a:gd name="T28" fmla="*/ 18 w 322"/>
                  <a:gd name="T29" fmla="*/ 266 h 26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322"/>
                  <a:gd name="T46" fmla="*/ 0 h 266"/>
                  <a:gd name="T47" fmla="*/ 322 w 322"/>
                  <a:gd name="T48" fmla="*/ 266 h 26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322" h="266">
                    <a:moveTo>
                      <a:pt x="18" y="266"/>
                    </a:moveTo>
                    <a:cubicBezTo>
                      <a:pt x="18" y="42"/>
                      <a:pt x="18" y="42"/>
                      <a:pt x="18" y="42"/>
                    </a:cubicBezTo>
                    <a:cubicBezTo>
                      <a:pt x="18" y="35"/>
                      <a:pt x="21" y="29"/>
                      <a:pt x="26" y="25"/>
                    </a:cubicBezTo>
                    <a:cubicBezTo>
                      <a:pt x="31" y="20"/>
                      <a:pt x="38" y="18"/>
                      <a:pt x="45" y="18"/>
                    </a:cubicBezTo>
                    <a:cubicBezTo>
                      <a:pt x="277" y="18"/>
                      <a:pt x="277" y="18"/>
                      <a:pt x="277" y="18"/>
                    </a:cubicBezTo>
                    <a:cubicBezTo>
                      <a:pt x="285" y="18"/>
                      <a:pt x="292" y="20"/>
                      <a:pt x="296" y="25"/>
                    </a:cubicBezTo>
                    <a:cubicBezTo>
                      <a:pt x="301" y="29"/>
                      <a:pt x="304" y="35"/>
                      <a:pt x="304" y="42"/>
                    </a:cubicBezTo>
                    <a:cubicBezTo>
                      <a:pt x="304" y="266"/>
                      <a:pt x="304" y="266"/>
                      <a:pt x="304" y="266"/>
                    </a:cubicBezTo>
                    <a:cubicBezTo>
                      <a:pt x="322" y="266"/>
                      <a:pt x="322" y="266"/>
                      <a:pt x="322" y="266"/>
                    </a:cubicBezTo>
                    <a:cubicBezTo>
                      <a:pt x="322" y="42"/>
                      <a:pt x="322" y="42"/>
                      <a:pt x="322" y="42"/>
                    </a:cubicBezTo>
                    <a:cubicBezTo>
                      <a:pt x="322" y="18"/>
                      <a:pt x="301" y="0"/>
                      <a:pt x="277" y="0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21" y="0"/>
                      <a:pt x="1" y="18"/>
                      <a:pt x="0" y="42"/>
                    </a:cubicBezTo>
                    <a:cubicBezTo>
                      <a:pt x="0" y="266"/>
                      <a:pt x="0" y="266"/>
                      <a:pt x="0" y="266"/>
                    </a:cubicBezTo>
                    <a:lnTo>
                      <a:pt x="18" y="266"/>
                    </a:lnTo>
                    <a:close/>
                  </a:path>
                </a:pathLst>
              </a:custGeom>
              <a:solidFill>
                <a:srgbClr val="3F3F3F"/>
              </a:solidFill>
              <a:ln w="9525" cmpd="sng">
                <a:noFill/>
                <a:bevel/>
              </a:ln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opperplate Gothic Bold" panose="020E0705020206020404" charset="0"/>
                  <a:ea typeface="微软雅黑" panose="020B0503020204020204" pitchFamily="34" charset="-122"/>
                  <a:sym typeface="Copperplate Gothic Bold" panose="020E0705020206020404" charset="0"/>
                </a:endParaRPr>
              </a:p>
            </p:txBody>
          </p:sp>
          <p:sp>
            <p:nvSpPr>
              <p:cNvPr id="59" name="Freeform 193"/>
              <p:cNvSpPr>
                <a:spLocks noEditPoints="1" noChangeArrowheads="1"/>
              </p:cNvSpPr>
              <p:nvPr/>
            </p:nvSpPr>
            <p:spPr bwMode="auto">
              <a:xfrm>
                <a:off x="0" y="784224"/>
                <a:ext cx="1455737" cy="895351"/>
              </a:xfrm>
              <a:custGeom>
                <a:avLst/>
                <a:gdLst>
                  <a:gd name="T0" fmla="*/ 383 w 388"/>
                  <a:gd name="T1" fmla="*/ 0 h 239"/>
                  <a:gd name="T2" fmla="*/ 208 w 388"/>
                  <a:gd name="T3" fmla="*/ 144 h 239"/>
                  <a:gd name="T4" fmla="*/ 180 w 388"/>
                  <a:gd name="T5" fmla="*/ 144 h 239"/>
                  <a:gd name="T6" fmla="*/ 6 w 388"/>
                  <a:gd name="T7" fmla="*/ 0 h 239"/>
                  <a:gd name="T8" fmla="*/ 0 w 388"/>
                  <a:gd name="T9" fmla="*/ 19 h 239"/>
                  <a:gd name="T10" fmla="*/ 0 w 388"/>
                  <a:gd name="T11" fmla="*/ 203 h 239"/>
                  <a:gd name="T12" fmla="*/ 36 w 388"/>
                  <a:gd name="T13" fmla="*/ 239 h 239"/>
                  <a:gd name="T14" fmla="*/ 352 w 388"/>
                  <a:gd name="T15" fmla="*/ 239 h 239"/>
                  <a:gd name="T16" fmla="*/ 388 w 388"/>
                  <a:gd name="T17" fmla="*/ 203 h 239"/>
                  <a:gd name="T18" fmla="*/ 388 w 388"/>
                  <a:gd name="T19" fmla="*/ 19 h 239"/>
                  <a:gd name="T20" fmla="*/ 383 w 388"/>
                  <a:gd name="T21" fmla="*/ 0 h 239"/>
                  <a:gd name="T22" fmla="*/ 128 w 388"/>
                  <a:gd name="T23" fmla="*/ 155 h 239"/>
                  <a:gd name="T24" fmla="*/ 38 w 388"/>
                  <a:gd name="T25" fmla="*/ 211 h 239"/>
                  <a:gd name="T26" fmla="*/ 28 w 388"/>
                  <a:gd name="T27" fmla="*/ 208 h 239"/>
                  <a:gd name="T28" fmla="*/ 30 w 388"/>
                  <a:gd name="T29" fmla="*/ 198 h 239"/>
                  <a:gd name="T30" fmla="*/ 120 w 388"/>
                  <a:gd name="T31" fmla="*/ 142 h 239"/>
                  <a:gd name="T32" fmla="*/ 131 w 388"/>
                  <a:gd name="T33" fmla="*/ 145 h 239"/>
                  <a:gd name="T34" fmla="*/ 128 w 388"/>
                  <a:gd name="T35" fmla="*/ 155 h 239"/>
                  <a:gd name="T36" fmla="*/ 361 w 388"/>
                  <a:gd name="T37" fmla="*/ 208 h 239"/>
                  <a:gd name="T38" fmla="*/ 351 w 388"/>
                  <a:gd name="T39" fmla="*/ 211 h 239"/>
                  <a:gd name="T40" fmla="*/ 260 w 388"/>
                  <a:gd name="T41" fmla="*/ 155 h 239"/>
                  <a:gd name="T42" fmla="*/ 258 w 388"/>
                  <a:gd name="T43" fmla="*/ 145 h 239"/>
                  <a:gd name="T44" fmla="*/ 268 w 388"/>
                  <a:gd name="T45" fmla="*/ 142 h 239"/>
                  <a:gd name="T46" fmla="*/ 359 w 388"/>
                  <a:gd name="T47" fmla="*/ 198 h 239"/>
                  <a:gd name="T48" fmla="*/ 361 w 388"/>
                  <a:gd name="T49" fmla="*/ 208 h 239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388"/>
                  <a:gd name="T76" fmla="*/ 0 h 239"/>
                  <a:gd name="T77" fmla="*/ 388 w 388"/>
                  <a:gd name="T78" fmla="*/ 239 h 239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388" h="239">
                    <a:moveTo>
                      <a:pt x="383" y="0"/>
                    </a:moveTo>
                    <a:cubicBezTo>
                      <a:pt x="208" y="144"/>
                      <a:pt x="208" y="144"/>
                      <a:pt x="208" y="144"/>
                    </a:cubicBezTo>
                    <a:cubicBezTo>
                      <a:pt x="201" y="150"/>
                      <a:pt x="188" y="150"/>
                      <a:pt x="180" y="144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2" y="6"/>
                      <a:pt x="0" y="12"/>
                      <a:pt x="0" y="19"/>
                    </a:cubicBezTo>
                    <a:cubicBezTo>
                      <a:pt x="0" y="203"/>
                      <a:pt x="0" y="203"/>
                      <a:pt x="0" y="203"/>
                    </a:cubicBezTo>
                    <a:cubicBezTo>
                      <a:pt x="0" y="223"/>
                      <a:pt x="16" y="239"/>
                      <a:pt x="36" y="239"/>
                    </a:cubicBezTo>
                    <a:cubicBezTo>
                      <a:pt x="352" y="239"/>
                      <a:pt x="352" y="239"/>
                      <a:pt x="352" y="239"/>
                    </a:cubicBezTo>
                    <a:cubicBezTo>
                      <a:pt x="372" y="239"/>
                      <a:pt x="388" y="223"/>
                      <a:pt x="388" y="203"/>
                    </a:cubicBezTo>
                    <a:cubicBezTo>
                      <a:pt x="388" y="19"/>
                      <a:pt x="388" y="19"/>
                      <a:pt x="388" y="19"/>
                    </a:cubicBezTo>
                    <a:cubicBezTo>
                      <a:pt x="388" y="12"/>
                      <a:pt x="386" y="6"/>
                      <a:pt x="383" y="0"/>
                    </a:cubicBezTo>
                    <a:close/>
                    <a:moveTo>
                      <a:pt x="128" y="155"/>
                    </a:moveTo>
                    <a:cubicBezTo>
                      <a:pt x="38" y="211"/>
                      <a:pt x="38" y="211"/>
                      <a:pt x="38" y="211"/>
                    </a:cubicBezTo>
                    <a:cubicBezTo>
                      <a:pt x="34" y="213"/>
                      <a:pt x="30" y="212"/>
                      <a:pt x="28" y="208"/>
                    </a:cubicBezTo>
                    <a:cubicBezTo>
                      <a:pt x="25" y="205"/>
                      <a:pt x="27" y="200"/>
                      <a:pt x="30" y="198"/>
                    </a:cubicBezTo>
                    <a:cubicBezTo>
                      <a:pt x="120" y="142"/>
                      <a:pt x="120" y="142"/>
                      <a:pt x="120" y="142"/>
                    </a:cubicBezTo>
                    <a:cubicBezTo>
                      <a:pt x="124" y="140"/>
                      <a:pt x="129" y="141"/>
                      <a:pt x="131" y="145"/>
                    </a:cubicBezTo>
                    <a:cubicBezTo>
                      <a:pt x="133" y="148"/>
                      <a:pt x="132" y="153"/>
                      <a:pt x="128" y="155"/>
                    </a:cubicBezTo>
                    <a:close/>
                    <a:moveTo>
                      <a:pt x="361" y="208"/>
                    </a:moveTo>
                    <a:cubicBezTo>
                      <a:pt x="359" y="212"/>
                      <a:pt x="354" y="213"/>
                      <a:pt x="351" y="211"/>
                    </a:cubicBezTo>
                    <a:cubicBezTo>
                      <a:pt x="260" y="155"/>
                      <a:pt x="260" y="155"/>
                      <a:pt x="260" y="155"/>
                    </a:cubicBezTo>
                    <a:cubicBezTo>
                      <a:pt x="257" y="153"/>
                      <a:pt x="256" y="148"/>
                      <a:pt x="258" y="145"/>
                    </a:cubicBezTo>
                    <a:cubicBezTo>
                      <a:pt x="260" y="141"/>
                      <a:pt x="265" y="140"/>
                      <a:pt x="268" y="142"/>
                    </a:cubicBezTo>
                    <a:cubicBezTo>
                      <a:pt x="359" y="198"/>
                      <a:pt x="359" y="198"/>
                      <a:pt x="359" y="198"/>
                    </a:cubicBezTo>
                    <a:cubicBezTo>
                      <a:pt x="362" y="200"/>
                      <a:pt x="363" y="205"/>
                      <a:pt x="361" y="208"/>
                    </a:cubicBezTo>
                    <a:close/>
                  </a:path>
                </a:pathLst>
              </a:custGeom>
              <a:solidFill>
                <a:srgbClr val="3F3F3F"/>
              </a:solidFill>
              <a:ln w="9525" cmpd="sng">
                <a:noFill/>
                <a:bevel/>
              </a:ln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opperplate Gothic Bold" panose="020E0705020206020404" charset="0"/>
                  <a:ea typeface="微软雅黑" panose="020B0503020204020204" pitchFamily="34" charset="-122"/>
                  <a:sym typeface="Copperplate Gothic Bold" panose="020E0705020206020404" charset="0"/>
                </a:endParaRPr>
              </a:p>
            </p:txBody>
          </p:sp>
        </p:grpSp>
        <p:grpSp>
          <p:nvGrpSpPr>
            <p:cNvPr id="39" name="组合 54"/>
            <p:cNvGrpSpPr/>
            <p:nvPr/>
          </p:nvGrpSpPr>
          <p:grpSpPr bwMode="auto">
            <a:xfrm>
              <a:off x="4010025" y="2335213"/>
              <a:ext cx="471488" cy="444500"/>
              <a:chOff x="0" y="0"/>
              <a:chExt cx="1826946" cy="1717745"/>
            </a:xfrm>
          </p:grpSpPr>
          <p:sp>
            <p:nvSpPr>
              <p:cNvPr id="44" name="Freeform 92"/>
              <p:cNvSpPr>
                <a:spLocks noChangeArrowheads="1"/>
              </p:cNvSpPr>
              <p:nvPr/>
            </p:nvSpPr>
            <p:spPr bwMode="auto">
              <a:xfrm>
                <a:off x="1320607" y="1324030"/>
                <a:ext cx="160314" cy="168281"/>
              </a:xfrm>
              <a:custGeom>
                <a:avLst/>
                <a:gdLst>
                  <a:gd name="T0" fmla="*/ 5 w 43"/>
                  <a:gd name="T1" fmla="*/ 4 h 45"/>
                  <a:gd name="T2" fmla="*/ 20 w 43"/>
                  <a:gd name="T3" fmla="*/ 5 h 45"/>
                  <a:gd name="T4" fmla="*/ 20 w 43"/>
                  <a:gd name="T5" fmla="*/ 5 h 45"/>
                  <a:gd name="T6" fmla="*/ 39 w 43"/>
                  <a:gd name="T7" fmla="*/ 25 h 45"/>
                  <a:gd name="T8" fmla="*/ 38 w 43"/>
                  <a:gd name="T9" fmla="*/ 41 h 45"/>
                  <a:gd name="T10" fmla="*/ 38 w 43"/>
                  <a:gd name="T11" fmla="*/ 41 h 45"/>
                  <a:gd name="T12" fmla="*/ 23 w 43"/>
                  <a:gd name="T13" fmla="*/ 40 h 45"/>
                  <a:gd name="T14" fmla="*/ 23 w 43"/>
                  <a:gd name="T15" fmla="*/ 40 h 45"/>
                  <a:gd name="T16" fmla="*/ 4 w 43"/>
                  <a:gd name="T17" fmla="*/ 20 h 45"/>
                  <a:gd name="T18" fmla="*/ 2 w 43"/>
                  <a:gd name="T19" fmla="*/ 18 h 45"/>
                  <a:gd name="T20" fmla="*/ 2 w 43"/>
                  <a:gd name="T21" fmla="*/ 18 h 45"/>
                  <a:gd name="T22" fmla="*/ 5 w 43"/>
                  <a:gd name="T23" fmla="*/ 4 h 45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43"/>
                  <a:gd name="T37" fmla="*/ 0 h 45"/>
                  <a:gd name="T38" fmla="*/ 43 w 43"/>
                  <a:gd name="T39" fmla="*/ 45 h 45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43" h="45">
                    <a:moveTo>
                      <a:pt x="5" y="4"/>
                    </a:moveTo>
                    <a:cubicBezTo>
                      <a:pt x="9" y="0"/>
                      <a:pt x="16" y="0"/>
                      <a:pt x="20" y="5"/>
                    </a:cubicBezTo>
                    <a:cubicBezTo>
                      <a:pt x="20" y="5"/>
                      <a:pt x="20" y="5"/>
                      <a:pt x="20" y="5"/>
                    </a:cubicBezTo>
                    <a:cubicBezTo>
                      <a:pt x="39" y="25"/>
                      <a:pt x="39" y="25"/>
                      <a:pt x="39" y="25"/>
                    </a:cubicBezTo>
                    <a:cubicBezTo>
                      <a:pt x="43" y="30"/>
                      <a:pt x="43" y="37"/>
                      <a:pt x="38" y="41"/>
                    </a:cubicBezTo>
                    <a:cubicBezTo>
                      <a:pt x="38" y="41"/>
                      <a:pt x="38" y="41"/>
                      <a:pt x="38" y="41"/>
                    </a:cubicBezTo>
                    <a:cubicBezTo>
                      <a:pt x="34" y="45"/>
                      <a:pt x="27" y="45"/>
                      <a:pt x="23" y="40"/>
                    </a:cubicBezTo>
                    <a:cubicBezTo>
                      <a:pt x="23" y="40"/>
                      <a:pt x="23" y="40"/>
                      <a:pt x="23" y="40"/>
                    </a:cubicBezTo>
                    <a:cubicBezTo>
                      <a:pt x="4" y="20"/>
                      <a:pt x="4" y="20"/>
                      <a:pt x="4" y="20"/>
                    </a:cubicBezTo>
                    <a:cubicBezTo>
                      <a:pt x="3" y="19"/>
                      <a:pt x="3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3"/>
                      <a:pt x="1" y="8"/>
                      <a:pt x="5" y="4"/>
                    </a:cubicBezTo>
                    <a:close/>
                  </a:path>
                </a:pathLst>
              </a:custGeom>
              <a:solidFill>
                <a:srgbClr val="3F3F3F"/>
              </a:solidFill>
              <a:ln w="9525" cmpd="sng">
                <a:noFill/>
                <a:bevel/>
              </a:ln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opperplate Gothic Bold" panose="020E0705020206020404" charset="0"/>
                  <a:ea typeface="微软雅黑" panose="020B0503020204020204" pitchFamily="34" charset="-122"/>
                  <a:sym typeface="Copperplate Gothic Bold" panose="020E0705020206020404" charset="0"/>
                </a:endParaRPr>
              </a:p>
            </p:txBody>
          </p:sp>
          <p:sp>
            <p:nvSpPr>
              <p:cNvPr id="45" name="Freeform 93"/>
              <p:cNvSpPr>
                <a:spLocks noChangeArrowheads="1"/>
              </p:cNvSpPr>
              <p:nvPr/>
            </p:nvSpPr>
            <p:spPr bwMode="auto">
              <a:xfrm>
                <a:off x="1342828" y="1158924"/>
                <a:ext cx="190471" cy="131768"/>
              </a:xfrm>
              <a:custGeom>
                <a:avLst/>
                <a:gdLst>
                  <a:gd name="T0" fmla="*/ 2 w 51"/>
                  <a:gd name="T1" fmla="*/ 27 h 35"/>
                  <a:gd name="T2" fmla="*/ 17 w 51"/>
                  <a:gd name="T3" fmla="*/ 33 h 35"/>
                  <a:gd name="T4" fmla="*/ 17 w 51"/>
                  <a:gd name="T5" fmla="*/ 33 h 35"/>
                  <a:gd name="T6" fmla="*/ 42 w 51"/>
                  <a:gd name="T7" fmla="*/ 23 h 35"/>
                  <a:gd name="T8" fmla="*/ 49 w 51"/>
                  <a:gd name="T9" fmla="*/ 9 h 35"/>
                  <a:gd name="T10" fmla="*/ 49 w 51"/>
                  <a:gd name="T11" fmla="*/ 9 h 35"/>
                  <a:gd name="T12" fmla="*/ 34 w 51"/>
                  <a:gd name="T13" fmla="*/ 2 h 35"/>
                  <a:gd name="T14" fmla="*/ 34 w 51"/>
                  <a:gd name="T15" fmla="*/ 2 h 35"/>
                  <a:gd name="T16" fmla="*/ 9 w 51"/>
                  <a:gd name="T17" fmla="*/ 12 h 35"/>
                  <a:gd name="T18" fmla="*/ 6 w 51"/>
                  <a:gd name="T19" fmla="*/ 14 h 35"/>
                  <a:gd name="T20" fmla="*/ 6 w 51"/>
                  <a:gd name="T21" fmla="*/ 14 h 35"/>
                  <a:gd name="T22" fmla="*/ 2 w 51"/>
                  <a:gd name="T23" fmla="*/ 27 h 35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51"/>
                  <a:gd name="T37" fmla="*/ 0 h 35"/>
                  <a:gd name="T38" fmla="*/ 51 w 51"/>
                  <a:gd name="T39" fmla="*/ 35 h 35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51" h="35">
                    <a:moveTo>
                      <a:pt x="2" y="27"/>
                    </a:moveTo>
                    <a:cubicBezTo>
                      <a:pt x="4" y="33"/>
                      <a:pt x="11" y="35"/>
                      <a:pt x="17" y="33"/>
                    </a:cubicBezTo>
                    <a:cubicBezTo>
                      <a:pt x="17" y="33"/>
                      <a:pt x="17" y="33"/>
                      <a:pt x="17" y="33"/>
                    </a:cubicBezTo>
                    <a:cubicBezTo>
                      <a:pt x="42" y="23"/>
                      <a:pt x="42" y="23"/>
                      <a:pt x="42" y="23"/>
                    </a:cubicBezTo>
                    <a:cubicBezTo>
                      <a:pt x="48" y="21"/>
                      <a:pt x="51" y="14"/>
                      <a:pt x="49" y="9"/>
                    </a:cubicBezTo>
                    <a:cubicBezTo>
                      <a:pt x="49" y="9"/>
                      <a:pt x="49" y="9"/>
                      <a:pt x="49" y="9"/>
                    </a:cubicBezTo>
                    <a:cubicBezTo>
                      <a:pt x="47" y="3"/>
                      <a:pt x="40" y="0"/>
                      <a:pt x="34" y="2"/>
                    </a:cubicBezTo>
                    <a:cubicBezTo>
                      <a:pt x="34" y="2"/>
                      <a:pt x="34" y="2"/>
                      <a:pt x="34" y="2"/>
                    </a:cubicBezTo>
                    <a:cubicBezTo>
                      <a:pt x="9" y="12"/>
                      <a:pt x="9" y="12"/>
                      <a:pt x="9" y="12"/>
                    </a:cubicBezTo>
                    <a:cubicBezTo>
                      <a:pt x="8" y="13"/>
                      <a:pt x="7" y="13"/>
                      <a:pt x="6" y="14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2" y="17"/>
                      <a:pt x="0" y="22"/>
                      <a:pt x="2" y="27"/>
                    </a:cubicBezTo>
                    <a:close/>
                  </a:path>
                </a:pathLst>
              </a:custGeom>
              <a:solidFill>
                <a:srgbClr val="3F3F3F"/>
              </a:solidFill>
              <a:ln w="9525" cmpd="sng">
                <a:noFill/>
                <a:bevel/>
              </a:ln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opperplate Gothic Bold" panose="020E0705020206020404" charset="0"/>
                  <a:ea typeface="微软雅黑" panose="020B0503020204020204" pitchFamily="34" charset="-122"/>
                  <a:sym typeface="Copperplate Gothic Bold" panose="020E0705020206020404" charset="0"/>
                </a:endParaRPr>
              </a:p>
            </p:txBody>
          </p:sp>
          <p:sp>
            <p:nvSpPr>
              <p:cNvPr id="46" name="Freeform 94"/>
              <p:cNvSpPr>
                <a:spLocks noEditPoints="1" noChangeArrowheads="1"/>
              </p:cNvSpPr>
              <p:nvPr/>
            </p:nvSpPr>
            <p:spPr bwMode="auto">
              <a:xfrm>
                <a:off x="304754" y="608036"/>
                <a:ext cx="801572" cy="806484"/>
              </a:xfrm>
              <a:custGeom>
                <a:avLst/>
                <a:gdLst>
                  <a:gd name="T0" fmla="*/ 0 w 214"/>
                  <a:gd name="T1" fmla="*/ 108 h 215"/>
                  <a:gd name="T2" fmla="*/ 107 w 214"/>
                  <a:gd name="T3" fmla="*/ 0 h 215"/>
                  <a:gd name="T4" fmla="*/ 107 w 214"/>
                  <a:gd name="T5" fmla="*/ 0 h 215"/>
                  <a:gd name="T6" fmla="*/ 214 w 214"/>
                  <a:gd name="T7" fmla="*/ 108 h 215"/>
                  <a:gd name="T8" fmla="*/ 214 w 214"/>
                  <a:gd name="T9" fmla="*/ 108 h 215"/>
                  <a:gd name="T10" fmla="*/ 107 w 214"/>
                  <a:gd name="T11" fmla="*/ 215 h 215"/>
                  <a:gd name="T12" fmla="*/ 107 w 214"/>
                  <a:gd name="T13" fmla="*/ 215 h 215"/>
                  <a:gd name="T14" fmla="*/ 0 w 214"/>
                  <a:gd name="T15" fmla="*/ 108 h 215"/>
                  <a:gd name="T16" fmla="*/ 10 w 214"/>
                  <a:gd name="T17" fmla="*/ 108 h 215"/>
                  <a:gd name="T18" fmla="*/ 107 w 214"/>
                  <a:gd name="T19" fmla="*/ 205 h 215"/>
                  <a:gd name="T20" fmla="*/ 107 w 214"/>
                  <a:gd name="T21" fmla="*/ 205 h 215"/>
                  <a:gd name="T22" fmla="*/ 204 w 214"/>
                  <a:gd name="T23" fmla="*/ 108 h 215"/>
                  <a:gd name="T24" fmla="*/ 204 w 214"/>
                  <a:gd name="T25" fmla="*/ 108 h 215"/>
                  <a:gd name="T26" fmla="*/ 107 w 214"/>
                  <a:gd name="T27" fmla="*/ 11 h 215"/>
                  <a:gd name="T28" fmla="*/ 107 w 214"/>
                  <a:gd name="T29" fmla="*/ 11 h 215"/>
                  <a:gd name="T30" fmla="*/ 10 w 214"/>
                  <a:gd name="T31" fmla="*/ 108 h 215"/>
                  <a:gd name="T32" fmla="*/ 10 w 214"/>
                  <a:gd name="T33" fmla="*/ 108 h 21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14"/>
                  <a:gd name="T52" fmla="*/ 0 h 215"/>
                  <a:gd name="T53" fmla="*/ 214 w 214"/>
                  <a:gd name="T54" fmla="*/ 215 h 21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14" h="215">
                    <a:moveTo>
                      <a:pt x="0" y="108"/>
                    </a:moveTo>
                    <a:cubicBezTo>
                      <a:pt x="0" y="48"/>
                      <a:pt x="48" y="0"/>
                      <a:pt x="107" y="0"/>
                    </a:cubicBezTo>
                    <a:cubicBezTo>
                      <a:pt x="107" y="0"/>
                      <a:pt x="107" y="0"/>
                      <a:pt x="107" y="0"/>
                    </a:cubicBezTo>
                    <a:cubicBezTo>
                      <a:pt x="166" y="0"/>
                      <a:pt x="214" y="48"/>
                      <a:pt x="214" y="108"/>
                    </a:cubicBezTo>
                    <a:cubicBezTo>
                      <a:pt x="214" y="108"/>
                      <a:pt x="214" y="108"/>
                      <a:pt x="214" y="108"/>
                    </a:cubicBezTo>
                    <a:cubicBezTo>
                      <a:pt x="214" y="167"/>
                      <a:pt x="166" y="215"/>
                      <a:pt x="107" y="215"/>
                    </a:cubicBezTo>
                    <a:cubicBezTo>
                      <a:pt x="107" y="215"/>
                      <a:pt x="107" y="215"/>
                      <a:pt x="107" y="215"/>
                    </a:cubicBezTo>
                    <a:cubicBezTo>
                      <a:pt x="48" y="215"/>
                      <a:pt x="0" y="167"/>
                      <a:pt x="0" y="108"/>
                    </a:cubicBezTo>
                    <a:close/>
                    <a:moveTo>
                      <a:pt x="10" y="108"/>
                    </a:moveTo>
                    <a:cubicBezTo>
                      <a:pt x="10" y="161"/>
                      <a:pt x="54" y="204"/>
                      <a:pt x="107" y="205"/>
                    </a:cubicBezTo>
                    <a:cubicBezTo>
                      <a:pt x="107" y="205"/>
                      <a:pt x="107" y="205"/>
                      <a:pt x="107" y="205"/>
                    </a:cubicBezTo>
                    <a:cubicBezTo>
                      <a:pt x="161" y="204"/>
                      <a:pt x="204" y="161"/>
                      <a:pt x="204" y="108"/>
                    </a:cubicBezTo>
                    <a:cubicBezTo>
                      <a:pt x="204" y="108"/>
                      <a:pt x="204" y="108"/>
                      <a:pt x="204" y="108"/>
                    </a:cubicBezTo>
                    <a:cubicBezTo>
                      <a:pt x="204" y="54"/>
                      <a:pt x="161" y="11"/>
                      <a:pt x="107" y="11"/>
                    </a:cubicBezTo>
                    <a:cubicBezTo>
                      <a:pt x="107" y="11"/>
                      <a:pt x="107" y="11"/>
                      <a:pt x="107" y="11"/>
                    </a:cubicBezTo>
                    <a:cubicBezTo>
                      <a:pt x="54" y="11"/>
                      <a:pt x="10" y="54"/>
                      <a:pt x="10" y="108"/>
                    </a:cubicBezTo>
                    <a:cubicBezTo>
                      <a:pt x="10" y="108"/>
                      <a:pt x="10" y="108"/>
                      <a:pt x="10" y="108"/>
                    </a:cubicBezTo>
                    <a:close/>
                  </a:path>
                </a:pathLst>
              </a:custGeom>
              <a:solidFill>
                <a:srgbClr val="3F3F3F"/>
              </a:solidFill>
              <a:ln w="9525" cmpd="sng">
                <a:noFill/>
                <a:bevel/>
              </a:ln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opperplate Gothic Bold" panose="020E0705020206020404" charset="0"/>
                  <a:ea typeface="微软雅黑" panose="020B0503020204020204" pitchFamily="34" charset="-122"/>
                  <a:sym typeface="Copperplate Gothic Bold" panose="020E0705020206020404" charset="0"/>
                </a:endParaRPr>
              </a:p>
            </p:txBody>
          </p:sp>
          <p:sp>
            <p:nvSpPr>
              <p:cNvPr id="47" name="Freeform 95"/>
              <p:cNvSpPr>
                <a:spLocks noEditPoints="1" noChangeArrowheads="1"/>
              </p:cNvSpPr>
              <p:nvPr/>
            </p:nvSpPr>
            <p:spPr bwMode="auto">
              <a:xfrm>
                <a:off x="0" y="304811"/>
                <a:ext cx="1414255" cy="1412934"/>
              </a:xfrm>
              <a:custGeom>
                <a:avLst/>
                <a:gdLst>
                  <a:gd name="T0" fmla="*/ 377 w 377"/>
                  <a:gd name="T1" fmla="*/ 182 h 377"/>
                  <a:gd name="T2" fmla="*/ 341 w 377"/>
                  <a:gd name="T3" fmla="*/ 149 h 377"/>
                  <a:gd name="T4" fmla="*/ 325 w 377"/>
                  <a:gd name="T5" fmla="*/ 110 h 377"/>
                  <a:gd name="T6" fmla="*/ 327 w 377"/>
                  <a:gd name="T7" fmla="*/ 61 h 377"/>
                  <a:gd name="T8" fmla="*/ 324 w 377"/>
                  <a:gd name="T9" fmla="*/ 58 h 377"/>
                  <a:gd name="T10" fmla="*/ 319 w 377"/>
                  <a:gd name="T11" fmla="*/ 53 h 377"/>
                  <a:gd name="T12" fmla="*/ 317 w 377"/>
                  <a:gd name="T13" fmla="*/ 51 h 377"/>
                  <a:gd name="T14" fmla="*/ 268 w 377"/>
                  <a:gd name="T15" fmla="*/ 53 h 377"/>
                  <a:gd name="T16" fmla="*/ 229 w 377"/>
                  <a:gd name="T17" fmla="*/ 36 h 377"/>
                  <a:gd name="T18" fmla="*/ 196 w 377"/>
                  <a:gd name="T19" fmla="*/ 0 h 377"/>
                  <a:gd name="T20" fmla="*/ 192 w 377"/>
                  <a:gd name="T21" fmla="*/ 0 h 377"/>
                  <a:gd name="T22" fmla="*/ 185 w 377"/>
                  <a:gd name="T23" fmla="*/ 0 h 377"/>
                  <a:gd name="T24" fmla="*/ 182 w 377"/>
                  <a:gd name="T25" fmla="*/ 0 h 377"/>
                  <a:gd name="T26" fmla="*/ 149 w 377"/>
                  <a:gd name="T27" fmla="*/ 36 h 377"/>
                  <a:gd name="T28" fmla="*/ 109 w 377"/>
                  <a:gd name="T29" fmla="*/ 52 h 377"/>
                  <a:gd name="T30" fmla="*/ 60 w 377"/>
                  <a:gd name="T31" fmla="*/ 50 h 377"/>
                  <a:gd name="T32" fmla="*/ 58 w 377"/>
                  <a:gd name="T33" fmla="*/ 52 h 377"/>
                  <a:gd name="T34" fmla="*/ 53 w 377"/>
                  <a:gd name="T35" fmla="*/ 57 h 377"/>
                  <a:gd name="T36" fmla="*/ 50 w 377"/>
                  <a:gd name="T37" fmla="*/ 60 h 377"/>
                  <a:gd name="T38" fmla="*/ 52 w 377"/>
                  <a:gd name="T39" fmla="*/ 108 h 377"/>
                  <a:gd name="T40" fmla="*/ 36 w 377"/>
                  <a:gd name="T41" fmla="*/ 148 h 377"/>
                  <a:gd name="T42" fmla="*/ 0 w 377"/>
                  <a:gd name="T43" fmla="*/ 181 h 377"/>
                  <a:gd name="T44" fmla="*/ 0 w 377"/>
                  <a:gd name="T45" fmla="*/ 184 h 377"/>
                  <a:gd name="T46" fmla="*/ 0 w 377"/>
                  <a:gd name="T47" fmla="*/ 191 h 377"/>
                  <a:gd name="T48" fmla="*/ 0 w 377"/>
                  <a:gd name="T49" fmla="*/ 195 h 377"/>
                  <a:gd name="T50" fmla="*/ 35 w 377"/>
                  <a:gd name="T51" fmla="*/ 228 h 377"/>
                  <a:gd name="T52" fmla="*/ 51 w 377"/>
                  <a:gd name="T53" fmla="*/ 267 h 377"/>
                  <a:gd name="T54" fmla="*/ 49 w 377"/>
                  <a:gd name="T55" fmla="*/ 316 h 377"/>
                  <a:gd name="T56" fmla="*/ 52 w 377"/>
                  <a:gd name="T57" fmla="*/ 319 h 377"/>
                  <a:gd name="T58" fmla="*/ 57 w 377"/>
                  <a:gd name="T59" fmla="*/ 324 h 377"/>
                  <a:gd name="T60" fmla="*/ 59 w 377"/>
                  <a:gd name="T61" fmla="*/ 326 h 377"/>
                  <a:gd name="T62" fmla="*/ 108 w 377"/>
                  <a:gd name="T63" fmla="*/ 324 h 377"/>
                  <a:gd name="T64" fmla="*/ 147 w 377"/>
                  <a:gd name="T65" fmla="*/ 341 h 377"/>
                  <a:gd name="T66" fmla="*/ 180 w 377"/>
                  <a:gd name="T67" fmla="*/ 377 h 377"/>
                  <a:gd name="T68" fmla="*/ 184 w 377"/>
                  <a:gd name="T69" fmla="*/ 377 h 377"/>
                  <a:gd name="T70" fmla="*/ 191 w 377"/>
                  <a:gd name="T71" fmla="*/ 377 h 377"/>
                  <a:gd name="T72" fmla="*/ 194 w 377"/>
                  <a:gd name="T73" fmla="*/ 377 h 377"/>
                  <a:gd name="T74" fmla="*/ 227 w 377"/>
                  <a:gd name="T75" fmla="*/ 341 h 377"/>
                  <a:gd name="T76" fmla="*/ 267 w 377"/>
                  <a:gd name="T77" fmla="*/ 325 h 377"/>
                  <a:gd name="T78" fmla="*/ 316 w 377"/>
                  <a:gd name="T79" fmla="*/ 327 h 377"/>
                  <a:gd name="T80" fmla="*/ 318 w 377"/>
                  <a:gd name="T81" fmla="*/ 325 h 377"/>
                  <a:gd name="T82" fmla="*/ 323 w 377"/>
                  <a:gd name="T83" fmla="*/ 320 h 377"/>
                  <a:gd name="T84" fmla="*/ 326 w 377"/>
                  <a:gd name="T85" fmla="*/ 317 h 377"/>
                  <a:gd name="T86" fmla="*/ 324 w 377"/>
                  <a:gd name="T87" fmla="*/ 269 h 377"/>
                  <a:gd name="T88" fmla="*/ 341 w 377"/>
                  <a:gd name="T89" fmla="*/ 229 h 377"/>
                  <a:gd name="T90" fmla="*/ 377 w 377"/>
                  <a:gd name="T91" fmla="*/ 196 h 377"/>
                  <a:gd name="T92" fmla="*/ 377 w 377"/>
                  <a:gd name="T93" fmla="*/ 193 h 377"/>
                  <a:gd name="T94" fmla="*/ 377 w 377"/>
                  <a:gd name="T95" fmla="*/ 186 h 377"/>
                  <a:gd name="T96" fmla="*/ 377 w 377"/>
                  <a:gd name="T97" fmla="*/ 182 h 377"/>
                  <a:gd name="T98" fmla="*/ 188 w 377"/>
                  <a:gd name="T99" fmla="*/ 303 h 377"/>
                  <a:gd name="T100" fmla="*/ 73 w 377"/>
                  <a:gd name="T101" fmla="*/ 189 h 377"/>
                  <a:gd name="T102" fmla="*/ 188 w 377"/>
                  <a:gd name="T103" fmla="*/ 74 h 377"/>
                  <a:gd name="T104" fmla="*/ 303 w 377"/>
                  <a:gd name="T105" fmla="*/ 189 h 377"/>
                  <a:gd name="T106" fmla="*/ 188 w 377"/>
                  <a:gd name="T107" fmla="*/ 303 h 377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377"/>
                  <a:gd name="T163" fmla="*/ 0 h 377"/>
                  <a:gd name="T164" fmla="*/ 377 w 377"/>
                  <a:gd name="T165" fmla="*/ 377 h 377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377" h="377">
                    <a:moveTo>
                      <a:pt x="377" y="182"/>
                    </a:moveTo>
                    <a:cubicBezTo>
                      <a:pt x="377" y="160"/>
                      <a:pt x="354" y="152"/>
                      <a:pt x="341" y="149"/>
                    </a:cubicBezTo>
                    <a:cubicBezTo>
                      <a:pt x="337" y="135"/>
                      <a:pt x="332" y="122"/>
                      <a:pt x="325" y="110"/>
                    </a:cubicBezTo>
                    <a:cubicBezTo>
                      <a:pt x="332" y="99"/>
                      <a:pt x="343" y="77"/>
                      <a:pt x="327" y="61"/>
                    </a:cubicBezTo>
                    <a:cubicBezTo>
                      <a:pt x="324" y="58"/>
                      <a:pt x="324" y="58"/>
                      <a:pt x="324" y="58"/>
                    </a:cubicBezTo>
                    <a:cubicBezTo>
                      <a:pt x="319" y="53"/>
                      <a:pt x="319" y="53"/>
                      <a:pt x="319" y="53"/>
                    </a:cubicBezTo>
                    <a:cubicBezTo>
                      <a:pt x="317" y="51"/>
                      <a:pt x="317" y="51"/>
                      <a:pt x="317" y="51"/>
                    </a:cubicBezTo>
                    <a:cubicBezTo>
                      <a:pt x="301" y="35"/>
                      <a:pt x="280" y="45"/>
                      <a:pt x="268" y="53"/>
                    </a:cubicBezTo>
                    <a:cubicBezTo>
                      <a:pt x="256" y="45"/>
                      <a:pt x="243" y="40"/>
                      <a:pt x="229" y="36"/>
                    </a:cubicBezTo>
                    <a:cubicBezTo>
                      <a:pt x="226" y="23"/>
                      <a:pt x="218" y="0"/>
                      <a:pt x="196" y="0"/>
                    </a:cubicBezTo>
                    <a:cubicBezTo>
                      <a:pt x="192" y="0"/>
                      <a:pt x="192" y="0"/>
                      <a:pt x="192" y="0"/>
                    </a:cubicBezTo>
                    <a:cubicBezTo>
                      <a:pt x="185" y="0"/>
                      <a:pt x="185" y="0"/>
                      <a:pt x="185" y="0"/>
                    </a:cubicBezTo>
                    <a:cubicBezTo>
                      <a:pt x="182" y="0"/>
                      <a:pt x="182" y="0"/>
                      <a:pt x="182" y="0"/>
                    </a:cubicBezTo>
                    <a:cubicBezTo>
                      <a:pt x="160" y="0"/>
                      <a:pt x="152" y="23"/>
                      <a:pt x="149" y="36"/>
                    </a:cubicBezTo>
                    <a:cubicBezTo>
                      <a:pt x="135" y="39"/>
                      <a:pt x="121" y="45"/>
                      <a:pt x="109" y="52"/>
                    </a:cubicBezTo>
                    <a:cubicBezTo>
                      <a:pt x="98" y="44"/>
                      <a:pt x="76" y="34"/>
                      <a:pt x="60" y="50"/>
                    </a:cubicBezTo>
                    <a:cubicBezTo>
                      <a:pt x="58" y="52"/>
                      <a:pt x="58" y="52"/>
                      <a:pt x="58" y="52"/>
                    </a:cubicBezTo>
                    <a:cubicBezTo>
                      <a:pt x="53" y="57"/>
                      <a:pt x="53" y="57"/>
                      <a:pt x="53" y="57"/>
                    </a:cubicBezTo>
                    <a:cubicBezTo>
                      <a:pt x="50" y="60"/>
                      <a:pt x="50" y="60"/>
                      <a:pt x="50" y="60"/>
                    </a:cubicBezTo>
                    <a:cubicBezTo>
                      <a:pt x="35" y="75"/>
                      <a:pt x="45" y="97"/>
                      <a:pt x="52" y="108"/>
                    </a:cubicBezTo>
                    <a:cubicBezTo>
                      <a:pt x="45" y="120"/>
                      <a:pt x="39" y="134"/>
                      <a:pt x="36" y="148"/>
                    </a:cubicBezTo>
                    <a:cubicBezTo>
                      <a:pt x="23" y="150"/>
                      <a:pt x="0" y="158"/>
                      <a:pt x="0" y="181"/>
                    </a:cubicBezTo>
                    <a:cubicBezTo>
                      <a:pt x="0" y="184"/>
                      <a:pt x="0" y="184"/>
                      <a:pt x="0" y="184"/>
                    </a:cubicBezTo>
                    <a:cubicBezTo>
                      <a:pt x="0" y="191"/>
                      <a:pt x="0" y="191"/>
                      <a:pt x="0" y="191"/>
                    </a:cubicBezTo>
                    <a:cubicBezTo>
                      <a:pt x="0" y="195"/>
                      <a:pt x="0" y="195"/>
                      <a:pt x="0" y="195"/>
                    </a:cubicBezTo>
                    <a:cubicBezTo>
                      <a:pt x="0" y="217"/>
                      <a:pt x="22" y="225"/>
                      <a:pt x="35" y="228"/>
                    </a:cubicBezTo>
                    <a:cubicBezTo>
                      <a:pt x="39" y="242"/>
                      <a:pt x="44" y="255"/>
                      <a:pt x="51" y="267"/>
                    </a:cubicBezTo>
                    <a:cubicBezTo>
                      <a:pt x="44" y="279"/>
                      <a:pt x="33" y="300"/>
                      <a:pt x="49" y="316"/>
                    </a:cubicBezTo>
                    <a:cubicBezTo>
                      <a:pt x="52" y="319"/>
                      <a:pt x="52" y="319"/>
                      <a:pt x="52" y="319"/>
                    </a:cubicBezTo>
                    <a:cubicBezTo>
                      <a:pt x="57" y="324"/>
                      <a:pt x="57" y="324"/>
                      <a:pt x="57" y="324"/>
                    </a:cubicBezTo>
                    <a:cubicBezTo>
                      <a:pt x="59" y="326"/>
                      <a:pt x="59" y="326"/>
                      <a:pt x="59" y="326"/>
                    </a:cubicBezTo>
                    <a:cubicBezTo>
                      <a:pt x="75" y="342"/>
                      <a:pt x="97" y="332"/>
                      <a:pt x="108" y="324"/>
                    </a:cubicBezTo>
                    <a:cubicBezTo>
                      <a:pt x="120" y="332"/>
                      <a:pt x="133" y="337"/>
                      <a:pt x="147" y="341"/>
                    </a:cubicBezTo>
                    <a:cubicBezTo>
                      <a:pt x="150" y="354"/>
                      <a:pt x="158" y="377"/>
                      <a:pt x="180" y="377"/>
                    </a:cubicBezTo>
                    <a:cubicBezTo>
                      <a:pt x="184" y="377"/>
                      <a:pt x="184" y="377"/>
                      <a:pt x="184" y="377"/>
                    </a:cubicBezTo>
                    <a:cubicBezTo>
                      <a:pt x="191" y="377"/>
                      <a:pt x="191" y="377"/>
                      <a:pt x="191" y="377"/>
                    </a:cubicBezTo>
                    <a:cubicBezTo>
                      <a:pt x="194" y="377"/>
                      <a:pt x="194" y="377"/>
                      <a:pt x="194" y="377"/>
                    </a:cubicBezTo>
                    <a:cubicBezTo>
                      <a:pt x="217" y="377"/>
                      <a:pt x="225" y="355"/>
                      <a:pt x="227" y="341"/>
                    </a:cubicBezTo>
                    <a:cubicBezTo>
                      <a:pt x="241" y="338"/>
                      <a:pt x="255" y="332"/>
                      <a:pt x="267" y="325"/>
                    </a:cubicBezTo>
                    <a:cubicBezTo>
                      <a:pt x="278" y="333"/>
                      <a:pt x="300" y="343"/>
                      <a:pt x="316" y="327"/>
                    </a:cubicBezTo>
                    <a:cubicBezTo>
                      <a:pt x="318" y="325"/>
                      <a:pt x="318" y="325"/>
                      <a:pt x="318" y="325"/>
                    </a:cubicBezTo>
                    <a:cubicBezTo>
                      <a:pt x="323" y="320"/>
                      <a:pt x="323" y="320"/>
                      <a:pt x="323" y="320"/>
                    </a:cubicBezTo>
                    <a:cubicBezTo>
                      <a:pt x="326" y="317"/>
                      <a:pt x="326" y="317"/>
                      <a:pt x="326" y="317"/>
                    </a:cubicBezTo>
                    <a:cubicBezTo>
                      <a:pt x="342" y="302"/>
                      <a:pt x="331" y="280"/>
                      <a:pt x="324" y="269"/>
                    </a:cubicBezTo>
                    <a:cubicBezTo>
                      <a:pt x="331" y="257"/>
                      <a:pt x="337" y="243"/>
                      <a:pt x="341" y="229"/>
                    </a:cubicBezTo>
                    <a:cubicBezTo>
                      <a:pt x="354" y="227"/>
                      <a:pt x="377" y="219"/>
                      <a:pt x="377" y="196"/>
                    </a:cubicBezTo>
                    <a:cubicBezTo>
                      <a:pt x="377" y="193"/>
                      <a:pt x="377" y="193"/>
                      <a:pt x="377" y="193"/>
                    </a:cubicBezTo>
                    <a:cubicBezTo>
                      <a:pt x="377" y="186"/>
                      <a:pt x="377" y="186"/>
                      <a:pt x="377" y="186"/>
                    </a:cubicBezTo>
                    <a:lnTo>
                      <a:pt x="377" y="182"/>
                    </a:lnTo>
                    <a:close/>
                    <a:moveTo>
                      <a:pt x="188" y="303"/>
                    </a:moveTo>
                    <a:cubicBezTo>
                      <a:pt x="125" y="303"/>
                      <a:pt x="73" y="252"/>
                      <a:pt x="73" y="189"/>
                    </a:cubicBezTo>
                    <a:cubicBezTo>
                      <a:pt x="73" y="125"/>
                      <a:pt x="125" y="74"/>
                      <a:pt x="188" y="74"/>
                    </a:cubicBezTo>
                    <a:cubicBezTo>
                      <a:pt x="252" y="74"/>
                      <a:pt x="303" y="125"/>
                      <a:pt x="303" y="189"/>
                    </a:cubicBezTo>
                    <a:cubicBezTo>
                      <a:pt x="303" y="252"/>
                      <a:pt x="252" y="303"/>
                      <a:pt x="188" y="303"/>
                    </a:cubicBezTo>
                    <a:close/>
                  </a:path>
                </a:pathLst>
              </a:custGeom>
              <a:solidFill>
                <a:srgbClr val="3F3F3F"/>
              </a:solidFill>
              <a:ln w="9525" cmpd="sng">
                <a:noFill/>
                <a:bevel/>
              </a:ln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opperplate Gothic Bold" panose="020E0705020206020404" charset="0"/>
                  <a:ea typeface="微软雅黑" panose="020B0503020204020204" pitchFamily="34" charset="-122"/>
                  <a:sym typeface="Copperplate Gothic Bold" panose="020E0705020206020404" charset="0"/>
                </a:endParaRPr>
              </a:p>
            </p:txBody>
          </p:sp>
          <p:sp>
            <p:nvSpPr>
              <p:cNvPr id="48" name="Freeform 96"/>
              <p:cNvSpPr>
                <a:spLocks noChangeArrowheads="1"/>
              </p:cNvSpPr>
              <p:nvPr/>
            </p:nvSpPr>
            <p:spPr bwMode="auto">
              <a:xfrm>
                <a:off x="979347" y="0"/>
                <a:ext cx="847599" cy="847758"/>
              </a:xfrm>
              <a:custGeom>
                <a:avLst/>
                <a:gdLst>
                  <a:gd name="T0" fmla="*/ 204 w 226"/>
                  <a:gd name="T1" fmla="*/ 90 h 226"/>
                  <a:gd name="T2" fmla="*/ 195 w 226"/>
                  <a:gd name="T3" fmla="*/ 66 h 226"/>
                  <a:gd name="T4" fmla="*/ 196 w 226"/>
                  <a:gd name="T5" fmla="*/ 37 h 226"/>
                  <a:gd name="T6" fmla="*/ 195 w 226"/>
                  <a:gd name="T7" fmla="*/ 35 h 226"/>
                  <a:gd name="T8" fmla="*/ 192 w 226"/>
                  <a:gd name="T9" fmla="*/ 32 h 226"/>
                  <a:gd name="T10" fmla="*/ 190 w 226"/>
                  <a:gd name="T11" fmla="*/ 31 h 226"/>
                  <a:gd name="T12" fmla="*/ 161 w 226"/>
                  <a:gd name="T13" fmla="*/ 32 h 226"/>
                  <a:gd name="T14" fmla="*/ 137 w 226"/>
                  <a:gd name="T15" fmla="*/ 22 h 226"/>
                  <a:gd name="T16" fmla="*/ 117 w 226"/>
                  <a:gd name="T17" fmla="*/ 0 h 226"/>
                  <a:gd name="T18" fmla="*/ 115 w 226"/>
                  <a:gd name="T19" fmla="*/ 0 h 226"/>
                  <a:gd name="T20" fmla="*/ 111 w 226"/>
                  <a:gd name="T21" fmla="*/ 0 h 226"/>
                  <a:gd name="T22" fmla="*/ 109 w 226"/>
                  <a:gd name="T23" fmla="*/ 0 h 226"/>
                  <a:gd name="T24" fmla="*/ 89 w 226"/>
                  <a:gd name="T25" fmla="*/ 22 h 226"/>
                  <a:gd name="T26" fmla="*/ 66 w 226"/>
                  <a:gd name="T27" fmla="*/ 31 h 226"/>
                  <a:gd name="T28" fmla="*/ 36 w 226"/>
                  <a:gd name="T29" fmla="*/ 30 h 226"/>
                  <a:gd name="T30" fmla="*/ 35 w 226"/>
                  <a:gd name="T31" fmla="*/ 32 h 226"/>
                  <a:gd name="T32" fmla="*/ 32 w 226"/>
                  <a:gd name="T33" fmla="*/ 35 h 226"/>
                  <a:gd name="T34" fmla="*/ 30 w 226"/>
                  <a:gd name="T35" fmla="*/ 36 h 226"/>
                  <a:gd name="T36" fmla="*/ 31 w 226"/>
                  <a:gd name="T37" fmla="*/ 65 h 226"/>
                  <a:gd name="T38" fmla="*/ 21 w 226"/>
                  <a:gd name="T39" fmla="*/ 89 h 226"/>
                  <a:gd name="T40" fmla="*/ 0 w 226"/>
                  <a:gd name="T41" fmla="*/ 109 h 226"/>
                  <a:gd name="T42" fmla="*/ 0 w 226"/>
                  <a:gd name="T43" fmla="*/ 111 h 226"/>
                  <a:gd name="T44" fmla="*/ 0 w 226"/>
                  <a:gd name="T45" fmla="*/ 115 h 226"/>
                  <a:gd name="T46" fmla="*/ 0 w 226"/>
                  <a:gd name="T47" fmla="*/ 117 h 226"/>
                  <a:gd name="T48" fmla="*/ 0 w 226"/>
                  <a:gd name="T49" fmla="*/ 119 h 226"/>
                  <a:gd name="T50" fmla="*/ 7 w 226"/>
                  <a:gd name="T51" fmla="*/ 122 h 226"/>
                  <a:gd name="T52" fmla="*/ 36 w 226"/>
                  <a:gd name="T53" fmla="*/ 114 h 226"/>
                  <a:gd name="T54" fmla="*/ 44 w 226"/>
                  <a:gd name="T55" fmla="*/ 115 h 226"/>
                  <a:gd name="T56" fmla="*/ 44 w 226"/>
                  <a:gd name="T57" fmla="*/ 113 h 226"/>
                  <a:gd name="T58" fmla="*/ 113 w 226"/>
                  <a:gd name="T59" fmla="*/ 44 h 226"/>
                  <a:gd name="T60" fmla="*/ 182 w 226"/>
                  <a:gd name="T61" fmla="*/ 113 h 226"/>
                  <a:gd name="T62" fmla="*/ 113 w 226"/>
                  <a:gd name="T63" fmla="*/ 182 h 226"/>
                  <a:gd name="T64" fmla="*/ 82 w 226"/>
                  <a:gd name="T65" fmla="*/ 175 h 226"/>
                  <a:gd name="T66" fmla="*/ 75 w 226"/>
                  <a:gd name="T67" fmla="*/ 191 h 226"/>
                  <a:gd name="T68" fmla="*/ 80 w 226"/>
                  <a:gd name="T69" fmla="*/ 202 h 226"/>
                  <a:gd name="T70" fmla="*/ 88 w 226"/>
                  <a:gd name="T71" fmla="*/ 205 h 226"/>
                  <a:gd name="T72" fmla="*/ 108 w 226"/>
                  <a:gd name="T73" fmla="*/ 226 h 226"/>
                  <a:gd name="T74" fmla="*/ 110 w 226"/>
                  <a:gd name="T75" fmla="*/ 226 h 226"/>
                  <a:gd name="T76" fmla="*/ 114 w 226"/>
                  <a:gd name="T77" fmla="*/ 226 h 226"/>
                  <a:gd name="T78" fmla="*/ 117 w 226"/>
                  <a:gd name="T79" fmla="*/ 226 h 226"/>
                  <a:gd name="T80" fmla="*/ 136 w 226"/>
                  <a:gd name="T81" fmla="*/ 205 h 226"/>
                  <a:gd name="T82" fmla="*/ 160 w 226"/>
                  <a:gd name="T83" fmla="*/ 195 h 226"/>
                  <a:gd name="T84" fmla="*/ 189 w 226"/>
                  <a:gd name="T85" fmla="*/ 196 h 226"/>
                  <a:gd name="T86" fmla="*/ 191 w 226"/>
                  <a:gd name="T87" fmla="*/ 195 h 226"/>
                  <a:gd name="T88" fmla="*/ 194 w 226"/>
                  <a:gd name="T89" fmla="*/ 192 h 226"/>
                  <a:gd name="T90" fmla="*/ 195 w 226"/>
                  <a:gd name="T91" fmla="*/ 191 h 226"/>
                  <a:gd name="T92" fmla="*/ 194 w 226"/>
                  <a:gd name="T93" fmla="*/ 161 h 226"/>
                  <a:gd name="T94" fmla="*/ 204 w 226"/>
                  <a:gd name="T95" fmla="*/ 138 h 226"/>
                  <a:gd name="T96" fmla="*/ 226 w 226"/>
                  <a:gd name="T97" fmla="*/ 118 h 226"/>
                  <a:gd name="T98" fmla="*/ 226 w 226"/>
                  <a:gd name="T99" fmla="*/ 116 h 226"/>
                  <a:gd name="T100" fmla="*/ 226 w 226"/>
                  <a:gd name="T101" fmla="*/ 112 h 226"/>
                  <a:gd name="T102" fmla="*/ 226 w 226"/>
                  <a:gd name="T103" fmla="*/ 110 h 226"/>
                  <a:gd name="T104" fmla="*/ 204 w 226"/>
                  <a:gd name="T105" fmla="*/ 90 h 22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226"/>
                  <a:gd name="T160" fmla="*/ 0 h 226"/>
                  <a:gd name="T161" fmla="*/ 226 w 226"/>
                  <a:gd name="T162" fmla="*/ 226 h 22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226" h="226">
                    <a:moveTo>
                      <a:pt x="204" y="90"/>
                    </a:moveTo>
                    <a:cubicBezTo>
                      <a:pt x="202" y="81"/>
                      <a:pt x="199" y="73"/>
                      <a:pt x="195" y="66"/>
                    </a:cubicBezTo>
                    <a:cubicBezTo>
                      <a:pt x="199" y="59"/>
                      <a:pt x="206" y="46"/>
                      <a:pt x="196" y="37"/>
                    </a:cubicBezTo>
                    <a:cubicBezTo>
                      <a:pt x="195" y="35"/>
                      <a:pt x="195" y="35"/>
                      <a:pt x="195" y="35"/>
                    </a:cubicBezTo>
                    <a:cubicBezTo>
                      <a:pt x="192" y="32"/>
                      <a:pt x="192" y="32"/>
                      <a:pt x="192" y="32"/>
                    </a:cubicBezTo>
                    <a:cubicBezTo>
                      <a:pt x="190" y="31"/>
                      <a:pt x="190" y="31"/>
                      <a:pt x="190" y="31"/>
                    </a:cubicBezTo>
                    <a:cubicBezTo>
                      <a:pt x="181" y="21"/>
                      <a:pt x="168" y="27"/>
                      <a:pt x="161" y="32"/>
                    </a:cubicBezTo>
                    <a:cubicBezTo>
                      <a:pt x="154" y="28"/>
                      <a:pt x="146" y="24"/>
                      <a:pt x="137" y="22"/>
                    </a:cubicBezTo>
                    <a:cubicBezTo>
                      <a:pt x="136" y="14"/>
                      <a:pt x="131" y="0"/>
                      <a:pt x="117" y="0"/>
                    </a:cubicBezTo>
                    <a:cubicBezTo>
                      <a:pt x="115" y="0"/>
                      <a:pt x="115" y="0"/>
                      <a:pt x="115" y="0"/>
                    </a:cubicBezTo>
                    <a:cubicBezTo>
                      <a:pt x="111" y="0"/>
                      <a:pt x="111" y="0"/>
                      <a:pt x="111" y="0"/>
                    </a:cubicBezTo>
                    <a:cubicBezTo>
                      <a:pt x="109" y="0"/>
                      <a:pt x="109" y="0"/>
                      <a:pt x="109" y="0"/>
                    </a:cubicBezTo>
                    <a:cubicBezTo>
                      <a:pt x="96" y="0"/>
                      <a:pt x="91" y="14"/>
                      <a:pt x="89" y="22"/>
                    </a:cubicBezTo>
                    <a:cubicBezTo>
                      <a:pt x="81" y="24"/>
                      <a:pt x="73" y="27"/>
                      <a:pt x="66" y="31"/>
                    </a:cubicBezTo>
                    <a:cubicBezTo>
                      <a:pt x="59" y="27"/>
                      <a:pt x="46" y="21"/>
                      <a:pt x="36" y="30"/>
                    </a:cubicBezTo>
                    <a:cubicBezTo>
                      <a:pt x="35" y="32"/>
                      <a:pt x="35" y="32"/>
                      <a:pt x="35" y="32"/>
                    </a:cubicBezTo>
                    <a:cubicBezTo>
                      <a:pt x="32" y="35"/>
                      <a:pt x="32" y="35"/>
                      <a:pt x="32" y="35"/>
                    </a:cubicBezTo>
                    <a:cubicBezTo>
                      <a:pt x="30" y="36"/>
                      <a:pt x="30" y="36"/>
                      <a:pt x="30" y="36"/>
                    </a:cubicBezTo>
                    <a:cubicBezTo>
                      <a:pt x="21" y="45"/>
                      <a:pt x="27" y="58"/>
                      <a:pt x="31" y="65"/>
                    </a:cubicBezTo>
                    <a:cubicBezTo>
                      <a:pt x="27" y="72"/>
                      <a:pt x="24" y="80"/>
                      <a:pt x="21" y="89"/>
                    </a:cubicBezTo>
                    <a:cubicBezTo>
                      <a:pt x="14" y="90"/>
                      <a:pt x="0" y="95"/>
                      <a:pt x="0" y="109"/>
                    </a:cubicBezTo>
                    <a:cubicBezTo>
                      <a:pt x="0" y="111"/>
                      <a:pt x="0" y="111"/>
                      <a:pt x="0" y="111"/>
                    </a:cubicBezTo>
                    <a:cubicBezTo>
                      <a:pt x="0" y="115"/>
                      <a:pt x="0" y="115"/>
                      <a:pt x="0" y="115"/>
                    </a:cubicBezTo>
                    <a:cubicBezTo>
                      <a:pt x="0" y="117"/>
                      <a:pt x="0" y="117"/>
                      <a:pt x="0" y="117"/>
                    </a:cubicBezTo>
                    <a:cubicBezTo>
                      <a:pt x="0" y="118"/>
                      <a:pt x="0" y="118"/>
                      <a:pt x="0" y="119"/>
                    </a:cubicBezTo>
                    <a:cubicBezTo>
                      <a:pt x="2" y="120"/>
                      <a:pt x="5" y="121"/>
                      <a:pt x="7" y="122"/>
                    </a:cubicBezTo>
                    <a:cubicBezTo>
                      <a:pt x="15" y="118"/>
                      <a:pt x="25" y="114"/>
                      <a:pt x="36" y="114"/>
                    </a:cubicBezTo>
                    <a:cubicBezTo>
                      <a:pt x="39" y="114"/>
                      <a:pt x="41" y="114"/>
                      <a:pt x="44" y="115"/>
                    </a:cubicBezTo>
                    <a:cubicBezTo>
                      <a:pt x="44" y="114"/>
                      <a:pt x="44" y="114"/>
                      <a:pt x="44" y="113"/>
                    </a:cubicBezTo>
                    <a:cubicBezTo>
                      <a:pt x="44" y="75"/>
                      <a:pt x="75" y="44"/>
                      <a:pt x="113" y="44"/>
                    </a:cubicBezTo>
                    <a:cubicBezTo>
                      <a:pt x="151" y="44"/>
                      <a:pt x="182" y="75"/>
                      <a:pt x="182" y="113"/>
                    </a:cubicBezTo>
                    <a:cubicBezTo>
                      <a:pt x="182" y="151"/>
                      <a:pt x="151" y="182"/>
                      <a:pt x="113" y="182"/>
                    </a:cubicBezTo>
                    <a:cubicBezTo>
                      <a:pt x="102" y="182"/>
                      <a:pt x="91" y="179"/>
                      <a:pt x="82" y="175"/>
                    </a:cubicBezTo>
                    <a:cubicBezTo>
                      <a:pt x="80" y="181"/>
                      <a:pt x="78" y="186"/>
                      <a:pt x="75" y="191"/>
                    </a:cubicBezTo>
                    <a:cubicBezTo>
                      <a:pt x="77" y="195"/>
                      <a:pt x="79" y="198"/>
                      <a:pt x="80" y="202"/>
                    </a:cubicBezTo>
                    <a:cubicBezTo>
                      <a:pt x="83" y="203"/>
                      <a:pt x="86" y="204"/>
                      <a:pt x="88" y="205"/>
                    </a:cubicBezTo>
                    <a:cubicBezTo>
                      <a:pt x="90" y="212"/>
                      <a:pt x="95" y="226"/>
                      <a:pt x="108" y="226"/>
                    </a:cubicBezTo>
                    <a:cubicBezTo>
                      <a:pt x="110" y="226"/>
                      <a:pt x="110" y="226"/>
                      <a:pt x="110" y="226"/>
                    </a:cubicBezTo>
                    <a:cubicBezTo>
                      <a:pt x="114" y="226"/>
                      <a:pt x="114" y="226"/>
                      <a:pt x="114" y="226"/>
                    </a:cubicBezTo>
                    <a:cubicBezTo>
                      <a:pt x="117" y="226"/>
                      <a:pt x="117" y="226"/>
                      <a:pt x="117" y="226"/>
                    </a:cubicBezTo>
                    <a:cubicBezTo>
                      <a:pt x="130" y="226"/>
                      <a:pt x="135" y="213"/>
                      <a:pt x="136" y="205"/>
                    </a:cubicBezTo>
                    <a:cubicBezTo>
                      <a:pt x="145" y="203"/>
                      <a:pt x="153" y="199"/>
                      <a:pt x="160" y="195"/>
                    </a:cubicBezTo>
                    <a:cubicBezTo>
                      <a:pt x="167" y="200"/>
                      <a:pt x="180" y="206"/>
                      <a:pt x="189" y="196"/>
                    </a:cubicBezTo>
                    <a:cubicBezTo>
                      <a:pt x="191" y="195"/>
                      <a:pt x="191" y="195"/>
                      <a:pt x="191" y="195"/>
                    </a:cubicBezTo>
                    <a:cubicBezTo>
                      <a:pt x="194" y="192"/>
                      <a:pt x="194" y="192"/>
                      <a:pt x="194" y="192"/>
                    </a:cubicBezTo>
                    <a:cubicBezTo>
                      <a:pt x="195" y="191"/>
                      <a:pt x="195" y="191"/>
                      <a:pt x="195" y="191"/>
                    </a:cubicBezTo>
                    <a:cubicBezTo>
                      <a:pt x="205" y="181"/>
                      <a:pt x="199" y="168"/>
                      <a:pt x="194" y="161"/>
                    </a:cubicBezTo>
                    <a:cubicBezTo>
                      <a:pt x="199" y="154"/>
                      <a:pt x="202" y="146"/>
                      <a:pt x="204" y="138"/>
                    </a:cubicBezTo>
                    <a:cubicBezTo>
                      <a:pt x="212" y="136"/>
                      <a:pt x="226" y="131"/>
                      <a:pt x="226" y="118"/>
                    </a:cubicBezTo>
                    <a:cubicBezTo>
                      <a:pt x="226" y="116"/>
                      <a:pt x="226" y="116"/>
                      <a:pt x="226" y="116"/>
                    </a:cubicBezTo>
                    <a:cubicBezTo>
                      <a:pt x="226" y="112"/>
                      <a:pt x="226" y="112"/>
                      <a:pt x="226" y="112"/>
                    </a:cubicBezTo>
                    <a:cubicBezTo>
                      <a:pt x="226" y="110"/>
                      <a:pt x="226" y="110"/>
                      <a:pt x="226" y="110"/>
                    </a:cubicBezTo>
                    <a:cubicBezTo>
                      <a:pt x="226" y="96"/>
                      <a:pt x="212" y="91"/>
                      <a:pt x="204" y="90"/>
                    </a:cubicBezTo>
                    <a:close/>
                  </a:path>
                </a:pathLst>
              </a:custGeom>
              <a:solidFill>
                <a:srgbClr val="3F3F3F"/>
              </a:solidFill>
              <a:ln w="9525" cmpd="sng">
                <a:noFill/>
                <a:bevel/>
              </a:ln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opperplate Gothic Bold" panose="020E0705020206020404" charset="0"/>
                  <a:ea typeface="微软雅黑" panose="020B0503020204020204" pitchFamily="34" charset="-122"/>
                  <a:sym typeface="Copperplate Gothic Bold" panose="020E0705020206020404" charset="0"/>
                </a:endParaRPr>
              </a:p>
            </p:txBody>
          </p:sp>
          <p:sp>
            <p:nvSpPr>
              <p:cNvPr id="49" name="Freeform 97"/>
              <p:cNvSpPr>
                <a:spLocks noChangeArrowheads="1"/>
              </p:cNvSpPr>
              <p:nvPr/>
            </p:nvSpPr>
            <p:spPr bwMode="auto">
              <a:xfrm>
                <a:off x="1158707" y="184155"/>
                <a:ext cx="484118" cy="484209"/>
              </a:xfrm>
              <a:custGeom>
                <a:avLst/>
                <a:gdLst>
                  <a:gd name="T0" fmla="*/ 129 w 129"/>
                  <a:gd name="T1" fmla="*/ 64 h 129"/>
                  <a:gd name="T2" fmla="*/ 65 w 129"/>
                  <a:gd name="T3" fmla="*/ 0 h 129"/>
                  <a:gd name="T4" fmla="*/ 0 w 129"/>
                  <a:gd name="T5" fmla="*/ 64 h 129"/>
                  <a:gd name="T6" fmla="*/ 1 w 129"/>
                  <a:gd name="T7" fmla="*/ 67 h 129"/>
                  <a:gd name="T8" fmla="*/ 7 w 129"/>
                  <a:gd name="T9" fmla="*/ 70 h 129"/>
                  <a:gd name="T10" fmla="*/ 7 w 129"/>
                  <a:gd name="T11" fmla="*/ 64 h 129"/>
                  <a:gd name="T12" fmla="*/ 65 w 129"/>
                  <a:gd name="T13" fmla="*/ 6 h 129"/>
                  <a:gd name="T14" fmla="*/ 123 w 129"/>
                  <a:gd name="T15" fmla="*/ 64 h 129"/>
                  <a:gd name="T16" fmla="*/ 65 w 129"/>
                  <a:gd name="T17" fmla="*/ 122 h 129"/>
                  <a:gd name="T18" fmla="*/ 36 w 129"/>
                  <a:gd name="T19" fmla="*/ 115 h 129"/>
                  <a:gd name="T20" fmla="*/ 35 w 129"/>
                  <a:gd name="T21" fmla="*/ 121 h 129"/>
                  <a:gd name="T22" fmla="*/ 65 w 129"/>
                  <a:gd name="T23" fmla="*/ 129 h 129"/>
                  <a:gd name="T24" fmla="*/ 129 w 129"/>
                  <a:gd name="T25" fmla="*/ 64 h 12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29"/>
                  <a:gd name="T40" fmla="*/ 0 h 129"/>
                  <a:gd name="T41" fmla="*/ 129 w 129"/>
                  <a:gd name="T42" fmla="*/ 129 h 129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29" h="129">
                    <a:moveTo>
                      <a:pt x="129" y="64"/>
                    </a:moveTo>
                    <a:cubicBezTo>
                      <a:pt x="129" y="29"/>
                      <a:pt x="100" y="0"/>
                      <a:pt x="65" y="0"/>
                    </a:cubicBezTo>
                    <a:cubicBezTo>
                      <a:pt x="29" y="0"/>
                      <a:pt x="0" y="29"/>
                      <a:pt x="0" y="64"/>
                    </a:cubicBezTo>
                    <a:cubicBezTo>
                      <a:pt x="0" y="65"/>
                      <a:pt x="1" y="66"/>
                      <a:pt x="1" y="67"/>
                    </a:cubicBezTo>
                    <a:cubicBezTo>
                      <a:pt x="3" y="68"/>
                      <a:pt x="5" y="69"/>
                      <a:pt x="7" y="70"/>
                    </a:cubicBezTo>
                    <a:cubicBezTo>
                      <a:pt x="7" y="68"/>
                      <a:pt x="7" y="66"/>
                      <a:pt x="7" y="64"/>
                    </a:cubicBezTo>
                    <a:cubicBezTo>
                      <a:pt x="7" y="32"/>
                      <a:pt x="33" y="6"/>
                      <a:pt x="65" y="6"/>
                    </a:cubicBezTo>
                    <a:cubicBezTo>
                      <a:pt x="97" y="6"/>
                      <a:pt x="123" y="32"/>
                      <a:pt x="123" y="64"/>
                    </a:cubicBezTo>
                    <a:cubicBezTo>
                      <a:pt x="123" y="96"/>
                      <a:pt x="97" y="122"/>
                      <a:pt x="65" y="122"/>
                    </a:cubicBezTo>
                    <a:cubicBezTo>
                      <a:pt x="54" y="122"/>
                      <a:pt x="44" y="120"/>
                      <a:pt x="36" y="115"/>
                    </a:cubicBezTo>
                    <a:cubicBezTo>
                      <a:pt x="36" y="117"/>
                      <a:pt x="35" y="119"/>
                      <a:pt x="35" y="121"/>
                    </a:cubicBezTo>
                    <a:cubicBezTo>
                      <a:pt x="44" y="126"/>
                      <a:pt x="54" y="129"/>
                      <a:pt x="65" y="129"/>
                    </a:cubicBezTo>
                    <a:cubicBezTo>
                      <a:pt x="100" y="129"/>
                      <a:pt x="129" y="100"/>
                      <a:pt x="129" y="64"/>
                    </a:cubicBezTo>
                    <a:close/>
                  </a:path>
                </a:pathLst>
              </a:custGeom>
              <a:solidFill>
                <a:srgbClr val="3F3F3F"/>
              </a:solidFill>
              <a:ln w="9525" cmpd="sng">
                <a:noFill/>
                <a:bevel/>
              </a:ln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opperplate Gothic Bold" panose="020E0705020206020404" charset="0"/>
                  <a:ea typeface="微软雅黑" panose="020B0503020204020204" pitchFamily="34" charset="-122"/>
                  <a:sym typeface="Copperplate Gothic Bold" panose="020E0705020206020404" charset="0"/>
                </a:endParaRPr>
              </a:p>
            </p:txBody>
          </p:sp>
          <p:sp>
            <p:nvSpPr>
              <p:cNvPr id="50" name="Freeform 98"/>
              <p:cNvSpPr>
                <a:spLocks noChangeArrowheads="1"/>
              </p:cNvSpPr>
              <p:nvPr/>
            </p:nvSpPr>
            <p:spPr bwMode="auto">
              <a:xfrm>
                <a:off x="22225" y="1027006"/>
                <a:ext cx="7935" cy="7937"/>
              </a:xfrm>
              <a:custGeom>
                <a:avLst/>
                <a:gdLst>
                  <a:gd name="T0" fmla="*/ 0 w 2"/>
                  <a:gd name="T1" fmla="*/ 2 h 2"/>
                  <a:gd name="T2" fmla="*/ 2 w 2"/>
                  <a:gd name="T3" fmla="*/ 0 h 2"/>
                  <a:gd name="T4" fmla="*/ 2 w 2"/>
                  <a:gd name="T5" fmla="*/ 0 h 2"/>
                  <a:gd name="T6" fmla="*/ 0 w 2"/>
                  <a:gd name="T7" fmla="*/ 2 h 2"/>
                  <a:gd name="T8" fmla="*/ 0 w 2"/>
                  <a:gd name="T9" fmla="*/ 2 h 2"/>
                  <a:gd name="T10" fmla="*/ 0 w 2"/>
                  <a:gd name="T11" fmla="*/ 2 h 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"/>
                  <a:gd name="T19" fmla="*/ 0 h 2"/>
                  <a:gd name="T20" fmla="*/ 2 w 2"/>
                  <a:gd name="T21" fmla="*/ 2 h 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" h="2">
                    <a:moveTo>
                      <a:pt x="0" y="2"/>
                    </a:moveTo>
                    <a:cubicBezTo>
                      <a:pt x="1" y="2"/>
                      <a:pt x="1" y="1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1"/>
                      <a:pt x="1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3F3F3F"/>
              </a:solidFill>
              <a:ln w="9525" cmpd="sng">
                <a:noFill/>
                <a:bevel/>
              </a:ln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opperplate Gothic Bold" panose="020E0705020206020404" charset="0"/>
                  <a:ea typeface="微软雅黑" panose="020B0503020204020204" pitchFamily="34" charset="-122"/>
                  <a:sym typeface="Copperplate Gothic Bold" panose="020E0705020206020404" charset="0"/>
                </a:endParaRPr>
              </a:p>
            </p:txBody>
          </p:sp>
          <p:sp>
            <p:nvSpPr>
              <p:cNvPr id="51" name="Freeform 99"/>
              <p:cNvSpPr>
                <a:spLocks noChangeArrowheads="1"/>
              </p:cNvSpPr>
              <p:nvPr/>
            </p:nvSpPr>
            <p:spPr bwMode="auto">
              <a:xfrm>
                <a:off x="37724" y="1009504"/>
                <a:ext cx="3175" cy="6351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0 h 2"/>
                  <a:gd name="T4" fmla="*/ 1 w 1"/>
                  <a:gd name="T5" fmla="*/ 0 h 2"/>
                  <a:gd name="T6" fmla="*/ 1 w 1"/>
                  <a:gd name="T7" fmla="*/ 0 h 2"/>
                  <a:gd name="T8" fmla="*/ 1 w 1"/>
                  <a:gd name="T9" fmla="*/ 0 h 2"/>
                  <a:gd name="T10" fmla="*/ 0 w 1"/>
                  <a:gd name="T11" fmla="*/ 2 h 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"/>
                  <a:gd name="T19" fmla="*/ 0 h 2"/>
                  <a:gd name="T20" fmla="*/ 1 w 1"/>
                  <a:gd name="T21" fmla="*/ 2 h 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" h="2">
                    <a:moveTo>
                      <a:pt x="0" y="2"/>
                    </a:moveTo>
                    <a:cubicBezTo>
                      <a:pt x="1" y="2"/>
                      <a:pt x="1" y="1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3F3F3F"/>
              </a:solidFill>
              <a:ln w="9525" cmpd="sng">
                <a:noFill/>
                <a:bevel/>
              </a:ln>
            </p:spPr>
            <p:txBody>
              <a:bodyPr/>
              <a:lstStyle/>
              <a:p>
                <a:endParaRPr lang="zh-CN" altLang="zh-CN">
                  <a:solidFill>
                    <a:srgbClr val="000000"/>
                  </a:solidFill>
                  <a:latin typeface="Copperplate Gothic Bold" panose="020E0705020206020404" charset="0"/>
                  <a:ea typeface="微软雅黑" panose="020B0503020204020204" pitchFamily="34" charset="-122"/>
                  <a:sym typeface="Copperplate Gothic Bold" panose="020E0705020206020404" charset="0"/>
                </a:endParaRPr>
              </a:p>
            </p:txBody>
          </p:sp>
        </p:grpSp>
        <p:grpSp>
          <p:nvGrpSpPr>
            <p:cNvPr id="40" name="组合 87"/>
            <p:cNvGrpSpPr/>
            <p:nvPr/>
          </p:nvGrpSpPr>
          <p:grpSpPr bwMode="auto">
            <a:xfrm>
              <a:off x="5159375" y="3416300"/>
              <a:ext cx="1873250" cy="482601"/>
              <a:chOff x="0" y="0"/>
              <a:chExt cx="1873021" cy="482601"/>
            </a:xfrm>
          </p:grpSpPr>
          <p:sp>
            <p:nvSpPr>
              <p:cNvPr id="41" name="直接连接符 84"/>
              <p:cNvSpPr>
                <a:spLocks noChangeShapeType="1"/>
              </p:cNvSpPr>
              <p:nvPr/>
            </p:nvSpPr>
            <p:spPr bwMode="auto">
              <a:xfrm>
                <a:off x="0" y="482600"/>
                <a:ext cx="1873021" cy="1"/>
              </a:xfrm>
              <a:prstGeom prst="line">
                <a:avLst/>
              </a:prstGeom>
              <a:noFill/>
              <a:ln w="19050" cap="flat" cmpd="sng">
                <a:solidFill>
                  <a:schemeClr val="accent1"/>
                </a:solidFill>
                <a:beve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2" name="直接连接符 85"/>
              <p:cNvSpPr>
                <a:spLocks noChangeShapeType="1"/>
              </p:cNvSpPr>
              <p:nvPr/>
            </p:nvSpPr>
            <p:spPr bwMode="auto">
              <a:xfrm>
                <a:off x="0" y="0"/>
                <a:ext cx="1873021" cy="1"/>
              </a:xfrm>
              <a:prstGeom prst="line">
                <a:avLst/>
              </a:prstGeom>
              <a:noFill/>
              <a:ln w="19050" cap="flat" cmpd="sng">
                <a:solidFill>
                  <a:schemeClr val="accent1"/>
                </a:solidFill>
                <a:beve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3" name="文本框 86"/>
              <p:cNvSpPr>
                <a:spLocks noChangeArrowheads="1"/>
              </p:cNvSpPr>
              <p:nvPr/>
            </p:nvSpPr>
            <p:spPr bwMode="auto">
              <a:xfrm>
                <a:off x="210207" y="56636"/>
                <a:ext cx="1425620" cy="409911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zh-CN" altLang="en-US" b="1" dirty="0">
                    <a:solidFill>
                      <a:srgbClr val="3F3F3F"/>
                    </a:solidFill>
                    <a:latin typeface="Copperplate Gothic Bold" panose="020E0705020206020404" charset="0"/>
                    <a:ea typeface="黑体" panose="02010609060101010101" pitchFamily="49" charset="-122"/>
                    <a:sym typeface="Copperplate Gothic Bold" panose="020E0705020206020404" charset="0"/>
                  </a:rPr>
                  <a:t>总部</a:t>
                </a:r>
              </a:p>
            </p:txBody>
          </p:sp>
        </p:grpSp>
      </p:grpSp>
      <p:sp>
        <p:nvSpPr>
          <p:cNvPr id="74" name="Freeform 58"/>
          <p:cNvSpPr/>
          <p:nvPr/>
        </p:nvSpPr>
        <p:spPr bwMode="auto">
          <a:xfrm rot="415178">
            <a:off x="6480993" y="1638558"/>
            <a:ext cx="1723018" cy="1712985"/>
          </a:xfrm>
          <a:custGeom>
            <a:avLst/>
            <a:gdLst>
              <a:gd name="T0" fmla="*/ 135 w 145"/>
              <a:gd name="T1" fmla="*/ 77 h 144"/>
              <a:gd name="T2" fmla="*/ 143 w 145"/>
              <a:gd name="T3" fmla="*/ 65 h 144"/>
              <a:gd name="T4" fmla="*/ 143 w 145"/>
              <a:gd name="T5" fmla="*/ 53 h 144"/>
              <a:gd name="T6" fmla="*/ 141 w 145"/>
              <a:gd name="T7" fmla="*/ 51 h 144"/>
              <a:gd name="T8" fmla="*/ 129 w 145"/>
              <a:gd name="T9" fmla="*/ 45 h 144"/>
              <a:gd name="T10" fmla="*/ 135 w 145"/>
              <a:gd name="T11" fmla="*/ 39 h 144"/>
              <a:gd name="T12" fmla="*/ 130 w 145"/>
              <a:gd name="T13" fmla="*/ 28 h 144"/>
              <a:gd name="T14" fmla="*/ 127 w 145"/>
              <a:gd name="T15" fmla="*/ 27 h 144"/>
              <a:gd name="T16" fmla="*/ 113 w 145"/>
              <a:gd name="T17" fmla="*/ 25 h 144"/>
              <a:gd name="T18" fmla="*/ 117 w 145"/>
              <a:gd name="T19" fmla="*/ 15 h 144"/>
              <a:gd name="T20" fmla="*/ 108 w 145"/>
              <a:gd name="T21" fmla="*/ 9 h 144"/>
              <a:gd name="T22" fmla="*/ 101 w 145"/>
              <a:gd name="T23" fmla="*/ 17 h 144"/>
              <a:gd name="T24" fmla="*/ 92 w 145"/>
              <a:gd name="T25" fmla="*/ 13 h 144"/>
              <a:gd name="T26" fmla="*/ 92 w 145"/>
              <a:gd name="T27" fmla="*/ 2 h 144"/>
              <a:gd name="T28" fmla="*/ 82 w 145"/>
              <a:gd name="T29" fmla="*/ 0 h 144"/>
              <a:gd name="T30" fmla="*/ 78 w 145"/>
              <a:gd name="T31" fmla="*/ 10 h 144"/>
              <a:gd name="T32" fmla="*/ 72 w 145"/>
              <a:gd name="T33" fmla="*/ 10 h 144"/>
              <a:gd name="T34" fmla="*/ 66 w 145"/>
              <a:gd name="T35" fmla="*/ 2 h 144"/>
              <a:gd name="T36" fmla="*/ 63 w 145"/>
              <a:gd name="T37" fmla="*/ 0 h 144"/>
              <a:gd name="T38" fmla="*/ 52 w 145"/>
              <a:gd name="T39" fmla="*/ 4 h 144"/>
              <a:gd name="T40" fmla="*/ 45 w 145"/>
              <a:gd name="T41" fmla="*/ 17 h 144"/>
              <a:gd name="T42" fmla="*/ 38 w 145"/>
              <a:gd name="T43" fmla="*/ 9 h 144"/>
              <a:gd name="T44" fmla="*/ 28 w 145"/>
              <a:gd name="T45" fmla="*/ 14 h 144"/>
              <a:gd name="T46" fmla="*/ 32 w 145"/>
              <a:gd name="T47" fmla="*/ 25 h 144"/>
              <a:gd name="T48" fmla="*/ 18 w 145"/>
              <a:gd name="T49" fmla="*/ 27 h 144"/>
              <a:gd name="T50" fmla="*/ 15 w 145"/>
              <a:gd name="T51" fmla="*/ 28 h 144"/>
              <a:gd name="T52" fmla="*/ 10 w 145"/>
              <a:gd name="T53" fmla="*/ 39 h 144"/>
              <a:gd name="T54" fmla="*/ 14 w 145"/>
              <a:gd name="T55" fmla="*/ 52 h 144"/>
              <a:gd name="T56" fmla="*/ 5 w 145"/>
              <a:gd name="T57" fmla="*/ 51 h 144"/>
              <a:gd name="T58" fmla="*/ 2 w 145"/>
              <a:gd name="T59" fmla="*/ 53 h 144"/>
              <a:gd name="T60" fmla="*/ 2 w 145"/>
              <a:gd name="T61" fmla="*/ 65 h 144"/>
              <a:gd name="T62" fmla="*/ 11 w 145"/>
              <a:gd name="T63" fmla="*/ 77 h 144"/>
              <a:gd name="T64" fmla="*/ 0 w 145"/>
              <a:gd name="T65" fmla="*/ 82 h 144"/>
              <a:gd name="T66" fmla="*/ 5 w 145"/>
              <a:gd name="T67" fmla="*/ 93 h 144"/>
              <a:gd name="T68" fmla="*/ 14 w 145"/>
              <a:gd name="T69" fmla="*/ 91 h 144"/>
              <a:gd name="T70" fmla="*/ 17 w 145"/>
              <a:gd name="T71" fmla="*/ 100 h 144"/>
              <a:gd name="T72" fmla="*/ 10 w 145"/>
              <a:gd name="T73" fmla="*/ 108 h 144"/>
              <a:gd name="T74" fmla="*/ 17 w 145"/>
              <a:gd name="T75" fmla="*/ 117 h 144"/>
              <a:gd name="T76" fmla="*/ 26 w 145"/>
              <a:gd name="T77" fmla="*/ 112 h 144"/>
              <a:gd name="T78" fmla="*/ 28 w 145"/>
              <a:gd name="T79" fmla="*/ 127 h 144"/>
              <a:gd name="T80" fmla="*/ 37 w 145"/>
              <a:gd name="T81" fmla="*/ 135 h 144"/>
              <a:gd name="T82" fmla="*/ 40 w 145"/>
              <a:gd name="T83" fmla="*/ 134 h 144"/>
              <a:gd name="T84" fmla="*/ 53 w 145"/>
              <a:gd name="T85" fmla="*/ 131 h 144"/>
              <a:gd name="T86" fmla="*/ 52 w 145"/>
              <a:gd name="T87" fmla="*/ 140 h 144"/>
              <a:gd name="T88" fmla="*/ 63 w 145"/>
              <a:gd name="T89" fmla="*/ 144 h 144"/>
              <a:gd name="T90" fmla="*/ 66 w 145"/>
              <a:gd name="T91" fmla="*/ 142 h 144"/>
              <a:gd name="T92" fmla="*/ 73 w 145"/>
              <a:gd name="T93" fmla="*/ 134 h 144"/>
              <a:gd name="T94" fmla="*/ 80 w 145"/>
              <a:gd name="T95" fmla="*/ 142 h 144"/>
              <a:gd name="T96" fmla="*/ 82 w 145"/>
              <a:gd name="T97" fmla="*/ 144 h 144"/>
              <a:gd name="T98" fmla="*/ 93 w 145"/>
              <a:gd name="T99" fmla="*/ 140 h 144"/>
              <a:gd name="T100" fmla="*/ 101 w 145"/>
              <a:gd name="T101" fmla="*/ 127 h 144"/>
              <a:gd name="T102" fmla="*/ 108 w 145"/>
              <a:gd name="T103" fmla="*/ 136 h 144"/>
              <a:gd name="T104" fmla="*/ 117 w 145"/>
              <a:gd name="T105" fmla="*/ 130 h 144"/>
              <a:gd name="T106" fmla="*/ 113 w 145"/>
              <a:gd name="T107" fmla="*/ 119 h 144"/>
              <a:gd name="T108" fmla="*/ 128 w 145"/>
              <a:gd name="T109" fmla="*/ 117 h 144"/>
              <a:gd name="T110" fmla="*/ 131 w 145"/>
              <a:gd name="T111" fmla="*/ 117 h 144"/>
              <a:gd name="T112" fmla="*/ 135 w 145"/>
              <a:gd name="T113" fmla="*/ 106 h 144"/>
              <a:gd name="T114" fmla="*/ 132 w 145"/>
              <a:gd name="T115" fmla="*/ 92 h 144"/>
              <a:gd name="T116" fmla="*/ 141 w 145"/>
              <a:gd name="T117" fmla="*/ 93 h 144"/>
              <a:gd name="T118" fmla="*/ 143 w 145"/>
              <a:gd name="T119" fmla="*/ 91 h 144"/>
              <a:gd name="T120" fmla="*/ 143 w 145"/>
              <a:gd name="T121" fmla="*/ 79 h 1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45" h="144">
                <a:moveTo>
                  <a:pt x="143" y="79"/>
                </a:moveTo>
                <a:cubicBezTo>
                  <a:pt x="135" y="77"/>
                  <a:pt x="135" y="77"/>
                  <a:pt x="135" y="77"/>
                </a:cubicBezTo>
                <a:cubicBezTo>
                  <a:pt x="135" y="74"/>
                  <a:pt x="135" y="70"/>
                  <a:pt x="135" y="67"/>
                </a:cubicBezTo>
                <a:cubicBezTo>
                  <a:pt x="143" y="65"/>
                  <a:pt x="143" y="65"/>
                  <a:pt x="143" y="65"/>
                </a:cubicBezTo>
                <a:cubicBezTo>
                  <a:pt x="144" y="65"/>
                  <a:pt x="145" y="64"/>
                  <a:pt x="145" y="63"/>
                </a:cubicBezTo>
                <a:cubicBezTo>
                  <a:pt x="145" y="59"/>
                  <a:pt x="144" y="56"/>
                  <a:pt x="143" y="53"/>
                </a:cubicBezTo>
                <a:cubicBezTo>
                  <a:pt x="143" y="52"/>
                  <a:pt x="142" y="51"/>
                  <a:pt x="141" y="51"/>
                </a:cubicBezTo>
                <a:cubicBezTo>
                  <a:pt x="141" y="51"/>
                  <a:pt x="141" y="51"/>
                  <a:pt x="141" y="51"/>
                </a:cubicBezTo>
                <a:cubicBezTo>
                  <a:pt x="132" y="53"/>
                  <a:pt x="132" y="53"/>
                  <a:pt x="132" y="53"/>
                </a:cubicBezTo>
                <a:cubicBezTo>
                  <a:pt x="131" y="50"/>
                  <a:pt x="130" y="48"/>
                  <a:pt x="129" y="45"/>
                </a:cubicBezTo>
                <a:cubicBezTo>
                  <a:pt x="128" y="45"/>
                  <a:pt x="128" y="44"/>
                  <a:pt x="128" y="44"/>
                </a:cubicBezTo>
                <a:cubicBezTo>
                  <a:pt x="135" y="39"/>
                  <a:pt x="135" y="39"/>
                  <a:pt x="135" y="39"/>
                </a:cubicBezTo>
                <a:cubicBezTo>
                  <a:pt x="136" y="38"/>
                  <a:pt x="136" y="37"/>
                  <a:pt x="136" y="36"/>
                </a:cubicBezTo>
                <a:cubicBezTo>
                  <a:pt x="134" y="33"/>
                  <a:pt x="132" y="30"/>
                  <a:pt x="130" y="28"/>
                </a:cubicBezTo>
                <a:cubicBezTo>
                  <a:pt x="130" y="27"/>
                  <a:pt x="129" y="27"/>
                  <a:pt x="129" y="27"/>
                </a:cubicBezTo>
                <a:cubicBezTo>
                  <a:pt x="128" y="27"/>
                  <a:pt x="128" y="27"/>
                  <a:pt x="127" y="27"/>
                </a:cubicBezTo>
                <a:cubicBezTo>
                  <a:pt x="120" y="32"/>
                  <a:pt x="120" y="32"/>
                  <a:pt x="120" y="32"/>
                </a:cubicBezTo>
                <a:cubicBezTo>
                  <a:pt x="118" y="29"/>
                  <a:pt x="115" y="27"/>
                  <a:pt x="113" y="25"/>
                </a:cubicBezTo>
                <a:cubicBezTo>
                  <a:pt x="118" y="18"/>
                  <a:pt x="118" y="18"/>
                  <a:pt x="118" y="18"/>
                </a:cubicBezTo>
                <a:cubicBezTo>
                  <a:pt x="118" y="17"/>
                  <a:pt x="118" y="15"/>
                  <a:pt x="117" y="15"/>
                </a:cubicBezTo>
                <a:cubicBezTo>
                  <a:pt x="114" y="13"/>
                  <a:pt x="112" y="11"/>
                  <a:pt x="109" y="9"/>
                </a:cubicBezTo>
                <a:cubicBezTo>
                  <a:pt x="109" y="9"/>
                  <a:pt x="108" y="9"/>
                  <a:pt x="108" y="9"/>
                </a:cubicBezTo>
                <a:cubicBezTo>
                  <a:pt x="107" y="9"/>
                  <a:pt x="106" y="9"/>
                  <a:pt x="106" y="10"/>
                </a:cubicBezTo>
                <a:cubicBezTo>
                  <a:pt x="101" y="17"/>
                  <a:pt x="101" y="17"/>
                  <a:pt x="101" y="17"/>
                </a:cubicBezTo>
                <a:cubicBezTo>
                  <a:pt x="98" y="16"/>
                  <a:pt x="96" y="15"/>
                  <a:pt x="93" y="14"/>
                </a:cubicBezTo>
                <a:cubicBezTo>
                  <a:pt x="92" y="14"/>
                  <a:pt x="92" y="13"/>
                  <a:pt x="92" y="13"/>
                </a:cubicBezTo>
                <a:cubicBezTo>
                  <a:pt x="93" y="5"/>
                  <a:pt x="93" y="5"/>
                  <a:pt x="93" y="5"/>
                </a:cubicBezTo>
                <a:cubicBezTo>
                  <a:pt x="94" y="4"/>
                  <a:pt x="93" y="2"/>
                  <a:pt x="92" y="2"/>
                </a:cubicBezTo>
                <a:cubicBezTo>
                  <a:pt x="88" y="1"/>
                  <a:pt x="85" y="1"/>
                  <a:pt x="82" y="0"/>
                </a:cubicBezTo>
                <a:cubicBezTo>
                  <a:pt x="82" y="0"/>
                  <a:pt x="82" y="0"/>
                  <a:pt x="82" y="0"/>
                </a:cubicBezTo>
                <a:cubicBezTo>
                  <a:pt x="81" y="0"/>
                  <a:pt x="80" y="1"/>
                  <a:pt x="80" y="2"/>
                </a:cubicBezTo>
                <a:cubicBezTo>
                  <a:pt x="78" y="10"/>
                  <a:pt x="78" y="10"/>
                  <a:pt x="78" y="10"/>
                </a:cubicBezTo>
                <a:cubicBezTo>
                  <a:pt x="76" y="10"/>
                  <a:pt x="74" y="10"/>
                  <a:pt x="72" y="10"/>
                </a:cubicBezTo>
                <a:cubicBezTo>
                  <a:pt x="72" y="10"/>
                  <a:pt x="72" y="10"/>
                  <a:pt x="72" y="10"/>
                </a:cubicBezTo>
                <a:cubicBezTo>
                  <a:pt x="71" y="10"/>
                  <a:pt x="69" y="10"/>
                  <a:pt x="68" y="10"/>
                </a:cubicBezTo>
                <a:cubicBezTo>
                  <a:pt x="66" y="2"/>
                  <a:pt x="66" y="2"/>
                  <a:pt x="66" y="2"/>
                </a:cubicBezTo>
                <a:cubicBezTo>
                  <a:pt x="66" y="1"/>
                  <a:pt x="65" y="0"/>
                  <a:pt x="64" y="0"/>
                </a:cubicBezTo>
                <a:cubicBezTo>
                  <a:pt x="64" y="0"/>
                  <a:pt x="64" y="0"/>
                  <a:pt x="63" y="0"/>
                </a:cubicBezTo>
                <a:cubicBezTo>
                  <a:pt x="60" y="0"/>
                  <a:pt x="57" y="1"/>
                  <a:pt x="54" y="2"/>
                </a:cubicBezTo>
                <a:cubicBezTo>
                  <a:pt x="53" y="2"/>
                  <a:pt x="52" y="3"/>
                  <a:pt x="52" y="4"/>
                </a:cubicBezTo>
                <a:cubicBezTo>
                  <a:pt x="54" y="13"/>
                  <a:pt x="54" y="13"/>
                  <a:pt x="54" y="13"/>
                </a:cubicBezTo>
                <a:cubicBezTo>
                  <a:pt x="50" y="14"/>
                  <a:pt x="47" y="15"/>
                  <a:pt x="45" y="17"/>
                </a:cubicBezTo>
                <a:cubicBezTo>
                  <a:pt x="39" y="10"/>
                  <a:pt x="39" y="10"/>
                  <a:pt x="39" y="10"/>
                </a:cubicBezTo>
                <a:cubicBezTo>
                  <a:pt x="39" y="9"/>
                  <a:pt x="38" y="9"/>
                  <a:pt x="38" y="9"/>
                </a:cubicBezTo>
                <a:cubicBezTo>
                  <a:pt x="37" y="9"/>
                  <a:pt x="37" y="9"/>
                  <a:pt x="36" y="9"/>
                </a:cubicBezTo>
                <a:cubicBezTo>
                  <a:pt x="34" y="11"/>
                  <a:pt x="31" y="12"/>
                  <a:pt x="28" y="14"/>
                </a:cubicBezTo>
                <a:cubicBezTo>
                  <a:pt x="27" y="15"/>
                  <a:pt x="27" y="16"/>
                  <a:pt x="28" y="17"/>
                </a:cubicBezTo>
                <a:cubicBezTo>
                  <a:pt x="32" y="25"/>
                  <a:pt x="32" y="25"/>
                  <a:pt x="32" y="25"/>
                </a:cubicBezTo>
                <a:cubicBezTo>
                  <a:pt x="30" y="27"/>
                  <a:pt x="28" y="29"/>
                  <a:pt x="25" y="32"/>
                </a:cubicBezTo>
                <a:cubicBezTo>
                  <a:pt x="18" y="27"/>
                  <a:pt x="18" y="27"/>
                  <a:pt x="18" y="27"/>
                </a:cubicBezTo>
                <a:cubicBezTo>
                  <a:pt x="18" y="27"/>
                  <a:pt x="17" y="27"/>
                  <a:pt x="17" y="27"/>
                </a:cubicBezTo>
                <a:cubicBezTo>
                  <a:pt x="16" y="27"/>
                  <a:pt x="15" y="27"/>
                  <a:pt x="15" y="28"/>
                </a:cubicBezTo>
                <a:cubicBezTo>
                  <a:pt x="13" y="30"/>
                  <a:pt x="11" y="33"/>
                  <a:pt x="9" y="36"/>
                </a:cubicBezTo>
                <a:cubicBezTo>
                  <a:pt x="9" y="37"/>
                  <a:pt x="9" y="38"/>
                  <a:pt x="10" y="39"/>
                </a:cubicBezTo>
                <a:cubicBezTo>
                  <a:pt x="17" y="44"/>
                  <a:pt x="17" y="44"/>
                  <a:pt x="17" y="44"/>
                </a:cubicBezTo>
                <a:cubicBezTo>
                  <a:pt x="16" y="46"/>
                  <a:pt x="15" y="49"/>
                  <a:pt x="14" y="52"/>
                </a:cubicBezTo>
                <a:cubicBezTo>
                  <a:pt x="14" y="52"/>
                  <a:pt x="14" y="53"/>
                  <a:pt x="14" y="53"/>
                </a:cubicBezTo>
                <a:cubicBezTo>
                  <a:pt x="5" y="51"/>
                  <a:pt x="5" y="51"/>
                  <a:pt x="5" y="51"/>
                </a:cubicBezTo>
                <a:cubicBezTo>
                  <a:pt x="5" y="51"/>
                  <a:pt x="5" y="51"/>
                  <a:pt x="4" y="51"/>
                </a:cubicBezTo>
                <a:cubicBezTo>
                  <a:pt x="3" y="51"/>
                  <a:pt x="3" y="52"/>
                  <a:pt x="2" y="53"/>
                </a:cubicBezTo>
                <a:cubicBezTo>
                  <a:pt x="1" y="56"/>
                  <a:pt x="1" y="60"/>
                  <a:pt x="0" y="63"/>
                </a:cubicBezTo>
                <a:cubicBezTo>
                  <a:pt x="0" y="64"/>
                  <a:pt x="1" y="65"/>
                  <a:pt x="2" y="65"/>
                </a:cubicBezTo>
                <a:cubicBezTo>
                  <a:pt x="11" y="67"/>
                  <a:pt x="11" y="67"/>
                  <a:pt x="11" y="67"/>
                </a:cubicBezTo>
                <a:cubicBezTo>
                  <a:pt x="10" y="70"/>
                  <a:pt x="10" y="74"/>
                  <a:pt x="11" y="77"/>
                </a:cubicBezTo>
                <a:cubicBezTo>
                  <a:pt x="2" y="79"/>
                  <a:pt x="2" y="79"/>
                  <a:pt x="2" y="79"/>
                </a:cubicBezTo>
                <a:cubicBezTo>
                  <a:pt x="1" y="79"/>
                  <a:pt x="0" y="80"/>
                  <a:pt x="0" y="82"/>
                </a:cubicBezTo>
                <a:cubicBezTo>
                  <a:pt x="1" y="85"/>
                  <a:pt x="2" y="88"/>
                  <a:pt x="2" y="91"/>
                </a:cubicBezTo>
                <a:cubicBezTo>
                  <a:pt x="3" y="92"/>
                  <a:pt x="4" y="93"/>
                  <a:pt x="5" y="93"/>
                </a:cubicBezTo>
                <a:cubicBezTo>
                  <a:pt x="5" y="93"/>
                  <a:pt x="5" y="93"/>
                  <a:pt x="5" y="93"/>
                </a:cubicBezTo>
                <a:cubicBezTo>
                  <a:pt x="14" y="91"/>
                  <a:pt x="14" y="91"/>
                  <a:pt x="14" y="91"/>
                </a:cubicBezTo>
                <a:cubicBezTo>
                  <a:pt x="15" y="94"/>
                  <a:pt x="16" y="97"/>
                  <a:pt x="17" y="99"/>
                </a:cubicBezTo>
                <a:cubicBezTo>
                  <a:pt x="17" y="100"/>
                  <a:pt x="17" y="100"/>
                  <a:pt x="17" y="100"/>
                </a:cubicBezTo>
                <a:cubicBezTo>
                  <a:pt x="10" y="105"/>
                  <a:pt x="10" y="105"/>
                  <a:pt x="10" y="105"/>
                </a:cubicBezTo>
                <a:cubicBezTo>
                  <a:pt x="9" y="106"/>
                  <a:pt x="9" y="107"/>
                  <a:pt x="10" y="108"/>
                </a:cubicBezTo>
                <a:cubicBezTo>
                  <a:pt x="11" y="111"/>
                  <a:pt x="13" y="114"/>
                  <a:pt x="15" y="117"/>
                </a:cubicBezTo>
                <a:cubicBezTo>
                  <a:pt x="16" y="117"/>
                  <a:pt x="16" y="117"/>
                  <a:pt x="17" y="117"/>
                </a:cubicBezTo>
                <a:cubicBezTo>
                  <a:pt x="17" y="117"/>
                  <a:pt x="18" y="117"/>
                  <a:pt x="18" y="117"/>
                </a:cubicBezTo>
                <a:cubicBezTo>
                  <a:pt x="26" y="112"/>
                  <a:pt x="26" y="112"/>
                  <a:pt x="26" y="112"/>
                </a:cubicBezTo>
                <a:cubicBezTo>
                  <a:pt x="28" y="115"/>
                  <a:pt x="30" y="117"/>
                  <a:pt x="33" y="119"/>
                </a:cubicBezTo>
                <a:cubicBezTo>
                  <a:pt x="28" y="127"/>
                  <a:pt x="28" y="127"/>
                  <a:pt x="28" y="127"/>
                </a:cubicBezTo>
                <a:cubicBezTo>
                  <a:pt x="27" y="128"/>
                  <a:pt x="27" y="129"/>
                  <a:pt x="28" y="130"/>
                </a:cubicBezTo>
                <a:cubicBezTo>
                  <a:pt x="31" y="132"/>
                  <a:pt x="34" y="133"/>
                  <a:pt x="37" y="135"/>
                </a:cubicBezTo>
                <a:cubicBezTo>
                  <a:pt x="37" y="135"/>
                  <a:pt x="37" y="135"/>
                  <a:pt x="38" y="135"/>
                </a:cubicBezTo>
                <a:cubicBezTo>
                  <a:pt x="38" y="135"/>
                  <a:pt x="39" y="135"/>
                  <a:pt x="40" y="134"/>
                </a:cubicBezTo>
                <a:cubicBezTo>
                  <a:pt x="45" y="127"/>
                  <a:pt x="45" y="127"/>
                  <a:pt x="45" y="127"/>
                </a:cubicBezTo>
                <a:cubicBezTo>
                  <a:pt x="47" y="129"/>
                  <a:pt x="50" y="130"/>
                  <a:pt x="53" y="131"/>
                </a:cubicBezTo>
                <a:cubicBezTo>
                  <a:pt x="53" y="131"/>
                  <a:pt x="53" y="131"/>
                  <a:pt x="54" y="131"/>
                </a:cubicBezTo>
                <a:cubicBezTo>
                  <a:pt x="52" y="140"/>
                  <a:pt x="52" y="140"/>
                  <a:pt x="52" y="140"/>
                </a:cubicBezTo>
                <a:cubicBezTo>
                  <a:pt x="52" y="141"/>
                  <a:pt x="53" y="142"/>
                  <a:pt x="54" y="142"/>
                </a:cubicBezTo>
                <a:cubicBezTo>
                  <a:pt x="57" y="143"/>
                  <a:pt x="60" y="144"/>
                  <a:pt x="63" y="144"/>
                </a:cubicBezTo>
                <a:cubicBezTo>
                  <a:pt x="64" y="144"/>
                  <a:pt x="64" y="144"/>
                  <a:pt x="64" y="144"/>
                </a:cubicBezTo>
                <a:cubicBezTo>
                  <a:pt x="65" y="144"/>
                  <a:pt x="66" y="143"/>
                  <a:pt x="66" y="142"/>
                </a:cubicBezTo>
                <a:cubicBezTo>
                  <a:pt x="68" y="134"/>
                  <a:pt x="68" y="134"/>
                  <a:pt x="68" y="134"/>
                </a:cubicBezTo>
                <a:cubicBezTo>
                  <a:pt x="70" y="134"/>
                  <a:pt x="71" y="134"/>
                  <a:pt x="73" y="134"/>
                </a:cubicBezTo>
                <a:cubicBezTo>
                  <a:pt x="75" y="134"/>
                  <a:pt x="76" y="134"/>
                  <a:pt x="78" y="134"/>
                </a:cubicBezTo>
                <a:cubicBezTo>
                  <a:pt x="80" y="142"/>
                  <a:pt x="80" y="142"/>
                  <a:pt x="80" y="142"/>
                </a:cubicBezTo>
                <a:cubicBezTo>
                  <a:pt x="80" y="143"/>
                  <a:pt x="81" y="144"/>
                  <a:pt x="82" y="144"/>
                </a:cubicBezTo>
                <a:cubicBezTo>
                  <a:pt x="82" y="144"/>
                  <a:pt x="82" y="144"/>
                  <a:pt x="82" y="144"/>
                </a:cubicBezTo>
                <a:cubicBezTo>
                  <a:pt x="85" y="144"/>
                  <a:pt x="89" y="143"/>
                  <a:pt x="92" y="142"/>
                </a:cubicBezTo>
                <a:cubicBezTo>
                  <a:pt x="93" y="142"/>
                  <a:pt x="94" y="141"/>
                  <a:pt x="93" y="140"/>
                </a:cubicBezTo>
                <a:cubicBezTo>
                  <a:pt x="92" y="131"/>
                  <a:pt x="92" y="131"/>
                  <a:pt x="92" y="131"/>
                </a:cubicBezTo>
                <a:cubicBezTo>
                  <a:pt x="95" y="130"/>
                  <a:pt x="98" y="129"/>
                  <a:pt x="101" y="127"/>
                </a:cubicBezTo>
                <a:cubicBezTo>
                  <a:pt x="106" y="135"/>
                  <a:pt x="106" y="135"/>
                  <a:pt x="106" y="135"/>
                </a:cubicBezTo>
                <a:cubicBezTo>
                  <a:pt x="106" y="135"/>
                  <a:pt x="107" y="136"/>
                  <a:pt x="108" y="136"/>
                </a:cubicBezTo>
                <a:cubicBezTo>
                  <a:pt x="108" y="136"/>
                  <a:pt x="109" y="135"/>
                  <a:pt x="109" y="135"/>
                </a:cubicBezTo>
                <a:cubicBezTo>
                  <a:pt x="112" y="134"/>
                  <a:pt x="115" y="132"/>
                  <a:pt x="117" y="130"/>
                </a:cubicBezTo>
                <a:cubicBezTo>
                  <a:pt x="118" y="129"/>
                  <a:pt x="118" y="128"/>
                  <a:pt x="118" y="127"/>
                </a:cubicBezTo>
                <a:cubicBezTo>
                  <a:pt x="113" y="119"/>
                  <a:pt x="113" y="119"/>
                  <a:pt x="113" y="119"/>
                </a:cubicBezTo>
                <a:cubicBezTo>
                  <a:pt x="116" y="117"/>
                  <a:pt x="118" y="115"/>
                  <a:pt x="120" y="112"/>
                </a:cubicBezTo>
                <a:cubicBezTo>
                  <a:pt x="128" y="117"/>
                  <a:pt x="128" y="117"/>
                  <a:pt x="128" y="117"/>
                </a:cubicBezTo>
                <a:cubicBezTo>
                  <a:pt x="128" y="117"/>
                  <a:pt x="128" y="118"/>
                  <a:pt x="129" y="118"/>
                </a:cubicBezTo>
                <a:cubicBezTo>
                  <a:pt x="129" y="118"/>
                  <a:pt x="130" y="117"/>
                  <a:pt x="131" y="117"/>
                </a:cubicBezTo>
                <a:cubicBezTo>
                  <a:pt x="133" y="114"/>
                  <a:pt x="134" y="111"/>
                  <a:pt x="136" y="109"/>
                </a:cubicBezTo>
                <a:cubicBezTo>
                  <a:pt x="137" y="108"/>
                  <a:pt x="136" y="106"/>
                  <a:pt x="135" y="106"/>
                </a:cubicBezTo>
                <a:cubicBezTo>
                  <a:pt x="128" y="100"/>
                  <a:pt x="128" y="100"/>
                  <a:pt x="128" y="100"/>
                </a:cubicBezTo>
                <a:cubicBezTo>
                  <a:pt x="129" y="98"/>
                  <a:pt x="131" y="95"/>
                  <a:pt x="132" y="92"/>
                </a:cubicBezTo>
                <a:cubicBezTo>
                  <a:pt x="132" y="92"/>
                  <a:pt x="132" y="92"/>
                  <a:pt x="132" y="91"/>
                </a:cubicBezTo>
                <a:cubicBezTo>
                  <a:pt x="141" y="93"/>
                  <a:pt x="141" y="93"/>
                  <a:pt x="141" y="93"/>
                </a:cubicBezTo>
                <a:cubicBezTo>
                  <a:pt x="141" y="93"/>
                  <a:pt x="141" y="93"/>
                  <a:pt x="141" y="93"/>
                </a:cubicBezTo>
                <a:cubicBezTo>
                  <a:pt x="142" y="93"/>
                  <a:pt x="143" y="92"/>
                  <a:pt x="143" y="91"/>
                </a:cubicBezTo>
                <a:cubicBezTo>
                  <a:pt x="144" y="88"/>
                  <a:pt x="145" y="85"/>
                  <a:pt x="145" y="82"/>
                </a:cubicBezTo>
                <a:cubicBezTo>
                  <a:pt x="145" y="80"/>
                  <a:pt x="145" y="79"/>
                  <a:pt x="143" y="79"/>
                </a:cubicBezTo>
                <a:close/>
              </a:path>
            </a:pathLst>
          </a:custGeom>
          <a:solidFill>
            <a:srgbClr val="1A90FF"/>
          </a:solidFill>
          <a:ln w="19050" cap="rnd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 sz="1800">
              <a:latin typeface="Agency FB" panose="020B0503020202020204" pitchFamily="34" charset="0"/>
            </a:endParaRPr>
          </a:p>
        </p:txBody>
      </p:sp>
      <p:grpSp>
        <p:nvGrpSpPr>
          <p:cNvPr id="75" name="Group 63"/>
          <p:cNvGrpSpPr>
            <a:grpSpLocks noChangeAspect="1"/>
          </p:cNvGrpSpPr>
          <p:nvPr/>
        </p:nvGrpSpPr>
        <p:grpSpPr>
          <a:xfrm>
            <a:off x="7009337" y="1926945"/>
            <a:ext cx="639435" cy="679099"/>
            <a:chOff x="476250" y="5167313"/>
            <a:chExt cx="1484313" cy="1576387"/>
          </a:xfrm>
        </p:grpSpPr>
        <p:sp>
          <p:nvSpPr>
            <p:cNvPr id="77" name="Freeform 13"/>
            <p:cNvSpPr>
              <a:spLocks noEditPoints="1"/>
            </p:cNvSpPr>
            <p:nvPr/>
          </p:nvSpPr>
          <p:spPr bwMode="auto">
            <a:xfrm>
              <a:off x="476250" y="5167313"/>
              <a:ext cx="1484313" cy="1576387"/>
            </a:xfrm>
            <a:custGeom>
              <a:avLst/>
              <a:gdLst>
                <a:gd name="T0" fmla="*/ 177 w 185"/>
                <a:gd name="T1" fmla="*/ 153 h 196"/>
                <a:gd name="T2" fmla="*/ 123 w 185"/>
                <a:gd name="T3" fmla="*/ 42 h 196"/>
                <a:gd name="T4" fmla="*/ 123 w 185"/>
                <a:gd name="T5" fmla="*/ 23 h 196"/>
                <a:gd name="T6" fmla="*/ 130 w 185"/>
                <a:gd name="T7" fmla="*/ 23 h 196"/>
                <a:gd name="T8" fmla="*/ 133 w 185"/>
                <a:gd name="T9" fmla="*/ 21 h 196"/>
                <a:gd name="T10" fmla="*/ 133 w 185"/>
                <a:gd name="T11" fmla="*/ 2 h 196"/>
                <a:gd name="T12" fmla="*/ 130 w 185"/>
                <a:gd name="T13" fmla="*/ 0 h 196"/>
                <a:gd name="T14" fmla="*/ 53 w 185"/>
                <a:gd name="T15" fmla="*/ 0 h 196"/>
                <a:gd name="T16" fmla="*/ 51 w 185"/>
                <a:gd name="T17" fmla="*/ 2 h 196"/>
                <a:gd name="T18" fmla="*/ 51 w 185"/>
                <a:gd name="T19" fmla="*/ 21 h 196"/>
                <a:gd name="T20" fmla="*/ 53 w 185"/>
                <a:gd name="T21" fmla="*/ 23 h 196"/>
                <a:gd name="T22" fmla="*/ 62 w 185"/>
                <a:gd name="T23" fmla="*/ 23 h 196"/>
                <a:gd name="T24" fmla="*/ 62 w 185"/>
                <a:gd name="T25" fmla="*/ 42 h 196"/>
                <a:gd name="T26" fmla="*/ 8 w 185"/>
                <a:gd name="T27" fmla="*/ 153 h 196"/>
                <a:gd name="T28" fmla="*/ 5 w 185"/>
                <a:gd name="T29" fmla="*/ 188 h 196"/>
                <a:gd name="T30" fmla="*/ 24 w 185"/>
                <a:gd name="T31" fmla="*/ 196 h 196"/>
                <a:gd name="T32" fmla="*/ 162 w 185"/>
                <a:gd name="T33" fmla="*/ 196 h 196"/>
                <a:gd name="T34" fmla="*/ 180 w 185"/>
                <a:gd name="T35" fmla="*/ 188 h 196"/>
                <a:gd name="T36" fmla="*/ 177 w 185"/>
                <a:gd name="T37" fmla="*/ 153 h 196"/>
                <a:gd name="T38" fmla="*/ 55 w 185"/>
                <a:gd name="T39" fmla="*/ 4 h 196"/>
                <a:gd name="T40" fmla="*/ 128 w 185"/>
                <a:gd name="T41" fmla="*/ 4 h 196"/>
                <a:gd name="T42" fmla="*/ 128 w 185"/>
                <a:gd name="T43" fmla="*/ 18 h 196"/>
                <a:gd name="T44" fmla="*/ 121 w 185"/>
                <a:gd name="T45" fmla="*/ 18 h 196"/>
                <a:gd name="T46" fmla="*/ 65 w 185"/>
                <a:gd name="T47" fmla="*/ 18 h 196"/>
                <a:gd name="T48" fmla="*/ 55 w 185"/>
                <a:gd name="T49" fmla="*/ 18 h 196"/>
                <a:gd name="T50" fmla="*/ 55 w 185"/>
                <a:gd name="T51" fmla="*/ 4 h 196"/>
                <a:gd name="T52" fmla="*/ 176 w 185"/>
                <a:gd name="T53" fmla="*/ 185 h 196"/>
                <a:gd name="T54" fmla="*/ 162 w 185"/>
                <a:gd name="T55" fmla="*/ 191 h 196"/>
                <a:gd name="T56" fmla="*/ 24 w 185"/>
                <a:gd name="T57" fmla="*/ 191 h 196"/>
                <a:gd name="T58" fmla="*/ 9 w 185"/>
                <a:gd name="T59" fmla="*/ 185 h 196"/>
                <a:gd name="T60" fmla="*/ 13 w 185"/>
                <a:gd name="T61" fmla="*/ 155 h 196"/>
                <a:gd name="T62" fmla="*/ 67 w 185"/>
                <a:gd name="T63" fmla="*/ 44 h 196"/>
                <a:gd name="T64" fmla="*/ 67 w 185"/>
                <a:gd name="T65" fmla="*/ 43 h 196"/>
                <a:gd name="T66" fmla="*/ 67 w 185"/>
                <a:gd name="T67" fmla="*/ 23 h 196"/>
                <a:gd name="T68" fmla="*/ 118 w 185"/>
                <a:gd name="T69" fmla="*/ 23 h 196"/>
                <a:gd name="T70" fmla="*/ 118 w 185"/>
                <a:gd name="T71" fmla="*/ 43 h 196"/>
                <a:gd name="T72" fmla="*/ 119 w 185"/>
                <a:gd name="T73" fmla="*/ 44 h 196"/>
                <a:gd name="T74" fmla="*/ 173 w 185"/>
                <a:gd name="T75" fmla="*/ 155 h 196"/>
                <a:gd name="T76" fmla="*/ 176 w 185"/>
                <a:gd name="T77" fmla="*/ 185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85" h="196">
                  <a:moveTo>
                    <a:pt x="177" y="153"/>
                  </a:moveTo>
                  <a:cubicBezTo>
                    <a:pt x="123" y="42"/>
                    <a:pt x="123" y="42"/>
                    <a:pt x="123" y="42"/>
                  </a:cubicBezTo>
                  <a:cubicBezTo>
                    <a:pt x="123" y="23"/>
                    <a:pt x="123" y="23"/>
                    <a:pt x="123" y="23"/>
                  </a:cubicBezTo>
                  <a:cubicBezTo>
                    <a:pt x="130" y="23"/>
                    <a:pt x="130" y="23"/>
                    <a:pt x="130" y="23"/>
                  </a:cubicBezTo>
                  <a:cubicBezTo>
                    <a:pt x="132" y="23"/>
                    <a:pt x="133" y="22"/>
                    <a:pt x="133" y="21"/>
                  </a:cubicBezTo>
                  <a:cubicBezTo>
                    <a:pt x="133" y="2"/>
                    <a:pt x="133" y="2"/>
                    <a:pt x="133" y="2"/>
                  </a:cubicBezTo>
                  <a:cubicBezTo>
                    <a:pt x="133" y="1"/>
                    <a:pt x="132" y="0"/>
                    <a:pt x="130" y="0"/>
                  </a:cubicBezTo>
                  <a:cubicBezTo>
                    <a:pt x="53" y="0"/>
                    <a:pt x="53" y="0"/>
                    <a:pt x="53" y="0"/>
                  </a:cubicBezTo>
                  <a:cubicBezTo>
                    <a:pt x="52" y="0"/>
                    <a:pt x="51" y="1"/>
                    <a:pt x="51" y="2"/>
                  </a:cubicBezTo>
                  <a:cubicBezTo>
                    <a:pt x="51" y="21"/>
                    <a:pt x="51" y="21"/>
                    <a:pt x="51" y="21"/>
                  </a:cubicBezTo>
                  <a:cubicBezTo>
                    <a:pt x="51" y="22"/>
                    <a:pt x="52" y="23"/>
                    <a:pt x="53" y="23"/>
                  </a:cubicBezTo>
                  <a:cubicBezTo>
                    <a:pt x="62" y="23"/>
                    <a:pt x="62" y="23"/>
                    <a:pt x="62" y="23"/>
                  </a:cubicBezTo>
                  <a:cubicBezTo>
                    <a:pt x="62" y="42"/>
                    <a:pt x="62" y="42"/>
                    <a:pt x="62" y="42"/>
                  </a:cubicBezTo>
                  <a:cubicBezTo>
                    <a:pt x="8" y="153"/>
                    <a:pt x="8" y="153"/>
                    <a:pt x="8" y="153"/>
                  </a:cubicBezTo>
                  <a:cubicBezTo>
                    <a:pt x="1" y="169"/>
                    <a:pt x="0" y="181"/>
                    <a:pt x="5" y="188"/>
                  </a:cubicBezTo>
                  <a:cubicBezTo>
                    <a:pt x="9" y="193"/>
                    <a:pt x="15" y="196"/>
                    <a:pt x="24" y="196"/>
                  </a:cubicBezTo>
                  <a:cubicBezTo>
                    <a:pt x="162" y="196"/>
                    <a:pt x="162" y="196"/>
                    <a:pt x="162" y="196"/>
                  </a:cubicBezTo>
                  <a:cubicBezTo>
                    <a:pt x="171" y="196"/>
                    <a:pt x="177" y="193"/>
                    <a:pt x="180" y="188"/>
                  </a:cubicBezTo>
                  <a:cubicBezTo>
                    <a:pt x="185" y="181"/>
                    <a:pt x="184" y="169"/>
                    <a:pt x="177" y="153"/>
                  </a:cubicBezTo>
                  <a:close/>
                  <a:moveTo>
                    <a:pt x="55" y="4"/>
                  </a:moveTo>
                  <a:cubicBezTo>
                    <a:pt x="128" y="4"/>
                    <a:pt x="128" y="4"/>
                    <a:pt x="128" y="4"/>
                  </a:cubicBezTo>
                  <a:cubicBezTo>
                    <a:pt x="128" y="18"/>
                    <a:pt x="128" y="18"/>
                    <a:pt x="128" y="18"/>
                  </a:cubicBezTo>
                  <a:cubicBezTo>
                    <a:pt x="121" y="18"/>
                    <a:pt x="121" y="18"/>
                    <a:pt x="121" y="18"/>
                  </a:cubicBezTo>
                  <a:cubicBezTo>
                    <a:pt x="65" y="18"/>
                    <a:pt x="65" y="18"/>
                    <a:pt x="65" y="18"/>
                  </a:cubicBezTo>
                  <a:cubicBezTo>
                    <a:pt x="55" y="18"/>
                    <a:pt x="55" y="18"/>
                    <a:pt x="55" y="18"/>
                  </a:cubicBezTo>
                  <a:lnTo>
                    <a:pt x="55" y="4"/>
                  </a:lnTo>
                  <a:close/>
                  <a:moveTo>
                    <a:pt x="176" y="185"/>
                  </a:moveTo>
                  <a:cubicBezTo>
                    <a:pt x="174" y="189"/>
                    <a:pt x="169" y="191"/>
                    <a:pt x="162" y="191"/>
                  </a:cubicBezTo>
                  <a:cubicBezTo>
                    <a:pt x="24" y="191"/>
                    <a:pt x="24" y="191"/>
                    <a:pt x="24" y="191"/>
                  </a:cubicBezTo>
                  <a:cubicBezTo>
                    <a:pt x="16" y="191"/>
                    <a:pt x="12" y="189"/>
                    <a:pt x="9" y="185"/>
                  </a:cubicBezTo>
                  <a:cubicBezTo>
                    <a:pt x="5" y="180"/>
                    <a:pt x="7" y="169"/>
                    <a:pt x="13" y="155"/>
                  </a:cubicBezTo>
                  <a:cubicBezTo>
                    <a:pt x="67" y="44"/>
                    <a:pt x="67" y="44"/>
                    <a:pt x="67" y="44"/>
                  </a:cubicBezTo>
                  <a:cubicBezTo>
                    <a:pt x="67" y="44"/>
                    <a:pt x="67" y="43"/>
                    <a:pt x="67" y="43"/>
                  </a:cubicBezTo>
                  <a:cubicBezTo>
                    <a:pt x="67" y="23"/>
                    <a:pt x="67" y="23"/>
                    <a:pt x="67" y="23"/>
                  </a:cubicBezTo>
                  <a:cubicBezTo>
                    <a:pt x="118" y="23"/>
                    <a:pt x="118" y="23"/>
                    <a:pt x="118" y="23"/>
                  </a:cubicBezTo>
                  <a:cubicBezTo>
                    <a:pt x="118" y="43"/>
                    <a:pt x="118" y="43"/>
                    <a:pt x="118" y="43"/>
                  </a:cubicBezTo>
                  <a:cubicBezTo>
                    <a:pt x="118" y="43"/>
                    <a:pt x="118" y="44"/>
                    <a:pt x="119" y="44"/>
                  </a:cubicBezTo>
                  <a:cubicBezTo>
                    <a:pt x="173" y="155"/>
                    <a:pt x="173" y="155"/>
                    <a:pt x="173" y="155"/>
                  </a:cubicBezTo>
                  <a:cubicBezTo>
                    <a:pt x="179" y="169"/>
                    <a:pt x="180" y="180"/>
                    <a:pt x="176" y="18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US" sz="3200">
                <a:solidFill>
                  <a:srgbClr val="FFFFFF"/>
                </a:solidFill>
                <a:latin typeface="Agency FB" panose="020B0503020202020204" pitchFamily="34" charset="0"/>
              </a:endParaRPr>
            </a:p>
          </p:txBody>
        </p:sp>
        <p:sp>
          <p:nvSpPr>
            <p:cNvPr id="78" name="Freeform 14"/>
            <p:cNvSpPr>
              <a:spLocks noEditPoints="1"/>
            </p:cNvSpPr>
            <p:nvPr/>
          </p:nvSpPr>
          <p:spPr bwMode="auto">
            <a:xfrm>
              <a:off x="812800" y="5770563"/>
              <a:ext cx="811213" cy="812800"/>
            </a:xfrm>
            <a:custGeom>
              <a:avLst/>
              <a:gdLst>
                <a:gd name="T0" fmla="*/ 99 w 101"/>
                <a:gd name="T1" fmla="*/ 35 h 101"/>
                <a:gd name="T2" fmla="*/ 99 w 101"/>
                <a:gd name="T3" fmla="*/ 35 h 101"/>
                <a:gd name="T4" fmla="*/ 99 w 101"/>
                <a:gd name="T5" fmla="*/ 35 h 101"/>
                <a:gd name="T6" fmla="*/ 99 w 101"/>
                <a:gd name="T7" fmla="*/ 35 h 101"/>
                <a:gd name="T8" fmla="*/ 98 w 101"/>
                <a:gd name="T9" fmla="*/ 35 h 101"/>
                <a:gd name="T10" fmla="*/ 98 w 101"/>
                <a:gd name="T11" fmla="*/ 35 h 101"/>
                <a:gd name="T12" fmla="*/ 98 w 101"/>
                <a:gd name="T13" fmla="*/ 34 h 101"/>
                <a:gd name="T14" fmla="*/ 98 w 101"/>
                <a:gd name="T15" fmla="*/ 34 h 101"/>
                <a:gd name="T16" fmla="*/ 98 w 101"/>
                <a:gd name="T17" fmla="*/ 34 h 101"/>
                <a:gd name="T18" fmla="*/ 98 w 101"/>
                <a:gd name="T19" fmla="*/ 34 h 101"/>
                <a:gd name="T20" fmla="*/ 97 w 101"/>
                <a:gd name="T21" fmla="*/ 34 h 101"/>
                <a:gd name="T22" fmla="*/ 97 w 101"/>
                <a:gd name="T23" fmla="*/ 34 h 101"/>
                <a:gd name="T24" fmla="*/ 96 w 101"/>
                <a:gd name="T25" fmla="*/ 34 h 101"/>
                <a:gd name="T26" fmla="*/ 74 w 101"/>
                <a:gd name="T27" fmla="*/ 40 h 101"/>
                <a:gd name="T28" fmla="*/ 51 w 101"/>
                <a:gd name="T29" fmla="*/ 0 h 101"/>
                <a:gd name="T30" fmla="*/ 26 w 101"/>
                <a:gd name="T31" fmla="*/ 39 h 101"/>
                <a:gd name="T32" fmla="*/ 6 w 101"/>
                <a:gd name="T33" fmla="*/ 34 h 101"/>
                <a:gd name="T34" fmla="*/ 6 w 101"/>
                <a:gd name="T35" fmla="*/ 33 h 101"/>
                <a:gd name="T36" fmla="*/ 3 w 101"/>
                <a:gd name="T37" fmla="*/ 35 h 101"/>
                <a:gd name="T38" fmla="*/ 3 w 101"/>
                <a:gd name="T39" fmla="*/ 35 h 101"/>
                <a:gd name="T40" fmla="*/ 3 w 101"/>
                <a:gd name="T41" fmla="*/ 35 h 101"/>
                <a:gd name="T42" fmla="*/ 0 w 101"/>
                <a:gd name="T43" fmla="*/ 50 h 101"/>
                <a:gd name="T44" fmla="*/ 51 w 101"/>
                <a:gd name="T45" fmla="*/ 101 h 101"/>
                <a:gd name="T46" fmla="*/ 101 w 101"/>
                <a:gd name="T47" fmla="*/ 50 h 101"/>
                <a:gd name="T48" fmla="*/ 99 w 101"/>
                <a:gd name="T49" fmla="*/ 35 h 101"/>
                <a:gd name="T50" fmla="*/ 99 w 101"/>
                <a:gd name="T51" fmla="*/ 35 h 101"/>
                <a:gd name="T52" fmla="*/ 51 w 101"/>
                <a:gd name="T53" fmla="*/ 5 h 101"/>
                <a:gd name="T54" fmla="*/ 70 w 101"/>
                <a:gd name="T55" fmla="*/ 42 h 101"/>
                <a:gd name="T56" fmla="*/ 52 w 101"/>
                <a:gd name="T57" fmla="*/ 60 h 101"/>
                <a:gd name="T58" fmla="*/ 31 w 101"/>
                <a:gd name="T59" fmla="*/ 41 h 101"/>
                <a:gd name="T60" fmla="*/ 51 w 101"/>
                <a:gd name="T61" fmla="*/ 5 h 101"/>
                <a:gd name="T62" fmla="*/ 5 w 101"/>
                <a:gd name="T63" fmla="*/ 50 h 101"/>
                <a:gd name="T64" fmla="*/ 7 w 101"/>
                <a:gd name="T65" fmla="*/ 38 h 101"/>
                <a:gd name="T66" fmla="*/ 49 w 101"/>
                <a:gd name="T67" fmla="*/ 64 h 101"/>
                <a:gd name="T68" fmla="*/ 41 w 101"/>
                <a:gd name="T69" fmla="*/ 93 h 101"/>
                <a:gd name="T70" fmla="*/ 41 w 101"/>
                <a:gd name="T71" fmla="*/ 95 h 101"/>
                <a:gd name="T72" fmla="*/ 5 w 101"/>
                <a:gd name="T73" fmla="*/ 50 h 101"/>
                <a:gd name="T74" fmla="*/ 51 w 101"/>
                <a:gd name="T75" fmla="*/ 96 h 101"/>
                <a:gd name="T76" fmla="*/ 46 w 101"/>
                <a:gd name="T77" fmla="*/ 96 h 101"/>
                <a:gd name="T78" fmla="*/ 46 w 101"/>
                <a:gd name="T79" fmla="*/ 93 h 101"/>
                <a:gd name="T80" fmla="*/ 95 w 101"/>
                <a:gd name="T81" fmla="*/ 39 h 101"/>
                <a:gd name="T82" fmla="*/ 96 w 101"/>
                <a:gd name="T83" fmla="*/ 50 h 101"/>
                <a:gd name="T84" fmla="*/ 51 w 101"/>
                <a:gd name="T85" fmla="*/ 9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01" h="101">
                  <a:moveTo>
                    <a:pt x="99" y="35"/>
                  </a:moveTo>
                  <a:cubicBezTo>
                    <a:pt x="99" y="35"/>
                    <a:pt x="99" y="35"/>
                    <a:pt x="99" y="35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98" y="35"/>
                    <a:pt x="98" y="35"/>
                    <a:pt x="98" y="35"/>
                  </a:cubicBezTo>
                  <a:cubicBezTo>
                    <a:pt x="98" y="35"/>
                    <a:pt x="98" y="35"/>
                    <a:pt x="98" y="35"/>
                  </a:cubicBezTo>
                  <a:cubicBezTo>
                    <a:pt x="98" y="34"/>
                    <a:pt x="98" y="34"/>
                    <a:pt x="98" y="34"/>
                  </a:cubicBezTo>
                  <a:cubicBezTo>
                    <a:pt x="98" y="34"/>
                    <a:pt x="98" y="34"/>
                    <a:pt x="98" y="34"/>
                  </a:cubicBezTo>
                  <a:cubicBezTo>
                    <a:pt x="98" y="34"/>
                    <a:pt x="98" y="34"/>
                    <a:pt x="98" y="34"/>
                  </a:cubicBezTo>
                  <a:cubicBezTo>
                    <a:pt x="98" y="34"/>
                    <a:pt x="98" y="34"/>
                    <a:pt x="98" y="34"/>
                  </a:cubicBezTo>
                  <a:cubicBezTo>
                    <a:pt x="97" y="34"/>
                    <a:pt x="97" y="34"/>
                    <a:pt x="97" y="34"/>
                  </a:cubicBezTo>
                  <a:cubicBezTo>
                    <a:pt x="97" y="34"/>
                    <a:pt x="97" y="34"/>
                    <a:pt x="97" y="34"/>
                  </a:cubicBezTo>
                  <a:cubicBezTo>
                    <a:pt x="97" y="34"/>
                    <a:pt x="96" y="34"/>
                    <a:pt x="96" y="34"/>
                  </a:cubicBezTo>
                  <a:cubicBezTo>
                    <a:pt x="88" y="34"/>
                    <a:pt x="81" y="36"/>
                    <a:pt x="74" y="40"/>
                  </a:cubicBezTo>
                  <a:cubicBezTo>
                    <a:pt x="69" y="17"/>
                    <a:pt x="56" y="0"/>
                    <a:pt x="51" y="0"/>
                  </a:cubicBezTo>
                  <a:cubicBezTo>
                    <a:pt x="46" y="0"/>
                    <a:pt x="30" y="15"/>
                    <a:pt x="26" y="39"/>
                  </a:cubicBezTo>
                  <a:cubicBezTo>
                    <a:pt x="20" y="36"/>
                    <a:pt x="13" y="34"/>
                    <a:pt x="6" y="34"/>
                  </a:cubicBezTo>
                  <a:cubicBezTo>
                    <a:pt x="6" y="33"/>
                    <a:pt x="6" y="33"/>
                    <a:pt x="6" y="33"/>
                  </a:cubicBezTo>
                  <a:cubicBezTo>
                    <a:pt x="5" y="33"/>
                    <a:pt x="3" y="34"/>
                    <a:pt x="3" y="35"/>
                  </a:cubicBezTo>
                  <a:cubicBezTo>
                    <a:pt x="3" y="35"/>
                    <a:pt x="3" y="35"/>
                    <a:pt x="3" y="35"/>
                  </a:cubicBezTo>
                  <a:cubicBezTo>
                    <a:pt x="3" y="35"/>
                    <a:pt x="3" y="35"/>
                    <a:pt x="3" y="35"/>
                  </a:cubicBezTo>
                  <a:cubicBezTo>
                    <a:pt x="1" y="40"/>
                    <a:pt x="0" y="45"/>
                    <a:pt x="0" y="50"/>
                  </a:cubicBezTo>
                  <a:cubicBezTo>
                    <a:pt x="0" y="78"/>
                    <a:pt x="23" y="101"/>
                    <a:pt x="51" y="101"/>
                  </a:cubicBezTo>
                  <a:cubicBezTo>
                    <a:pt x="78" y="101"/>
                    <a:pt x="101" y="78"/>
                    <a:pt x="101" y="50"/>
                  </a:cubicBezTo>
                  <a:cubicBezTo>
                    <a:pt x="101" y="45"/>
                    <a:pt x="100" y="40"/>
                    <a:pt x="99" y="35"/>
                  </a:cubicBezTo>
                  <a:cubicBezTo>
                    <a:pt x="99" y="35"/>
                    <a:pt x="99" y="35"/>
                    <a:pt x="99" y="35"/>
                  </a:cubicBezTo>
                  <a:close/>
                  <a:moveTo>
                    <a:pt x="51" y="5"/>
                  </a:moveTo>
                  <a:cubicBezTo>
                    <a:pt x="53" y="6"/>
                    <a:pt x="66" y="20"/>
                    <a:pt x="70" y="42"/>
                  </a:cubicBezTo>
                  <a:cubicBezTo>
                    <a:pt x="63" y="47"/>
                    <a:pt x="57" y="53"/>
                    <a:pt x="52" y="60"/>
                  </a:cubicBezTo>
                  <a:cubicBezTo>
                    <a:pt x="46" y="52"/>
                    <a:pt x="39" y="45"/>
                    <a:pt x="31" y="41"/>
                  </a:cubicBezTo>
                  <a:cubicBezTo>
                    <a:pt x="34" y="19"/>
                    <a:pt x="48" y="5"/>
                    <a:pt x="51" y="5"/>
                  </a:cubicBezTo>
                  <a:close/>
                  <a:moveTo>
                    <a:pt x="5" y="50"/>
                  </a:moveTo>
                  <a:cubicBezTo>
                    <a:pt x="5" y="46"/>
                    <a:pt x="6" y="42"/>
                    <a:pt x="7" y="38"/>
                  </a:cubicBezTo>
                  <a:cubicBezTo>
                    <a:pt x="24" y="40"/>
                    <a:pt x="40" y="49"/>
                    <a:pt x="49" y="64"/>
                  </a:cubicBezTo>
                  <a:cubicBezTo>
                    <a:pt x="44" y="73"/>
                    <a:pt x="41" y="83"/>
                    <a:pt x="41" y="93"/>
                  </a:cubicBezTo>
                  <a:cubicBezTo>
                    <a:pt x="41" y="94"/>
                    <a:pt x="41" y="94"/>
                    <a:pt x="41" y="95"/>
                  </a:cubicBezTo>
                  <a:cubicBezTo>
                    <a:pt x="21" y="91"/>
                    <a:pt x="5" y="72"/>
                    <a:pt x="5" y="50"/>
                  </a:cubicBezTo>
                  <a:close/>
                  <a:moveTo>
                    <a:pt x="51" y="96"/>
                  </a:moveTo>
                  <a:cubicBezTo>
                    <a:pt x="49" y="96"/>
                    <a:pt x="48" y="96"/>
                    <a:pt x="46" y="96"/>
                  </a:cubicBezTo>
                  <a:cubicBezTo>
                    <a:pt x="46" y="95"/>
                    <a:pt x="46" y="94"/>
                    <a:pt x="46" y="93"/>
                  </a:cubicBezTo>
                  <a:cubicBezTo>
                    <a:pt x="46" y="65"/>
                    <a:pt x="67" y="42"/>
                    <a:pt x="95" y="39"/>
                  </a:cubicBezTo>
                  <a:cubicBezTo>
                    <a:pt x="96" y="42"/>
                    <a:pt x="96" y="46"/>
                    <a:pt x="96" y="50"/>
                  </a:cubicBezTo>
                  <a:cubicBezTo>
                    <a:pt x="96" y="75"/>
                    <a:pt x="76" y="96"/>
                    <a:pt x="51" y="9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US" sz="3200">
                <a:solidFill>
                  <a:srgbClr val="FFFFFF"/>
                </a:solidFill>
                <a:latin typeface="Agency FB" panose="020B0503020202020204" pitchFamily="34" charset="0"/>
              </a:endParaRPr>
            </a:p>
          </p:txBody>
        </p:sp>
      </p:grpSp>
      <p:sp>
        <p:nvSpPr>
          <p:cNvPr id="76" name="Rectangle 70"/>
          <p:cNvSpPr/>
          <p:nvPr/>
        </p:nvSpPr>
        <p:spPr>
          <a:xfrm>
            <a:off x="6612012" y="2768511"/>
            <a:ext cx="1508633" cy="2465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89000"/>
              </a:lnSpc>
            </a:pPr>
            <a:r>
              <a:rPr lang="zh-CN" altLang="en-US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角色权限</a:t>
            </a:r>
            <a:endParaRPr lang="en-US" b="1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80" name="Freeform 61"/>
          <p:cNvSpPr/>
          <p:nvPr/>
        </p:nvSpPr>
        <p:spPr bwMode="auto">
          <a:xfrm>
            <a:off x="7937691" y="2525246"/>
            <a:ext cx="1734729" cy="1712981"/>
          </a:xfrm>
          <a:custGeom>
            <a:avLst/>
            <a:gdLst>
              <a:gd name="T0" fmla="*/ 135 w 146"/>
              <a:gd name="T1" fmla="*/ 77 h 144"/>
              <a:gd name="T2" fmla="*/ 144 w 146"/>
              <a:gd name="T3" fmla="*/ 65 h 144"/>
              <a:gd name="T4" fmla="*/ 143 w 146"/>
              <a:gd name="T5" fmla="*/ 53 h 144"/>
              <a:gd name="T6" fmla="*/ 141 w 146"/>
              <a:gd name="T7" fmla="*/ 51 h 144"/>
              <a:gd name="T8" fmla="*/ 129 w 146"/>
              <a:gd name="T9" fmla="*/ 45 h 144"/>
              <a:gd name="T10" fmla="*/ 135 w 146"/>
              <a:gd name="T11" fmla="*/ 39 h 144"/>
              <a:gd name="T12" fmla="*/ 131 w 146"/>
              <a:gd name="T13" fmla="*/ 27 h 144"/>
              <a:gd name="T14" fmla="*/ 128 w 146"/>
              <a:gd name="T15" fmla="*/ 27 h 144"/>
              <a:gd name="T16" fmla="*/ 113 w 146"/>
              <a:gd name="T17" fmla="*/ 25 h 144"/>
              <a:gd name="T18" fmla="*/ 117 w 146"/>
              <a:gd name="T19" fmla="*/ 14 h 144"/>
              <a:gd name="T20" fmla="*/ 108 w 146"/>
              <a:gd name="T21" fmla="*/ 9 h 144"/>
              <a:gd name="T22" fmla="*/ 101 w 146"/>
              <a:gd name="T23" fmla="*/ 17 h 144"/>
              <a:gd name="T24" fmla="*/ 92 w 146"/>
              <a:gd name="T25" fmla="*/ 13 h 144"/>
              <a:gd name="T26" fmla="*/ 92 w 146"/>
              <a:gd name="T27" fmla="*/ 2 h 144"/>
              <a:gd name="T28" fmla="*/ 82 w 146"/>
              <a:gd name="T29" fmla="*/ 0 h 144"/>
              <a:gd name="T30" fmla="*/ 78 w 146"/>
              <a:gd name="T31" fmla="*/ 10 h 144"/>
              <a:gd name="T32" fmla="*/ 73 w 146"/>
              <a:gd name="T33" fmla="*/ 10 h 144"/>
              <a:gd name="T34" fmla="*/ 66 w 146"/>
              <a:gd name="T35" fmla="*/ 1 h 144"/>
              <a:gd name="T36" fmla="*/ 64 w 146"/>
              <a:gd name="T37" fmla="*/ 0 h 144"/>
              <a:gd name="T38" fmla="*/ 52 w 146"/>
              <a:gd name="T39" fmla="*/ 4 h 144"/>
              <a:gd name="T40" fmla="*/ 45 w 146"/>
              <a:gd name="T41" fmla="*/ 17 h 144"/>
              <a:gd name="T42" fmla="*/ 38 w 146"/>
              <a:gd name="T43" fmla="*/ 8 h 144"/>
              <a:gd name="T44" fmla="*/ 29 w 146"/>
              <a:gd name="T45" fmla="*/ 14 h 144"/>
              <a:gd name="T46" fmla="*/ 33 w 146"/>
              <a:gd name="T47" fmla="*/ 25 h 144"/>
              <a:gd name="T48" fmla="*/ 18 w 146"/>
              <a:gd name="T49" fmla="*/ 27 h 144"/>
              <a:gd name="T50" fmla="*/ 15 w 146"/>
              <a:gd name="T51" fmla="*/ 27 h 144"/>
              <a:gd name="T52" fmla="*/ 10 w 146"/>
              <a:gd name="T53" fmla="*/ 38 h 144"/>
              <a:gd name="T54" fmla="*/ 14 w 146"/>
              <a:gd name="T55" fmla="*/ 52 h 144"/>
              <a:gd name="T56" fmla="*/ 5 w 146"/>
              <a:gd name="T57" fmla="*/ 51 h 144"/>
              <a:gd name="T58" fmla="*/ 3 w 146"/>
              <a:gd name="T59" fmla="*/ 53 h 144"/>
              <a:gd name="T60" fmla="*/ 2 w 146"/>
              <a:gd name="T61" fmla="*/ 65 h 144"/>
              <a:gd name="T62" fmla="*/ 11 w 146"/>
              <a:gd name="T63" fmla="*/ 77 h 144"/>
              <a:gd name="T64" fmla="*/ 1 w 146"/>
              <a:gd name="T65" fmla="*/ 81 h 144"/>
              <a:gd name="T66" fmla="*/ 5 w 146"/>
              <a:gd name="T67" fmla="*/ 92 h 144"/>
              <a:gd name="T68" fmla="*/ 14 w 146"/>
              <a:gd name="T69" fmla="*/ 91 h 144"/>
              <a:gd name="T70" fmla="*/ 18 w 146"/>
              <a:gd name="T71" fmla="*/ 100 h 144"/>
              <a:gd name="T72" fmla="*/ 10 w 146"/>
              <a:gd name="T73" fmla="*/ 108 h 144"/>
              <a:gd name="T74" fmla="*/ 17 w 146"/>
              <a:gd name="T75" fmla="*/ 117 h 144"/>
              <a:gd name="T76" fmla="*/ 26 w 146"/>
              <a:gd name="T77" fmla="*/ 112 h 144"/>
              <a:gd name="T78" fmla="*/ 28 w 146"/>
              <a:gd name="T79" fmla="*/ 126 h 144"/>
              <a:gd name="T80" fmla="*/ 37 w 146"/>
              <a:gd name="T81" fmla="*/ 135 h 144"/>
              <a:gd name="T82" fmla="*/ 40 w 146"/>
              <a:gd name="T83" fmla="*/ 134 h 144"/>
              <a:gd name="T84" fmla="*/ 53 w 146"/>
              <a:gd name="T85" fmla="*/ 130 h 144"/>
              <a:gd name="T86" fmla="*/ 52 w 146"/>
              <a:gd name="T87" fmla="*/ 139 h 144"/>
              <a:gd name="T88" fmla="*/ 64 w 146"/>
              <a:gd name="T89" fmla="*/ 144 h 144"/>
              <a:gd name="T90" fmla="*/ 66 w 146"/>
              <a:gd name="T91" fmla="*/ 142 h 144"/>
              <a:gd name="T92" fmla="*/ 73 w 146"/>
              <a:gd name="T93" fmla="*/ 134 h 144"/>
              <a:gd name="T94" fmla="*/ 80 w 146"/>
              <a:gd name="T95" fmla="*/ 142 h 144"/>
              <a:gd name="T96" fmla="*/ 82 w 146"/>
              <a:gd name="T97" fmla="*/ 144 h 144"/>
              <a:gd name="T98" fmla="*/ 94 w 146"/>
              <a:gd name="T99" fmla="*/ 139 h 144"/>
              <a:gd name="T100" fmla="*/ 101 w 146"/>
              <a:gd name="T101" fmla="*/ 127 h 144"/>
              <a:gd name="T102" fmla="*/ 108 w 146"/>
              <a:gd name="T103" fmla="*/ 135 h 144"/>
              <a:gd name="T104" fmla="*/ 118 w 146"/>
              <a:gd name="T105" fmla="*/ 130 h 144"/>
              <a:gd name="T106" fmla="*/ 113 w 146"/>
              <a:gd name="T107" fmla="*/ 119 h 144"/>
              <a:gd name="T108" fmla="*/ 128 w 146"/>
              <a:gd name="T109" fmla="*/ 117 h 144"/>
              <a:gd name="T110" fmla="*/ 131 w 146"/>
              <a:gd name="T111" fmla="*/ 116 h 144"/>
              <a:gd name="T112" fmla="*/ 136 w 146"/>
              <a:gd name="T113" fmla="*/ 105 h 144"/>
              <a:gd name="T114" fmla="*/ 132 w 146"/>
              <a:gd name="T115" fmla="*/ 92 h 144"/>
              <a:gd name="T116" fmla="*/ 141 w 146"/>
              <a:gd name="T117" fmla="*/ 92 h 144"/>
              <a:gd name="T118" fmla="*/ 144 w 146"/>
              <a:gd name="T119" fmla="*/ 91 h 144"/>
              <a:gd name="T120" fmla="*/ 144 w 146"/>
              <a:gd name="T121" fmla="*/ 79 h 1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46" h="144">
                <a:moveTo>
                  <a:pt x="144" y="79"/>
                </a:moveTo>
                <a:cubicBezTo>
                  <a:pt x="135" y="77"/>
                  <a:pt x="135" y="77"/>
                  <a:pt x="135" y="77"/>
                </a:cubicBezTo>
                <a:cubicBezTo>
                  <a:pt x="135" y="73"/>
                  <a:pt x="135" y="70"/>
                  <a:pt x="135" y="67"/>
                </a:cubicBezTo>
                <a:cubicBezTo>
                  <a:pt x="144" y="65"/>
                  <a:pt x="144" y="65"/>
                  <a:pt x="144" y="65"/>
                </a:cubicBezTo>
                <a:cubicBezTo>
                  <a:pt x="145" y="65"/>
                  <a:pt x="146" y="64"/>
                  <a:pt x="145" y="62"/>
                </a:cubicBezTo>
                <a:cubicBezTo>
                  <a:pt x="145" y="59"/>
                  <a:pt x="144" y="56"/>
                  <a:pt x="143" y="53"/>
                </a:cubicBezTo>
                <a:cubicBezTo>
                  <a:pt x="143" y="52"/>
                  <a:pt x="142" y="51"/>
                  <a:pt x="141" y="51"/>
                </a:cubicBezTo>
                <a:cubicBezTo>
                  <a:pt x="141" y="51"/>
                  <a:pt x="141" y="51"/>
                  <a:pt x="141" y="51"/>
                </a:cubicBezTo>
                <a:cubicBezTo>
                  <a:pt x="132" y="53"/>
                  <a:pt x="132" y="53"/>
                  <a:pt x="132" y="53"/>
                </a:cubicBezTo>
                <a:cubicBezTo>
                  <a:pt x="131" y="50"/>
                  <a:pt x="130" y="47"/>
                  <a:pt x="129" y="45"/>
                </a:cubicBezTo>
                <a:cubicBezTo>
                  <a:pt x="129" y="44"/>
                  <a:pt x="128" y="44"/>
                  <a:pt x="128" y="44"/>
                </a:cubicBezTo>
                <a:cubicBezTo>
                  <a:pt x="135" y="39"/>
                  <a:pt x="135" y="39"/>
                  <a:pt x="135" y="39"/>
                </a:cubicBezTo>
                <a:cubicBezTo>
                  <a:pt x="136" y="38"/>
                  <a:pt x="137" y="37"/>
                  <a:pt x="136" y="36"/>
                </a:cubicBezTo>
                <a:cubicBezTo>
                  <a:pt x="134" y="33"/>
                  <a:pt x="133" y="30"/>
                  <a:pt x="131" y="27"/>
                </a:cubicBezTo>
                <a:cubicBezTo>
                  <a:pt x="130" y="27"/>
                  <a:pt x="130" y="27"/>
                  <a:pt x="129" y="27"/>
                </a:cubicBezTo>
                <a:cubicBezTo>
                  <a:pt x="128" y="27"/>
                  <a:pt x="128" y="27"/>
                  <a:pt x="128" y="27"/>
                </a:cubicBezTo>
                <a:cubicBezTo>
                  <a:pt x="120" y="32"/>
                  <a:pt x="120" y="32"/>
                  <a:pt x="120" y="32"/>
                </a:cubicBezTo>
                <a:cubicBezTo>
                  <a:pt x="118" y="29"/>
                  <a:pt x="116" y="27"/>
                  <a:pt x="113" y="25"/>
                </a:cubicBezTo>
                <a:cubicBezTo>
                  <a:pt x="118" y="17"/>
                  <a:pt x="118" y="17"/>
                  <a:pt x="118" y="17"/>
                </a:cubicBezTo>
                <a:cubicBezTo>
                  <a:pt x="119" y="16"/>
                  <a:pt x="118" y="15"/>
                  <a:pt x="117" y="14"/>
                </a:cubicBezTo>
                <a:cubicBezTo>
                  <a:pt x="115" y="12"/>
                  <a:pt x="112" y="10"/>
                  <a:pt x="109" y="9"/>
                </a:cubicBezTo>
                <a:cubicBezTo>
                  <a:pt x="109" y="9"/>
                  <a:pt x="108" y="9"/>
                  <a:pt x="108" y="9"/>
                </a:cubicBezTo>
                <a:cubicBezTo>
                  <a:pt x="107" y="9"/>
                  <a:pt x="107" y="9"/>
                  <a:pt x="106" y="10"/>
                </a:cubicBezTo>
                <a:cubicBezTo>
                  <a:pt x="101" y="17"/>
                  <a:pt x="101" y="17"/>
                  <a:pt x="101" y="17"/>
                </a:cubicBezTo>
                <a:cubicBezTo>
                  <a:pt x="99" y="15"/>
                  <a:pt x="96" y="14"/>
                  <a:pt x="93" y="13"/>
                </a:cubicBezTo>
                <a:cubicBezTo>
                  <a:pt x="93" y="13"/>
                  <a:pt x="92" y="13"/>
                  <a:pt x="92" y="13"/>
                </a:cubicBezTo>
                <a:cubicBezTo>
                  <a:pt x="94" y="4"/>
                  <a:pt x="94" y="4"/>
                  <a:pt x="94" y="4"/>
                </a:cubicBezTo>
                <a:cubicBezTo>
                  <a:pt x="94" y="3"/>
                  <a:pt x="93" y="2"/>
                  <a:pt x="92" y="2"/>
                </a:cubicBezTo>
                <a:cubicBezTo>
                  <a:pt x="89" y="1"/>
                  <a:pt x="86" y="0"/>
                  <a:pt x="82" y="0"/>
                </a:cubicBezTo>
                <a:cubicBezTo>
                  <a:pt x="82" y="0"/>
                  <a:pt x="82" y="0"/>
                  <a:pt x="82" y="0"/>
                </a:cubicBezTo>
                <a:cubicBezTo>
                  <a:pt x="81" y="0"/>
                  <a:pt x="80" y="0"/>
                  <a:pt x="80" y="2"/>
                </a:cubicBezTo>
                <a:cubicBezTo>
                  <a:pt x="78" y="10"/>
                  <a:pt x="78" y="10"/>
                  <a:pt x="78" y="10"/>
                </a:cubicBezTo>
                <a:cubicBezTo>
                  <a:pt x="76" y="10"/>
                  <a:pt x="75" y="10"/>
                  <a:pt x="73" y="10"/>
                </a:cubicBezTo>
                <a:cubicBezTo>
                  <a:pt x="73" y="10"/>
                  <a:pt x="73" y="10"/>
                  <a:pt x="73" y="10"/>
                </a:cubicBezTo>
                <a:cubicBezTo>
                  <a:pt x="71" y="10"/>
                  <a:pt x="70" y="10"/>
                  <a:pt x="68" y="10"/>
                </a:cubicBezTo>
                <a:cubicBezTo>
                  <a:pt x="66" y="1"/>
                  <a:pt x="66" y="1"/>
                  <a:pt x="66" y="1"/>
                </a:cubicBezTo>
                <a:cubicBezTo>
                  <a:pt x="66" y="0"/>
                  <a:pt x="65" y="0"/>
                  <a:pt x="64" y="0"/>
                </a:cubicBezTo>
                <a:cubicBezTo>
                  <a:pt x="64" y="0"/>
                  <a:pt x="64" y="0"/>
                  <a:pt x="64" y="0"/>
                </a:cubicBezTo>
                <a:cubicBezTo>
                  <a:pt x="60" y="0"/>
                  <a:pt x="57" y="1"/>
                  <a:pt x="54" y="2"/>
                </a:cubicBezTo>
                <a:cubicBezTo>
                  <a:pt x="53" y="2"/>
                  <a:pt x="52" y="3"/>
                  <a:pt x="52" y="4"/>
                </a:cubicBezTo>
                <a:cubicBezTo>
                  <a:pt x="54" y="13"/>
                  <a:pt x="54" y="13"/>
                  <a:pt x="54" y="13"/>
                </a:cubicBezTo>
                <a:cubicBezTo>
                  <a:pt x="51" y="14"/>
                  <a:pt x="48" y="15"/>
                  <a:pt x="45" y="17"/>
                </a:cubicBezTo>
                <a:cubicBezTo>
                  <a:pt x="40" y="9"/>
                  <a:pt x="40" y="9"/>
                  <a:pt x="40" y="9"/>
                </a:cubicBezTo>
                <a:cubicBezTo>
                  <a:pt x="39" y="9"/>
                  <a:pt x="39" y="8"/>
                  <a:pt x="38" y="8"/>
                </a:cubicBezTo>
                <a:cubicBezTo>
                  <a:pt x="38" y="8"/>
                  <a:pt x="37" y="8"/>
                  <a:pt x="37" y="9"/>
                </a:cubicBezTo>
                <a:cubicBezTo>
                  <a:pt x="34" y="10"/>
                  <a:pt x="31" y="12"/>
                  <a:pt x="29" y="14"/>
                </a:cubicBezTo>
                <a:cubicBezTo>
                  <a:pt x="28" y="15"/>
                  <a:pt x="27" y="16"/>
                  <a:pt x="28" y="17"/>
                </a:cubicBezTo>
                <a:cubicBezTo>
                  <a:pt x="33" y="25"/>
                  <a:pt x="33" y="25"/>
                  <a:pt x="33" y="25"/>
                </a:cubicBezTo>
                <a:cubicBezTo>
                  <a:pt x="30" y="27"/>
                  <a:pt x="28" y="29"/>
                  <a:pt x="26" y="31"/>
                </a:cubicBezTo>
                <a:cubicBezTo>
                  <a:pt x="18" y="27"/>
                  <a:pt x="18" y="27"/>
                  <a:pt x="18" y="27"/>
                </a:cubicBezTo>
                <a:cubicBezTo>
                  <a:pt x="18" y="26"/>
                  <a:pt x="17" y="26"/>
                  <a:pt x="17" y="26"/>
                </a:cubicBezTo>
                <a:cubicBezTo>
                  <a:pt x="16" y="26"/>
                  <a:pt x="16" y="27"/>
                  <a:pt x="15" y="27"/>
                </a:cubicBezTo>
                <a:cubicBezTo>
                  <a:pt x="13" y="30"/>
                  <a:pt x="11" y="33"/>
                  <a:pt x="10" y="35"/>
                </a:cubicBezTo>
                <a:cubicBezTo>
                  <a:pt x="9" y="36"/>
                  <a:pt x="9" y="38"/>
                  <a:pt x="10" y="38"/>
                </a:cubicBezTo>
                <a:cubicBezTo>
                  <a:pt x="18" y="44"/>
                  <a:pt x="18" y="44"/>
                  <a:pt x="18" y="44"/>
                </a:cubicBezTo>
                <a:cubicBezTo>
                  <a:pt x="16" y="46"/>
                  <a:pt x="15" y="49"/>
                  <a:pt x="14" y="52"/>
                </a:cubicBezTo>
                <a:cubicBezTo>
                  <a:pt x="14" y="52"/>
                  <a:pt x="14" y="52"/>
                  <a:pt x="14" y="53"/>
                </a:cubicBezTo>
                <a:cubicBezTo>
                  <a:pt x="5" y="51"/>
                  <a:pt x="5" y="51"/>
                  <a:pt x="5" y="51"/>
                </a:cubicBezTo>
                <a:cubicBezTo>
                  <a:pt x="5" y="51"/>
                  <a:pt x="5" y="51"/>
                  <a:pt x="5" y="51"/>
                </a:cubicBezTo>
                <a:cubicBezTo>
                  <a:pt x="4" y="51"/>
                  <a:pt x="3" y="52"/>
                  <a:pt x="3" y="53"/>
                </a:cubicBezTo>
                <a:cubicBezTo>
                  <a:pt x="2" y="56"/>
                  <a:pt x="1" y="59"/>
                  <a:pt x="1" y="62"/>
                </a:cubicBezTo>
                <a:cubicBezTo>
                  <a:pt x="0" y="64"/>
                  <a:pt x="1" y="65"/>
                  <a:pt x="2" y="65"/>
                </a:cubicBezTo>
                <a:cubicBezTo>
                  <a:pt x="11" y="67"/>
                  <a:pt x="11" y="67"/>
                  <a:pt x="11" y="67"/>
                </a:cubicBezTo>
                <a:cubicBezTo>
                  <a:pt x="11" y="70"/>
                  <a:pt x="11" y="73"/>
                  <a:pt x="11" y="77"/>
                </a:cubicBezTo>
                <a:cubicBezTo>
                  <a:pt x="2" y="79"/>
                  <a:pt x="2" y="79"/>
                  <a:pt x="2" y="79"/>
                </a:cubicBezTo>
                <a:cubicBezTo>
                  <a:pt x="1" y="79"/>
                  <a:pt x="1" y="80"/>
                  <a:pt x="1" y="81"/>
                </a:cubicBezTo>
                <a:cubicBezTo>
                  <a:pt x="1" y="84"/>
                  <a:pt x="2" y="88"/>
                  <a:pt x="3" y="91"/>
                </a:cubicBezTo>
                <a:cubicBezTo>
                  <a:pt x="3" y="92"/>
                  <a:pt x="4" y="92"/>
                  <a:pt x="5" y="92"/>
                </a:cubicBezTo>
                <a:cubicBezTo>
                  <a:pt x="5" y="92"/>
                  <a:pt x="5" y="92"/>
                  <a:pt x="5" y="92"/>
                </a:cubicBezTo>
                <a:cubicBezTo>
                  <a:pt x="14" y="91"/>
                  <a:pt x="14" y="91"/>
                  <a:pt x="14" y="91"/>
                </a:cubicBezTo>
                <a:cubicBezTo>
                  <a:pt x="15" y="94"/>
                  <a:pt x="16" y="96"/>
                  <a:pt x="17" y="99"/>
                </a:cubicBezTo>
                <a:cubicBezTo>
                  <a:pt x="17" y="99"/>
                  <a:pt x="18" y="100"/>
                  <a:pt x="18" y="100"/>
                </a:cubicBezTo>
                <a:cubicBezTo>
                  <a:pt x="11" y="105"/>
                  <a:pt x="11" y="105"/>
                  <a:pt x="11" y="105"/>
                </a:cubicBezTo>
                <a:cubicBezTo>
                  <a:pt x="10" y="106"/>
                  <a:pt x="9" y="107"/>
                  <a:pt x="10" y="108"/>
                </a:cubicBezTo>
                <a:cubicBezTo>
                  <a:pt x="12" y="111"/>
                  <a:pt x="13" y="114"/>
                  <a:pt x="15" y="116"/>
                </a:cubicBezTo>
                <a:cubicBezTo>
                  <a:pt x="16" y="117"/>
                  <a:pt x="17" y="117"/>
                  <a:pt x="17" y="117"/>
                </a:cubicBezTo>
                <a:cubicBezTo>
                  <a:pt x="18" y="117"/>
                  <a:pt x="18" y="117"/>
                  <a:pt x="18" y="117"/>
                </a:cubicBezTo>
                <a:cubicBezTo>
                  <a:pt x="26" y="112"/>
                  <a:pt x="26" y="112"/>
                  <a:pt x="26" y="112"/>
                </a:cubicBezTo>
                <a:cubicBezTo>
                  <a:pt x="28" y="114"/>
                  <a:pt x="30" y="117"/>
                  <a:pt x="33" y="119"/>
                </a:cubicBezTo>
                <a:cubicBezTo>
                  <a:pt x="28" y="126"/>
                  <a:pt x="28" y="126"/>
                  <a:pt x="28" y="126"/>
                </a:cubicBezTo>
                <a:cubicBezTo>
                  <a:pt x="28" y="127"/>
                  <a:pt x="28" y="129"/>
                  <a:pt x="29" y="129"/>
                </a:cubicBezTo>
                <a:cubicBezTo>
                  <a:pt x="31" y="131"/>
                  <a:pt x="34" y="133"/>
                  <a:pt x="37" y="135"/>
                </a:cubicBezTo>
                <a:cubicBezTo>
                  <a:pt x="37" y="135"/>
                  <a:pt x="38" y="135"/>
                  <a:pt x="38" y="135"/>
                </a:cubicBezTo>
                <a:cubicBezTo>
                  <a:pt x="39" y="135"/>
                  <a:pt x="39" y="135"/>
                  <a:pt x="40" y="134"/>
                </a:cubicBezTo>
                <a:cubicBezTo>
                  <a:pt x="45" y="127"/>
                  <a:pt x="45" y="127"/>
                  <a:pt x="45" y="127"/>
                </a:cubicBezTo>
                <a:cubicBezTo>
                  <a:pt x="48" y="128"/>
                  <a:pt x="50" y="129"/>
                  <a:pt x="53" y="130"/>
                </a:cubicBezTo>
                <a:cubicBezTo>
                  <a:pt x="53" y="130"/>
                  <a:pt x="54" y="130"/>
                  <a:pt x="54" y="131"/>
                </a:cubicBezTo>
                <a:cubicBezTo>
                  <a:pt x="52" y="139"/>
                  <a:pt x="52" y="139"/>
                  <a:pt x="52" y="139"/>
                </a:cubicBezTo>
                <a:cubicBezTo>
                  <a:pt x="52" y="140"/>
                  <a:pt x="53" y="142"/>
                  <a:pt x="54" y="142"/>
                </a:cubicBezTo>
                <a:cubicBezTo>
                  <a:pt x="57" y="143"/>
                  <a:pt x="61" y="143"/>
                  <a:pt x="64" y="144"/>
                </a:cubicBezTo>
                <a:cubicBezTo>
                  <a:pt x="64" y="144"/>
                  <a:pt x="64" y="144"/>
                  <a:pt x="64" y="144"/>
                </a:cubicBezTo>
                <a:cubicBezTo>
                  <a:pt x="65" y="144"/>
                  <a:pt x="66" y="143"/>
                  <a:pt x="66" y="142"/>
                </a:cubicBezTo>
                <a:cubicBezTo>
                  <a:pt x="68" y="133"/>
                  <a:pt x="68" y="133"/>
                  <a:pt x="68" y="133"/>
                </a:cubicBezTo>
                <a:cubicBezTo>
                  <a:pt x="70" y="134"/>
                  <a:pt x="72" y="134"/>
                  <a:pt x="73" y="134"/>
                </a:cubicBezTo>
                <a:cubicBezTo>
                  <a:pt x="75" y="134"/>
                  <a:pt x="76" y="134"/>
                  <a:pt x="78" y="133"/>
                </a:cubicBezTo>
                <a:cubicBezTo>
                  <a:pt x="80" y="142"/>
                  <a:pt x="80" y="142"/>
                  <a:pt x="80" y="142"/>
                </a:cubicBezTo>
                <a:cubicBezTo>
                  <a:pt x="80" y="143"/>
                  <a:pt x="81" y="144"/>
                  <a:pt x="82" y="144"/>
                </a:cubicBezTo>
                <a:cubicBezTo>
                  <a:pt x="82" y="144"/>
                  <a:pt x="82" y="144"/>
                  <a:pt x="82" y="144"/>
                </a:cubicBezTo>
                <a:cubicBezTo>
                  <a:pt x="86" y="143"/>
                  <a:pt x="89" y="143"/>
                  <a:pt x="92" y="142"/>
                </a:cubicBezTo>
                <a:cubicBezTo>
                  <a:pt x="93" y="142"/>
                  <a:pt x="94" y="141"/>
                  <a:pt x="94" y="139"/>
                </a:cubicBezTo>
                <a:cubicBezTo>
                  <a:pt x="92" y="131"/>
                  <a:pt x="92" y="131"/>
                  <a:pt x="92" y="131"/>
                </a:cubicBezTo>
                <a:cubicBezTo>
                  <a:pt x="95" y="130"/>
                  <a:pt x="98" y="129"/>
                  <a:pt x="101" y="127"/>
                </a:cubicBezTo>
                <a:cubicBezTo>
                  <a:pt x="106" y="134"/>
                  <a:pt x="106" y="134"/>
                  <a:pt x="106" y="134"/>
                </a:cubicBezTo>
                <a:cubicBezTo>
                  <a:pt x="107" y="135"/>
                  <a:pt x="107" y="135"/>
                  <a:pt x="108" y="135"/>
                </a:cubicBezTo>
                <a:cubicBezTo>
                  <a:pt x="109" y="135"/>
                  <a:pt x="109" y="135"/>
                  <a:pt x="109" y="135"/>
                </a:cubicBezTo>
                <a:cubicBezTo>
                  <a:pt x="112" y="133"/>
                  <a:pt x="115" y="131"/>
                  <a:pt x="118" y="130"/>
                </a:cubicBezTo>
                <a:cubicBezTo>
                  <a:pt x="118" y="129"/>
                  <a:pt x="119" y="128"/>
                  <a:pt x="118" y="127"/>
                </a:cubicBezTo>
                <a:cubicBezTo>
                  <a:pt x="113" y="119"/>
                  <a:pt x="113" y="119"/>
                  <a:pt x="113" y="119"/>
                </a:cubicBezTo>
                <a:cubicBezTo>
                  <a:pt x="116" y="117"/>
                  <a:pt x="118" y="115"/>
                  <a:pt x="120" y="112"/>
                </a:cubicBezTo>
                <a:cubicBezTo>
                  <a:pt x="128" y="117"/>
                  <a:pt x="128" y="117"/>
                  <a:pt x="128" y="117"/>
                </a:cubicBezTo>
                <a:cubicBezTo>
                  <a:pt x="128" y="117"/>
                  <a:pt x="129" y="117"/>
                  <a:pt x="129" y="117"/>
                </a:cubicBezTo>
                <a:cubicBezTo>
                  <a:pt x="130" y="117"/>
                  <a:pt x="130" y="117"/>
                  <a:pt x="131" y="116"/>
                </a:cubicBezTo>
                <a:cubicBezTo>
                  <a:pt x="133" y="114"/>
                  <a:pt x="135" y="111"/>
                  <a:pt x="136" y="108"/>
                </a:cubicBezTo>
                <a:cubicBezTo>
                  <a:pt x="137" y="107"/>
                  <a:pt x="137" y="106"/>
                  <a:pt x="136" y="105"/>
                </a:cubicBezTo>
                <a:cubicBezTo>
                  <a:pt x="128" y="100"/>
                  <a:pt x="128" y="100"/>
                  <a:pt x="128" y="100"/>
                </a:cubicBezTo>
                <a:cubicBezTo>
                  <a:pt x="130" y="97"/>
                  <a:pt x="131" y="95"/>
                  <a:pt x="132" y="92"/>
                </a:cubicBezTo>
                <a:cubicBezTo>
                  <a:pt x="132" y="92"/>
                  <a:pt x="132" y="91"/>
                  <a:pt x="132" y="91"/>
                </a:cubicBezTo>
                <a:cubicBezTo>
                  <a:pt x="141" y="92"/>
                  <a:pt x="141" y="92"/>
                  <a:pt x="141" y="92"/>
                </a:cubicBezTo>
                <a:cubicBezTo>
                  <a:pt x="141" y="92"/>
                  <a:pt x="141" y="92"/>
                  <a:pt x="141" y="92"/>
                </a:cubicBezTo>
                <a:cubicBezTo>
                  <a:pt x="142" y="92"/>
                  <a:pt x="143" y="92"/>
                  <a:pt x="144" y="91"/>
                </a:cubicBezTo>
                <a:cubicBezTo>
                  <a:pt x="144" y="88"/>
                  <a:pt x="145" y="84"/>
                  <a:pt x="145" y="81"/>
                </a:cubicBezTo>
                <a:cubicBezTo>
                  <a:pt x="146" y="80"/>
                  <a:pt x="145" y="79"/>
                  <a:pt x="144" y="79"/>
                </a:cubicBezTo>
                <a:close/>
              </a:path>
            </a:pathLst>
          </a:custGeom>
          <a:solidFill>
            <a:srgbClr val="3AD8B4"/>
          </a:solidFill>
          <a:ln w="19050" cap="rnd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 sz="1800">
              <a:latin typeface="Agency FB" panose="020B0503020202020204" pitchFamily="34" charset="0"/>
            </a:endParaRPr>
          </a:p>
        </p:txBody>
      </p:sp>
      <p:sp>
        <p:nvSpPr>
          <p:cNvPr id="81" name="Rectangle 71"/>
          <p:cNvSpPr/>
          <p:nvPr/>
        </p:nvSpPr>
        <p:spPr>
          <a:xfrm>
            <a:off x="8063030" y="3670647"/>
            <a:ext cx="1508633" cy="2465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89000"/>
              </a:lnSpc>
            </a:pPr>
            <a:r>
              <a:rPr lang="zh-CN" altLang="en-US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临时授权</a:t>
            </a:r>
            <a:endParaRPr lang="en-US" b="1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82" name="Group 8"/>
          <p:cNvGrpSpPr>
            <a:grpSpLocks noChangeAspect="1"/>
          </p:cNvGrpSpPr>
          <p:nvPr/>
        </p:nvGrpSpPr>
        <p:grpSpPr bwMode="auto">
          <a:xfrm>
            <a:off x="8574475" y="3004209"/>
            <a:ext cx="461160" cy="499992"/>
            <a:chOff x="2853" y="1431"/>
            <a:chExt cx="190" cy="206"/>
          </a:xfrm>
        </p:grpSpPr>
        <p:sp>
          <p:nvSpPr>
            <p:cNvPr id="83" name="Freeform 9"/>
            <p:cNvSpPr/>
            <p:nvPr/>
          </p:nvSpPr>
          <p:spPr bwMode="auto">
            <a:xfrm>
              <a:off x="2906" y="1450"/>
              <a:ext cx="84" cy="0"/>
            </a:xfrm>
            <a:custGeom>
              <a:avLst/>
              <a:gdLst>
                <a:gd name="T0" fmla="*/ 0 w 785"/>
                <a:gd name="T1" fmla="*/ 0 w 785"/>
                <a:gd name="T2" fmla="*/ 785 w 78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785">
                  <a:moveTo>
                    <a:pt x="0" y="0"/>
                  </a:moveTo>
                  <a:lnTo>
                    <a:pt x="0" y="0"/>
                  </a:lnTo>
                  <a:lnTo>
                    <a:pt x="785" y="0"/>
                  </a:lnTo>
                </a:path>
              </a:pathLst>
            </a:custGeom>
            <a:noFill/>
            <a:ln w="12700" cap="rnd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US" sz="3200">
                <a:latin typeface="Agency FB" panose="020B0503020202020204" pitchFamily="34" charset="0"/>
              </a:endParaRPr>
            </a:p>
          </p:txBody>
        </p:sp>
        <p:sp>
          <p:nvSpPr>
            <p:cNvPr id="84" name="Freeform 10"/>
            <p:cNvSpPr/>
            <p:nvPr/>
          </p:nvSpPr>
          <p:spPr bwMode="auto">
            <a:xfrm>
              <a:off x="2853" y="1450"/>
              <a:ext cx="190" cy="187"/>
            </a:xfrm>
            <a:custGeom>
              <a:avLst/>
              <a:gdLst>
                <a:gd name="T0" fmla="*/ 1427 w 1778"/>
                <a:gd name="T1" fmla="*/ 0 h 1745"/>
                <a:gd name="T2" fmla="*/ 1427 w 1778"/>
                <a:gd name="T3" fmla="*/ 0 h 1745"/>
                <a:gd name="T4" fmla="*/ 1778 w 1778"/>
                <a:gd name="T5" fmla="*/ 0 h 1745"/>
                <a:gd name="T6" fmla="*/ 1778 w 1778"/>
                <a:gd name="T7" fmla="*/ 1745 h 1745"/>
                <a:gd name="T8" fmla="*/ 0 w 1778"/>
                <a:gd name="T9" fmla="*/ 1745 h 1745"/>
                <a:gd name="T10" fmla="*/ 0 w 1778"/>
                <a:gd name="T11" fmla="*/ 0 h 1745"/>
                <a:gd name="T12" fmla="*/ 350 w 1778"/>
                <a:gd name="T13" fmla="*/ 0 h 17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78" h="1745">
                  <a:moveTo>
                    <a:pt x="1427" y="0"/>
                  </a:moveTo>
                  <a:lnTo>
                    <a:pt x="1427" y="0"/>
                  </a:lnTo>
                  <a:lnTo>
                    <a:pt x="1778" y="0"/>
                  </a:lnTo>
                  <a:lnTo>
                    <a:pt x="1778" y="1745"/>
                  </a:lnTo>
                  <a:lnTo>
                    <a:pt x="0" y="1745"/>
                  </a:lnTo>
                  <a:lnTo>
                    <a:pt x="0" y="0"/>
                  </a:lnTo>
                  <a:lnTo>
                    <a:pt x="350" y="0"/>
                  </a:lnTo>
                </a:path>
              </a:pathLst>
            </a:custGeom>
            <a:noFill/>
            <a:ln w="12700" cap="rnd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US" sz="3200">
                <a:latin typeface="Agency FB" panose="020B0503020202020204" pitchFamily="34" charset="0"/>
              </a:endParaRPr>
            </a:p>
          </p:txBody>
        </p:sp>
        <p:sp>
          <p:nvSpPr>
            <p:cNvPr id="85" name="Freeform 11"/>
            <p:cNvSpPr/>
            <p:nvPr/>
          </p:nvSpPr>
          <p:spPr bwMode="auto">
            <a:xfrm>
              <a:off x="2853" y="1494"/>
              <a:ext cx="190" cy="0"/>
            </a:xfrm>
            <a:custGeom>
              <a:avLst/>
              <a:gdLst>
                <a:gd name="T0" fmla="*/ 0 w 1778"/>
                <a:gd name="T1" fmla="*/ 0 w 1778"/>
                <a:gd name="T2" fmla="*/ 1778 w 177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778">
                  <a:moveTo>
                    <a:pt x="0" y="0"/>
                  </a:moveTo>
                  <a:lnTo>
                    <a:pt x="0" y="0"/>
                  </a:lnTo>
                  <a:lnTo>
                    <a:pt x="1778" y="0"/>
                  </a:lnTo>
                </a:path>
              </a:pathLst>
            </a:custGeom>
            <a:noFill/>
            <a:ln w="12700" cap="rnd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US" sz="3200">
                <a:latin typeface="Agency FB" panose="020B0503020202020204" pitchFamily="34" charset="0"/>
              </a:endParaRPr>
            </a:p>
          </p:txBody>
        </p:sp>
        <p:sp>
          <p:nvSpPr>
            <p:cNvPr id="86" name="Freeform 12"/>
            <p:cNvSpPr/>
            <p:nvPr/>
          </p:nvSpPr>
          <p:spPr bwMode="auto">
            <a:xfrm>
              <a:off x="2890" y="1431"/>
              <a:ext cx="16" cy="38"/>
            </a:xfrm>
            <a:custGeom>
              <a:avLst/>
              <a:gdLst>
                <a:gd name="T0" fmla="*/ 0 w 146"/>
                <a:gd name="T1" fmla="*/ 73 h 356"/>
                <a:gd name="T2" fmla="*/ 0 w 146"/>
                <a:gd name="T3" fmla="*/ 73 h 356"/>
                <a:gd name="T4" fmla="*/ 73 w 146"/>
                <a:gd name="T5" fmla="*/ 0 h 356"/>
                <a:gd name="T6" fmla="*/ 146 w 146"/>
                <a:gd name="T7" fmla="*/ 73 h 356"/>
                <a:gd name="T8" fmla="*/ 146 w 146"/>
                <a:gd name="T9" fmla="*/ 283 h 356"/>
                <a:gd name="T10" fmla="*/ 73 w 146"/>
                <a:gd name="T11" fmla="*/ 356 h 356"/>
                <a:gd name="T12" fmla="*/ 0 w 146"/>
                <a:gd name="T13" fmla="*/ 283 h 356"/>
                <a:gd name="T14" fmla="*/ 0 w 146"/>
                <a:gd name="T15" fmla="*/ 73 h 356"/>
                <a:gd name="T16" fmla="*/ 0 w 146"/>
                <a:gd name="T17" fmla="*/ 73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6" h="356">
                  <a:moveTo>
                    <a:pt x="0" y="73"/>
                  </a:moveTo>
                  <a:lnTo>
                    <a:pt x="0" y="73"/>
                  </a:lnTo>
                  <a:cubicBezTo>
                    <a:pt x="0" y="33"/>
                    <a:pt x="32" y="0"/>
                    <a:pt x="73" y="0"/>
                  </a:cubicBezTo>
                  <a:cubicBezTo>
                    <a:pt x="113" y="0"/>
                    <a:pt x="146" y="33"/>
                    <a:pt x="146" y="73"/>
                  </a:cubicBezTo>
                  <a:lnTo>
                    <a:pt x="146" y="283"/>
                  </a:lnTo>
                  <a:cubicBezTo>
                    <a:pt x="146" y="323"/>
                    <a:pt x="113" y="356"/>
                    <a:pt x="73" y="356"/>
                  </a:cubicBezTo>
                  <a:cubicBezTo>
                    <a:pt x="32" y="356"/>
                    <a:pt x="0" y="323"/>
                    <a:pt x="0" y="283"/>
                  </a:cubicBezTo>
                  <a:lnTo>
                    <a:pt x="0" y="73"/>
                  </a:lnTo>
                  <a:lnTo>
                    <a:pt x="0" y="73"/>
                  </a:lnTo>
                  <a:close/>
                </a:path>
              </a:pathLst>
            </a:custGeom>
            <a:noFill/>
            <a:ln w="12700" cap="rnd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US" sz="3200">
                <a:latin typeface="Agency FB" panose="020B0503020202020204" pitchFamily="34" charset="0"/>
              </a:endParaRPr>
            </a:p>
          </p:txBody>
        </p:sp>
        <p:sp>
          <p:nvSpPr>
            <p:cNvPr id="87" name="Freeform 13"/>
            <p:cNvSpPr/>
            <p:nvPr/>
          </p:nvSpPr>
          <p:spPr bwMode="auto">
            <a:xfrm>
              <a:off x="2990" y="1431"/>
              <a:ext cx="15" cy="38"/>
            </a:xfrm>
            <a:custGeom>
              <a:avLst/>
              <a:gdLst>
                <a:gd name="T0" fmla="*/ 0 w 146"/>
                <a:gd name="T1" fmla="*/ 73 h 356"/>
                <a:gd name="T2" fmla="*/ 0 w 146"/>
                <a:gd name="T3" fmla="*/ 73 h 356"/>
                <a:gd name="T4" fmla="*/ 73 w 146"/>
                <a:gd name="T5" fmla="*/ 0 h 356"/>
                <a:gd name="T6" fmla="*/ 146 w 146"/>
                <a:gd name="T7" fmla="*/ 73 h 356"/>
                <a:gd name="T8" fmla="*/ 146 w 146"/>
                <a:gd name="T9" fmla="*/ 283 h 356"/>
                <a:gd name="T10" fmla="*/ 73 w 146"/>
                <a:gd name="T11" fmla="*/ 356 h 356"/>
                <a:gd name="T12" fmla="*/ 0 w 146"/>
                <a:gd name="T13" fmla="*/ 283 h 356"/>
                <a:gd name="T14" fmla="*/ 0 w 146"/>
                <a:gd name="T15" fmla="*/ 73 h 356"/>
                <a:gd name="T16" fmla="*/ 0 w 146"/>
                <a:gd name="T17" fmla="*/ 73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6" h="356">
                  <a:moveTo>
                    <a:pt x="0" y="73"/>
                  </a:moveTo>
                  <a:lnTo>
                    <a:pt x="0" y="73"/>
                  </a:lnTo>
                  <a:cubicBezTo>
                    <a:pt x="0" y="33"/>
                    <a:pt x="32" y="0"/>
                    <a:pt x="73" y="0"/>
                  </a:cubicBezTo>
                  <a:cubicBezTo>
                    <a:pt x="113" y="0"/>
                    <a:pt x="146" y="33"/>
                    <a:pt x="146" y="73"/>
                  </a:cubicBezTo>
                  <a:lnTo>
                    <a:pt x="146" y="283"/>
                  </a:lnTo>
                  <a:cubicBezTo>
                    <a:pt x="146" y="323"/>
                    <a:pt x="113" y="356"/>
                    <a:pt x="73" y="356"/>
                  </a:cubicBezTo>
                  <a:cubicBezTo>
                    <a:pt x="32" y="356"/>
                    <a:pt x="0" y="323"/>
                    <a:pt x="0" y="283"/>
                  </a:cubicBezTo>
                  <a:lnTo>
                    <a:pt x="0" y="73"/>
                  </a:lnTo>
                  <a:lnTo>
                    <a:pt x="0" y="73"/>
                  </a:lnTo>
                  <a:close/>
                </a:path>
              </a:pathLst>
            </a:custGeom>
            <a:noFill/>
            <a:ln w="12700" cap="rnd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US" sz="3200">
                <a:latin typeface="Agency FB" panose="020B0503020202020204" pitchFamily="34" charset="0"/>
              </a:endParaRPr>
            </a:p>
          </p:txBody>
        </p:sp>
        <p:sp>
          <p:nvSpPr>
            <p:cNvPr id="88" name="Freeform 14"/>
            <p:cNvSpPr/>
            <p:nvPr/>
          </p:nvSpPr>
          <p:spPr bwMode="auto">
            <a:xfrm>
              <a:off x="2892" y="1520"/>
              <a:ext cx="112" cy="93"/>
            </a:xfrm>
            <a:custGeom>
              <a:avLst/>
              <a:gdLst>
                <a:gd name="T0" fmla="*/ 0 w 1040"/>
                <a:gd name="T1" fmla="*/ 554 h 863"/>
                <a:gd name="T2" fmla="*/ 0 w 1040"/>
                <a:gd name="T3" fmla="*/ 554 h 863"/>
                <a:gd name="T4" fmla="*/ 346 w 1040"/>
                <a:gd name="T5" fmla="*/ 863 h 863"/>
                <a:gd name="T6" fmla="*/ 1040 w 1040"/>
                <a:gd name="T7" fmla="*/ 0 h 8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40" h="863">
                  <a:moveTo>
                    <a:pt x="0" y="554"/>
                  </a:moveTo>
                  <a:lnTo>
                    <a:pt x="0" y="554"/>
                  </a:lnTo>
                  <a:lnTo>
                    <a:pt x="346" y="863"/>
                  </a:lnTo>
                  <a:lnTo>
                    <a:pt x="1040" y="0"/>
                  </a:lnTo>
                </a:path>
              </a:pathLst>
            </a:custGeom>
            <a:noFill/>
            <a:ln w="12700" cap="rnd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US" sz="3200">
                <a:latin typeface="Agency FB" panose="020B0503020202020204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5368306" y="2726684"/>
            <a:ext cx="5346336" cy="562630"/>
          </a:xfrm>
          <a:prstGeom prst="round2DiagRect">
            <a:avLst>
              <a:gd name="adj1" fmla="val 50000"/>
              <a:gd name="adj2" fmla="val 0"/>
            </a:avLst>
          </a:prstGeom>
          <a:gradFill>
            <a:gsLst>
              <a:gs pos="36000">
                <a:srgbClr val="3366FF"/>
              </a:gs>
              <a:gs pos="100000">
                <a:srgbClr val="00B0F0"/>
              </a:gs>
            </a:gsLst>
            <a:lin ang="10800000" scaled="0"/>
          </a:gradFill>
        </p:spPr>
        <p:txBody>
          <a:bodyPr wrap="square" rtlCol="0" anchor="ctr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20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宋体 CN" panose="02020400000000000000" pitchFamily="18" charset="-122"/>
              <a:ea typeface="思源宋体 CN" panose="02020400000000000000" pitchFamily="18" charset="-122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974856" y="276675"/>
            <a:ext cx="5486904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spc="300" dirty="0">
                <a:solidFill>
                  <a:srgbClr val="189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零售</a:t>
            </a:r>
            <a:r>
              <a:rPr lang="en-US" altLang="zh-CN" sz="2400" b="1" spc="300" dirty="0">
                <a:solidFill>
                  <a:srgbClr val="189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/</a:t>
            </a:r>
            <a:r>
              <a:rPr lang="zh-CN" altLang="en-US" sz="2400" b="1" spc="300" dirty="0">
                <a:solidFill>
                  <a:srgbClr val="189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批发混合经营</a:t>
            </a:r>
            <a:endParaRPr lang="zh-CN" altLang="zh-CN" sz="2400" b="1" spc="300" dirty="0">
              <a:solidFill>
                <a:srgbClr val="189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4" name="TextBox 127"/>
          <p:cNvSpPr txBox="1"/>
          <p:nvPr/>
        </p:nvSpPr>
        <p:spPr>
          <a:xfrm>
            <a:off x="5368307" y="3556000"/>
            <a:ext cx="5187934" cy="11426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微软雅黑" panose="020B0503020204020204" pitchFamily="34" charset="-122"/>
              </a:rPr>
              <a:t>批发客户关系维护、批发销售、退货全链路在线化管理，批发销售数据统计分析，帮助商家规范化管理分销业务流程</a:t>
            </a:r>
          </a:p>
        </p:txBody>
      </p:sp>
      <p:sp>
        <p:nvSpPr>
          <p:cNvPr id="45" name="TextBox 115"/>
          <p:cNvSpPr txBox="1"/>
          <p:nvPr/>
        </p:nvSpPr>
        <p:spPr>
          <a:xfrm>
            <a:off x="5466444" y="2797092"/>
            <a:ext cx="4833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2000" b="1" i="0" u="none" strike="noStrike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Lato Regular"/>
              </a:defRPr>
            </a:lvl1pPr>
          </a:lstStyle>
          <a:p>
            <a:r>
              <a:rPr lang="zh-CN" altLang="en-US" sz="1800" dirty="0">
                <a:solidFill>
                  <a:schemeClr val="bg1"/>
                </a:solidFill>
                <a:latin typeface="微软雅黑" panose="020B0503020204020204" pitchFamily="34" charset="-122"/>
                <a:ea typeface="黑体" panose="02010609060101010101" pitchFamily="49" charset="-122"/>
              </a:rPr>
              <a:t>不仅支持零售收银，还支持批发分销业务体系</a:t>
            </a:r>
          </a:p>
        </p:txBody>
      </p:sp>
      <p:pic>
        <p:nvPicPr>
          <p:cNvPr id="46" name="图片 4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7412" y="1719875"/>
            <a:ext cx="4116070" cy="41160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文本框 24"/>
          <p:cNvSpPr txBox="1"/>
          <p:nvPr/>
        </p:nvSpPr>
        <p:spPr>
          <a:xfrm>
            <a:off x="974856" y="276675"/>
            <a:ext cx="5486904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spc="300" dirty="0">
                <a:solidFill>
                  <a:srgbClr val="189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AI</a:t>
            </a:r>
            <a:r>
              <a:rPr lang="zh-CN" altLang="en-US" sz="2400" b="1" spc="300" dirty="0">
                <a:solidFill>
                  <a:srgbClr val="189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果蔬识别</a:t>
            </a:r>
            <a:endParaRPr lang="zh-CN" altLang="zh-CN" sz="2400" b="1" spc="300" dirty="0">
              <a:solidFill>
                <a:srgbClr val="189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7" name="TextBox 127"/>
          <p:cNvSpPr txBox="1"/>
          <p:nvPr/>
        </p:nvSpPr>
        <p:spPr>
          <a:xfrm>
            <a:off x="4571748" y="2390286"/>
            <a:ext cx="7183372" cy="30397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20000"/>
              </a:lnSpc>
              <a:defRPr/>
            </a:pP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果蔬商品还在用“人工打称</a:t>
            </a:r>
            <a:r>
              <a:rPr lang="en-US" altLang="zh-CN" dirty="0">
                <a:latin typeface="黑体" panose="02010609060101010101" pitchFamily="49" charset="-122"/>
                <a:ea typeface="黑体" panose="02010609060101010101" pitchFamily="49" charset="-122"/>
              </a:rPr>
              <a:t>-</a:t>
            </a: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打印价签</a:t>
            </a:r>
            <a:r>
              <a:rPr lang="en-US" altLang="zh-CN" dirty="0">
                <a:latin typeface="黑体" panose="02010609060101010101" pitchFamily="49" charset="-122"/>
                <a:ea typeface="黑体" panose="02010609060101010101" pitchFamily="49" charset="-122"/>
              </a:rPr>
              <a:t>-</a:t>
            </a: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扫码收银” 收银吗？</a:t>
            </a:r>
            <a:endParaRPr lang="en-US" altLang="zh-CN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lvl="0">
              <a:lnSpc>
                <a:spcPct val="120000"/>
              </a:lnSpc>
              <a:defRPr/>
            </a:pPr>
            <a:endParaRPr lang="en-US" altLang="zh-CN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lvl="0">
              <a:lnSpc>
                <a:spcPct val="120000"/>
              </a:lnSpc>
              <a:defRPr/>
            </a:pPr>
            <a:r>
              <a:rPr lang="en-US" altLang="zh-CN" dirty="0">
                <a:latin typeface="黑体" panose="02010609060101010101" pitchFamily="49" charset="-122"/>
                <a:ea typeface="黑体" panose="02010609060101010101" pitchFamily="49" charset="-122"/>
              </a:rPr>
              <a:t>NO</a:t>
            </a: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！</a:t>
            </a:r>
            <a:endParaRPr lang="en-US" altLang="zh-CN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20000"/>
              </a:lnSpc>
              <a:defRPr/>
            </a:pP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商品视觉识别技术帮你简化流程：“</a:t>
            </a:r>
            <a:r>
              <a:rPr lang="zh-CN" altLang="en-US" b="1" dirty="0">
                <a:solidFill>
                  <a:srgbClr val="1A9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上称识别</a:t>
            </a:r>
            <a:r>
              <a:rPr lang="en-US" altLang="zh-CN" b="1" dirty="0">
                <a:solidFill>
                  <a:srgbClr val="1A9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-</a:t>
            </a:r>
            <a:r>
              <a:rPr lang="zh-CN" altLang="en-US" b="1" dirty="0">
                <a:solidFill>
                  <a:srgbClr val="1A9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收银</a:t>
            </a: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”。</a:t>
            </a:r>
            <a:endParaRPr lang="en-US" altLang="zh-CN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20000"/>
              </a:lnSpc>
              <a:defRPr/>
            </a:pPr>
            <a:endParaRPr lang="en-US" altLang="zh-CN" dirty="0">
              <a:latin typeface="黑体" panose="02010609060101010101" pitchFamily="49" charset="-122"/>
              <a:ea typeface="黑体" panose="02010609060101010101" pitchFamily="49" charset="-122"/>
              <a:cs typeface="+mn-ea"/>
              <a:sym typeface="+mn-lt"/>
            </a:endParaRPr>
          </a:p>
          <a:p>
            <a:pPr>
              <a:lnSpc>
                <a:spcPct val="120000"/>
              </a:lnSpc>
              <a:defRPr/>
            </a:pP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  <a:cs typeface="+mn-ea"/>
                <a:sym typeface="+mn-lt"/>
              </a:rPr>
              <a:t>近千种水果和蔬菜瞬间识别，识别完成后快速添加购物车，极大提升了称重效率和顾客购物体验，省时省力，开启生鲜称重新时代。</a:t>
            </a:r>
            <a:endParaRPr lang="en-US" altLang="zh-CN" dirty="0">
              <a:latin typeface="黑体" panose="02010609060101010101" pitchFamily="49" charset="-122"/>
              <a:ea typeface="黑体" panose="02010609060101010101" pitchFamily="49" charset="-122"/>
              <a:cs typeface="+mn-ea"/>
              <a:sym typeface="+mn-lt"/>
            </a:endParaRPr>
          </a:p>
          <a:p>
            <a:pPr>
              <a:lnSpc>
                <a:spcPct val="120000"/>
              </a:lnSpc>
              <a:defRPr/>
            </a:pPr>
            <a:endParaRPr lang="en-US" altLang="zh-CN" dirty="0">
              <a:latin typeface="黑体" panose="02010609060101010101" pitchFamily="49" charset="-122"/>
              <a:ea typeface="黑体" panose="02010609060101010101" pitchFamily="49" charset="-122"/>
              <a:cs typeface="+mn-ea"/>
              <a:sym typeface="+mn-lt"/>
            </a:endParaRPr>
          </a:p>
          <a:p>
            <a:pPr>
              <a:lnSpc>
                <a:spcPct val="120000"/>
              </a:lnSpc>
              <a:defRPr/>
            </a:pP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  <a:cs typeface="+mn-ea"/>
                <a:sym typeface="+mn-lt"/>
              </a:rPr>
              <a:t>打印价签也可以用</a:t>
            </a:r>
            <a:r>
              <a:rPr lang="en-US" altLang="zh-CN" dirty="0">
                <a:latin typeface="黑体" panose="02010609060101010101" pitchFamily="49" charset="-122"/>
                <a:ea typeface="黑体" panose="02010609060101010101" pitchFamily="49" charset="-122"/>
                <a:cs typeface="+mn-ea"/>
                <a:sym typeface="+mn-lt"/>
              </a:rPr>
              <a:t>AI</a:t>
            </a: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  <a:cs typeface="+mn-ea"/>
                <a:sym typeface="+mn-lt"/>
              </a:rPr>
              <a:t>识别功能快速选商品！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353" y="1941067"/>
            <a:ext cx="3512207" cy="39381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文本框 24"/>
          <p:cNvSpPr txBox="1"/>
          <p:nvPr/>
        </p:nvSpPr>
        <p:spPr>
          <a:xfrm>
            <a:off x="974856" y="276675"/>
            <a:ext cx="5486904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spc="300" dirty="0">
                <a:solidFill>
                  <a:srgbClr val="189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会员经营</a:t>
            </a:r>
            <a:endParaRPr lang="zh-CN" sz="2400" b="1" spc="300" dirty="0">
              <a:solidFill>
                <a:srgbClr val="189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63" name="文本框 62"/>
          <p:cNvSpPr txBox="1"/>
          <p:nvPr/>
        </p:nvSpPr>
        <p:spPr bwMode="auto">
          <a:xfrm flipH="1">
            <a:off x="8622704" y="3563085"/>
            <a:ext cx="2875380" cy="6182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自动</a:t>
            </a:r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/</a:t>
            </a: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手动标签，更精准刻画会员特征</a:t>
            </a:r>
          </a:p>
        </p:txBody>
      </p:sp>
      <p:sp>
        <p:nvSpPr>
          <p:cNvPr id="64" name="文本框 63"/>
          <p:cNvSpPr txBox="1"/>
          <p:nvPr/>
        </p:nvSpPr>
        <p:spPr bwMode="auto">
          <a:xfrm flipH="1">
            <a:off x="8635759" y="3133865"/>
            <a:ext cx="26591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zh-CN" altLang="en-US" b="1" dirty="0">
                <a:solidFill>
                  <a:schemeClr val="accent2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会员画像</a:t>
            </a:r>
          </a:p>
        </p:txBody>
      </p:sp>
      <p:sp>
        <p:nvSpPr>
          <p:cNvPr id="66" name="文本框 149"/>
          <p:cNvSpPr txBox="1"/>
          <p:nvPr/>
        </p:nvSpPr>
        <p:spPr bwMode="auto">
          <a:xfrm>
            <a:off x="1068098" y="1895176"/>
            <a:ext cx="2892753" cy="6182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114000"/>
              </a:lnSpc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整合会员线上线下消费数据、行为数据、属性数据</a:t>
            </a:r>
          </a:p>
        </p:txBody>
      </p:sp>
      <p:sp>
        <p:nvSpPr>
          <p:cNvPr id="67" name="文本框 150"/>
          <p:cNvSpPr txBox="1"/>
          <p:nvPr/>
        </p:nvSpPr>
        <p:spPr bwMode="auto">
          <a:xfrm>
            <a:off x="1068098" y="1458445"/>
            <a:ext cx="287999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zh-CN" altLang="en-US" b="1" dirty="0">
                <a:solidFill>
                  <a:schemeClr val="accent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多渠道整合</a:t>
            </a:r>
          </a:p>
        </p:txBody>
      </p:sp>
      <p:sp>
        <p:nvSpPr>
          <p:cNvPr id="69" name="文本框 155"/>
          <p:cNvSpPr txBox="1"/>
          <p:nvPr/>
        </p:nvSpPr>
        <p:spPr bwMode="auto">
          <a:xfrm>
            <a:off x="1118870" y="5153424"/>
            <a:ext cx="2791180" cy="8989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114000"/>
              </a:lnSpc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礼品卡券、更低折扣、更多积分等营销触达，及数据监测、效果分析</a:t>
            </a:r>
          </a:p>
        </p:txBody>
      </p:sp>
      <p:sp>
        <p:nvSpPr>
          <p:cNvPr id="70" name="文本框 156"/>
          <p:cNvSpPr txBox="1"/>
          <p:nvPr/>
        </p:nvSpPr>
        <p:spPr bwMode="auto">
          <a:xfrm>
            <a:off x="1220444" y="4762244"/>
            <a:ext cx="2676848" cy="3693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zh-CN" altLang="en-US" b="1" dirty="0">
                <a:solidFill>
                  <a:schemeClr val="accent3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精细化运营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3697564" y="1406332"/>
            <a:ext cx="4796873" cy="4279844"/>
            <a:chOff x="3297620" y="1406332"/>
            <a:chExt cx="4796873" cy="4279844"/>
          </a:xfrm>
        </p:grpSpPr>
        <p:grpSp>
          <p:nvGrpSpPr>
            <p:cNvPr id="4" name="组合 157"/>
            <p:cNvGrpSpPr/>
            <p:nvPr/>
          </p:nvGrpSpPr>
          <p:grpSpPr>
            <a:xfrm>
              <a:off x="5362026" y="3350946"/>
              <a:ext cx="460587" cy="394948"/>
              <a:chOff x="3546346" y="2339026"/>
              <a:chExt cx="897787" cy="769842"/>
            </a:xfrm>
            <a:solidFill>
              <a:schemeClr val="bg1">
                <a:lumMod val="50000"/>
              </a:schemeClr>
            </a:solidFill>
            <a:effectLst>
              <a:reflection blurRad="6350" stA="52000" endA="300" endPos="35000" dir="5400000" sy="-100000" algn="bl" rotWithShape="0"/>
            </a:effectLst>
          </p:grpSpPr>
          <p:sp>
            <p:nvSpPr>
              <p:cNvPr id="5" name="Rectangle 227"/>
              <p:cNvSpPr>
                <a:spLocks noChangeArrowheads="1"/>
              </p:cNvSpPr>
              <p:nvPr/>
            </p:nvSpPr>
            <p:spPr bwMode="auto">
              <a:xfrm>
                <a:off x="3561526" y="3077423"/>
                <a:ext cx="882607" cy="3144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/>
              <a:lstStyle/>
              <a:p>
                <a:pPr>
                  <a:defRPr/>
                </a:pPr>
                <a:endParaRPr lang="zh-CN" altLang="en-US" dirty="0">
                  <a:solidFill>
                    <a:srgbClr val="FFFFFF"/>
                  </a:solidFill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  <p:sp>
            <p:nvSpPr>
              <p:cNvPr id="6" name="Freeform 228"/>
              <p:cNvSpPr/>
              <p:nvPr/>
            </p:nvSpPr>
            <p:spPr bwMode="auto">
              <a:xfrm>
                <a:off x="3617909" y="2844302"/>
                <a:ext cx="125777" cy="210351"/>
              </a:xfrm>
              <a:custGeom>
                <a:avLst/>
                <a:gdLst>
                  <a:gd name="T0" fmla="*/ 6 w 49"/>
                  <a:gd name="T1" fmla="*/ 82 h 82"/>
                  <a:gd name="T2" fmla="*/ 43 w 49"/>
                  <a:gd name="T3" fmla="*/ 82 h 82"/>
                  <a:gd name="T4" fmla="*/ 49 w 49"/>
                  <a:gd name="T5" fmla="*/ 76 h 82"/>
                  <a:gd name="T6" fmla="*/ 49 w 49"/>
                  <a:gd name="T7" fmla="*/ 0 h 82"/>
                  <a:gd name="T8" fmla="*/ 0 w 49"/>
                  <a:gd name="T9" fmla="*/ 49 h 82"/>
                  <a:gd name="T10" fmla="*/ 0 w 49"/>
                  <a:gd name="T11" fmla="*/ 76 h 82"/>
                  <a:gd name="T12" fmla="*/ 6 w 49"/>
                  <a:gd name="T13" fmla="*/ 82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9" h="82">
                    <a:moveTo>
                      <a:pt x="6" y="82"/>
                    </a:moveTo>
                    <a:cubicBezTo>
                      <a:pt x="43" y="82"/>
                      <a:pt x="43" y="82"/>
                      <a:pt x="43" y="82"/>
                    </a:cubicBezTo>
                    <a:cubicBezTo>
                      <a:pt x="46" y="82"/>
                      <a:pt x="49" y="79"/>
                      <a:pt x="49" y="76"/>
                    </a:cubicBezTo>
                    <a:cubicBezTo>
                      <a:pt x="49" y="0"/>
                      <a:pt x="49" y="0"/>
                      <a:pt x="49" y="0"/>
                    </a:cubicBezTo>
                    <a:cubicBezTo>
                      <a:pt x="0" y="49"/>
                      <a:pt x="0" y="49"/>
                      <a:pt x="0" y="49"/>
                    </a:cubicBezTo>
                    <a:cubicBezTo>
                      <a:pt x="0" y="76"/>
                      <a:pt x="0" y="76"/>
                      <a:pt x="0" y="76"/>
                    </a:cubicBezTo>
                    <a:cubicBezTo>
                      <a:pt x="0" y="79"/>
                      <a:pt x="3" y="82"/>
                      <a:pt x="6" y="8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/>
              <a:lstStyle/>
              <a:p>
                <a:pPr>
                  <a:defRPr/>
                </a:pPr>
                <a:endParaRPr lang="zh-CN" altLang="en-US" dirty="0">
                  <a:solidFill>
                    <a:srgbClr val="FFFFFF"/>
                  </a:solidFill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  <p:sp>
            <p:nvSpPr>
              <p:cNvPr id="7" name="Freeform 229"/>
              <p:cNvSpPr/>
              <p:nvPr/>
            </p:nvSpPr>
            <p:spPr bwMode="auto">
              <a:xfrm>
                <a:off x="3779467" y="2682744"/>
                <a:ext cx="122524" cy="371910"/>
              </a:xfrm>
              <a:custGeom>
                <a:avLst/>
                <a:gdLst>
                  <a:gd name="T0" fmla="*/ 5 w 48"/>
                  <a:gd name="T1" fmla="*/ 145 h 145"/>
                  <a:gd name="T2" fmla="*/ 43 w 48"/>
                  <a:gd name="T3" fmla="*/ 145 h 145"/>
                  <a:gd name="T4" fmla="*/ 48 w 48"/>
                  <a:gd name="T5" fmla="*/ 139 h 145"/>
                  <a:gd name="T6" fmla="*/ 48 w 48"/>
                  <a:gd name="T7" fmla="*/ 0 h 145"/>
                  <a:gd name="T8" fmla="*/ 0 w 48"/>
                  <a:gd name="T9" fmla="*/ 49 h 145"/>
                  <a:gd name="T10" fmla="*/ 0 w 48"/>
                  <a:gd name="T11" fmla="*/ 139 h 145"/>
                  <a:gd name="T12" fmla="*/ 5 w 48"/>
                  <a:gd name="T13" fmla="*/ 145 h 1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8" h="145">
                    <a:moveTo>
                      <a:pt x="5" y="145"/>
                    </a:moveTo>
                    <a:cubicBezTo>
                      <a:pt x="43" y="145"/>
                      <a:pt x="43" y="145"/>
                      <a:pt x="43" y="145"/>
                    </a:cubicBezTo>
                    <a:cubicBezTo>
                      <a:pt x="46" y="145"/>
                      <a:pt x="48" y="142"/>
                      <a:pt x="48" y="139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0" y="49"/>
                      <a:pt x="0" y="49"/>
                      <a:pt x="0" y="49"/>
                    </a:cubicBezTo>
                    <a:cubicBezTo>
                      <a:pt x="0" y="139"/>
                      <a:pt x="0" y="139"/>
                      <a:pt x="0" y="139"/>
                    </a:cubicBezTo>
                    <a:cubicBezTo>
                      <a:pt x="0" y="142"/>
                      <a:pt x="2" y="145"/>
                      <a:pt x="5" y="14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/>
              <a:lstStyle/>
              <a:p>
                <a:pPr>
                  <a:defRPr/>
                </a:pPr>
                <a:endParaRPr lang="zh-CN" altLang="en-US" dirty="0">
                  <a:solidFill>
                    <a:srgbClr val="FFFFFF"/>
                  </a:solidFill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  <p:sp>
            <p:nvSpPr>
              <p:cNvPr id="8" name="Freeform 230"/>
              <p:cNvSpPr/>
              <p:nvPr/>
            </p:nvSpPr>
            <p:spPr bwMode="auto">
              <a:xfrm>
                <a:off x="3938857" y="2713104"/>
                <a:ext cx="124693" cy="341550"/>
              </a:xfrm>
              <a:custGeom>
                <a:avLst/>
                <a:gdLst>
                  <a:gd name="T0" fmla="*/ 22 w 49"/>
                  <a:gd name="T1" fmla="*/ 22 h 133"/>
                  <a:gd name="T2" fmla="*/ 0 w 49"/>
                  <a:gd name="T3" fmla="*/ 0 h 133"/>
                  <a:gd name="T4" fmla="*/ 0 w 49"/>
                  <a:gd name="T5" fmla="*/ 127 h 133"/>
                  <a:gd name="T6" fmla="*/ 6 w 49"/>
                  <a:gd name="T7" fmla="*/ 133 h 133"/>
                  <a:gd name="T8" fmla="*/ 43 w 49"/>
                  <a:gd name="T9" fmla="*/ 133 h 133"/>
                  <a:gd name="T10" fmla="*/ 49 w 49"/>
                  <a:gd name="T11" fmla="*/ 127 h 133"/>
                  <a:gd name="T12" fmla="*/ 49 w 49"/>
                  <a:gd name="T13" fmla="*/ 26 h 133"/>
                  <a:gd name="T14" fmla="*/ 38 w 49"/>
                  <a:gd name="T15" fmla="*/ 29 h 133"/>
                  <a:gd name="T16" fmla="*/ 22 w 49"/>
                  <a:gd name="T17" fmla="*/ 22 h 1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9" h="133">
                    <a:moveTo>
                      <a:pt x="22" y="2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7"/>
                      <a:pt x="0" y="127"/>
                      <a:pt x="0" y="127"/>
                    </a:cubicBezTo>
                    <a:cubicBezTo>
                      <a:pt x="0" y="130"/>
                      <a:pt x="3" y="133"/>
                      <a:pt x="6" y="133"/>
                    </a:cubicBezTo>
                    <a:cubicBezTo>
                      <a:pt x="43" y="133"/>
                      <a:pt x="43" y="133"/>
                      <a:pt x="43" y="133"/>
                    </a:cubicBezTo>
                    <a:cubicBezTo>
                      <a:pt x="46" y="133"/>
                      <a:pt x="49" y="130"/>
                      <a:pt x="49" y="127"/>
                    </a:cubicBezTo>
                    <a:cubicBezTo>
                      <a:pt x="49" y="26"/>
                      <a:pt x="49" y="26"/>
                      <a:pt x="49" y="26"/>
                    </a:cubicBezTo>
                    <a:cubicBezTo>
                      <a:pt x="46" y="28"/>
                      <a:pt x="42" y="29"/>
                      <a:pt x="38" y="29"/>
                    </a:cubicBezTo>
                    <a:cubicBezTo>
                      <a:pt x="32" y="29"/>
                      <a:pt x="27" y="26"/>
                      <a:pt x="22" y="2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/>
              <a:lstStyle/>
              <a:p>
                <a:pPr>
                  <a:defRPr/>
                </a:pPr>
                <a:endParaRPr lang="zh-CN" altLang="en-US" dirty="0">
                  <a:solidFill>
                    <a:srgbClr val="FFFFFF"/>
                  </a:solidFill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  <p:sp>
            <p:nvSpPr>
              <p:cNvPr id="9" name="Freeform 231"/>
              <p:cNvSpPr/>
              <p:nvPr/>
            </p:nvSpPr>
            <p:spPr bwMode="auto">
              <a:xfrm>
                <a:off x="4100415" y="2624193"/>
                <a:ext cx="122524" cy="430461"/>
              </a:xfrm>
              <a:custGeom>
                <a:avLst/>
                <a:gdLst>
                  <a:gd name="T0" fmla="*/ 5 w 48"/>
                  <a:gd name="T1" fmla="*/ 168 h 168"/>
                  <a:gd name="T2" fmla="*/ 43 w 48"/>
                  <a:gd name="T3" fmla="*/ 168 h 168"/>
                  <a:gd name="T4" fmla="*/ 48 w 48"/>
                  <a:gd name="T5" fmla="*/ 162 h 168"/>
                  <a:gd name="T6" fmla="*/ 48 w 48"/>
                  <a:gd name="T7" fmla="*/ 0 h 168"/>
                  <a:gd name="T8" fmla="*/ 0 w 48"/>
                  <a:gd name="T9" fmla="*/ 48 h 168"/>
                  <a:gd name="T10" fmla="*/ 0 w 48"/>
                  <a:gd name="T11" fmla="*/ 162 h 168"/>
                  <a:gd name="T12" fmla="*/ 5 w 48"/>
                  <a:gd name="T13" fmla="*/ 168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8" h="168">
                    <a:moveTo>
                      <a:pt x="5" y="168"/>
                    </a:moveTo>
                    <a:cubicBezTo>
                      <a:pt x="43" y="168"/>
                      <a:pt x="43" y="168"/>
                      <a:pt x="43" y="168"/>
                    </a:cubicBezTo>
                    <a:cubicBezTo>
                      <a:pt x="46" y="168"/>
                      <a:pt x="48" y="165"/>
                      <a:pt x="48" y="162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0" y="48"/>
                      <a:pt x="0" y="48"/>
                      <a:pt x="0" y="48"/>
                    </a:cubicBezTo>
                    <a:cubicBezTo>
                      <a:pt x="0" y="162"/>
                      <a:pt x="0" y="162"/>
                      <a:pt x="0" y="162"/>
                    </a:cubicBezTo>
                    <a:cubicBezTo>
                      <a:pt x="0" y="165"/>
                      <a:pt x="2" y="168"/>
                      <a:pt x="5" y="16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/>
              <a:lstStyle/>
              <a:p>
                <a:pPr>
                  <a:defRPr/>
                </a:pPr>
                <a:endParaRPr lang="zh-CN" altLang="en-US" dirty="0">
                  <a:solidFill>
                    <a:srgbClr val="FFFFFF"/>
                  </a:solidFill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  <p:sp>
            <p:nvSpPr>
              <p:cNvPr id="10" name="Freeform 232"/>
              <p:cNvSpPr/>
              <p:nvPr/>
            </p:nvSpPr>
            <p:spPr bwMode="auto">
              <a:xfrm>
                <a:off x="4258721" y="2513596"/>
                <a:ext cx="125777" cy="541058"/>
              </a:xfrm>
              <a:custGeom>
                <a:avLst/>
                <a:gdLst>
                  <a:gd name="T0" fmla="*/ 29 w 49"/>
                  <a:gd name="T1" fmla="*/ 0 h 211"/>
                  <a:gd name="T2" fmla="*/ 0 w 49"/>
                  <a:gd name="T3" fmla="*/ 29 h 211"/>
                  <a:gd name="T4" fmla="*/ 0 w 49"/>
                  <a:gd name="T5" fmla="*/ 205 h 211"/>
                  <a:gd name="T6" fmla="*/ 6 w 49"/>
                  <a:gd name="T7" fmla="*/ 211 h 211"/>
                  <a:gd name="T8" fmla="*/ 43 w 49"/>
                  <a:gd name="T9" fmla="*/ 211 h 211"/>
                  <a:gd name="T10" fmla="*/ 49 w 49"/>
                  <a:gd name="T11" fmla="*/ 205 h 211"/>
                  <a:gd name="T12" fmla="*/ 49 w 49"/>
                  <a:gd name="T13" fmla="*/ 22 h 211"/>
                  <a:gd name="T14" fmla="*/ 29 w 49"/>
                  <a:gd name="T15" fmla="*/ 0 h 2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9" h="211">
                    <a:moveTo>
                      <a:pt x="29" y="0"/>
                    </a:moveTo>
                    <a:cubicBezTo>
                      <a:pt x="0" y="29"/>
                      <a:pt x="0" y="29"/>
                      <a:pt x="0" y="29"/>
                    </a:cubicBezTo>
                    <a:cubicBezTo>
                      <a:pt x="0" y="205"/>
                      <a:pt x="0" y="205"/>
                      <a:pt x="0" y="205"/>
                    </a:cubicBezTo>
                    <a:cubicBezTo>
                      <a:pt x="0" y="208"/>
                      <a:pt x="3" y="211"/>
                      <a:pt x="6" y="211"/>
                    </a:cubicBezTo>
                    <a:cubicBezTo>
                      <a:pt x="43" y="211"/>
                      <a:pt x="43" y="211"/>
                      <a:pt x="43" y="211"/>
                    </a:cubicBezTo>
                    <a:cubicBezTo>
                      <a:pt x="46" y="211"/>
                      <a:pt x="49" y="208"/>
                      <a:pt x="49" y="205"/>
                    </a:cubicBezTo>
                    <a:cubicBezTo>
                      <a:pt x="49" y="22"/>
                      <a:pt x="49" y="22"/>
                      <a:pt x="49" y="22"/>
                    </a:cubicBezTo>
                    <a:cubicBezTo>
                      <a:pt x="38" y="21"/>
                      <a:pt x="29" y="12"/>
                      <a:pt x="29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/>
              <a:lstStyle/>
              <a:p>
                <a:pPr>
                  <a:defRPr/>
                </a:pPr>
                <a:endParaRPr lang="zh-CN" altLang="en-US" dirty="0">
                  <a:solidFill>
                    <a:srgbClr val="FFFFFF"/>
                  </a:solidFill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  <p:sp>
            <p:nvSpPr>
              <p:cNvPr id="11" name="Freeform 233"/>
              <p:cNvSpPr/>
              <p:nvPr/>
            </p:nvSpPr>
            <p:spPr bwMode="auto">
              <a:xfrm>
                <a:off x="3546346" y="2339026"/>
                <a:ext cx="871764" cy="610452"/>
              </a:xfrm>
              <a:custGeom>
                <a:avLst/>
                <a:gdLst>
                  <a:gd name="T0" fmla="*/ 20 w 340"/>
                  <a:gd name="T1" fmla="*/ 234 h 238"/>
                  <a:gd name="T2" fmla="*/ 140 w 340"/>
                  <a:gd name="T3" fmla="*/ 113 h 238"/>
                  <a:gd name="T4" fmla="*/ 183 w 340"/>
                  <a:gd name="T5" fmla="*/ 156 h 238"/>
                  <a:gd name="T6" fmla="*/ 199 w 340"/>
                  <a:gd name="T7" fmla="*/ 156 h 238"/>
                  <a:gd name="T8" fmla="*/ 318 w 340"/>
                  <a:gd name="T9" fmla="*/ 37 h 238"/>
                  <a:gd name="T10" fmla="*/ 318 w 340"/>
                  <a:gd name="T11" fmla="*/ 64 h 238"/>
                  <a:gd name="T12" fmla="*/ 329 w 340"/>
                  <a:gd name="T13" fmla="*/ 75 h 238"/>
                  <a:gd name="T14" fmla="*/ 340 w 340"/>
                  <a:gd name="T15" fmla="*/ 64 h 238"/>
                  <a:gd name="T16" fmla="*/ 340 w 340"/>
                  <a:gd name="T17" fmla="*/ 11 h 238"/>
                  <a:gd name="T18" fmla="*/ 337 w 340"/>
                  <a:gd name="T19" fmla="*/ 3 h 238"/>
                  <a:gd name="T20" fmla="*/ 329 w 340"/>
                  <a:gd name="T21" fmla="*/ 0 h 238"/>
                  <a:gd name="T22" fmla="*/ 276 w 340"/>
                  <a:gd name="T23" fmla="*/ 0 h 238"/>
                  <a:gd name="T24" fmla="*/ 265 w 340"/>
                  <a:gd name="T25" fmla="*/ 11 h 238"/>
                  <a:gd name="T26" fmla="*/ 276 w 340"/>
                  <a:gd name="T27" fmla="*/ 22 h 238"/>
                  <a:gd name="T28" fmla="*/ 302 w 340"/>
                  <a:gd name="T29" fmla="*/ 22 h 238"/>
                  <a:gd name="T30" fmla="*/ 191 w 340"/>
                  <a:gd name="T31" fmla="*/ 133 h 238"/>
                  <a:gd name="T32" fmla="*/ 148 w 340"/>
                  <a:gd name="T33" fmla="*/ 90 h 238"/>
                  <a:gd name="T34" fmla="*/ 133 w 340"/>
                  <a:gd name="T35" fmla="*/ 90 h 238"/>
                  <a:gd name="T36" fmla="*/ 4 w 340"/>
                  <a:gd name="T37" fmla="*/ 219 h 238"/>
                  <a:gd name="T38" fmla="*/ 4 w 340"/>
                  <a:gd name="T39" fmla="*/ 234 h 238"/>
                  <a:gd name="T40" fmla="*/ 20 w 340"/>
                  <a:gd name="T41" fmla="*/ 234 h 2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340" h="238">
                    <a:moveTo>
                      <a:pt x="20" y="234"/>
                    </a:moveTo>
                    <a:cubicBezTo>
                      <a:pt x="140" y="113"/>
                      <a:pt x="140" y="113"/>
                      <a:pt x="140" y="113"/>
                    </a:cubicBezTo>
                    <a:cubicBezTo>
                      <a:pt x="183" y="156"/>
                      <a:pt x="183" y="156"/>
                      <a:pt x="183" y="156"/>
                    </a:cubicBezTo>
                    <a:cubicBezTo>
                      <a:pt x="188" y="160"/>
                      <a:pt x="195" y="160"/>
                      <a:pt x="199" y="156"/>
                    </a:cubicBezTo>
                    <a:cubicBezTo>
                      <a:pt x="318" y="37"/>
                      <a:pt x="318" y="37"/>
                      <a:pt x="318" y="37"/>
                    </a:cubicBezTo>
                    <a:cubicBezTo>
                      <a:pt x="318" y="64"/>
                      <a:pt x="318" y="64"/>
                      <a:pt x="318" y="64"/>
                    </a:cubicBezTo>
                    <a:cubicBezTo>
                      <a:pt x="318" y="70"/>
                      <a:pt x="323" y="75"/>
                      <a:pt x="329" y="75"/>
                    </a:cubicBezTo>
                    <a:cubicBezTo>
                      <a:pt x="335" y="75"/>
                      <a:pt x="340" y="70"/>
                      <a:pt x="340" y="64"/>
                    </a:cubicBezTo>
                    <a:cubicBezTo>
                      <a:pt x="340" y="11"/>
                      <a:pt x="340" y="11"/>
                      <a:pt x="340" y="11"/>
                    </a:cubicBezTo>
                    <a:cubicBezTo>
                      <a:pt x="340" y="8"/>
                      <a:pt x="339" y="5"/>
                      <a:pt x="337" y="3"/>
                    </a:cubicBezTo>
                    <a:cubicBezTo>
                      <a:pt x="335" y="1"/>
                      <a:pt x="332" y="0"/>
                      <a:pt x="329" y="0"/>
                    </a:cubicBezTo>
                    <a:cubicBezTo>
                      <a:pt x="276" y="0"/>
                      <a:pt x="276" y="0"/>
                      <a:pt x="276" y="0"/>
                    </a:cubicBezTo>
                    <a:cubicBezTo>
                      <a:pt x="270" y="0"/>
                      <a:pt x="265" y="4"/>
                      <a:pt x="265" y="11"/>
                    </a:cubicBezTo>
                    <a:cubicBezTo>
                      <a:pt x="265" y="17"/>
                      <a:pt x="270" y="22"/>
                      <a:pt x="276" y="22"/>
                    </a:cubicBezTo>
                    <a:cubicBezTo>
                      <a:pt x="302" y="22"/>
                      <a:pt x="302" y="22"/>
                      <a:pt x="302" y="22"/>
                    </a:cubicBezTo>
                    <a:cubicBezTo>
                      <a:pt x="191" y="133"/>
                      <a:pt x="191" y="133"/>
                      <a:pt x="191" y="133"/>
                    </a:cubicBezTo>
                    <a:cubicBezTo>
                      <a:pt x="148" y="90"/>
                      <a:pt x="148" y="90"/>
                      <a:pt x="148" y="90"/>
                    </a:cubicBezTo>
                    <a:cubicBezTo>
                      <a:pt x="144" y="86"/>
                      <a:pt x="137" y="86"/>
                      <a:pt x="133" y="90"/>
                    </a:cubicBezTo>
                    <a:cubicBezTo>
                      <a:pt x="4" y="219"/>
                      <a:pt x="4" y="219"/>
                      <a:pt x="4" y="219"/>
                    </a:cubicBezTo>
                    <a:cubicBezTo>
                      <a:pt x="0" y="223"/>
                      <a:pt x="0" y="230"/>
                      <a:pt x="4" y="234"/>
                    </a:cubicBezTo>
                    <a:cubicBezTo>
                      <a:pt x="8" y="238"/>
                      <a:pt x="15" y="238"/>
                      <a:pt x="20" y="23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888" tIns="60944" rIns="121888" bIns="60944" numCol="1" anchor="t" anchorCtr="0" compatLnSpc="1"/>
              <a:lstStyle/>
              <a:p>
                <a:pPr>
                  <a:defRPr/>
                </a:pPr>
                <a:endParaRPr lang="zh-CN" altLang="en-US" dirty="0">
                  <a:solidFill>
                    <a:srgbClr val="FFFFFF"/>
                  </a:solidFill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</p:grpSp>
        <p:grpSp>
          <p:nvGrpSpPr>
            <p:cNvPr id="12" name="组合 28"/>
            <p:cNvGrpSpPr/>
            <p:nvPr/>
          </p:nvGrpSpPr>
          <p:grpSpPr>
            <a:xfrm>
              <a:off x="3297620" y="1519514"/>
              <a:ext cx="4020275" cy="4087141"/>
              <a:chOff x="4076701" y="1384898"/>
              <a:chExt cx="4021322" cy="4088205"/>
            </a:xfrm>
            <a:effectLst>
              <a:outerShdw blurRad="152400" dist="88900" dir="2700000" sx="99000" sy="99000" algn="tl" rotWithShape="0">
                <a:prstClr val="black">
                  <a:alpha val="20000"/>
                </a:prstClr>
              </a:outerShdw>
            </a:effectLst>
          </p:grpSpPr>
          <p:sp>
            <p:nvSpPr>
              <p:cNvPr id="13" name="任意多边形 24"/>
              <p:cNvSpPr/>
              <p:nvPr/>
            </p:nvSpPr>
            <p:spPr>
              <a:xfrm>
                <a:off x="4076701" y="2446530"/>
                <a:ext cx="2026434" cy="1964942"/>
              </a:xfrm>
              <a:custGeom>
                <a:avLst/>
                <a:gdLst>
                  <a:gd name="connsiteX0" fmla="*/ 648884 w 2026434"/>
                  <a:gd name="connsiteY0" fmla="*/ 0 h 1964942"/>
                  <a:gd name="connsiteX1" fmla="*/ 1551718 w 2026434"/>
                  <a:gd name="connsiteY1" fmla="*/ 229 h 1964942"/>
                  <a:gd name="connsiteX2" fmla="*/ 1724865 w 2026434"/>
                  <a:gd name="connsiteY2" fmla="*/ 100196 h 1964942"/>
                  <a:gd name="connsiteX3" fmla="*/ 1985955 w 2026434"/>
                  <a:gd name="connsiteY3" fmla="*/ 552154 h 1964942"/>
                  <a:gd name="connsiteX4" fmla="*/ 2016766 w 2026434"/>
                  <a:gd name="connsiteY4" fmla="*/ 605484 h 1964942"/>
                  <a:gd name="connsiteX5" fmla="*/ 1976958 w 2026434"/>
                  <a:gd name="connsiteY5" fmla="*/ 638328 h 1964942"/>
                  <a:gd name="connsiteX6" fmla="*/ 1839723 w 2026434"/>
                  <a:gd name="connsiteY6" fmla="*/ 969642 h 1964942"/>
                  <a:gd name="connsiteX7" fmla="*/ 1976958 w 2026434"/>
                  <a:gd name="connsiteY7" fmla="*/ 1300955 h 1964942"/>
                  <a:gd name="connsiteX8" fmla="*/ 2026434 w 2026434"/>
                  <a:gd name="connsiteY8" fmla="*/ 1341779 h 1964942"/>
                  <a:gd name="connsiteX9" fmla="*/ 1966837 w 2026434"/>
                  <a:gd name="connsiteY9" fmla="*/ 1445004 h 1964942"/>
                  <a:gd name="connsiteX10" fmla="*/ 1724816 w 2026434"/>
                  <a:gd name="connsiteY10" fmla="*/ 1864201 h 1964942"/>
                  <a:gd name="connsiteX11" fmla="*/ 1551222 w 2026434"/>
                  <a:gd name="connsiteY11" fmla="*/ 1964942 h 1964942"/>
                  <a:gd name="connsiteX12" fmla="*/ 648386 w 2026434"/>
                  <a:gd name="connsiteY12" fmla="*/ 1964713 h 1964942"/>
                  <a:gd name="connsiteX13" fmla="*/ 475240 w 2026434"/>
                  <a:gd name="connsiteY13" fmla="*/ 1864748 h 1964942"/>
                  <a:gd name="connsiteX14" fmla="*/ 23624 w 2026434"/>
                  <a:gd name="connsiteY14" fmla="*/ 1082984 h 1964942"/>
                  <a:gd name="connsiteX15" fmla="*/ 24071 w 2026434"/>
                  <a:gd name="connsiteY15" fmla="*/ 882276 h 1964942"/>
                  <a:gd name="connsiteX16" fmla="*/ 475291 w 2026434"/>
                  <a:gd name="connsiteY16" fmla="*/ 100743 h 1964942"/>
                  <a:gd name="connsiteX17" fmla="*/ 648884 w 2026434"/>
                  <a:gd name="connsiteY17" fmla="*/ 0 h 19649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026434" h="1964942">
                    <a:moveTo>
                      <a:pt x="648884" y="0"/>
                    </a:moveTo>
                    <a:cubicBezTo>
                      <a:pt x="1551718" y="229"/>
                      <a:pt x="1551718" y="229"/>
                      <a:pt x="1551718" y="229"/>
                    </a:cubicBezTo>
                    <a:cubicBezTo>
                      <a:pt x="1614503" y="1124"/>
                      <a:pt x="1692699" y="46270"/>
                      <a:pt x="1724865" y="100196"/>
                    </a:cubicBezTo>
                    <a:cubicBezTo>
                      <a:pt x="1837770" y="295637"/>
                      <a:pt x="1922447" y="442218"/>
                      <a:pt x="1985955" y="552154"/>
                    </a:cubicBezTo>
                    <a:lnTo>
                      <a:pt x="2016766" y="605484"/>
                    </a:lnTo>
                    <a:lnTo>
                      <a:pt x="1976958" y="638328"/>
                    </a:lnTo>
                    <a:cubicBezTo>
                      <a:pt x="1892167" y="723118"/>
                      <a:pt x="1839723" y="840256"/>
                      <a:pt x="1839723" y="969642"/>
                    </a:cubicBezTo>
                    <a:cubicBezTo>
                      <a:pt x="1839723" y="1099028"/>
                      <a:pt x="1892167" y="1216165"/>
                      <a:pt x="1976958" y="1300955"/>
                    </a:cubicBezTo>
                    <a:lnTo>
                      <a:pt x="2026434" y="1341779"/>
                    </a:lnTo>
                    <a:lnTo>
                      <a:pt x="1966837" y="1445004"/>
                    </a:lnTo>
                    <a:cubicBezTo>
                      <a:pt x="1724816" y="1864201"/>
                      <a:pt x="1724816" y="1864201"/>
                      <a:pt x="1724816" y="1864201"/>
                    </a:cubicBezTo>
                    <a:cubicBezTo>
                      <a:pt x="1692584" y="1920025"/>
                      <a:pt x="1614811" y="1964440"/>
                      <a:pt x="1551222" y="1964942"/>
                    </a:cubicBezTo>
                    <a:cubicBezTo>
                      <a:pt x="648386" y="1964713"/>
                      <a:pt x="648386" y="1964713"/>
                      <a:pt x="648386" y="1964713"/>
                    </a:cubicBezTo>
                    <a:cubicBezTo>
                      <a:pt x="584795" y="1965216"/>
                      <a:pt x="506600" y="1920070"/>
                      <a:pt x="475240" y="1864748"/>
                    </a:cubicBezTo>
                    <a:cubicBezTo>
                      <a:pt x="23624" y="1082984"/>
                      <a:pt x="23624" y="1082984"/>
                      <a:pt x="23624" y="1082984"/>
                    </a:cubicBezTo>
                    <a:cubicBezTo>
                      <a:pt x="-7738" y="1027662"/>
                      <a:pt x="-8160" y="938100"/>
                      <a:pt x="24071" y="882276"/>
                    </a:cubicBezTo>
                    <a:lnTo>
                      <a:pt x="475291" y="100743"/>
                    </a:lnTo>
                    <a:cubicBezTo>
                      <a:pt x="506715" y="46313"/>
                      <a:pt x="585293" y="503"/>
                      <a:pt x="648884" y="0"/>
                    </a:cubicBezTo>
                    <a:close/>
                  </a:path>
                </a:pathLst>
              </a:custGeom>
              <a:pattFill prst="dkDnDiag">
                <a:fgClr>
                  <a:srgbClr val="F8F8F8"/>
                </a:fgClr>
                <a:bgClr>
                  <a:schemeClr val="bg1"/>
                </a:bgClr>
              </a:patt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zh-CN" altLang="en-US" dirty="0">
                  <a:solidFill>
                    <a:srgbClr val="FFFFFF"/>
                  </a:solidFill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  <p:sp>
            <p:nvSpPr>
              <p:cNvPr id="14" name="任意多边形 27"/>
              <p:cNvSpPr/>
              <p:nvPr/>
            </p:nvSpPr>
            <p:spPr>
              <a:xfrm>
                <a:off x="5898221" y="1384898"/>
                <a:ext cx="2199801" cy="1964942"/>
              </a:xfrm>
              <a:custGeom>
                <a:avLst/>
                <a:gdLst>
                  <a:gd name="connsiteX0" fmla="*/ 648882 w 2199801"/>
                  <a:gd name="connsiteY0" fmla="*/ 0 h 1964942"/>
                  <a:gd name="connsiteX1" fmla="*/ 1551718 w 2199801"/>
                  <a:gd name="connsiteY1" fmla="*/ 229 h 1964942"/>
                  <a:gd name="connsiteX2" fmla="*/ 1724863 w 2199801"/>
                  <a:gd name="connsiteY2" fmla="*/ 100196 h 1964942"/>
                  <a:gd name="connsiteX3" fmla="*/ 2176480 w 2199801"/>
                  <a:gd name="connsiteY3" fmla="*/ 881958 h 1964942"/>
                  <a:gd name="connsiteX4" fmla="*/ 2176032 w 2199801"/>
                  <a:gd name="connsiteY4" fmla="*/ 1082667 h 1964942"/>
                  <a:gd name="connsiteX5" fmla="*/ 1724813 w 2199801"/>
                  <a:gd name="connsiteY5" fmla="*/ 1864201 h 1964942"/>
                  <a:gd name="connsiteX6" fmla="*/ 1551218 w 2199801"/>
                  <a:gd name="connsiteY6" fmla="*/ 1964942 h 1964942"/>
                  <a:gd name="connsiteX7" fmla="*/ 941762 w 2199801"/>
                  <a:gd name="connsiteY7" fmla="*/ 1964788 h 1964942"/>
                  <a:gd name="connsiteX8" fmla="*/ 931314 w 2199801"/>
                  <a:gd name="connsiteY8" fmla="*/ 1964785 h 1964942"/>
                  <a:gd name="connsiteX9" fmla="*/ 928498 w 2199801"/>
                  <a:gd name="connsiteY9" fmla="*/ 1936844 h 1964942"/>
                  <a:gd name="connsiteX10" fmla="*/ 469470 w 2199801"/>
                  <a:gd name="connsiteY10" fmla="*/ 1562725 h 1964942"/>
                  <a:gd name="connsiteX11" fmla="*/ 375041 w 2199801"/>
                  <a:gd name="connsiteY11" fmla="*/ 1572245 h 1964942"/>
                  <a:gd name="connsiteX12" fmla="*/ 316721 w 2199801"/>
                  <a:gd name="connsiteY12" fmla="*/ 1590348 h 1964942"/>
                  <a:gd name="connsiteX13" fmla="*/ 265859 w 2199801"/>
                  <a:gd name="connsiteY13" fmla="*/ 1502303 h 1964942"/>
                  <a:gd name="connsiteX14" fmla="*/ 23623 w 2199801"/>
                  <a:gd name="connsiteY14" fmla="*/ 1082984 h 1964942"/>
                  <a:gd name="connsiteX15" fmla="*/ 24070 w 2199801"/>
                  <a:gd name="connsiteY15" fmla="*/ 882276 h 1964942"/>
                  <a:gd name="connsiteX16" fmla="*/ 475290 w 2199801"/>
                  <a:gd name="connsiteY16" fmla="*/ 100743 h 1964942"/>
                  <a:gd name="connsiteX17" fmla="*/ 648882 w 2199801"/>
                  <a:gd name="connsiteY17" fmla="*/ 0 h 19649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199801" h="1964942">
                    <a:moveTo>
                      <a:pt x="648882" y="0"/>
                    </a:moveTo>
                    <a:cubicBezTo>
                      <a:pt x="1551718" y="229"/>
                      <a:pt x="1551718" y="229"/>
                      <a:pt x="1551718" y="229"/>
                    </a:cubicBezTo>
                    <a:cubicBezTo>
                      <a:pt x="1614502" y="1124"/>
                      <a:pt x="1692697" y="46270"/>
                      <a:pt x="1724863" y="100196"/>
                    </a:cubicBezTo>
                    <a:cubicBezTo>
                      <a:pt x="2176480" y="881958"/>
                      <a:pt x="2176480" y="881958"/>
                      <a:pt x="2176480" y="881958"/>
                    </a:cubicBezTo>
                    <a:cubicBezTo>
                      <a:pt x="2207840" y="937281"/>
                      <a:pt x="2207456" y="1028239"/>
                      <a:pt x="2176032" y="1082667"/>
                    </a:cubicBezTo>
                    <a:cubicBezTo>
                      <a:pt x="1724813" y="1864201"/>
                      <a:pt x="1724813" y="1864201"/>
                      <a:pt x="1724813" y="1864201"/>
                    </a:cubicBezTo>
                    <a:cubicBezTo>
                      <a:pt x="1692584" y="1920025"/>
                      <a:pt x="1614809" y="1964441"/>
                      <a:pt x="1551218" y="1964942"/>
                    </a:cubicBezTo>
                    <a:cubicBezTo>
                      <a:pt x="1269083" y="1964870"/>
                      <a:pt x="1075114" y="1964821"/>
                      <a:pt x="941762" y="1964788"/>
                    </a:cubicBezTo>
                    <a:lnTo>
                      <a:pt x="931314" y="1964785"/>
                    </a:lnTo>
                    <a:lnTo>
                      <a:pt x="928498" y="1936844"/>
                    </a:lnTo>
                    <a:cubicBezTo>
                      <a:pt x="884808" y="1723335"/>
                      <a:pt x="695895" y="1562727"/>
                      <a:pt x="469470" y="1562725"/>
                    </a:cubicBezTo>
                    <a:cubicBezTo>
                      <a:pt x="437124" y="1562727"/>
                      <a:pt x="405542" y="1566003"/>
                      <a:pt x="375041" y="1572245"/>
                    </a:cubicBezTo>
                    <a:lnTo>
                      <a:pt x="316721" y="1590348"/>
                    </a:lnTo>
                    <a:lnTo>
                      <a:pt x="265859" y="1502303"/>
                    </a:lnTo>
                    <a:cubicBezTo>
                      <a:pt x="23623" y="1082984"/>
                      <a:pt x="23623" y="1082984"/>
                      <a:pt x="23623" y="1082984"/>
                    </a:cubicBezTo>
                    <a:cubicBezTo>
                      <a:pt x="-7738" y="1027661"/>
                      <a:pt x="-8158" y="938100"/>
                      <a:pt x="24070" y="882276"/>
                    </a:cubicBezTo>
                    <a:lnTo>
                      <a:pt x="475290" y="100743"/>
                    </a:lnTo>
                    <a:cubicBezTo>
                      <a:pt x="506713" y="46314"/>
                      <a:pt x="585292" y="502"/>
                      <a:pt x="648882" y="0"/>
                    </a:cubicBezTo>
                    <a:close/>
                  </a:path>
                </a:pathLst>
              </a:custGeom>
              <a:pattFill prst="dkDnDiag">
                <a:fgClr>
                  <a:srgbClr val="F8F8F8"/>
                </a:fgClr>
                <a:bgClr>
                  <a:schemeClr val="bg1"/>
                </a:bgClr>
              </a:patt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zh-CN" altLang="en-US" dirty="0">
                  <a:solidFill>
                    <a:srgbClr val="FFFFFF"/>
                  </a:solidFill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  <p:sp>
            <p:nvSpPr>
              <p:cNvPr id="15" name="任意多边形 10"/>
              <p:cNvSpPr/>
              <p:nvPr/>
            </p:nvSpPr>
            <p:spPr>
              <a:xfrm>
                <a:off x="5898222" y="3508232"/>
                <a:ext cx="2199801" cy="1964871"/>
              </a:xfrm>
              <a:custGeom>
                <a:avLst/>
                <a:gdLst>
                  <a:gd name="connsiteX0" fmla="*/ 928740 w 2199801"/>
                  <a:gd name="connsiteY0" fmla="*/ 0 h 1964871"/>
                  <a:gd name="connsiteX1" fmla="*/ 946889 w 2199801"/>
                  <a:gd name="connsiteY1" fmla="*/ 5 h 1964871"/>
                  <a:gd name="connsiteX2" fmla="*/ 1551718 w 2199801"/>
                  <a:gd name="connsiteY2" fmla="*/ 160 h 1964871"/>
                  <a:gd name="connsiteX3" fmla="*/ 1724864 w 2199801"/>
                  <a:gd name="connsiteY3" fmla="*/ 100126 h 1964871"/>
                  <a:gd name="connsiteX4" fmla="*/ 2176481 w 2199801"/>
                  <a:gd name="connsiteY4" fmla="*/ 881887 h 1964871"/>
                  <a:gd name="connsiteX5" fmla="*/ 2176033 w 2199801"/>
                  <a:gd name="connsiteY5" fmla="*/ 1082596 h 1964871"/>
                  <a:gd name="connsiteX6" fmla="*/ 1724814 w 2199801"/>
                  <a:gd name="connsiteY6" fmla="*/ 1864130 h 1964871"/>
                  <a:gd name="connsiteX7" fmla="*/ 1551220 w 2199801"/>
                  <a:gd name="connsiteY7" fmla="*/ 1964871 h 1964871"/>
                  <a:gd name="connsiteX8" fmla="*/ 648385 w 2199801"/>
                  <a:gd name="connsiteY8" fmla="*/ 1964642 h 1964871"/>
                  <a:gd name="connsiteX9" fmla="*/ 475239 w 2199801"/>
                  <a:gd name="connsiteY9" fmla="*/ 1864676 h 1964871"/>
                  <a:gd name="connsiteX10" fmla="*/ 23624 w 2199801"/>
                  <a:gd name="connsiteY10" fmla="*/ 1082914 h 1964871"/>
                  <a:gd name="connsiteX11" fmla="*/ 24071 w 2199801"/>
                  <a:gd name="connsiteY11" fmla="*/ 882205 h 1964871"/>
                  <a:gd name="connsiteX12" fmla="*/ 329674 w 2199801"/>
                  <a:gd name="connsiteY12" fmla="*/ 352885 h 1964871"/>
                  <a:gd name="connsiteX13" fmla="*/ 375044 w 2199801"/>
                  <a:gd name="connsiteY13" fmla="*/ 366968 h 1964871"/>
                  <a:gd name="connsiteX14" fmla="*/ 469472 w 2199801"/>
                  <a:gd name="connsiteY14" fmla="*/ 376487 h 1964871"/>
                  <a:gd name="connsiteX15" fmla="*/ 928501 w 2199801"/>
                  <a:gd name="connsiteY15" fmla="*/ 2368 h 19648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199801" h="1964871">
                    <a:moveTo>
                      <a:pt x="928740" y="0"/>
                    </a:moveTo>
                    <a:lnTo>
                      <a:pt x="946889" y="5"/>
                    </a:lnTo>
                    <a:lnTo>
                      <a:pt x="1551718" y="160"/>
                    </a:lnTo>
                    <a:cubicBezTo>
                      <a:pt x="1614503" y="1053"/>
                      <a:pt x="1692699" y="46199"/>
                      <a:pt x="1724864" y="100126"/>
                    </a:cubicBezTo>
                    <a:lnTo>
                      <a:pt x="2176481" y="881887"/>
                    </a:lnTo>
                    <a:cubicBezTo>
                      <a:pt x="2207841" y="937210"/>
                      <a:pt x="2207456" y="1028168"/>
                      <a:pt x="2176033" y="1082596"/>
                    </a:cubicBezTo>
                    <a:lnTo>
                      <a:pt x="1724814" y="1864130"/>
                    </a:lnTo>
                    <a:cubicBezTo>
                      <a:pt x="1692584" y="1919954"/>
                      <a:pt x="1614812" y="1964370"/>
                      <a:pt x="1551220" y="1964871"/>
                    </a:cubicBezTo>
                    <a:lnTo>
                      <a:pt x="648385" y="1964642"/>
                    </a:lnTo>
                    <a:cubicBezTo>
                      <a:pt x="584796" y="1965145"/>
                      <a:pt x="506599" y="1919999"/>
                      <a:pt x="475239" y="1864676"/>
                    </a:cubicBezTo>
                    <a:lnTo>
                      <a:pt x="23624" y="1082914"/>
                    </a:lnTo>
                    <a:cubicBezTo>
                      <a:pt x="-7737" y="1027591"/>
                      <a:pt x="-8159" y="938029"/>
                      <a:pt x="24071" y="882205"/>
                    </a:cubicBezTo>
                    <a:lnTo>
                      <a:pt x="329674" y="352885"/>
                    </a:lnTo>
                    <a:lnTo>
                      <a:pt x="375044" y="366968"/>
                    </a:lnTo>
                    <a:cubicBezTo>
                      <a:pt x="405546" y="373210"/>
                      <a:pt x="437126" y="376488"/>
                      <a:pt x="469472" y="376487"/>
                    </a:cubicBezTo>
                    <a:cubicBezTo>
                      <a:pt x="695899" y="376487"/>
                      <a:pt x="884810" y="215877"/>
                      <a:pt x="928501" y="2368"/>
                    </a:cubicBezTo>
                    <a:close/>
                  </a:path>
                </a:pathLst>
              </a:custGeom>
              <a:pattFill prst="dkDnDiag">
                <a:fgClr>
                  <a:srgbClr val="F8F8F8"/>
                </a:fgClr>
                <a:bgClr>
                  <a:schemeClr val="bg1"/>
                </a:bgClr>
              </a:patt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zh-CN" altLang="en-US" dirty="0">
                  <a:solidFill>
                    <a:srgbClr val="FFFFFF"/>
                  </a:solidFill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</p:grpSp>
        <p:sp>
          <p:nvSpPr>
            <p:cNvPr id="17" name="Freeform 5"/>
            <p:cNvSpPr/>
            <p:nvPr/>
          </p:nvSpPr>
          <p:spPr bwMode="auto">
            <a:xfrm>
              <a:off x="3724015" y="2992583"/>
              <a:ext cx="1287386" cy="1141000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accent1"/>
            </a:solidFill>
            <a:ln w="15875">
              <a:noFill/>
            </a:ln>
            <a:effectLst/>
          </p:spPr>
          <p:txBody>
            <a:bodyPr vert="horz" wrap="square" lIns="91416" tIns="45708" rIns="91416" bIns="45708" numCol="1" anchor="t" anchorCtr="0" compatLnSpc="1"/>
            <a:lstStyle/>
            <a:p>
              <a:pPr>
                <a:defRPr/>
              </a:pPr>
              <a:endParaRPr lang="zh-CN" altLang="en-US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  <a:sym typeface="Arial" panose="020B0604020202020204" pitchFamily="34" charset="0"/>
              </a:endParaRPr>
            </a:p>
          </p:txBody>
        </p:sp>
        <p:sp>
          <p:nvSpPr>
            <p:cNvPr id="19" name="文本框 41"/>
            <p:cNvSpPr txBox="1"/>
            <p:nvPr/>
          </p:nvSpPr>
          <p:spPr>
            <a:xfrm>
              <a:off x="3891581" y="3180951"/>
              <a:ext cx="9522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altLang="zh-CN" sz="4000" b="1" dirty="0">
                  <a:solidFill>
                    <a:srgbClr val="FFFFFF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01</a:t>
              </a:r>
              <a:endParaRPr lang="zh-CN" altLang="en-US" sz="4000" b="1" dirty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22" name="Freeform 5"/>
            <p:cNvSpPr/>
            <p:nvPr/>
          </p:nvSpPr>
          <p:spPr bwMode="auto">
            <a:xfrm>
              <a:off x="5574585" y="1921706"/>
              <a:ext cx="1287386" cy="1141000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accent2"/>
            </a:solidFill>
            <a:ln w="15875">
              <a:noFill/>
            </a:ln>
            <a:effectLst/>
          </p:spPr>
          <p:txBody>
            <a:bodyPr vert="horz" wrap="square" lIns="91416" tIns="45708" rIns="91416" bIns="45708" numCol="1" anchor="t" anchorCtr="0" compatLnSpc="1"/>
            <a:lstStyle/>
            <a:p>
              <a:pPr>
                <a:defRPr/>
              </a:pPr>
              <a:endParaRPr lang="zh-CN" altLang="en-US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  <a:sym typeface="Arial" panose="020B0604020202020204" pitchFamily="34" charset="0"/>
              </a:endParaRPr>
            </a:p>
          </p:txBody>
        </p:sp>
        <p:sp>
          <p:nvSpPr>
            <p:cNvPr id="24" name="文本框 44"/>
            <p:cNvSpPr txBox="1"/>
            <p:nvPr/>
          </p:nvSpPr>
          <p:spPr>
            <a:xfrm>
              <a:off x="5742152" y="2110073"/>
              <a:ext cx="9522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altLang="zh-CN" sz="4000" b="1" dirty="0">
                  <a:solidFill>
                    <a:srgbClr val="FFFFFF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02</a:t>
              </a:r>
              <a:endParaRPr lang="zh-CN" altLang="en-US" sz="4000" b="1" dirty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28" name="Freeform 5"/>
            <p:cNvSpPr/>
            <p:nvPr/>
          </p:nvSpPr>
          <p:spPr bwMode="auto">
            <a:xfrm>
              <a:off x="5574585" y="4053974"/>
              <a:ext cx="1287386" cy="1141000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accent3"/>
            </a:solidFill>
            <a:ln w="15875">
              <a:noFill/>
            </a:ln>
            <a:effectLst/>
          </p:spPr>
          <p:txBody>
            <a:bodyPr vert="horz" wrap="square" lIns="91416" tIns="45708" rIns="91416" bIns="45708" numCol="1" anchor="t" anchorCtr="0" compatLnSpc="1"/>
            <a:lstStyle/>
            <a:p>
              <a:pPr>
                <a:defRPr/>
              </a:pPr>
              <a:endParaRPr lang="zh-CN" altLang="en-US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  <a:sym typeface="Arial" panose="020B0604020202020204" pitchFamily="34" charset="0"/>
              </a:endParaRPr>
            </a:p>
          </p:txBody>
        </p:sp>
        <p:sp>
          <p:nvSpPr>
            <p:cNvPr id="30" name="文本框 47"/>
            <p:cNvSpPr txBox="1"/>
            <p:nvPr/>
          </p:nvSpPr>
          <p:spPr>
            <a:xfrm>
              <a:off x="5742152" y="4242342"/>
              <a:ext cx="9522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altLang="zh-CN" sz="4000" b="1" dirty="0">
                  <a:solidFill>
                    <a:srgbClr val="FFFFFF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03</a:t>
              </a:r>
              <a:endParaRPr lang="zh-CN" altLang="en-US" sz="4000" b="1" dirty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grpSp>
          <p:nvGrpSpPr>
            <p:cNvPr id="32" name="Group 153"/>
            <p:cNvGrpSpPr/>
            <p:nvPr/>
          </p:nvGrpSpPr>
          <p:grpSpPr>
            <a:xfrm>
              <a:off x="4112748" y="4719053"/>
              <a:ext cx="1091200" cy="967123"/>
              <a:chOff x="3312773" y="3438953"/>
              <a:chExt cx="818613" cy="725531"/>
            </a:xfrm>
          </p:grpSpPr>
          <p:sp>
            <p:nvSpPr>
              <p:cNvPr id="33" name="Freeform 5"/>
              <p:cNvSpPr/>
              <p:nvPr/>
            </p:nvSpPr>
            <p:spPr bwMode="auto">
              <a:xfrm>
                <a:off x="3312773" y="3438953"/>
                <a:ext cx="818613" cy="725531"/>
              </a:xfrm>
              <a:custGeom>
                <a:avLst/>
                <a:gdLst>
                  <a:gd name="T0" fmla="*/ 407 w 1375"/>
                  <a:gd name="T1" fmla="*/ 1218 h 1218"/>
                  <a:gd name="T2" fmla="*/ 299 w 1375"/>
                  <a:gd name="T3" fmla="*/ 1156 h 1218"/>
                  <a:gd name="T4" fmla="*/ 19 w 1375"/>
                  <a:gd name="T5" fmla="*/ 671 h 1218"/>
                  <a:gd name="T6" fmla="*/ 19 w 1375"/>
                  <a:gd name="T7" fmla="*/ 547 h 1218"/>
                  <a:gd name="T8" fmla="*/ 299 w 1375"/>
                  <a:gd name="T9" fmla="*/ 62 h 1218"/>
                  <a:gd name="T10" fmla="*/ 407 w 1375"/>
                  <a:gd name="T11" fmla="*/ 0 h 1218"/>
                  <a:gd name="T12" fmla="*/ 967 w 1375"/>
                  <a:gd name="T13" fmla="*/ 0 h 1218"/>
                  <a:gd name="T14" fmla="*/ 1075 w 1375"/>
                  <a:gd name="T15" fmla="*/ 62 h 1218"/>
                  <a:gd name="T16" fmla="*/ 1355 w 1375"/>
                  <a:gd name="T17" fmla="*/ 547 h 1218"/>
                  <a:gd name="T18" fmla="*/ 1355 w 1375"/>
                  <a:gd name="T19" fmla="*/ 671 h 1218"/>
                  <a:gd name="T20" fmla="*/ 1075 w 1375"/>
                  <a:gd name="T21" fmla="*/ 1156 h 1218"/>
                  <a:gd name="T22" fmla="*/ 967 w 1375"/>
                  <a:gd name="T23" fmla="*/ 1218 h 1218"/>
                  <a:gd name="T24" fmla="*/ 407 w 1375"/>
                  <a:gd name="T25" fmla="*/ 1218 h 1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75" h="1218">
                    <a:moveTo>
                      <a:pt x="407" y="1218"/>
                    </a:moveTo>
                    <a:cubicBezTo>
                      <a:pt x="368" y="1218"/>
                      <a:pt x="319" y="1190"/>
                      <a:pt x="299" y="1156"/>
                    </a:cubicBezTo>
                    <a:cubicBezTo>
                      <a:pt x="19" y="671"/>
                      <a:pt x="19" y="671"/>
                      <a:pt x="19" y="671"/>
                    </a:cubicBezTo>
                    <a:cubicBezTo>
                      <a:pt x="0" y="637"/>
                      <a:pt x="0" y="581"/>
                      <a:pt x="19" y="547"/>
                    </a:cubicBezTo>
                    <a:cubicBezTo>
                      <a:pt x="299" y="62"/>
                      <a:pt x="299" y="62"/>
                      <a:pt x="299" y="62"/>
                    </a:cubicBezTo>
                    <a:cubicBezTo>
                      <a:pt x="319" y="28"/>
                      <a:pt x="368" y="0"/>
                      <a:pt x="407" y="0"/>
                    </a:cubicBezTo>
                    <a:cubicBezTo>
                      <a:pt x="967" y="0"/>
                      <a:pt x="967" y="0"/>
                      <a:pt x="967" y="0"/>
                    </a:cubicBezTo>
                    <a:cubicBezTo>
                      <a:pt x="1007" y="0"/>
                      <a:pt x="1055" y="28"/>
                      <a:pt x="1075" y="62"/>
                    </a:cubicBezTo>
                    <a:cubicBezTo>
                      <a:pt x="1355" y="547"/>
                      <a:pt x="1355" y="547"/>
                      <a:pt x="1355" y="547"/>
                    </a:cubicBezTo>
                    <a:cubicBezTo>
                      <a:pt x="1375" y="581"/>
                      <a:pt x="1375" y="637"/>
                      <a:pt x="1355" y="671"/>
                    </a:cubicBezTo>
                    <a:cubicBezTo>
                      <a:pt x="1075" y="1156"/>
                      <a:pt x="1075" y="1156"/>
                      <a:pt x="1075" y="1156"/>
                    </a:cubicBezTo>
                    <a:cubicBezTo>
                      <a:pt x="1055" y="1190"/>
                      <a:pt x="1007" y="1218"/>
                      <a:pt x="967" y="1218"/>
                    </a:cubicBezTo>
                    <a:lnTo>
                      <a:pt x="407" y="1218"/>
                    </a:lnTo>
                    <a:close/>
                  </a:path>
                </a:pathLst>
              </a:custGeom>
              <a:noFill/>
              <a:ln w="15875">
                <a:solidFill>
                  <a:schemeClr val="accent3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    <a:noAutofit/>
              </a:bodyPr>
              <a:lstStyle/>
              <a:p>
                <a:pPr algn="ctr">
                  <a:defRPr/>
                </a:pPr>
                <a:endParaRPr lang="zh-CN" altLang="en-US" dirty="0">
                  <a:solidFill>
                    <a:srgbClr val="FFFFFF"/>
                  </a:solidFill>
                  <a:latin typeface="黑体" panose="02010609060101010101" pitchFamily="49" charset="-122"/>
                  <a:ea typeface="黑体" panose="02010609060101010101" pitchFamily="49" charset="-122"/>
                  <a:sym typeface="Arial" panose="020B0604020202020204" pitchFamily="34" charset="0"/>
                </a:endParaRPr>
              </a:p>
            </p:txBody>
          </p:sp>
          <p:grpSp>
            <p:nvGrpSpPr>
              <p:cNvPr id="34" name="组合 139"/>
              <p:cNvGrpSpPr/>
              <p:nvPr/>
            </p:nvGrpSpPr>
            <p:grpSpPr>
              <a:xfrm>
                <a:off x="3555105" y="3661606"/>
                <a:ext cx="330878" cy="272606"/>
                <a:chOff x="7623010" y="5580803"/>
                <a:chExt cx="645918" cy="532165"/>
              </a:xfrm>
              <a:solidFill>
                <a:schemeClr val="accent3"/>
              </a:solidFill>
            </p:grpSpPr>
            <p:sp>
              <p:nvSpPr>
                <p:cNvPr id="35" name="Freeform 91"/>
                <p:cNvSpPr>
                  <a:spLocks noEditPoints="1"/>
                </p:cNvSpPr>
                <p:nvPr/>
              </p:nvSpPr>
              <p:spPr bwMode="auto">
                <a:xfrm>
                  <a:off x="8153866" y="5580803"/>
                  <a:ext cx="115062" cy="120293"/>
                </a:xfrm>
                <a:custGeom>
                  <a:avLst/>
                  <a:gdLst>
                    <a:gd name="T0" fmla="*/ 0 w 88"/>
                    <a:gd name="T1" fmla="*/ 0 h 92"/>
                    <a:gd name="T2" fmla="*/ 0 w 88"/>
                    <a:gd name="T3" fmla="*/ 92 h 92"/>
                    <a:gd name="T4" fmla="*/ 88 w 88"/>
                    <a:gd name="T5" fmla="*/ 92 h 92"/>
                    <a:gd name="T6" fmla="*/ 88 w 88"/>
                    <a:gd name="T7" fmla="*/ 0 h 92"/>
                    <a:gd name="T8" fmla="*/ 0 w 88"/>
                    <a:gd name="T9" fmla="*/ 0 h 92"/>
                    <a:gd name="T10" fmla="*/ 74 w 88"/>
                    <a:gd name="T11" fmla="*/ 76 h 92"/>
                    <a:gd name="T12" fmla="*/ 15 w 88"/>
                    <a:gd name="T13" fmla="*/ 76 h 92"/>
                    <a:gd name="T14" fmla="*/ 15 w 88"/>
                    <a:gd name="T15" fmla="*/ 14 h 92"/>
                    <a:gd name="T16" fmla="*/ 74 w 88"/>
                    <a:gd name="T17" fmla="*/ 14 h 92"/>
                    <a:gd name="T18" fmla="*/ 74 w 88"/>
                    <a:gd name="T19" fmla="*/ 76 h 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88" h="92">
                      <a:moveTo>
                        <a:pt x="0" y="0"/>
                      </a:moveTo>
                      <a:lnTo>
                        <a:pt x="0" y="92"/>
                      </a:lnTo>
                      <a:lnTo>
                        <a:pt x="88" y="92"/>
                      </a:lnTo>
                      <a:lnTo>
                        <a:pt x="88" y="0"/>
                      </a:lnTo>
                      <a:lnTo>
                        <a:pt x="0" y="0"/>
                      </a:lnTo>
                      <a:close/>
                      <a:moveTo>
                        <a:pt x="74" y="76"/>
                      </a:moveTo>
                      <a:lnTo>
                        <a:pt x="15" y="76"/>
                      </a:lnTo>
                      <a:lnTo>
                        <a:pt x="15" y="14"/>
                      </a:lnTo>
                      <a:lnTo>
                        <a:pt x="74" y="14"/>
                      </a:lnTo>
                      <a:lnTo>
                        <a:pt x="74" y="7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121888" tIns="60944" rIns="121888" bIns="60944" numCol="1" anchor="t" anchorCtr="0" compatLnSpc="1"/>
                <a:lstStyle/>
                <a:p>
                  <a:pPr>
                    <a:defRPr/>
                  </a:pPr>
                  <a:endParaRPr lang="zh-CN" altLang="en-US" dirty="0">
                    <a:solidFill>
                      <a:srgbClr val="000000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endParaRPr>
                </a:p>
              </p:txBody>
            </p:sp>
            <p:sp>
              <p:nvSpPr>
                <p:cNvPr id="36" name="Freeform 92"/>
                <p:cNvSpPr>
                  <a:spLocks noEditPoints="1"/>
                </p:cNvSpPr>
                <p:nvPr/>
              </p:nvSpPr>
              <p:spPr bwMode="auto">
                <a:xfrm>
                  <a:off x="8153866" y="5787393"/>
                  <a:ext cx="115062" cy="121601"/>
                </a:xfrm>
                <a:custGeom>
                  <a:avLst/>
                  <a:gdLst>
                    <a:gd name="T0" fmla="*/ 0 w 88"/>
                    <a:gd name="T1" fmla="*/ 93 h 93"/>
                    <a:gd name="T2" fmla="*/ 88 w 88"/>
                    <a:gd name="T3" fmla="*/ 93 h 93"/>
                    <a:gd name="T4" fmla="*/ 88 w 88"/>
                    <a:gd name="T5" fmla="*/ 0 h 93"/>
                    <a:gd name="T6" fmla="*/ 0 w 88"/>
                    <a:gd name="T7" fmla="*/ 0 h 93"/>
                    <a:gd name="T8" fmla="*/ 0 w 88"/>
                    <a:gd name="T9" fmla="*/ 93 h 93"/>
                    <a:gd name="T10" fmla="*/ 15 w 88"/>
                    <a:gd name="T11" fmla="*/ 15 h 93"/>
                    <a:gd name="T12" fmla="*/ 74 w 88"/>
                    <a:gd name="T13" fmla="*/ 15 h 93"/>
                    <a:gd name="T14" fmla="*/ 74 w 88"/>
                    <a:gd name="T15" fmla="*/ 78 h 93"/>
                    <a:gd name="T16" fmla="*/ 15 w 88"/>
                    <a:gd name="T17" fmla="*/ 78 h 93"/>
                    <a:gd name="T18" fmla="*/ 15 w 88"/>
                    <a:gd name="T19" fmla="*/ 15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88" h="93">
                      <a:moveTo>
                        <a:pt x="0" y="93"/>
                      </a:moveTo>
                      <a:lnTo>
                        <a:pt x="88" y="93"/>
                      </a:lnTo>
                      <a:lnTo>
                        <a:pt x="88" y="0"/>
                      </a:lnTo>
                      <a:lnTo>
                        <a:pt x="0" y="0"/>
                      </a:lnTo>
                      <a:lnTo>
                        <a:pt x="0" y="93"/>
                      </a:lnTo>
                      <a:close/>
                      <a:moveTo>
                        <a:pt x="15" y="15"/>
                      </a:moveTo>
                      <a:lnTo>
                        <a:pt x="74" y="15"/>
                      </a:lnTo>
                      <a:lnTo>
                        <a:pt x="74" y="78"/>
                      </a:lnTo>
                      <a:lnTo>
                        <a:pt x="15" y="78"/>
                      </a:lnTo>
                      <a:lnTo>
                        <a:pt x="15" y="15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121888" tIns="60944" rIns="121888" bIns="60944" numCol="1" anchor="t" anchorCtr="0" compatLnSpc="1"/>
                <a:lstStyle/>
                <a:p>
                  <a:pPr>
                    <a:defRPr/>
                  </a:pPr>
                  <a:endParaRPr lang="zh-CN" altLang="en-US" dirty="0">
                    <a:solidFill>
                      <a:srgbClr val="000000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endParaRPr>
                </a:p>
              </p:txBody>
            </p:sp>
            <p:sp>
              <p:nvSpPr>
                <p:cNvPr id="37" name="Freeform 93"/>
                <p:cNvSpPr>
                  <a:spLocks noEditPoints="1"/>
                </p:cNvSpPr>
                <p:nvPr/>
              </p:nvSpPr>
              <p:spPr bwMode="auto">
                <a:xfrm>
                  <a:off x="8153866" y="5988752"/>
                  <a:ext cx="115062" cy="124216"/>
                </a:xfrm>
                <a:custGeom>
                  <a:avLst/>
                  <a:gdLst>
                    <a:gd name="T0" fmla="*/ 0 w 88"/>
                    <a:gd name="T1" fmla="*/ 95 h 95"/>
                    <a:gd name="T2" fmla="*/ 88 w 88"/>
                    <a:gd name="T3" fmla="*/ 95 h 95"/>
                    <a:gd name="T4" fmla="*/ 88 w 88"/>
                    <a:gd name="T5" fmla="*/ 0 h 95"/>
                    <a:gd name="T6" fmla="*/ 0 w 88"/>
                    <a:gd name="T7" fmla="*/ 0 h 95"/>
                    <a:gd name="T8" fmla="*/ 0 w 88"/>
                    <a:gd name="T9" fmla="*/ 95 h 95"/>
                    <a:gd name="T10" fmla="*/ 15 w 88"/>
                    <a:gd name="T11" fmla="*/ 17 h 95"/>
                    <a:gd name="T12" fmla="*/ 74 w 88"/>
                    <a:gd name="T13" fmla="*/ 17 h 95"/>
                    <a:gd name="T14" fmla="*/ 74 w 88"/>
                    <a:gd name="T15" fmla="*/ 78 h 95"/>
                    <a:gd name="T16" fmla="*/ 15 w 88"/>
                    <a:gd name="T17" fmla="*/ 78 h 95"/>
                    <a:gd name="T18" fmla="*/ 15 w 88"/>
                    <a:gd name="T19" fmla="*/ 17 h 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88" h="95">
                      <a:moveTo>
                        <a:pt x="0" y="95"/>
                      </a:moveTo>
                      <a:lnTo>
                        <a:pt x="88" y="95"/>
                      </a:lnTo>
                      <a:lnTo>
                        <a:pt x="88" y="0"/>
                      </a:lnTo>
                      <a:lnTo>
                        <a:pt x="0" y="0"/>
                      </a:lnTo>
                      <a:lnTo>
                        <a:pt x="0" y="95"/>
                      </a:lnTo>
                      <a:close/>
                      <a:moveTo>
                        <a:pt x="15" y="17"/>
                      </a:moveTo>
                      <a:lnTo>
                        <a:pt x="74" y="17"/>
                      </a:lnTo>
                      <a:lnTo>
                        <a:pt x="74" y="78"/>
                      </a:lnTo>
                      <a:lnTo>
                        <a:pt x="15" y="78"/>
                      </a:lnTo>
                      <a:lnTo>
                        <a:pt x="15" y="1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121888" tIns="60944" rIns="121888" bIns="60944" numCol="1" anchor="t" anchorCtr="0" compatLnSpc="1"/>
                <a:lstStyle/>
                <a:p>
                  <a:pPr>
                    <a:defRPr/>
                  </a:pPr>
                  <a:endParaRPr lang="zh-CN" altLang="en-US" dirty="0">
                    <a:solidFill>
                      <a:srgbClr val="000000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endParaRPr>
                </a:p>
              </p:txBody>
            </p:sp>
            <p:sp>
              <p:nvSpPr>
                <p:cNvPr id="38" name="Freeform 94"/>
                <p:cNvSpPr>
                  <a:spLocks noEditPoints="1"/>
                </p:cNvSpPr>
                <p:nvPr/>
              </p:nvSpPr>
              <p:spPr bwMode="auto">
                <a:xfrm>
                  <a:off x="7623010" y="5694558"/>
                  <a:ext cx="305962" cy="307270"/>
                </a:xfrm>
                <a:custGeom>
                  <a:avLst/>
                  <a:gdLst>
                    <a:gd name="T0" fmla="*/ 49 w 99"/>
                    <a:gd name="T1" fmla="*/ 0 h 99"/>
                    <a:gd name="T2" fmla="*/ 0 w 99"/>
                    <a:gd name="T3" fmla="*/ 49 h 99"/>
                    <a:gd name="T4" fmla="*/ 49 w 99"/>
                    <a:gd name="T5" fmla="*/ 99 h 99"/>
                    <a:gd name="T6" fmla="*/ 99 w 99"/>
                    <a:gd name="T7" fmla="*/ 49 h 99"/>
                    <a:gd name="T8" fmla="*/ 49 w 99"/>
                    <a:gd name="T9" fmla="*/ 0 h 99"/>
                    <a:gd name="T10" fmla="*/ 49 w 99"/>
                    <a:gd name="T11" fmla="*/ 90 h 99"/>
                    <a:gd name="T12" fmla="*/ 9 w 99"/>
                    <a:gd name="T13" fmla="*/ 49 h 99"/>
                    <a:gd name="T14" fmla="*/ 49 w 99"/>
                    <a:gd name="T15" fmla="*/ 9 h 99"/>
                    <a:gd name="T16" fmla="*/ 90 w 99"/>
                    <a:gd name="T17" fmla="*/ 49 h 99"/>
                    <a:gd name="T18" fmla="*/ 49 w 99"/>
                    <a:gd name="T19" fmla="*/ 90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99" h="99">
                      <a:moveTo>
                        <a:pt x="49" y="0"/>
                      </a:moveTo>
                      <a:cubicBezTo>
                        <a:pt x="22" y="0"/>
                        <a:pt x="0" y="22"/>
                        <a:pt x="0" y="49"/>
                      </a:cubicBezTo>
                      <a:cubicBezTo>
                        <a:pt x="0" y="77"/>
                        <a:pt x="22" y="99"/>
                        <a:pt x="49" y="99"/>
                      </a:cubicBezTo>
                      <a:cubicBezTo>
                        <a:pt x="77" y="99"/>
                        <a:pt x="99" y="77"/>
                        <a:pt x="99" y="49"/>
                      </a:cubicBezTo>
                      <a:cubicBezTo>
                        <a:pt x="99" y="22"/>
                        <a:pt x="77" y="0"/>
                        <a:pt x="49" y="0"/>
                      </a:cubicBezTo>
                      <a:close/>
                      <a:moveTo>
                        <a:pt x="49" y="90"/>
                      </a:moveTo>
                      <a:cubicBezTo>
                        <a:pt x="27" y="90"/>
                        <a:pt x="9" y="72"/>
                        <a:pt x="9" y="49"/>
                      </a:cubicBezTo>
                      <a:cubicBezTo>
                        <a:pt x="9" y="27"/>
                        <a:pt x="27" y="9"/>
                        <a:pt x="49" y="9"/>
                      </a:cubicBezTo>
                      <a:cubicBezTo>
                        <a:pt x="72" y="9"/>
                        <a:pt x="90" y="27"/>
                        <a:pt x="90" y="49"/>
                      </a:cubicBezTo>
                      <a:cubicBezTo>
                        <a:pt x="90" y="72"/>
                        <a:pt x="72" y="90"/>
                        <a:pt x="49" y="9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121888" tIns="60944" rIns="121888" bIns="60944" numCol="1" anchor="t" anchorCtr="0" compatLnSpc="1"/>
                <a:lstStyle/>
                <a:p>
                  <a:pPr>
                    <a:defRPr/>
                  </a:pPr>
                  <a:endParaRPr lang="zh-CN" altLang="en-US" dirty="0">
                    <a:solidFill>
                      <a:srgbClr val="000000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endParaRPr>
                </a:p>
              </p:txBody>
            </p:sp>
            <p:sp>
              <p:nvSpPr>
                <p:cNvPr id="39" name="Freeform 95"/>
                <p:cNvSpPr/>
                <p:nvPr/>
              </p:nvSpPr>
              <p:spPr bwMode="auto">
                <a:xfrm>
                  <a:off x="7938125" y="5626567"/>
                  <a:ext cx="206589" cy="443252"/>
                </a:xfrm>
                <a:custGeom>
                  <a:avLst/>
                  <a:gdLst>
                    <a:gd name="T0" fmla="*/ 14 w 67"/>
                    <a:gd name="T1" fmla="*/ 65 h 143"/>
                    <a:gd name="T2" fmla="*/ 0 w 67"/>
                    <a:gd name="T3" fmla="*/ 65 h 143"/>
                    <a:gd name="T4" fmla="*/ 0 w 67"/>
                    <a:gd name="T5" fmla="*/ 71 h 143"/>
                    <a:gd name="T6" fmla="*/ 0 w 67"/>
                    <a:gd name="T7" fmla="*/ 76 h 143"/>
                    <a:gd name="T8" fmla="*/ 14 w 67"/>
                    <a:gd name="T9" fmla="*/ 76 h 143"/>
                    <a:gd name="T10" fmla="*/ 14 w 67"/>
                    <a:gd name="T11" fmla="*/ 143 h 143"/>
                    <a:gd name="T12" fmla="*/ 67 w 67"/>
                    <a:gd name="T13" fmla="*/ 143 h 143"/>
                    <a:gd name="T14" fmla="*/ 67 w 67"/>
                    <a:gd name="T15" fmla="*/ 132 h 143"/>
                    <a:gd name="T16" fmla="*/ 25 w 67"/>
                    <a:gd name="T17" fmla="*/ 132 h 143"/>
                    <a:gd name="T18" fmla="*/ 25 w 67"/>
                    <a:gd name="T19" fmla="*/ 76 h 143"/>
                    <a:gd name="T20" fmla="*/ 67 w 67"/>
                    <a:gd name="T21" fmla="*/ 76 h 143"/>
                    <a:gd name="T22" fmla="*/ 67 w 67"/>
                    <a:gd name="T23" fmla="*/ 65 h 143"/>
                    <a:gd name="T24" fmla="*/ 25 w 67"/>
                    <a:gd name="T25" fmla="*/ 65 h 143"/>
                    <a:gd name="T26" fmla="*/ 25 w 67"/>
                    <a:gd name="T27" fmla="*/ 11 h 143"/>
                    <a:gd name="T28" fmla="*/ 67 w 67"/>
                    <a:gd name="T29" fmla="*/ 11 h 143"/>
                    <a:gd name="T30" fmla="*/ 67 w 67"/>
                    <a:gd name="T31" fmla="*/ 0 h 143"/>
                    <a:gd name="T32" fmla="*/ 14 w 67"/>
                    <a:gd name="T33" fmla="*/ 0 h 143"/>
                    <a:gd name="T34" fmla="*/ 14 w 67"/>
                    <a:gd name="T35" fmla="*/ 65 h 1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67" h="143">
                      <a:moveTo>
                        <a:pt x="14" y="65"/>
                      </a:moveTo>
                      <a:cubicBezTo>
                        <a:pt x="0" y="65"/>
                        <a:pt x="0" y="65"/>
                        <a:pt x="0" y="65"/>
                      </a:cubicBezTo>
                      <a:cubicBezTo>
                        <a:pt x="0" y="67"/>
                        <a:pt x="0" y="69"/>
                        <a:pt x="0" y="71"/>
                      </a:cubicBezTo>
                      <a:cubicBezTo>
                        <a:pt x="0" y="73"/>
                        <a:pt x="0" y="75"/>
                        <a:pt x="0" y="76"/>
                      </a:cubicBezTo>
                      <a:cubicBezTo>
                        <a:pt x="14" y="76"/>
                        <a:pt x="14" y="76"/>
                        <a:pt x="14" y="76"/>
                      </a:cubicBezTo>
                      <a:cubicBezTo>
                        <a:pt x="14" y="143"/>
                        <a:pt x="14" y="143"/>
                        <a:pt x="14" y="143"/>
                      </a:cubicBezTo>
                      <a:cubicBezTo>
                        <a:pt x="67" y="143"/>
                        <a:pt x="67" y="143"/>
                        <a:pt x="67" y="143"/>
                      </a:cubicBezTo>
                      <a:cubicBezTo>
                        <a:pt x="67" y="132"/>
                        <a:pt x="67" y="132"/>
                        <a:pt x="67" y="132"/>
                      </a:cubicBezTo>
                      <a:cubicBezTo>
                        <a:pt x="25" y="132"/>
                        <a:pt x="25" y="132"/>
                        <a:pt x="25" y="132"/>
                      </a:cubicBezTo>
                      <a:cubicBezTo>
                        <a:pt x="25" y="76"/>
                        <a:pt x="25" y="76"/>
                        <a:pt x="25" y="76"/>
                      </a:cubicBezTo>
                      <a:cubicBezTo>
                        <a:pt x="67" y="76"/>
                        <a:pt x="67" y="76"/>
                        <a:pt x="67" y="76"/>
                      </a:cubicBezTo>
                      <a:cubicBezTo>
                        <a:pt x="67" y="65"/>
                        <a:pt x="67" y="65"/>
                        <a:pt x="67" y="65"/>
                      </a:cubicBezTo>
                      <a:cubicBezTo>
                        <a:pt x="25" y="65"/>
                        <a:pt x="25" y="65"/>
                        <a:pt x="25" y="65"/>
                      </a:cubicBezTo>
                      <a:cubicBezTo>
                        <a:pt x="25" y="11"/>
                        <a:pt x="25" y="11"/>
                        <a:pt x="25" y="11"/>
                      </a:cubicBezTo>
                      <a:cubicBezTo>
                        <a:pt x="67" y="11"/>
                        <a:pt x="67" y="11"/>
                        <a:pt x="67" y="11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14" y="0"/>
                        <a:pt x="14" y="0"/>
                        <a:pt x="14" y="0"/>
                      </a:cubicBezTo>
                      <a:lnTo>
                        <a:pt x="14" y="65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121888" tIns="60944" rIns="121888" bIns="60944" numCol="1" anchor="t" anchorCtr="0" compatLnSpc="1"/>
                <a:lstStyle/>
                <a:p>
                  <a:pPr>
                    <a:defRPr/>
                  </a:pPr>
                  <a:endParaRPr lang="zh-CN" altLang="en-US" dirty="0">
                    <a:solidFill>
                      <a:srgbClr val="000000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endParaRPr>
                </a:p>
              </p:txBody>
            </p:sp>
            <p:sp>
              <p:nvSpPr>
                <p:cNvPr id="40" name="Freeform 96"/>
                <p:cNvSpPr>
                  <a:spLocks noEditPoints="1"/>
                </p:cNvSpPr>
                <p:nvPr/>
              </p:nvSpPr>
              <p:spPr bwMode="auto">
                <a:xfrm>
                  <a:off x="7675311" y="5748167"/>
                  <a:ext cx="201359" cy="200052"/>
                </a:xfrm>
                <a:custGeom>
                  <a:avLst/>
                  <a:gdLst>
                    <a:gd name="T0" fmla="*/ 32 w 65"/>
                    <a:gd name="T1" fmla="*/ 0 h 65"/>
                    <a:gd name="T2" fmla="*/ 0 w 65"/>
                    <a:gd name="T3" fmla="*/ 32 h 65"/>
                    <a:gd name="T4" fmla="*/ 32 w 65"/>
                    <a:gd name="T5" fmla="*/ 65 h 65"/>
                    <a:gd name="T6" fmla="*/ 65 w 65"/>
                    <a:gd name="T7" fmla="*/ 32 h 65"/>
                    <a:gd name="T8" fmla="*/ 32 w 65"/>
                    <a:gd name="T9" fmla="*/ 0 h 65"/>
                    <a:gd name="T10" fmla="*/ 36 w 65"/>
                    <a:gd name="T11" fmla="*/ 53 h 65"/>
                    <a:gd name="T12" fmla="*/ 36 w 65"/>
                    <a:gd name="T13" fmla="*/ 60 h 65"/>
                    <a:gd name="T14" fmla="*/ 29 w 65"/>
                    <a:gd name="T15" fmla="*/ 60 h 65"/>
                    <a:gd name="T16" fmla="*/ 29 w 65"/>
                    <a:gd name="T17" fmla="*/ 53 h 65"/>
                    <a:gd name="T18" fmla="*/ 18 w 65"/>
                    <a:gd name="T19" fmla="*/ 51 h 65"/>
                    <a:gd name="T20" fmla="*/ 20 w 65"/>
                    <a:gd name="T21" fmla="*/ 43 h 65"/>
                    <a:gd name="T22" fmla="*/ 31 w 65"/>
                    <a:gd name="T23" fmla="*/ 46 h 65"/>
                    <a:gd name="T24" fmla="*/ 37 w 65"/>
                    <a:gd name="T25" fmla="*/ 42 h 65"/>
                    <a:gd name="T26" fmla="*/ 30 w 65"/>
                    <a:gd name="T27" fmla="*/ 36 h 65"/>
                    <a:gd name="T28" fmla="*/ 18 w 65"/>
                    <a:gd name="T29" fmla="*/ 24 h 65"/>
                    <a:gd name="T30" fmla="*/ 29 w 65"/>
                    <a:gd name="T31" fmla="*/ 12 h 65"/>
                    <a:gd name="T32" fmla="*/ 29 w 65"/>
                    <a:gd name="T33" fmla="*/ 5 h 65"/>
                    <a:gd name="T34" fmla="*/ 36 w 65"/>
                    <a:gd name="T35" fmla="*/ 5 h 65"/>
                    <a:gd name="T36" fmla="*/ 36 w 65"/>
                    <a:gd name="T37" fmla="*/ 11 h 65"/>
                    <a:gd name="T38" fmla="*/ 46 w 65"/>
                    <a:gd name="T39" fmla="*/ 13 h 65"/>
                    <a:gd name="T40" fmla="*/ 44 w 65"/>
                    <a:gd name="T41" fmla="*/ 21 h 65"/>
                    <a:gd name="T42" fmla="*/ 34 w 65"/>
                    <a:gd name="T43" fmla="*/ 19 h 65"/>
                    <a:gd name="T44" fmla="*/ 28 w 65"/>
                    <a:gd name="T45" fmla="*/ 22 h 65"/>
                    <a:gd name="T46" fmla="*/ 36 w 65"/>
                    <a:gd name="T47" fmla="*/ 28 h 65"/>
                    <a:gd name="T48" fmla="*/ 47 w 65"/>
                    <a:gd name="T49" fmla="*/ 41 h 65"/>
                    <a:gd name="T50" fmla="*/ 36 w 65"/>
                    <a:gd name="T51" fmla="*/ 53 h 6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65" h="65">
                      <a:moveTo>
                        <a:pt x="32" y="0"/>
                      </a:moveTo>
                      <a:cubicBezTo>
                        <a:pt x="15" y="0"/>
                        <a:pt x="0" y="15"/>
                        <a:pt x="0" y="32"/>
                      </a:cubicBezTo>
                      <a:cubicBezTo>
                        <a:pt x="0" y="50"/>
                        <a:pt x="15" y="65"/>
                        <a:pt x="32" y="65"/>
                      </a:cubicBezTo>
                      <a:cubicBezTo>
                        <a:pt x="50" y="65"/>
                        <a:pt x="65" y="50"/>
                        <a:pt x="65" y="32"/>
                      </a:cubicBezTo>
                      <a:cubicBezTo>
                        <a:pt x="65" y="15"/>
                        <a:pt x="50" y="0"/>
                        <a:pt x="32" y="0"/>
                      </a:cubicBezTo>
                      <a:close/>
                      <a:moveTo>
                        <a:pt x="36" y="53"/>
                      </a:moveTo>
                      <a:cubicBezTo>
                        <a:pt x="36" y="60"/>
                        <a:pt x="36" y="60"/>
                        <a:pt x="36" y="60"/>
                      </a:cubicBezTo>
                      <a:cubicBezTo>
                        <a:pt x="29" y="60"/>
                        <a:pt x="29" y="60"/>
                        <a:pt x="29" y="60"/>
                      </a:cubicBezTo>
                      <a:cubicBezTo>
                        <a:pt x="29" y="53"/>
                        <a:pt x="29" y="53"/>
                        <a:pt x="29" y="53"/>
                      </a:cubicBezTo>
                      <a:cubicBezTo>
                        <a:pt x="25" y="53"/>
                        <a:pt x="20" y="52"/>
                        <a:pt x="18" y="51"/>
                      </a:cubicBezTo>
                      <a:cubicBezTo>
                        <a:pt x="20" y="43"/>
                        <a:pt x="20" y="43"/>
                        <a:pt x="20" y="43"/>
                      </a:cubicBezTo>
                      <a:cubicBezTo>
                        <a:pt x="23" y="44"/>
                        <a:pt x="26" y="46"/>
                        <a:pt x="31" y="46"/>
                      </a:cubicBezTo>
                      <a:cubicBezTo>
                        <a:pt x="35" y="46"/>
                        <a:pt x="37" y="44"/>
                        <a:pt x="37" y="42"/>
                      </a:cubicBezTo>
                      <a:cubicBezTo>
                        <a:pt x="37" y="39"/>
                        <a:pt x="35" y="37"/>
                        <a:pt x="30" y="36"/>
                      </a:cubicBezTo>
                      <a:cubicBezTo>
                        <a:pt x="23" y="33"/>
                        <a:pt x="18" y="30"/>
                        <a:pt x="18" y="24"/>
                      </a:cubicBezTo>
                      <a:cubicBezTo>
                        <a:pt x="18" y="18"/>
                        <a:pt x="22" y="13"/>
                        <a:pt x="29" y="12"/>
                      </a:cubicBezTo>
                      <a:cubicBezTo>
                        <a:pt x="29" y="5"/>
                        <a:pt x="29" y="5"/>
                        <a:pt x="29" y="5"/>
                      </a:cubicBezTo>
                      <a:cubicBezTo>
                        <a:pt x="36" y="5"/>
                        <a:pt x="36" y="5"/>
                        <a:pt x="36" y="5"/>
                      </a:cubicBezTo>
                      <a:cubicBezTo>
                        <a:pt x="36" y="11"/>
                        <a:pt x="36" y="11"/>
                        <a:pt x="36" y="11"/>
                      </a:cubicBezTo>
                      <a:cubicBezTo>
                        <a:pt x="40" y="11"/>
                        <a:pt x="43" y="12"/>
                        <a:pt x="46" y="13"/>
                      </a:cubicBezTo>
                      <a:cubicBezTo>
                        <a:pt x="44" y="21"/>
                        <a:pt x="44" y="21"/>
                        <a:pt x="44" y="21"/>
                      </a:cubicBezTo>
                      <a:cubicBezTo>
                        <a:pt x="42" y="20"/>
                        <a:pt x="39" y="19"/>
                        <a:pt x="34" y="19"/>
                      </a:cubicBezTo>
                      <a:cubicBezTo>
                        <a:pt x="30" y="19"/>
                        <a:pt x="28" y="21"/>
                        <a:pt x="28" y="22"/>
                      </a:cubicBezTo>
                      <a:cubicBezTo>
                        <a:pt x="28" y="25"/>
                        <a:pt x="31" y="26"/>
                        <a:pt x="36" y="28"/>
                      </a:cubicBezTo>
                      <a:cubicBezTo>
                        <a:pt x="44" y="31"/>
                        <a:pt x="47" y="35"/>
                        <a:pt x="47" y="41"/>
                      </a:cubicBezTo>
                      <a:cubicBezTo>
                        <a:pt x="47" y="47"/>
                        <a:pt x="43" y="52"/>
                        <a:pt x="36" y="5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121888" tIns="60944" rIns="121888" bIns="60944" numCol="1" anchor="t" anchorCtr="0" compatLnSpc="1"/>
                <a:lstStyle/>
                <a:p>
                  <a:pPr>
                    <a:defRPr/>
                  </a:pPr>
                  <a:endParaRPr lang="zh-CN" altLang="en-US" dirty="0">
                    <a:solidFill>
                      <a:srgbClr val="000000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endParaRPr>
                </a:p>
              </p:txBody>
            </p:sp>
          </p:grpSp>
        </p:grpSp>
        <p:grpSp>
          <p:nvGrpSpPr>
            <p:cNvPr id="41" name="Group 152"/>
            <p:cNvGrpSpPr/>
            <p:nvPr/>
          </p:nvGrpSpPr>
          <p:grpSpPr>
            <a:xfrm>
              <a:off x="7003293" y="3093807"/>
              <a:ext cx="1091200" cy="967123"/>
              <a:chOff x="5481246" y="2219701"/>
              <a:chExt cx="818613" cy="725531"/>
            </a:xfrm>
          </p:grpSpPr>
          <p:sp>
            <p:nvSpPr>
              <p:cNvPr id="42" name="Freeform 5"/>
              <p:cNvSpPr/>
              <p:nvPr/>
            </p:nvSpPr>
            <p:spPr bwMode="auto">
              <a:xfrm>
                <a:off x="5481246" y="2219701"/>
                <a:ext cx="818613" cy="725531"/>
              </a:xfrm>
              <a:custGeom>
                <a:avLst/>
                <a:gdLst>
                  <a:gd name="T0" fmla="*/ 407 w 1375"/>
                  <a:gd name="T1" fmla="*/ 1218 h 1218"/>
                  <a:gd name="T2" fmla="*/ 299 w 1375"/>
                  <a:gd name="T3" fmla="*/ 1156 h 1218"/>
                  <a:gd name="T4" fmla="*/ 19 w 1375"/>
                  <a:gd name="T5" fmla="*/ 671 h 1218"/>
                  <a:gd name="T6" fmla="*/ 19 w 1375"/>
                  <a:gd name="T7" fmla="*/ 547 h 1218"/>
                  <a:gd name="T8" fmla="*/ 299 w 1375"/>
                  <a:gd name="T9" fmla="*/ 62 h 1218"/>
                  <a:gd name="T10" fmla="*/ 407 w 1375"/>
                  <a:gd name="T11" fmla="*/ 0 h 1218"/>
                  <a:gd name="T12" fmla="*/ 967 w 1375"/>
                  <a:gd name="T13" fmla="*/ 0 h 1218"/>
                  <a:gd name="T14" fmla="*/ 1075 w 1375"/>
                  <a:gd name="T15" fmla="*/ 62 h 1218"/>
                  <a:gd name="T16" fmla="*/ 1355 w 1375"/>
                  <a:gd name="T17" fmla="*/ 547 h 1218"/>
                  <a:gd name="T18" fmla="*/ 1355 w 1375"/>
                  <a:gd name="T19" fmla="*/ 671 h 1218"/>
                  <a:gd name="T20" fmla="*/ 1075 w 1375"/>
                  <a:gd name="T21" fmla="*/ 1156 h 1218"/>
                  <a:gd name="T22" fmla="*/ 967 w 1375"/>
                  <a:gd name="T23" fmla="*/ 1218 h 1218"/>
                  <a:gd name="T24" fmla="*/ 407 w 1375"/>
                  <a:gd name="T25" fmla="*/ 1218 h 1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75" h="1218">
                    <a:moveTo>
                      <a:pt x="407" y="1218"/>
                    </a:moveTo>
                    <a:cubicBezTo>
                      <a:pt x="368" y="1218"/>
                      <a:pt x="319" y="1190"/>
                      <a:pt x="299" y="1156"/>
                    </a:cubicBezTo>
                    <a:cubicBezTo>
                      <a:pt x="19" y="671"/>
                      <a:pt x="19" y="671"/>
                      <a:pt x="19" y="671"/>
                    </a:cubicBezTo>
                    <a:cubicBezTo>
                      <a:pt x="0" y="637"/>
                      <a:pt x="0" y="581"/>
                      <a:pt x="19" y="547"/>
                    </a:cubicBezTo>
                    <a:cubicBezTo>
                      <a:pt x="299" y="62"/>
                      <a:pt x="299" y="62"/>
                      <a:pt x="299" y="62"/>
                    </a:cubicBezTo>
                    <a:cubicBezTo>
                      <a:pt x="319" y="28"/>
                      <a:pt x="368" y="0"/>
                      <a:pt x="407" y="0"/>
                    </a:cubicBezTo>
                    <a:cubicBezTo>
                      <a:pt x="967" y="0"/>
                      <a:pt x="967" y="0"/>
                      <a:pt x="967" y="0"/>
                    </a:cubicBezTo>
                    <a:cubicBezTo>
                      <a:pt x="1007" y="0"/>
                      <a:pt x="1055" y="28"/>
                      <a:pt x="1075" y="62"/>
                    </a:cubicBezTo>
                    <a:cubicBezTo>
                      <a:pt x="1355" y="547"/>
                      <a:pt x="1355" y="547"/>
                      <a:pt x="1355" y="547"/>
                    </a:cubicBezTo>
                    <a:cubicBezTo>
                      <a:pt x="1375" y="581"/>
                      <a:pt x="1375" y="637"/>
                      <a:pt x="1355" y="671"/>
                    </a:cubicBezTo>
                    <a:cubicBezTo>
                      <a:pt x="1075" y="1156"/>
                      <a:pt x="1075" y="1156"/>
                      <a:pt x="1075" y="1156"/>
                    </a:cubicBezTo>
                    <a:cubicBezTo>
                      <a:pt x="1055" y="1190"/>
                      <a:pt x="1007" y="1218"/>
                      <a:pt x="967" y="1218"/>
                    </a:cubicBezTo>
                    <a:lnTo>
                      <a:pt x="407" y="1218"/>
                    </a:lnTo>
                    <a:close/>
                  </a:path>
                </a:pathLst>
              </a:custGeom>
              <a:noFill/>
              <a:ln w="15875">
                <a:solidFill>
                  <a:schemeClr val="accent2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    <a:noAutofit/>
              </a:bodyPr>
              <a:lstStyle/>
              <a:p>
                <a:pPr algn="ctr">
                  <a:defRPr/>
                </a:pPr>
                <a:endParaRPr lang="zh-CN" altLang="en-US" dirty="0">
                  <a:solidFill>
                    <a:srgbClr val="FFFFFF"/>
                  </a:solidFill>
                  <a:latin typeface="黑体" panose="02010609060101010101" pitchFamily="49" charset="-122"/>
                  <a:ea typeface="黑体" panose="02010609060101010101" pitchFamily="49" charset="-122"/>
                  <a:sym typeface="Arial" panose="020B0604020202020204" pitchFamily="34" charset="0"/>
                </a:endParaRPr>
              </a:p>
            </p:txBody>
          </p:sp>
          <p:grpSp>
            <p:nvGrpSpPr>
              <p:cNvPr id="43" name="组合 140"/>
              <p:cNvGrpSpPr/>
              <p:nvPr/>
            </p:nvGrpSpPr>
            <p:grpSpPr>
              <a:xfrm>
                <a:off x="5722834" y="2458293"/>
                <a:ext cx="335567" cy="240456"/>
                <a:chOff x="9335872" y="5612184"/>
                <a:chExt cx="655071" cy="469403"/>
              </a:xfrm>
              <a:solidFill>
                <a:schemeClr val="accent2"/>
              </a:solidFill>
            </p:grpSpPr>
            <p:sp>
              <p:nvSpPr>
                <p:cNvPr id="44" name="Freeform 98"/>
                <p:cNvSpPr/>
                <p:nvPr/>
              </p:nvSpPr>
              <p:spPr bwMode="auto">
                <a:xfrm>
                  <a:off x="9335872" y="5612184"/>
                  <a:ext cx="398796" cy="271966"/>
                </a:xfrm>
                <a:custGeom>
                  <a:avLst/>
                  <a:gdLst>
                    <a:gd name="T0" fmla="*/ 156 w 305"/>
                    <a:gd name="T1" fmla="*/ 156 h 208"/>
                    <a:gd name="T2" fmla="*/ 305 w 305"/>
                    <a:gd name="T3" fmla="*/ 156 h 208"/>
                    <a:gd name="T4" fmla="*/ 305 w 305"/>
                    <a:gd name="T5" fmla="*/ 54 h 208"/>
                    <a:gd name="T6" fmla="*/ 156 w 305"/>
                    <a:gd name="T7" fmla="*/ 54 h 208"/>
                    <a:gd name="T8" fmla="*/ 156 w 305"/>
                    <a:gd name="T9" fmla="*/ 0 h 208"/>
                    <a:gd name="T10" fmla="*/ 0 w 305"/>
                    <a:gd name="T11" fmla="*/ 106 h 208"/>
                    <a:gd name="T12" fmla="*/ 156 w 305"/>
                    <a:gd name="T13" fmla="*/ 208 h 208"/>
                    <a:gd name="T14" fmla="*/ 156 w 305"/>
                    <a:gd name="T15" fmla="*/ 156 h 2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05" h="208">
                      <a:moveTo>
                        <a:pt x="156" y="156"/>
                      </a:moveTo>
                      <a:lnTo>
                        <a:pt x="305" y="156"/>
                      </a:lnTo>
                      <a:lnTo>
                        <a:pt x="305" y="54"/>
                      </a:lnTo>
                      <a:lnTo>
                        <a:pt x="156" y="54"/>
                      </a:lnTo>
                      <a:lnTo>
                        <a:pt x="156" y="0"/>
                      </a:lnTo>
                      <a:lnTo>
                        <a:pt x="0" y="106"/>
                      </a:lnTo>
                      <a:lnTo>
                        <a:pt x="156" y="208"/>
                      </a:lnTo>
                      <a:lnTo>
                        <a:pt x="156" y="15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121888" tIns="60944" rIns="121888" bIns="60944" numCol="1" anchor="t" anchorCtr="0" compatLnSpc="1"/>
                <a:lstStyle/>
                <a:p>
                  <a:pPr>
                    <a:defRPr/>
                  </a:pPr>
                  <a:endParaRPr lang="zh-CN" altLang="en-US" dirty="0">
                    <a:solidFill>
                      <a:srgbClr val="000000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endParaRPr>
                </a:p>
              </p:txBody>
            </p:sp>
            <p:sp>
              <p:nvSpPr>
                <p:cNvPr id="45" name="Freeform 99"/>
                <p:cNvSpPr/>
                <p:nvPr/>
              </p:nvSpPr>
              <p:spPr bwMode="auto">
                <a:xfrm>
                  <a:off x="9592147" y="5812236"/>
                  <a:ext cx="398796" cy="269351"/>
                </a:xfrm>
                <a:custGeom>
                  <a:avLst/>
                  <a:gdLst>
                    <a:gd name="T0" fmla="*/ 305 w 305"/>
                    <a:gd name="T1" fmla="*/ 107 h 206"/>
                    <a:gd name="T2" fmla="*/ 149 w 305"/>
                    <a:gd name="T3" fmla="*/ 0 h 206"/>
                    <a:gd name="T4" fmla="*/ 149 w 305"/>
                    <a:gd name="T5" fmla="*/ 52 h 206"/>
                    <a:gd name="T6" fmla="*/ 0 w 305"/>
                    <a:gd name="T7" fmla="*/ 52 h 206"/>
                    <a:gd name="T8" fmla="*/ 0 w 305"/>
                    <a:gd name="T9" fmla="*/ 154 h 206"/>
                    <a:gd name="T10" fmla="*/ 149 w 305"/>
                    <a:gd name="T11" fmla="*/ 154 h 206"/>
                    <a:gd name="T12" fmla="*/ 149 w 305"/>
                    <a:gd name="T13" fmla="*/ 206 h 206"/>
                    <a:gd name="T14" fmla="*/ 305 w 305"/>
                    <a:gd name="T15" fmla="*/ 107 h 2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05" h="206">
                      <a:moveTo>
                        <a:pt x="305" y="107"/>
                      </a:moveTo>
                      <a:lnTo>
                        <a:pt x="149" y="0"/>
                      </a:lnTo>
                      <a:lnTo>
                        <a:pt x="149" y="52"/>
                      </a:lnTo>
                      <a:lnTo>
                        <a:pt x="0" y="52"/>
                      </a:lnTo>
                      <a:lnTo>
                        <a:pt x="0" y="154"/>
                      </a:lnTo>
                      <a:lnTo>
                        <a:pt x="149" y="154"/>
                      </a:lnTo>
                      <a:lnTo>
                        <a:pt x="149" y="206"/>
                      </a:lnTo>
                      <a:lnTo>
                        <a:pt x="305" y="10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121888" tIns="60944" rIns="121888" bIns="60944" numCol="1" anchor="t" anchorCtr="0" compatLnSpc="1"/>
                <a:lstStyle/>
                <a:p>
                  <a:pPr>
                    <a:defRPr/>
                  </a:pPr>
                  <a:endParaRPr lang="zh-CN" altLang="en-US" dirty="0">
                    <a:solidFill>
                      <a:srgbClr val="000000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endParaRPr>
                </a:p>
              </p:txBody>
            </p:sp>
            <p:sp>
              <p:nvSpPr>
                <p:cNvPr id="46" name="Freeform 100"/>
                <p:cNvSpPr>
                  <a:spLocks noEditPoints="1"/>
                </p:cNvSpPr>
                <p:nvPr/>
              </p:nvSpPr>
              <p:spPr bwMode="auto">
                <a:xfrm>
                  <a:off x="9752974" y="5630489"/>
                  <a:ext cx="185669" cy="185669"/>
                </a:xfrm>
                <a:custGeom>
                  <a:avLst/>
                  <a:gdLst>
                    <a:gd name="T0" fmla="*/ 30 w 60"/>
                    <a:gd name="T1" fmla="*/ 60 h 60"/>
                    <a:gd name="T2" fmla="*/ 60 w 60"/>
                    <a:gd name="T3" fmla="*/ 30 h 60"/>
                    <a:gd name="T4" fmla="*/ 30 w 60"/>
                    <a:gd name="T5" fmla="*/ 0 h 60"/>
                    <a:gd name="T6" fmla="*/ 0 w 60"/>
                    <a:gd name="T7" fmla="*/ 30 h 60"/>
                    <a:gd name="T8" fmla="*/ 30 w 60"/>
                    <a:gd name="T9" fmla="*/ 60 h 60"/>
                    <a:gd name="T10" fmla="*/ 30 w 60"/>
                    <a:gd name="T11" fmla="*/ 4 h 60"/>
                    <a:gd name="T12" fmla="*/ 56 w 60"/>
                    <a:gd name="T13" fmla="*/ 30 h 60"/>
                    <a:gd name="T14" fmla="*/ 30 w 60"/>
                    <a:gd name="T15" fmla="*/ 56 h 60"/>
                    <a:gd name="T16" fmla="*/ 4 w 60"/>
                    <a:gd name="T17" fmla="*/ 30 h 60"/>
                    <a:gd name="T18" fmla="*/ 30 w 60"/>
                    <a:gd name="T19" fmla="*/ 4 h 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0" h="60">
                      <a:moveTo>
                        <a:pt x="30" y="60"/>
                      </a:moveTo>
                      <a:cubicBezTo>
                        <a:pt x="47" y="60"/>
                        <a:pt x="60" y="47"/>
                        <a:pt x="60" y="30"/>
                      </a:cubicBezTo>
                      <a:cubicBezTo>
                        <a:pt x="60" y="14"/>
                        <a:pt x="47" y="0"/>
                        <a:pt x="30" y="0"/>
                      </a:cubicBezTo>
                      <a:cubicBezTo>
                        <a:pt x="14" y="0"/>
                        <a:pt x="0" y="14"/>
                        <a:pt x="0" y="30"/>
                      </a:cubicBezTo>
                      <a:cubicBezTo>
                        <a:pt x="0" y="47"/>
                        <a:pt x="14" y="60"/>
                        <a:pt x="30" y="60"/>
                      </a:cubicBezTo>
                      <a:close/>
                      <a:moveTo>
                        <a:pt x="30" y="4"/>
                      </a:moveTo>
                      <a:cubicBezTo>
                        <a:pt x="45" y="4"/>
                        <a:pt x="56" y="16"/>
                        <a:pt x="56" y="30"/>
                      </a:cubicBezTo>
                      <a:cubicBezTo>
                        <a:pt x="56" y="45"/>
                        <a:pt x="45" y="56"/>
                        <a:pt x="30" y="56"/>
                      </a:cubicBezTo>
                      <a:cubicBezTo>
                        <a:pt x="16" y="56"/>
                        <a:pt x="4" y="45"/>
                        <a:pt x="4" y="30"/>
                      </a:cubicBezTo>
                      <a:cubicBezTo>
                        <a:pt x="4" y="16"/>
                        <a:pt x="16" y="4"/>
                        <a:pt x="30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121888" tIns="60944" rIns="121888" bIns="60944" numCol="1" anchor="t" anchorCtr="0" compatLnSpc="1"/>
                <a:lstStyle/>
                <a:p>
                  <a:pPr>
                    <a:defRPr/>
                  </a:pPr>
                  <a:endParaRPr lang="zh-CN" altLang="en-US" dirty="0">
                    <a:solidFill>
                      <a:srgbClr val="000000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endParaRPr>
                </a:p>
              </p:txBody>
            </p:sp>
            <p:sp>
              <p:nvSpPr>
                <p:cNvPr id="47" name="Freeform 101"/>
                <p:cNvSpPr>
                  <a:spLocks noEditPoints="1"/>
                </p:cNvSpPr>
                <p:nvPr/>
              </p:nvSpPr>
              <p:spPr bwMode="auto">
                <a:xfrm>
                  <a:off x="9777816" y="5655333"/>
                  <a:ext cx="135983" cy="138598"/>
                </a:xfrm>
                <a:custGeom>
                  <a:avLst/>
                  <a:gdLst>
                    <a:gd name="T0" fmla="*/ 22 w 44"/>
                    <a:gd name="T1" fmla="*/ 45 h 45"/>
                    <a:gd name="T2" fmla="*/ 44 w 44"/>
                    <a:gd name="T3" fmla="*/ 22 h 45"/>
                    <a:gd name="T4" fmla="*/ 22 w 44"/>
                    <a:gd name="T5" fmla="*/ 0 h 45"/>
                    <a:gd name="T6" fmla="*/ 0 w 44"/>
                    <a:gd name="T7" fmla="*/ 22 h 45"/>
                    <a:gd name="T8" fmla="*/ 22 w 44"/>
                    <a:gd name="T9" fmla="*/ 45 h 45"/>
                    <a:gd name="T10" fmla="*/ 21 w 44"/>
                    <a:gd name="T11" fmla="*/ 24 h 45"/>
                    <a:gd name="T12" fmla="*/ 13 w 44"/>
                    <a:gd name="T13" fmla="*/ 17 h 45"/>
                    <a:gd name="T14" fmla="*/ 20 w 44"/>
                    <a:gd name="T15" fmla="*/ 9 h 45"/>
                    <a:gd name="T16" fmla="*/ 20 w 44"/>
                    <a:gd name="T17" fmla="*/ 5 h 45"/>
                    <a:gd name="T18" fmla="*/ 24 w 44"/>
                    <a:gd name="T19" fmla="*/ 5 h 45"/>
                    <a:gd name="T20" fmla="*/ 24 w 44"/>
                    <a:gd name="T21" fmla="*/ 9 h 45"/>
                    <a:gd name="T22" fmla="*/ 31 w 44"/>
                    <a:gd name="T23" fmla="*/ 10 h 45"/>
                    <a:gd name="T24" fmla="*/ 29 w 44"/>
                    <a:gd name="T25" fmla="*/ 15 h 45"/>
                    <a:gd name="T26" fmla="*/ 23 w 44"/>
                    <a:gd name="T27" fmla="*/ 13 h 45"/>
                    <a:gd name="T28" fmla="*/ 19 w 44"/>
                    <a:gd name="T29" fmla="*/ 16 h 45"/>
                    <a:gd name="T30" fmla="*/ 25 w 44"/>
                    <a:gd name="T31" fmla="*/ 19 h 45"/>
                    <a:gd name="T32" fmla="*/ 32 w 44"/>
                    <a:gd name="T33" fmla="*/ 27 h 45"/>
                    <a:gd name="T34" fmla="*/ 24 w 44"/>
                    <a:gd name="T35" fmla="*/ 35 h 45"/>
                    <a:gd name="T36" fmla="*/ 24 w 44"/>
                    <a:gd name="T37" fmla="*/ 40 h 45"/>
                    <a:gd name="T38" fmla="*/ 20 w 44"/>
                    <a:gd name="T39" fmla="*/ 40 h 45"/>
                    <a:gd name="T40" fmla="*/ 20 w 44"/>
                    <a:gd name="T41" fmla="*/ 36 h 45"/>
                    <a:gd name="T42" fmla="*/ 13 w 44"/>
                    <a:gd name="T43" fmla="*/ 34 h 45"/>
                    <a:gd name="T44" fmla="*/ 14 w 44"/>
                    <a:gd name="T45" fmla="*/ 29 h 45"/>
                    <a:gd name="T46" fmla="*/ 21 w 44"/>
                    <a:gd name="T47" fmla="*/ 31 h 45"/>
                    <a:gd name="T48" fmla="*/ 25 w 44"/>
                    <a:gd name="T49" fmla="*/ 28 h 45"/>
                    <a:gd name="T50" fmla="*/ 21 w 44"/>
                    <a:gd name="T51" fmla="*/ 24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44" h="45">
                      <a:moveTo>
                        <a:pt x="22" y="45"/>
                      </a:moveTo>
                      <a:cubicBezTo>
                        <a:pt x="34" y="45"/>
                        <a:pt x="44" y="35"/>
                        <a:pt x="44" y="22"/>
                      </a:cubicBezTo>
                      <a:cubicBezTo>
                        <a:pt x="44" y="10"/>
                        <a:pt x="34" y="0"/>
                        <a:pt x="22" y="0"/>
                      </a:cubicBezTo>
                      <a:cubicBezTo>
                        <a:pt x="10" y="0"/>
                        <a:pt x="0" y="10"/>
                        <a:pt x="0" y="22"/>
                      </a:cubicBezTo>
                      <a:cubicBezTo>
                        <a:pt x="0" y="35"/>
                        <a:pt x="10" y="45"/>
                        <a:pt x="22" y="45"/>
                      </a:cubicBezTo>
                      <a:close/>
                      <a:moveTo>
                        <a:pt x="21" y="24"/>
                      </a:moveTo>
                      <a:cubicBezTo>
                        <a:pt x="16" y="23"/>
                        <a:pt x="13" y="21"/>
                        <a:pt x="13" y="17"/>
                      </a:cubicBezTo>
                      <a:cubicBezTo>
                        <a:pt x="13" y="13"/>
                        <a:pt x="16" y="10"/>
                        <a:pt x="20" y="9"/>
                      </a:cubicBezTo>
                      <a:cubicBezTo>
                        <a:pt x="20" y="5"/>
                        <a:pt x="20" y="5"/>
                        <a:pt x="20" y="5"/>
                      </a:cubicBezTo>
                      <a:cubicBezTo>
                        <a:pt x="24" y="5"/>
                        <a:pt x="24" y="5"/>
                        <a:pt x="24" y="5"/>
                      </a:cubicBezTo>
                      <a:cubicBezTo>
                        <a:pt x="24" y="9"/>
                        <a:pt x="24" y="9"/>
                        <a:pt x="24" y="9"/>
                      </a:cubicBezTo>
                      <a:cubicBezTo>
                        <a:pt x="27" y="9"/>
                        <a:pt x="29" y="9"/>
                        <a:pt x="31" y="10"/>
                      </a:cubicBezTo>
                      <a:cubicBezTo>
                        <a:pt x="29" y="15"/>
                        <a:pt x="29" y="15"/>
                        <a:pt x="29" y="15"/>
                      </a:cubicBezTo>
                      <a:cubicBezTo>
                        <a:pt x="28" y="14"/>
                        <a:pt x="26" y="13"/>
                        <a:pt x="23" y="13"/>
                      </a:cubicBezTo>
                      <a:cubicBezTo>
                        <a:pt x="20" y="13"/>
                        <a:pt x="19" y="15"/>
                        <a:pt x="19" y="16"/>
                      </a:cubicBezTo>
                      <a:cubicBezTo>
                        <a:pt x="19" y="17"/>
                        <a:pt x="21" y="18"/>
                        <a:pt x="25" y="19"/>
                      </a:cubicBezTo>
                      <a:cubicBezTo>
                        <a:pt x="30" y="21"/>
                        <a:pt x="32" y="24"/>
                        <a:pt x="32" y="27"/>
                      </a:cubicBezTo>
                      <a:cubicBezTo>
                        <a:pt x="32" y="31"/>
                        <a:pt x="29" y="34"/>
                        <a:pt x="24" y="35"/>
                      </a:cubicBezTo>
                      <a:cubicBezTo>
                        <a:pt x="24" y="40"/>
                        <a:pt x="24" y="40"/>
                        <a:pt x="24" y="40"/>
                      </a:cubicBezTo>
                      <a:cubicBezTo>
                        <a:pt x="20" y="40"/>
                        <a:pt x="20" y="40"/>
                        <a:pt x="20" y="40"/>
                      </a:cubicBezTo>
                      <a:cubicBezTo>
                        <a:pt x="20" y="36"/>
                        <a:pt x="20" y="36"/>
                        <a:pt x="20" y="36"/>
                      </a:cubicBezTo>
                      <a:cubicBezTo>
                        <a:pt x="17" y="36"/>
                        <a:pt x="14" y="35"/>
                        <a:pt x="13" y="34"/>
                      </a:cubicBezTo>
                      <a:cubicBezTo>
                        <a:pt x="14" y="29"/>
                        <a:pt x="14" y="29"/>
                        <a:pt x="14" y="29"/>
                      </a:cubicBezTo>
                      <a:cubicBezTo>
                        <a:pt x="16" y="30"/>
                        <a:pt x="18" y="31"/>
                        <a:pt x="21" y="31"/>
                      </a:cubicBezTo>
                      <a:cubicBezTo>
                        <a:pt x="24" y="31"/>
                        <a:pt x="25" y="30"/>
                        <a:pt x="25" y="28"/>
                      </a:cubicBezTo>
                      <a:cubicBezTo>
                        <a:pt x="25" y="26"/>
                        <a:pt x="24" y="25"/>
                        <a:pt x="21" y="2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121888" tIns="60944" rIns="121888" bIns="60944" numCol="1" anchor="t" anchorCtr="0" compatLnSpc="1"/>
                <a:lstStyle/>
                <a:p>
                  <a:pPr>
                    <a:defRPr/>
                  </a:pPr>
                  <a:endParaRPr lang="zh-CN" altLang="en-US" dirty="0">
                    <a:solidFill>
                      <a:srgbClr val="000000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endParaRPr>
                </a:p>
              </p:txBody>
            </p:sp>
            <p:sp>
              <p:nvSpPr>
                <p:cNvPr id="48" name="Freeform 102"/>
                <p:cNvSpPr>
                  <a:spLocks noEditPoints="1"/>
                </p:cNvSpPr>
                <p:nvPr/>
              </p:nvSpPr>
              <p:spPr bwMode="auto">
                <a:xfrm>
                  <a:off x="9356792" y="5871074"/>
                  <a:ext cx="185669" cy="185669"/>
                </a:xfrm>
                <a:custGeom>
                  <a:avLst/>
                  <a:gdLst>
                    <a:gd name="T0" fmla="*/ 30 w 60"/>
                    <a:gd name="T1" fmla="*/ 0 h 60"/>
                    <a:gd name="T2" fmla="*/ 0 w 60"/>
                    <a:gd name="T3" fmla="*/ 30 h 60"/>
                    <a:gd name="T4" fmla="*/ 30 w 60"/>
                    <a:gd name="T5" fmla="*/ 60 h 60"/>
                    <a:gd name="T6" fmla="*/ 60 w 60"/>
                    <a:gd name="T7" fmla="*/ 30 h 60"/>
                    <a:gd name="T8" fmla="*/ 30 w 60"/>
                    <a:gd name="T9" fmla="*/ 0 h 60"/>
                    <a:gd name="T10" fmla="*/ 30 w 60"/>
                    <a:gd name="T11" fmla="*/ 56 h 60"/>
                    <a:gd name="T12" fmla="*/ 4 w 60"/>
                    <a:gd name="T13" fmla="*/ 30 h 60"/>
                    <a:gd name="T14" fmla="*/ 30 w 60"/>
                    <a:gd name="T15" fmla="*/ 4 h 60"/>
                    <a:gd name="T16" fmla="*/ 56 w 60"/>
                    <a:gd name="T17" fmla="*/ 30 h 60"/>
                    <a:gd name="T18" fmla="*/ 30 w 60"/>
                    <a:gd name="T19" fmla="*/ 56 h 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0" h="60">
                      <a:moveTo>
                        <a:pt x="30" y="0"/>
                      </a:moveTo>
                      <a:cubicBezTo>
                        <a:pt x="13" y="0"/>
                        <a:pt x="0" y="13"/>
                        <a:pt x="0" y="30"/>
                      </a:cubicBezTo>
                      <a:cubicBezTo>
                        <a:pt x="0" y="47"/>
                        <a:pt x="13" y="60"/>
                        <a:pt x="30" y="60"/>
                      </a:cubicBezTo>
                      <a:cubicBezTo>
                        <a:pt x="47" y="60"/>
                        <a:pt x="60" y="47"/>
                        <a:pt x="60" y="30"/>
                      </a:cubicBezTo>
                      <a:cubicBezTo>
                        <a:pt x="60" y="13"/>
                        <a:pt x="47" y="0"/>
                        <a:pt x="30" y="0"/>
                      </a:cubicBezTo>
                      <a:close/>
                      <a:moveTo>
                        <a:pt x="30" y="56"/>
                      </a:moveTo>
                      <a:cubicBezTo>
                        <a:pt x="15" y="56"/>
                        <a:pt x="4" y="44"/>
                        <a:pt x="4" y="30"/>
                      </a:cubicBezTo>
                      <a:cubicBezTo>
                        <a:pt x="4" y="16"/>
                        <a:pt x="15" y="4"/>
                        <a:pt x="30" y="4"/>
                      </a:cubicBezTo>
                      <a:cubicBezTo>
                        <a:pt x="44" y="4"/>
                        <a:pt x="56" y="16"/>
                        <a:pt x="56" y="30"/>
                      </a:cubicBezTo>
                      <a:cubicBezTo>
                        <a:pt x="56" y="44"/>
                        <a:pt x="44" y="56"/>
                        <a:pt x="30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121888" tIns="60944" rIns="121888" bIns="60944" numCol="1" anchor="t" anchorCtr="0" compatLnSpc="1"/>
                <a:lstStyle/>
                <a:p>
                  <a:pPr>
                    <a:defRPr/>
                  </a:pPr>
                  <a:endParaRPr lang="zh-CN" altLang="en-US" dirty="0">
                    <a:solidFill>
                      <a:srgbClr val="000000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endParaRPr>
                </a:p>
              </p:txBody>
            </p:sp>
            <p:sp>
              <p:nvSpPr>
                <p:cNvPr id="49" name="Freeform 103"/>
                <p:cNvSpPr>
                  <a:spLocks noEditPoints="1"/>
                </p:cNvSpPr>
                <p:nvPr/>
              </p:nvSpPr>
              <p:spPr bwMode="auto">
                <a:xfrm>
                  <a:off x="9381636" y="5895918"/>
                  <a:ext cx="135983" cy="135983"/>
                </a:xfrm>
                <a:custGeom>
                  <a:avLst/>
                  <a:gdLst>
                    <a:gd name="T0" fmla="*/ 22 w 44"/>
                    <a:gd name="T1" fmla="*/ 0 h 44"/>
                    <a:gd name="T2" fmla="*/ 0 w 44"/>
                    <a:gd name="T3" fmla="*/ 22 h 44"/>
                    <a:gd name="T4" fmla="*/ 22 w 44"/>
                    <a:gd name="T5" fmla="*/ 44 h 44"/>
                    <a:gd name="T6" fmla="*/ 44 w 44"/>
                    <a:gd name="T7" fmla="*/ 22 h 44"/>
                    <a:gd name="T8" fmla="*/ 22 w 44"/>
                    <a:gd name="T9" fmla="*/ 0 h 44"/>
                    <a:gd name="T10" fmla="*/ 24 w 44"/>
                    <a:gd name="T11" fmla="*/ 35 h 44"/>
                    <a:gd name="T12" fmla="*/ 24 w 44"/>
                    <a:gd name="T13" fmla="*/ 39 h 44"/>
                    <a:gd name="T14" fmla="*/ 20 w 44"/>
                    <a:gd name="T15" fmla="*/ 39 h 44"/>
                    <a:gd name="T16" fmla="*/ 20 w 44"/>
                    <a:gd name="T17" fmla="*/ 35 h 44"/>
                    <a:gd name="T18" fmla="*/ 12 w 44"/>
                    <a:gd name="T19" fmla="*/ 34 h 44"/>
                    <a:gd name="T20" fmla="*/ 14 w 44"/>
                    <a:gd name="T21" fmla="*/ 29 h 44"/>
                    <a:gd name="T22" fmla="*/ 21 w 44"/>
                    <a:gd name="T23" fmla="*/ 30 h 44"/>
                    <a:gd name="T24" fmla="*/ 25 w 44"/>
                    <a:gd name="T25" fmla="*/ 28 h 44"/>
                    <a:gd name="T26" fmla="*/ 20 w 44"/>
                    <a:gd name="T27" fmla="*/ 24 h 44"/>
                    <a:gd name="T28" fmla="*/ 13 w 44"/>
                    <a:gd name="T29" fmla="*/ 16 h 44"/>
                    <a:gd name="T30" fmla="*/ 20 w 44"/>
                    <a:gd name="T31" fmla="*/ 9 h 44"/>
                    <a:gd name="T32" fmla="*/ 20 w 44"/>
                    <a:gd name="T33" fmla="*/ 5 h 44"/>
                    <a:gd name="T34" fmla="*/ 24 w 44"/>
                    <a:gd name="T35" fmla="*/ 5 h 44"/>
                    <a:gd name="T36" fmla="*/ 24 w 44"/>
                    <a:gd name="T37" fmla="*/ 8 h 44"/>
                    <a:gd name="T38" fmla="*/ 30 w 44"/>
                    <a:gd name="T39" fmla="*/ 10 h 44"/>
                    <a:gd name="T40" fmla="*/ 29 w 44"/>
                    <a:gd name="T41" fmla="*/ 15 h 44"/>
                    <a:gd name="T42" fmla="*/ 23 w 44"/>
                    <a:gd name="T43" fmla="*/ 13 h 44"/>
                    <a:gd name="T44" fmla="*/ 19 w 44"/>
                    <a:gd name="T45" fmla="*/ 16 h 44"/>
                    <a:gd name="T46" fmla="*/ 24 w 44"/>
                    <a:gd name="T47" fmla="*/ 19 h 44"/>
                    <a:gd name="T48" fmla="*/ 31 w 44"/>
                    <a:gd name="T49" fmla="*/ 27 h 44"/>
                    <a:gd name="T50" fmla="*/ 24 w 44"/>
                    <a:gd name="T51" fmla="*/ 35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44" h="44">
                      <a:moveTo>
                        <a:pt x="22" y="0"/>
                      </a:moveTo>
                      <a:cubicBezTo>
                        <a:pt x="10" y="0"/>
                        <a:pt x="0" y="10"/>
                        <a:pt x="0" y="22"/>
                      </a:cubicBezTo>
                      <a:cubicBezTo>
                        <a:pt x="0" y="34"/>
                        <a:pt x="10" y="44"/>
                        <a:pt x="22" y="44"/>
                      </a:cubicBezTo>
                      <a:cubicBezTo>
                        <a:pt x="34" y="44"/>
                        <a:pt x="44" y="34"/>
                        <a:pt x="44" y="22"/>
                      </a:cubicBezTo>
                      <a:cubicBezTo>
                        <a:pt x="44" y="10"/>
                        <a:pt x="34" y="0"/>
                        <a:pt x="22" y="0"/>
                      </a:cubicBezTo>
                      <a:close/>
                      <a:moveTo>
                        <a:pt x="24" y="35"/>
                      </a:moveTo>
                      <a:cubicBezTo>
                        <a:pt x="24" y="39"/>
                        <a:pt x="24" y="39"/>
                        <a:pt x="24" y="39"/>
                      </a:cubicBezTo>
                      <a:cubicBezTo>
                        <a:pt x="20" y="39"/>
                        <a:pt x="20" y="39"/>
                        <a:pt x="20" y="39"/>
                      </a:cubicBezTo>
                      <a:cubicBezTo>
                        <a:pt x="20" y="35"/>
                        <a:pt x="20" y="35"/>
                        <a:pt x="20" y="35"/>
                      </a:cubicBezTo>
                      <a:cubicBezTo>
                        <a:pt x="17" y="35"/>
                        <a:pt x="14" y="34"/>
                        <a:pt x="12" y="34"/>
                      </a:cubicBezTo>
                      <a:cubicBezTo>
                        <a:pt x="14" y="29"/>
                        <a:pt x="14" y="29"/>
                        <a:pt x="14" y="29"/>
                      </a:cubicBezTo>
                      <a:cubicBezTo>
                        <a:pt x="15" y="30"/>
                        <a:pt x="18" y="30"/>
                        <a:pt x="21" y="30"/>
                      </a:cubicBezTo>
                      <a:cubicBezTo>
                        <a:pt x="23" y="30"/>
                        <a:pt x="25" y="29"/>
                        <a:pt x="25" y="28"/>
                      </a:cubicBezTo>
                      <a:cubicBezTo>
                        <a:pt x="25" y="26"/>
                        <a:pt x="24" y="25"/>
                        <a:pt x="20" y="24"/>
                      </a:cubicBezTo>
                      <a:cubicBezTo>
                        <a:pt x="16" y="23"/>
                        <a:pt x="13" y="20"/>
                        <a:pt x="13" y="16"/>
                      </a:cubicBezTo>
                      <a:cubicBezTo>
                        <a:pt x="13" y="12"/>
                        <a:pt x="15" y="10"/>
                        <a:pt x="20" y="9"/>
                      </a:cubicBezTo>
                      <a:cubicBezTo>
                        <a:pt x="20" y="5"/>
                        <a:pt x="20" y="5"/>
                        <a:pt x="20" y="5"/>
                      </a:cubicBezTo>
                      <a:cubicBezTo>
                        <a:pt x="24" y="5"/>
                        <a:pt x="24" y="5"/>
                        <a:pt x="24" y="5"/>
                      </a:cubicBezTo>
                      <a:cubicBezTo>
                        <a:pt x="24" y="8"/>
                        <a:pt x="24" y="8"/>
                        <a:pt x="24" y="8"/>
                      </a:cubicBezTo>
                      <a:cubicBezTo>
                        <a:pt x="27" y="8"/>
                        <a:pt x="29" y="9"/>
                        <a:pt x="30" y="10"/>
                      </a:cubicBezTo>
                      <a:cubicBezTo>
                        <a:pt x="29" y="15"/>
                        <a:pt x="29" y="15"/>
                        <a:pt x="29" y="15"/>
                      </a:cubicBezTo>
                      <a:cubicBezTo>
                        <a:pt x="28" y="14"/>
                        <a:pt x="26" y="13"/>
                        <a:pt x="23" y="13"/>
                      </a:cubicBezTo>
                      <a:cubicBezTo>
                        <a:pt x="20" y="13"/>
                        <a:pt x="19" y="14"/>
                        <a:pt x="19" y="16"/>
                      </a:cubicBezTo>
                      <a:cubicBezTo>
                        <a:pt x="19" y="17"/>
                        <a:pt x="21" y="18"/>
                        <a:pt x="24" y="19"/>
                      </a:cubicBezTo>
                      <a:cubicBezTo>
                        <a:pt x="29" y="21"/>
                        <a:pt x="31" y="23"/>
                        <a:pt x="31" y="27"/>
                      </a:cubicBezTo>
                      <a:cubicBezTo>
                        <a:pt x="31" y="31"/>
                        <a:pt x="29" y="34"/>
                        <a:pt x="24" y="3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121888" tIns="60944" rIns="121888" bIns="60944" numCol="1" anchor="t" anchorCtr="0" compatLnSpc="1"/>
                <a:lstStyle/>
                <a:p>
                  <a:pPr>
                    <a:defRPr/>
                  </a:pPr>
                  <a:endParaRPr lang="zh-CN" altLang="en-US" dirty="0">
                    <a:solidFill>
                      <a:srgbClr val="000000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endParaRPr>
                </a:p>
              </p:txBody>
            </p:sp>
          </p:grpSp>
        </p:grpSp>
        <p:grpSp>
          <p:nvGrpSpPr>
            <p:cNvPr id="50" name="Group 151"/>
            <p:cNvGrpSpPr/>
            <p:nvPr/>
          </p:nvGrpSpPr>
          <p:grpSpPr>
            <a:xfrm>
              <a:off x="4112748" y="1406332"/>
              <a:ext cx="1091200" cy="967123"/>
              <a:chOff x="3312773" y="953765"/>
              <a:chExt cx="818613" cy="725531"/>
            </a:xfrm>
          </p:grpSpPr>
          <p:sp>
            <p:nvSpPr>
              <p:cNvPr id="51" name="Freeform 5"/>
              <p:cNvSpPr/>
              <p:nvPr/>
            </p:nvSpPr>
            <p:spPr bwMode="auto">
              <a:xfrm>
                <a:off x="3312773" y="953765"/>
                <a:ext cx="818613" cy="725531"/>
              </a:xfrm>
              <a:custGeom>
                <a:avLst/>
                <a:gdLst>
                  <a:gd name="T0" fmla="*/ 407 w 1375"/>
                  <a:gd name="T1" fmla="*/ 1218 h 1218"/>
                  <a:gd name="T2" fmla="*/ 299 w 1375"/>
                  <a:gd name="T3" fmla="*/ 1156 h 1218"/>
                  <a:gd name="T4" fmla="*/ 19 w 1375"/>
                  <a:gd name="T5" fmla="*/ 671 h 1218"/>
                  <a:gd name="T6" fmla="*/ 19 w 1375"/>
                  <a:gd name="T7" fmla="*/ 547 h 1218"/>
                  <a:gd name="T8" fmla="*/ 299 w 1375"/>
                  <a:gd name="T9" fmla="*/ 62 h 1218"/>
                  <a:gd name="T10" fmla="*/ 407 w 1375"/>
                  <a:gd name="T11" fmla="*/ 0 h 1218"/>
                  <a:gd name="T12" fmla="*/ 967 w 1375"/>
                  <a:gd name="T13" fmla="*/ 0 h 1218"/>
                  <a:gd name="T14" fmla="*/ 1075 w 1375"/>
                  <a:gd name="T15" fmla="*/ 62 h 1218"/>
                  <a:gd name="T16" fmla="*/ 1355 w 1375"/>
                  <a:gd name="T17" fmla="*/ 547 h 1218"/>
                  <a:gd name="T18" fmla="*/ 1355 w 1375"/>
                  <a:gd name="T19" fmla="*/ 671 h 1218"/>
                  <a:gd name="T20" fmla="*/ 1075 w 1375"/>
                  <a:gd name="T21" fmla="*/ 1156 h 1218"/>
                  <a:gd name="T22" fmla="*/ 967 w 1375"/>
                  <a:gd name="T23" fmla="*/ 1218 h 1218"/>
                  <a:gd name="T24" fmla="*/ 407 w 1375"/>
                  <a:gd name="T25" fmla="*/ 1218 h 1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75" h="1218">
                    <a:moveTo>
                      <a:pt x="407" y="1218"/>
                    </a:moveTo>
                    <a:cubicBezTo>
                      <a:pt x="368" y="1218"/>
                      <a:pt x="319" y="1190"/>
                      <a:pt x="299" y="1156"/>
                    </a:cubicBezTo>
                    <a:cubicBezTo>
                      <a:pt x="19" y="671"/>
                      <a:pt x="19" y="671"/>
                      <a:pt x="19" y="671"/>
                    </a:cubicBezTo>
                    <a:cubicBezTo>
                      <a:pt x="0" y="637"/>
                      <a:pt x="0" y="581"/>
                      <a:pt x="19" y="547"/>
                    </a:cubicBezTo>
                    <a:cubicBezTo>
                      <a:pt x="299" y="62"/>
                      <a:pt x="299" y="62"/>
                      <a:pt x="299" y="62"/>
                    </a:cubicBezTo>
                    <a:cubicBezTo>
                      <a:pt x="319" y="28"/>
                      <a:pt x="368" y="0"/>
                      <a:pt x="407" y="0"/>
                    </a:cubicBezTo>
                    <a:cubicBezTo>
                      <a:pt x="967" y="0"/>
                      <a:pt x="967" y="0"/>
                      <a:pt x="967" y="0"/>
                    </a:cubicBezTo>
                    <a:cubicBezTo>
                      <a:pt x="1007" y="0"/>
                      <a:pt x="1055" y="28"/>
                      <a:pt x="1075" y="62"/>
                    </a:cubicBezTo>
                    <a:cubicBezTo>
                      <a:pt x="1355" y="547"/>
                      <a:pt x="1355" y="547"/>
                      <a:pt x="1355" y="547"/>
                    </a:cubicBezTo>
                    <a:cubicBezTo>
                      <a:pt x="1375" y="581"/>
                      <a:pt x="1375" y="637"/>
                      <a:pt x="1355" y="671"/>
                    </a:cubicBezTo>
                    <a:cubicBezTo>
                      <a:pt x="1075" y="1156"/>
                      <a:pt x="1075" y="1156"/>
                      <a:pt x="1075" y="1156"/>
                    </a:cubicBezTo>
                    <a:cubicBezTo>
                      <a:pt x="1055" y="1190"/>
                      <a:pt x="1007" y="1218"/>
                      <a:pt x="967" y="1218"/>
                    </a:cubicBezTo>
                    <a:lnTo>
                      <a:pt x="407" y="1218"/>
                    </a:lnTo>
                    <a:close/>
                  </a:path>
                </a:pathLst>
              </a:custGeom>
              <a:noFill/>
              <a:ln w="15875">
                <a:solidFill>
                  <a:schemeClr val="accent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16" tIns="45708" rIns="91416" bIns="45708" numCol="1" spcCol="0" rtlCol="0" fromWordArt="0" anchor="ctr" anchorCtr="0" forceAA="0" compatLnSpc="1">
                <a:noAutofit/>
              </a:bodyPr>
              <a:lstStyle/>
              <a:p>
                <a:pPr algn="ctr">
                  <a:defRPr/>
                </a:pPr>
                <a:endParaRPr lang="zh-CN" altLang="en-US" dirty="0">
                  <a:solidFill>
                    <a:srgbClr val="FFFFFF"/>
                  </a:solidFill>
                  <a:latin typeface="黑体" panose="02010609060101010101" pitchFamily="49" charset="-122"/>
                  <a:ea typeface="黑体" panose="02010609060101010101" pitchFamily="49" charset="-122"/>
                  <a:sym typeface="Arial" panose="020B0604020202020204" pitchFamily="34" charset="0"/>
                </a:endParaRPr>
              </a:p>
            </p:txBody>
          </p:sp>
          <p:grpSp>
            <p:nvGrpSpPr>
              <p:cNvPr id="52" name="组合 141"/>
              <p:cNvGrpSpPr/>
              <p:nvPr/>
            </p:nvGrpSpPr>
            <p:grpSpPr>
              <a:xfrm>
                <a:off x="3585107" y="1180897"/>
                <a:ext cx="273945" cy="271267"/>
                <a:chOff x="11048734" y="5583418"/>
                <a:chExt cx="534778" cy="529549"/>
              </a:xfrm>
              <a:solidFill>
                <a:schemeClr val="accent1"/>
              </a:solidFill>
            </p:grpSpPr>
            <p:sp>
              <p:nvSpPr>
                <p:cNvPr id="53" name="Freeform 105"/>
                <p:cNvSpPr>
                  <a:spLocks noEditPoints="1"/>
                </p:cNvSpPr>
                <p:nvPr/>
              </p:nvSpPr>
              <p:spPr bwMode="auto">
                <a:xfrm>
                  <a:off x="11048734" y="5587341"/>
                  <a:ext cx="253660" cy="244508"/>
                </a:xfrm>
                <a:custGeom>
                  <a:avLst/>
                  <a:gdLst>
                    <a:gd name="T0" fmla="*/ 0 w 194"/>
                    <a:gd name="T1" fmla="*/ 187 h 187"/>
                    <a:gd name="T2" fmla="*/ 194 w 194"/>
                    <a:gd name="T3" fmla="*/ 187 h 187"/>
                    <a:gd name="T4" fmla="*/ 194 w 194"/>
                    <a:gd name="T5" fmla="*/ 0 h 187"/>
                    <a:gd name="T6" fmla="*/ 0 w 194"/>
                    <a:gd name="T7" fmla="*/ 0 h 187"/>
                    <a:gd name="T8" fmla="*/ 0 w 194"/>
                    <a:gd name="T9" fmla="*/ 187 h 187"/>
                    <a:gd name="T10" fmla="*/ 28 w 194"/>
                    <a:gd name="T11" fmla="*/ 28 h 187"/>
                    <a:gd name="T12" fmla="*/ 166 w 194"/>
                    <a:gd name="T13" fmla="*/ 28 h 187"/>
                    <a:gd name="T14" fmla="*/ 166 w 194"/>
                    <a:gd name="T15" fmla="*/ 158 h 187"/>
                    <a:gd name="T16" fmla="*/ 28 w 194"/>
                    <a:gd name="T17" fmla="*/ 158 h 187"/>
                    <a:gd name="T18" fmla="*/ 28 w 194"/>
                    <a:gd name="T19" fmla="*/ 28 h 18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4" h="187">
                      <a:moveTo>
                        <a:pt x="0" y="187"/>
                      </a:moveTo>
                      <a:lnTo>
                        <a:pt x="194" y="187"/>
                      </a:lnTo>
                      <a:lnTo>
                        <a:pt x="194" y="0"/>
                      </a:lnTo>
                      <a:lnTo>
                        <a:pt x="0" y="0"/>
                      </a:lnTo>
                      <a:lnTo>
                        <a:pt x="0" y="187"/>
                      </a:lnTo>
                      <a:close/>
                      <a:moveTo>
                        <a:pt x="28" y="28"/>
                      </a:moveTo>
                      <a:lnTo>
                        <a:pt x="166" y="28"/>
                      </a:lnTo>
                      <a:lnTo>
                        <a:pt x="166" y="158"/>
                      </a:lnTo>
                      <a:lnTo>
                        <a:pt x="28" y="158"/>
                      </a:lnTo>
                      <a:lnTo>
                        <a:pt x="28" y="2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121888" tIns="60944" rIns="121888" bIns="60944" numCol="1" anchor="t" anchorCtr="0" compatLnSpc="1"/>
                <a:lstStyle/>
                <a:p>
                  <a:pPr>
                    <a:defRPr/>
                  </a:pPr>
                  <a:endParaRPr lang="zh-CN" altLang="en-US" dirty="0">
                    <a:solidFill>
                      <a:srgbClr val="000000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endParaRPr>
                </a:p>
              </p:txBody>
            </p:sp>
            <p:sp>
              <p:nvSpPr>
                <p:cNvPr id="54" name="Freeform 106"/>
                <p:cNvSpPr>
                  <a:spLocks noEditPoints="1"/>
                </p:cNvSpPr>
                <p:nvPr/>
              </p:nvSpPr>
              <p:spPr bwMode="auto">
                <a:xfrm>
                  <a:off x="11048734" y="5868459"/>
                  <a:ext cx="253660" cy="244508"/>
                </a:xfrm>
                <a:custGeom>
                  <a:avLst/>
                  <a:gdLst>
                    <a:gd name="T0" fmla="*/ 0 w 194"/>
                    <a:gd name="T1" fmla="*/ 187 h 187"/>
                    <a:gd name="T2" fmla="*/ 194 w 194"/>
                    <a:gd name="T3" fmla="*/ 187 h 187"/>
                    <a:gd name="T4" fmla="*/ 194 w 194"/>
                    <a:gd name="T5" fmla="*/ 0 h 187"/>
                    <a:gd name="T6" fmla="*/ 0 w 194"/>
                    <a:gd name="T7" fmla="*/ 0 h 187"/>
                    <a:gd name="T8" fmla="*/ 0 w 194"/>
                    <a:gd name="T9" fmla="*/ 187 h 187"/>
                    <a:gd name="T10" fmla="*/ 28 w 194"/>
                    <a:gd name="T11" fmla="*/ 28 h 187"/>
                    <a:gd name="T12" fmla="*/ 166 w 194"/>
                    <a:gd name="T13" fmla="*/ 28 h 187"/>
                    <a:gd name="T14" fmla="*/ 166 w 194"/>
                    <a:gd name="T15" fmla="*/ 158 h 187"/>
                    <a:gd name="T16" fmla="*/ 28 w 194"/>
                    <a:gd name="T17" fmla="*/ 158 h 187"/>
                    <a:gd name="T18" fmla="*/ 28 w 194"/>
                    <a:gd name="T19" fmla="*/ 28 h 18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4" h="187">
                      <a:moveTo>
                        <a:pt x="0" y="187"/>
                      </a:moveTo>
                      <a:lnTo>
                        <a:pt x="194" y="187"/>
                      </a:lnTo>
                      <a:lnTo>
                        <a:pt x="194" y="0"/>
                      </a:lnTo>
                      <a:lnTo>
                        <a:pt x="0" y="0"/>
                      </a:lnTo>
                      <a:lnTo>
                        <a:pt x="0" y="187"/>
                      </a:lnTo>
                      <a:close/>
                      <a:moveTo>
                        <a:pt x="28" y="28"/>
                      </a:moveTo>
                      <a:lnTo>
                        <a:pt x="166" y="28"/>
                      </a:lnTo>
                      <a:lnTo>
                        <a:pt x="166" y="158"/>
                      </a:lnTo>
                      <a:lnTo>
                        <a:pt x="28" y="158"/>
                      </a:lnTo>
                      <a:lnTo>
                        <a:pt x="28" y="2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121888" tIns="60944" rIns="121888" bIns="60944" numCol="1" anchor="t" anchorCtr="0" compatLnSpc="1"/>
                <a:lstStyle/>
                <a:p>
                  <a:pPr>
                    <a:defRPr/>
                  </a:pPr>
                  <a:endParaRPr lang="zh-CN" altLang="en-US" dirty="0">
                    <a:solidFill>
                      <a:srgbClr val="000000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endParaRPr>
                </a:p>
              </p:txBody>
            </p:sp>
            <p:sp>
              <p:nvSpPr>
                <p:cNvPr id="55" name="Freeform 107"/>
                <p:cNvSpPr>
                  <a:spLocks noEditPoints="1"/>
                </p:cNvSpPr>
                <p:nvPr/>
              </p:nvSpPr>
              <p:spPr bwMode="auto">
                <a:xfrm>
                  <a:off x="11329852" y="5583418"/>
                  <a:ext cx="253660" cy="244508"/>
                </a:xfrm>
                <a:custGeom>
                  <a:avLst/>
                  <a:gdLst>
                    <a:gd name="T0" fmla="*/ 0 w 194"/>
                    <a:gd name="T1" fmla="*/ 0 h 187"/>
                    <a:gd name="T2" fmla="*/ 0 w 194"/>
                    <a:gd name="T3" fmla="*/ 187 h 187"/>
                    <a:gd name="T4" fmla="*/ 194 w 194"/>
                    <a:gd name="T5" fmla="*/ 187 h 187"/>
                    <a:gd name="T6" fmla="*/ 194 w 194"/>
                    <a:gd name="T7" fmla="*/ 0 h 187"/>
                    <a:gd name="T8" fmla="*/ 0 w 194"/>
                    <a:gd name="T9" fmla="*/ 0 h 187"/>
                    <a:gd name="T10" fmla="*/ 166 w 194"/>
                    <a:gd name="T11" fmla="*/ 159 h 187"/>
                    <a:gd name="T12" fmla="*/ 29 w 194"/>
                    <a:gd name="T13" fmla="*/ 159 h 187"/>
                    <a:gd name="T14" fmla="*/ 29 w 194"/>
                    <a:gd name="T15" fmla="*/ 29 h 187"/>
                    <a:gd name="T16" fmla="*/ 166 w 194"/>
                    <a:gd name="T17" fmla="*/ 29 h 187"/>
                    <a:gd name="T18" fmla="*/ 166 w 194"/>
                    <a:gd name="T19" fmla="*/ 159 h 18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4" h="187">
                      <a:moveTo>
                        <a:pt x="0" y="0"/>
                      </a:moveTo>
                      <a:lnTo>
                        <a:pt x="0" y="187"/>
                      </a:lnTo>
                      <a:lnTo>
                        <a:pt x="194" y="187"/>
                      </a:lnTo>
                      <a:lnTo>
                        <a:pt x="194" y="0"/>
                      </a:lnTo>
                      <a:lnTo>
                        <a:pt x="0" y="0"/>
                      </a:lnTo>
                      <a:close/>
                      <a:moveTo>
                        <a:pt x="166" y="159"/>
                      </a:moveTo>
                      <a:lnTo>
                        <a:pt x="29" y="159"/>
                      </a:lnTo>
                      <a:lnTo>
                        <a:pt x="29" y="29"/>
                      </a:lnTo>
                      <a:lnTo>
                        <a:pt x="166" y="29"/>
                      </a:lnTo>
                      <a:lnTo>
                        <a:pt x="166" y="159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121888" tIns="60944" rIns="121888" bIns="60944" numCol="1" anchor="t" anchorCtr="0" compatLnSpc="1"/>
                <a:lstStyle/>
                <a:p>
                  <a:pPr>
                    <a:defRPr/>
                  </a:pPr>
                  <a:endParaRPr lang="zh-CN" altLang="en-US" dirty="0">
                    <a:solidFill>
                      <a:srgbClr val="000000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endParaRPr>
                </a:p>
              </p:txBody>
            </p:sp>
            <p:sp>
              <p:nvSpPr>
                <p:cNvPr id="56" name="Freeform 108"/>
                <p:cNvSpPr>
                  <a:spLocks noEditPoints="1"/>
                </p:cNvSpPr>
                <p:nvPr/>
              </p:nvSpPr>
              <p:spPr bwMode="auto">
                <a:xfrm>
                  <a:off x="11329852" y="5865844"/>
                  <a:ext cx="253660" cy="243200"/>
                </a:xfrm>
                <a:custGeom>
                  <a:avLst/>
                  <a:gdLst>
                    <a:gd name="T0" fmla="*/ 0 w 194"/>
                    <a:gd name="T1" fmla="*/ 186 h 186"/>
                    <a:gd name="T2" fmla="*/ 194 w 194"/>
                    <a:gd name="T3" fmla="*/ 186 h 186"/>
                    <a:gd name="T4" fmla="*/ 194 w 194"/>
                    <a:gd name="T5" fmla="*/ 0 h 186"/>
                    <a:gd name="T6" fmla="*/ 0 w 194"/>
                    <a:gd name="T7" fmla="*/ 0 h 186"/>
                    <a:gd name="T8" fmla="*/ 0 w 194"/>
                    <a:gd name="T9" fmla="*/ 186 h 186"/>
                    <a:gd name="T10" fmla="*/ 29 w 194"/>
                    <a:gd name="T11" fmla="*/ 28 h 186"/>
                    <a:gd name="T12" fmla="*/ 166 w 194"/>
                    <a:gd name="T13" fmla="*/ 28 h 186"/>
                    <a:gd name="T14" fmla="*/ 166 w 194"/>
                    <a:gd name="T15" fmla="*/ 158 h 186"/>
                    <a:gd name="T16" fmla="*/ 29 w 194"/>
                    <a:gd name="T17" fmla="*/ 158 h 186"/>
                    <a:gd name="T18" fmla="*/ 29 w 194"/>
                    <a:gd name="T19" fmla="*/ 28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4" h="186">
                      <a:moveTo>
                        <a:pt x="0" y="186"/>
                      </a:moveTo>
                      <a:lnTo>
                        <a:pt x="194" y="186"/>
                      </a:lnTo>
                      <a:lnTo>
                        <a:pt x="194" y="0"/>
                      </a:lnTo>
                      <a:lnTo>
                        <a:pt x="0" y="0"/>
                      </a:lnTo>
                      <a:lnTo>
                        <a:pt x="0" y="186"/>
                      </a:lnTo>
                      <a:close/>
                      <a:moveTo>
                        <a:pt x="29" y="28"/>
                      </a:moveTo>
                      <a:lnTo>
                        <a:pt x="166" y="28"/>
                      </a:lnTo>
                      <a:lnTo>
                        <a:pt x="166" y="158"/>
                      </a:lnTo>
                      <a:lnTo>
                        <a:pt x="29" y="158"/>
                      </a:lnTo>
                      <a:lnTo>
                        <a:pt x="29" y="2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121888" tIns="60944" rIns="121888" bIns="60944" numCol="1" anchor="t" anchorCtr="0" compatLnSpc="1"/>
                <a:lstStyle/>
                <a:p>
                  <a:pPr>
                    <a:defRPr/>
                  </a:pPr>
                  <a:endParaRPr lang="zh-CN" altLang="en-US" dirty="0">
                    <a:solidFill>
                      <a:srgbClr val="000000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endParaRPr>
                </a:p>
              </p:txBody>
            </p:sp>
            <p:sp>
              <p:nvSpPr>
                <p:cNvPr id="57" name="Freeform 109"/>
                <p:cNvSpPr/>
                <p:nvPr/>
              </p:nvSpPr>
              <p:spPr bwMode="auto">
                <a:xfrm>
                  <a:off x="11125878" y="5655333"/>
                  <a:ext cx="99372" cy="101987"/>
                </a:xfrm>
                <a:custGeom>
                  <a:avLst/>
                  <a:gdLst>
                    <a:gd name="T0" fmla="*/ 45 w 76"/>
                    <a:gd name="T1" fmla="*/ 0 h 78"/>
                    <a:gd name="T2" fmla="*/ 31 w 76"/>
                    <a:gd name="T3" fmla="*/ 0 h 78"/>
                    <a:gd name="T4" fmla="*/ 31 w 76"/>
                    <a:gd name="T5" fmla="*/ 33 h 78"/>
                    <a:gd name="T6" fmla="*/ 0 w 76"/>
                    <a:gd name="T7" fmla="*/ 33 h 78"/>
                    <a:gd name="T8" fmla="*/ 0 w 76"/>
                    <a:gd name="T9" fmla="*/ 45 h 78"/>
                    <a:gd name="T10" fmla="*/ 31 w 76"/>
                    <a:gd name="T11" fmla="*/ 45 h 78"/>
                    <a:gd name="T12" fmla="*/ 31 w 76"/>
                    <a:gd name="T13" fmla="*/ 78 h 78"/>
                    <a:gd name="T14" fmla="*/ 45 w 76"/>
                    <a:gd name="T15" fmla="*/ 78 h 78"/>
                    <a:gd name="T16" fmla="*/ 45 w 76"/>
                    <a:gd name="T17" fmla="*/ 45 h 78"/>
                    <a:gd name="T18" fmla="*/ 76 w 76"/>
                    <a:gd name="T19" fmla="*/ 45 h 78"/>
                    <a:gd name="T20" fmla="*/ 76 w 76"/>
                    <a:gd name="T21" fmla="*/ 33 h 78"/>
                    <a:gd name="T22" fmla="*/ 45 w 76"/>
                    <a:gd name="T23" fmla="*/ 33 h 78"/>
                    <a:gd name="T24" fmla="*/ 45 w 76"/>
                    <a:gd name="T25" fmla="*/ 0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76" h="78">
                      <a:moveTo>
                        <a:pt x="45" y="0"/>
                      </a:moveTo>
                      <a:lnTo>
                        <a:pt x="31" y="0"/>
                      </a:lnTo>
                      <a:lnTo>
                        <a:pt x="31" y="33"/>
                      </a:lnTo>
                      <a:lnTo>
                        <a:pt x="0" y="33"/>
                      </a:lnTo>
                      <a:lnTo>
                        <a:pt x="0" y="45"/>
                      </a:lnTo>
                      <a:lnTo>
                        <a:pt x="31" y="45"/>
                      </a:lnTo>
                      <a:lnTo>
                        <a:pt x="31" y="78"/>
                      </a:lnTo>
                      <a:lnTo>
                        <a:pt x="45" y="78"/>
                      </a:lnTo>
                      <a:lnTo>
                        <a:pt x="45" y="45"/>
                      </a:lnTo>
                      <a:lnTo>
                        <a:pt x="76" y="45"/>
                      </a:lnTo>
                      <a:lnTo>
                        <a:pt x="76" y="33"/>
                      </a:lnTo>
                      <a:lnTo>
                        <a:pt x="45" y="33"/>
                      </a:lnTo>
                      <a:lnTo>
                        <a:pt x="45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121888" tIns="60944" rIns="121888" bIns="60944" numCol="1" anchor="t" anchorCtr="0" compatLnSpc="1"/>
                <a:lstStyle/>
                <a:p>
                  <a:pPr>
                    <a:defRPr/>
                  </a:pPr>
                  <a:endParaRPr lang="zh-CN" altLang="en-US" dirty="0">
                    <a:solidFill>
                      <a:srgbClr val="000000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endParaRPr>
                </a:p>
              </p:txBody>
            </p:sp>
            <p:sp>
              <p:nvSpPr>
                <p:cNvPr id="58" name="Rectangle 110"/>
                <p:cNvSpPr>
                  <a:spLocks noChangeArrowheads="1"/>
                </p:cNvSpPr>
                <p:nvPr/>
              </p:nvSpPr>
              <p:spPr bwMode="auto">
                <a:xfrm>
                  <a:off x="11422687" y="5694558"/>
                  <a:ext cx="67991" cy="22228"/>
                </a:xfrm>
                <a:prstGeom prst="rect">
                  <a:avLst/>
                </a:prstGeom>
                <a:grpFill/>
                <a:ln>
                  <a:noFill/>
                </a:ln>
              </p:spPr>
              <p:txBody>
                <a:bodyPr vert="horz" wrap="square" lIns="121888" tIns="60944" rIns="121888" bIns="60944" numCol="1" anchor="t" anchorCtr="0" compatLnSpc="1"/>
                <a:lstStyle/>
                <a:p>
                  <a:pPr>
                    <a:defRPr/>
                  </a:pPr>
                  <a:endParaRPr lang="zh-CN" altLang="en-US" dirty="0">
                    <a:solidFill>
                      <a:srgbClr val="000000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endParaRPr>
                </a:p>
              </p:txBody>
            </p:sp>
            <p:sp>
              <p:nvSpPr>
                <p:cNvPr id="59" name="Freeform 111"/>
                <p:cNvSpPr/>
                <p:nvPr/>
              </p:nvSpPr>
              <p:spPr bwMode="auto">
                <a:xfrm>
                  <a:off x="11138953" y="5952141"/>
                  <a:ext cx="73222" cy="79760"/>
                </a:xfrm>
                <a:custGeom>
                  <a:avLst/>
                  <a:gdLst>
                    <a:gd name="T0" fmla="*/ 24 w 24"/>
                    <a:gd name="T1" fmla="*/ 0 h 26"/>
                    <a:gd name="T2" fmla="*/ 16 w 24"/>
                    <a:gd name="T3" fmla="*/ 0 h 26"/>
                    <a:gd name="T4" fmla="*/ 14 w 24"/>
                    <a:gd name="T5" fmla="*/ 5 h 26"/>
                    <a:gd name="T6" fmla="*/ 12 w 24"/>
                    <a:gd name="T7" fmla="*/ 9 h 26"/>
                    <a:gd name="T8" fmla="*/ 12 w 24"/>
                    <a:gd name="T9" fmla="*/ 9 h 26"/>
                    <a:gd name="T10" fmla="*/ 10 w 24"/>
                    <a:gd name="T11" fmla="*/ 5 h 26"/>
                    <a:gd name="T12" fmla="*/ 8 w 24"/>
                    <a:gd name="T13" fmla="*/ 0 h 26"/>
                    <a:gd name="T14" fmla="*/ 0 w 24"/>
                    <a:gd name="T15" fmla="*/ 0 h 26"/>
                    <a:gd name="T16" fmla="*/ 8 w 24"/>
                    <a:gd name="T17" fmla="*/ 13 h 26"/>
                    <a:gd name="T18" fmla="*/ 0 w 24"/>
                    <a:gd name="T19" fmla="*/ 26 h 26"/>
                    <a:gd name="T20" fmla="*/ 7 w 24"/>
                    <a:gd name="T21" fmla="*/ 26 h 26"/>
                    <a:gd name="T22" fmla="*/ 10 w 24"/>
                    <a:gd name="T23" fmla="*/ 21 h 26"/>
                    <a:gd name="T24" fmla="*/ 12 w 24"/>
                    <a:gd name="T25" fmla="*/ 16 h 26"/>
                    <a:gd name="T26" fmla="*/ 12 w 24"/>
                    <a:gd name="T27" fmla="*/ 16 h 26"/>
                    <a:gd name="T28" fmla="*/ 14 w 24"/>
                    <a:gd name="T29" fmla="*/ 21 h 26"/>
                    <a:gd name="T30" fmla="*/ 17 w 24"/>
                    <a:gd name="T31" fmla="*/ 26 h 26"/>
                    <a:gd name="T32" fmla="*/ 24 w 24"/>
                    <a:gd name="T33" fmla="*/ 26 h 26"/>
                    <a:gd name="T34" fmla="*/ 16 w 24"/>
                    <a:gd name="T35" fmla="*/ 13 h 26"/>
                    <a:gd name="T36" fmla="*/ 24 w 24"/>
                    <a:gd name="T37" fmla="*/ 0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4" h="26">
                      <a:moveTo>
                        <a:pt x="24" y="0"/>
                      </a:move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14" y="5"/>
                        <a:pt x="14" y="5"/>
                        <a:pt x="14" y="5"/>
                      </a:cubicBezTo>
                      <a:cubicBezTo>
                        <a:pt x="13" y="6"/>
                        <a:pt x="13" y="7"/>
                        <a:pt x="12" y="9"/>
                      </a:cubicBezTo>
                      <a:cubicBezTo>
                        <a:pt x="12" y="9"/>
                        <a:pt x="12" y="9"/>
                        <a:pt x="12" y="9"/>
                      </a:cubicBezTo>
                      <a:cubicBezTo>
                        <a:pt x="11" y="8"/>
                        <a:pt x="11" y="6"/>
                        <a:pt x="10" y="5"/>
                      </a:cubicBezTo>
                      <a:cubicBezTo>
                        <a:pt x="8" y="0"/>
                        <a:pt x="8" y="0"/>
                        <a:pt x="8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8" y="13"/>
                        <a:pt x="8" y="13"/>
                        <a:pt x="8" y="13"/>
                      </a:cubicBezTo>
                      <a:cubicBezTo>
                        <a:pt x="0" y="26"/>
                        <a:pt x="0" y="26"/>
                        <a:pt x="0" y="26"/>
                      </a:cubicBezTo>
                      <a:cubicBezTo>
                        <a:pt x="7" y="26"/>
                        <a:pt x="7" y="26"/>
                        <a:pt x="7" y="26"/>
                      </a:cubicBezTo>
                      <a:cubicBezTo>
                        <a:pt x="10" y="21"/>
                        <a:pt x="10" y="21"/>
                        <a:pt x="10" y="21"/>
                      </a:cubicBezTo>
                      <a:cubicBezTo>
                        <a:pt x="10" y="19"/>
                        <a:pt x="11" y="18"/>
                        <a:pt x="12" y="16"/>
                      </a:cubicBezTo>
                      <a:cubicBezTo>
                        <a:pt x="12" y="16"/>
                        <a:pt x="12" y="16"/>
                        <a:pt x="12" y="16"/>
                      </a:cubicBezTo>
                      <a:cubicBezTo>
                        <a:pt x="13" y="18"/>
                        <a:pt x="13" y="19"/>
                        <a:pt x="14" y="21"/>
                      </a:cubicBezTo>
                      <a:cubicBezTo>
                        <a:pt x="17" y="26"/>
                        <a:pt x="17" y="26"/>
                        <a:pt x="17" y="26"/>
                      </a:cubicBezTo>
                      <a:cubicBezTo>
                        <a:pt x="24" y="26"/>
                        <a:pt x="24" y="26"/>
                        <a:pt x="24" y="26"/>
                      </a:cubicBezTo>
                      <a:cubicBezTo>
                        <a:pt x="16" y="13"/>
                        <a:pt x="16" y="13"/>
                        <a:pt x="16" y="13"/>
                      </a:cubicBezTo>
                      <a:lnTo>
                        <a:pt x="24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vert="horz" wrap="square" lIns="121888" tIns="60944" rIns="121888" bIns="60944" numCol="1" anchor="t" anchorCtr="0" compatLnSpc="1"/>
                <a:lstStyle/>
                <a:p>
                  <a:pPr>
                    <a:defRPr/>
                  </a:pPr>
                  <a:endParaRPr lang="zh-CN" altLang="en-US" dirty="0">
                    <a:solidFill>
                      <a:srgbClr val="000000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endParaRPr>
                </a:p>
              </p:txBody>
            </p:sp>
            <p:sp>
              <p:nvSpPr>
                <p:cNvPr id="60" name="Rectangle 112"/>
                <p:cNvSpPr>
                  <a:spLocks noChangeArrowheads="1"/>
                </p:cNvSpPr>
                <p:nvPr/>
              </p:nvSpPr>
              <p:spPr bwMode="auto">
                <a:xfrm>
                  <a:off x="11410919" y="6004442"/>
                  <a:ext cx="101987" cy="15690"/>
                </a:xfrm>
                <a:prstGeom prst="rect">
                  <a:avLst/>
                </a:prstGeom>
                <a:grpFill/>
                <a:ln>
                  <a:noFill/>
                </a:ln>
              </p:spPr>
              <p:txBody>
                <a:bodyPr vert="horz" wrap="square" lIns="121888" tIns="60944" rIns="121888" bIns="60944" numCol="1" anchor="t" anchorCtr="0" compatLnSpc="1"/>
                <a:lstStyle/>
                <a:p>
                  <a:pPr>
                    <a:defRPr/>
                  </a:pPr>
                  <a:endParaRPr lang="zh-CN" altLang="en-US" dirty="0">
                    <a:solidFill>
                      <a:srgbClr val="000000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endParaRPr>
                </a:p>
              </p:txBody>
            </p:sp>
            <p:sp>
              <p:nvSpPr>
                <p:cNvPr id="61" name="Rectangle 113"/>
                <p:cNvSpPr>
                  <a:spLocks noChangeArrowheads="1"/>
                </p:cNvSpPr>
                <p:nvPr/>
              </p:nvSpPr>
              <p:spPr bwMode="auto">
                <a:xfrm>
                  <a:off x="11410919" y="5961294"/>
                  <a:ext cx="101987" cy="18305"/>
                </a:xfrm>
                <a:prstGeom prst="rect">
                  <a:avLst/>
                </a:prstGeom>
                <a:grpFill/>
                <a:ln>
                  <a:noFill/>
                </a:ln>
              </p:spPr>
              <p:txBody>
                <a:bodyPr vert="horz" wrap="square" lIns="121888" tIns="60944" rIns="121888" bIns="60944" numCol="1" anchor="t" anchorCtr="0" compatLnSpc="1"/>
                <a:lstStyle/>
                <a:p>
                  <a:pPr>
                    <a:defRPr/>
                  </a:pPr>
                  <a:endParaRPr lang="zh-CN" altLang="en-US" dirty="0">
                    <a:solidFill>
                      <a:srgbClr val="000000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endParaRPr>
                </a:p>
              </p:txBody>
            </p:sp>
          </p:grpSp>
        </p:grpSp>
        <p:sp>
          <p:nvSpPr>
            <p:cNvPr id="71" name="椭圆 35"/>
            <p:cNvSpPr/>
            <p:nvPr/>
          </p:nvSpPr>
          <p:spPr>
            <a:xfrm>
              <a:off x="4854336" y="2823987"/>
              <a:ext cx="1478195" cy="1478195"/>
            </a:xfrm>
            <a:prstGeom prst="ellipse">
              <a:avLst/>
            </a:prstGeom>
            <a:solidFill>
              <a:schemeClr val="bg1">
                <a:alpha val="10000"/>
              </a:schemeClr>
            </a:solidFill>
            <a:ln w="22225">
              <a:gradFill flip="none" rotWithShape="1">
                <a:gsLst>
                  <a:gs pos="71000">
                    <a:srgbClr val="ECECEC"/>
                  </a:gs>
                  <a:gs pos="92000">
                    <a:schemeClr val="bg1"/>
                  </a:gs>
                  <a:gs pos="45000">
                    <a:schemeClr val="bg1">
                      <a:lumMod val="85000"/>
                    </a:schemeClr>
                  </a:gs>
                  <a:gs pos="19000">
                    <a:schemeClr val="bg1"/>
                  </a:gs>
                </a:gsLst>
                <a:lin ang="2700000" scaled="1"/>
                <a:tileRect/>
              </a:gradFill>
            </a:ln>
            <a:effectLst>
              <a:outerShdw blurRad="254000" dist="88900" dir="2700000" algn="tl" rotWithShape="0">
                <a:schemeClr val="accent3">
                  <a:lumMod val="50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16" tIns="45708" rIns="91416" bIns="45708" rtlCol="0" anchor="ctr"/>
            <a:lstStyle/>
            <a:p>
              <a:pPr algn="ctr">
                <a:defRPr/>
              </a:pPr>
              <a:endParaRPr lang="zh-CN" altLang="en-US" dirty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文本框 24"/>
          <p:cNvSpPr txBox="1"/>
          <p:nvPr/>
        </p:nvSpPr>
        <p:spPr>
          <a:xfrm>
            <a:off x="974856" y="276675"/>
            <a:ext cx="5486904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spc="300" dirty="0">
                <a:solidFill>
                  <a:srgbClr val="189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会员基础能力</a:t>
            </a:r>
            <a:endParaRPr lang="zh-CN" sz="2400" b="1" spc="300" dirty="0">
              <a:solidFill>
                <a:srgbClr val="189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1" name="椭圆 168"/>
          <p:cNvSpPr/>
          <p:nvPr/>
        </p:nvSpPr>
        <p:spPr>
          <a:xfrm rot="2700000">
            <a:off x="5643911" y="2020556"/>
            <a:ext cx="1934937" cy="1934936"/>
          </a:xfrm>
          <a:custGeom>
            <a:avLst/>
            <a:gdLst/>
            <a:ahLst/>
            <a:cxnLst/>
            <a:rect l="l" t="t" r="r" b="b"/>
            <a:pathLst>
              <a:path w="2207694" h="2207694">
                <a:moveTo>
                  <a:pt x="1240201" y="2198410"/>
                </a:moveTo>
                <a:cubicBezTo>
                  <a:pt x="1195601" y="2204855"/>
                  <a:pt x="1150057" y="2207694"/>
                  <a:pt x="1103851" y="2207694"/>
                </a:cubicBezTo>
                <a:close/>
                <a:moveTo>
                  <a:pt x="1396176" y="2167304"/>
                </a:moveTo>
                <a:cubicBezTo>
                  <a:pt x="1355911" y="2179613"/>
                  <a:pt x="1314389" y="2188486"/>
                  <a:pt x="1271865" y="2193577"/>
                </a:cubicBezTo>
                <a:close/>
                <a:moveTo>
                  <a:pt x="7872" y="976750"/>
                </a:moveTo>
                <a:lnTo>
                  <a:pt x="1" y="1103847"/>
                </a:lnTo>
                <a:cubicBezTo>
                  <a:pt x="1" y="1713485"/>
                  <a:pt x="494210" y="2207694"/>
                  <a:pt x="1103848" y="2207694"/>
                </a:cubicBezTo>
                <a:cubicBezTo>
                  <a:pt x="494209" y="2207694"/>
                  <a:pt x="0" y="1713485"/>
                  <a:pt x="0" y="1103847"/>
                </a:cubicBezTo>
                <a:cubicBezTo>
                  <a:pt x="0" y="1060839"/>
                  <a:pt x="2460" y="1018405"/>
                  <a:pt x="7872" y="976750"/>
                </a:cubicBezTo>
                <a:close/>
                <a:moveTo>
                  <a:pt x="1103847" y="0"/>
                </a:moveTo>
                <a:cubicBezTo>
                  <a:pt x="1713485" y="0"/>
                  <a:pt x="2207694" y="494209"/>
                  <a:pt x="2207694" y="1103847"/>
                </a:cubicBezTo>
                <a:cubicBezTo>
                  <a:pt x="2207694" y="1612162"/>
                  <a:pt x="1864110" y="2040229"/>
                  <a:pt x="1396188" y="2167301"/>
                </a:cubicBezTo>
                <a:cubicBezTo>
                  <a:pt x="1418536" y="2082435"/>
                  <a:pt x="1429716" y="1993353"/>
                  <a:pt x="1429716" y="1901660"/>
                </a:cubicBezTo>
                <a:cubicBezTo>
                  <a:pt x="1429716" y="1292022"/>
                  <a:pt x="935507" y="797813"/>
                  <a:pt x="325869" y="797813"/>
                </a:cubicBezTo>
                <a:cubicBezTo>
                  <a:pt x="224547" y="797813"/>
                  <a:pt x="126413" y="811464"/>
                  <a:pt x="33529" y="838206"/>
                </a:cubicBezTo>
                <a:cubicBezTo>
                  <a:pt x="23934" y="874644"/>
                  <a:pt x="16397" y="911859"/>
                  <a:pt x="11973" y="949877"/>
                </a:cubicBezTo>
                <a:cubicBezTo>
                  <a:pt x="85667" y="413031"/>
                  <a:pt x="546523" y="0"/>
                  <a:pt x="1103847" y="0"/>
                </a:cubicBezTo>
                <a:close/>
              </a:path>
            </a:pathLst>
          </a:custGeom>
          <a:solidFill>
            <a:srgbClr val="3AD8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2" name="椭圆 161"/>
          <p:cNvSpPr/>
          <p:nvPr/>
        </p:nvSpPr>
        <p:spPr>
          <a:xfrm rot="2700000">
            <a:off x="4667324" y="2032847"/>
            <a:ext cx="1934933" cy="1934934"/>
          </a:xfrm>
          <a:custGeom>
            <a:avLst/>
            <a:gdLst/>
            <a:ahLst/>
            <a:cxnLst/>
            <a:rect l="l" t="t" r="r" b="b"/>
            <a:pathLst>
              <a:path w="2207690" h="2207691">
                <a:moveTo>
                  <a:pt x="967503" y="2198411"/>
                </a:moveTo>
                <a:lnTo>
                  <a:pt x="1103795" y="2207691"/>
                </a:lnTo>
                <a:cubicBezTo>
                  <a:pt x="1057608" y="2207692"/>
                  <a:pt x="1012085" y="2204853"/>
                  <a:pt x="967503" y="2198411"/>
                </a:cubicBezTo>
                <a:close/>
                <a:moveTo>
                  <a:pt x="811529" y="2167307"/>
                </a:moveTo>
                <a:lnTo>
                  <a:pt x="935821" y="2193576"/>
                </a:lnTo>
                <a:cubicBezTo>
                  <a:pt x="893304" y="2188486"/>
                  <a:pt x="851788" y="2179614"/>
                  <a:pt x="811529" y="2167307"/>
                </a:cubicBezTo>
                <a:close/>
                <a:moveTo>
                  <a:pt x="2199826" y="976772"/>
                </a:moveTo>
                <a:cubicBezTo>
                  <a:pt x="2205232" y="1018393"/>
                  <a:pt x="2207691" y="1060793"/>
                  <a:pt x="2207690" y="1103766"/>
                </a:cubicBezTo>
                <a:close/>
                <a:moveTo>
                  <a:pt x="2174170" y="838223"/>
                </a:moveTo>
                <a:cubicBezTo>
                  <a:pt x="2184491" y="874470"/>
                  <a:pt x="2191713" y="911752"/>
                  <a:pt x="2195714" y="949832"/>
                </a:cubicBezTo>
                <a:close/>
                <a:moveTo>
                  <a:pt x="1103847" y="0"/>
                </a:moveTo>
                <a:cubicBezTo>
                  <a:pt x="1621792" y="0"/>
                  <a:pt x="2056420" y="356726"/>
                  <a:pt x="2174166" y="838207"/>
                </a:cubicBezTo>
                <a:cubicBezTo>
                  <a:pt x="2081282" y="811466"/>
                  <a:pt x="1983150" y="797814"/>
                  <a:pt x="1881827" y="797814"/>
                </a:cubicBezTo>
                <a:cubicBezTo>
                  <a:pt x="1272189" y="797814"/>
                  <a:pt x="777980" y="1292023"/>
                  <a:pt x="777980" y="1901661"/>
                </a:cubicBezTo>
                <a:cubicBezTo>
                  <a:pt x="777980" y="1993354"/>
                  <a:pt x="789160" y="2082435"/>
                  <a:pt x="811508" y="2167301"/>
                </a:cubicBezTo>
                <a:cubicBezTo>
                  <a:pt x="343585" y="2040230"/>
                  <a:pt x="0" y="1612163"/>
                  <a:pt x="0" y="1103847"/>
                </a:cubicBezTo>
                <a:cubicBezTo>
                  <a:pt x="0" y="494209"/>
                  <a:pt x="494209" y="0"/>
                  <a:pt x="1103847" y="0"/>
                </a:cubicBezTo>
                <a:close/>
              </a:path>
            </a:pathLst>
          </a:custGeom>
          <a:solidFill>
            <a:srgbClr val="1A9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3" name="椭圆 162"/>
          <p:cNvSpPr/>
          <p:nvPr/>
        </p:nvSpPr>
        <p:spPr>
          <a:xfrm rot="2700000">
            <a:off x="5633891" y="2999415"/>
            <a:ext cx="1934937" cy="1934936"/>
          </a:xfrm>
          <a:custGeom>
            <a:avLst/>
            <a:gdLst/>
            <a:ahLst/>
            <a:cxnLst/>
            <a:rect l="l" t="t" r="r" b="b"/>
            <a:pathLst>
              <a:path w="2207694" h="2207694">
                <a:moveTo>
                  <a:pt x="1269814" y="13804"/>
                </a:moveTo>
                <a:cubicBezTo>
                  <a:pt x="1800820" y="92567"/>
                  <a:pt x="2207694" y="550692"/>
                  <a:pt x="2207694" y="1103847"/>
                </a:cubicBezTo>
                <a:cubicBezTo>
                  <a:pt x="2207694" y="1713485"/>
                  <a:pt x="1713485" y="2207694"/>
                  <a:pt x="1103847" y="2207694"/>
                </a:cubicBezTo>
                <a:cubicBezTo>
                  <a:pt x="546709" y="2207694"/>
                  <a:pt x="85975" y="1794939"/>
                  <a:pt x="12055" y="1258354"/>
                </a:cubicBezTo>
                <a:lnTo>
                  <a:pt x="33789" y="1370498"/>
                </a:lnTo>
                <a:cubicBezTo>
                  <a:pt x="125494" y="1396610"/>
                  <a:pt x="222299" y="1409882"/>
                  <a:pt x="322205" y="1409882"/>
                </a:cubicBezTo>
                <a:cubicBezTo>
                  <a:pt x="931843" y="1409882"/>
                  <a:pt x="1426052" y="915673"/>
                  <a:pt x="1426052" y="306035"/>
                </a:cubicBezTo>
                <a:cubicBezTo>
                  <a:pt x="1426052" y="213979"/>
                  <a:pt x="1414784" y="124554"/>
                  <a:pt x="1392265" y="39385"/>
                </a:cubicBezTo>
                <a:cubicBezTo>
                  <a:pt x="1352416" y="28038"/>
                  <a:pt x="1311604" y="19116"/>
                  <a:pt x="1269814" y="13804"/>
                </a:cubicBezTo>
                <a:close/>
                <a:moveTo>
                  <a:pt x="1103847" y="0"/>
                </a:moveTo>
                <a:cubicBezTo>
                  <a:pt x="1149577" y="0"/>
                  <a:pt x="1194657" y="2781"/>
                  <a:pt x="1238818" y="9073"/>
                </a:cubicBezTo>
                <a:lnTo>
                  <a:pt x="1103848" y="1"/>
                </a:lnTo>
                <a:cubicBezTo>
                  <a:pt x="494210" y="1"/>
                  <a:pt x="1" y="494210"/>
                  <a:pt x="1" y="1103848"/>
                </a:cubicBezTo>
                <a:cubicBezTo>
                  <a:pt x="1" y="1146981"/>
                  <a:pt x="2475" y="1189536"/>
                  <a:pt x="7924" y="1231287"/>
                </a:cubicBezTo>
                <a:cubicBezTo>
                  <a:pt x="2473" y="1189523"/>
                  <a:pt x="0" y="1146974"/>
                  <a:pt x="0" y="1103847"/>
                </a:cubicBezTo>
                <a:cubicBezTo>
                  <a:pt x="0" y="494209"/>
                  <a:pt x="494209" y="0"/>
                  <a:pt x="1103847" y="0"/>
                </a:cubicBezTo>
                <a:close/>
              </a:path>
            </a:pathLst>
          </a:custGeom>
          <a:solidFill>
            <a:srgbClr val="1A9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4" name="椭圆 163"/>
          <p:cNvSpPr/>
          <p:nvPr/>
        </p:nvSpPr>
        <p:spPr>
          <a:xfrm rot="2700000">
            <a:off x="4655031" y="3009437"/>
            <a:ext cx="1934933" cy="1934935"/>
          </a:xfrm>
          <a:custGeom>
            <a:avLst/>
            <a:gdLst/>
            <a:ahLst/>
            <a:cxnLst/>
            <a:rect l="l" t="t" r="r" b="b"/>
            <a:pathLst>
              <a:path w="2207690" h="2207692">
                <a:moveTo>
                  <a:pt x="2195631" y="1258405"/>
                </a:moveTo>
                <a:cubicBezTo>
                  <a:pt x="2191595" y="1296645"/>
                  <a:pt x="2184315" y="1334081"/>
                  <a:pt x="2173913" y="1370472"/>
                </a:cubicBezTo>
                <a:close/>
                <a:moveTo>
                  <a:pt x="2207690" y="1103924"/>
                </a:moveTo>
                <a:cubicBezTo>
                  <a:pt x="2207691" y="1147015"/>
                  <a:pt x="2205219" y="1189529"/>
                  <a:pt x="2199774" y="1231259"/>
                </a:cubicBezTo>
                <a:close/>
                <a:moveTo>
                  <a:pt x="815432" y="39382"/>
                </a:moveTo>
                <a:cubicBezTo>
                  <a:pt x="792913" y="124550"/>
                  <a:pt x="781644" y="213975"/>
                  <a:pt x="781644" y="306031"/>
                </a:cubicBezTo>
                <a:cubicBezTo>
                  <a:pt x="781644" y="915669"/>
                  <a:pt x="1275853" y="1409878"/>
                  <a:pt x="1885491" y="1409878"/>
                </a:cubicBezTo>
                <a:cubicBezTo>
                  <a:pt x="1985397" y="1409878"/>
                  <a:pt x="2082202" y="1396606"/>
                  <a:pt x="2173907" y="1370494"/>
                </a:cubicBezTo>
                <a:cubicBezTo>
                  <a:pt x="2055810" y="1851467"/>
                  <a:pt x="1621429" y="2207692"/>
                  <a:pt x="1103847" y="2207692"/>
                </a:cubicBezTo>
                <a:cubicBezTo>
                  <a:pt x="494209" y="2207692"/>
                  <a:pt x="0" y="1713483"/>
                  <a:pt x="0" y="1103845"/>
                </a:cubicBezTo>
                <a:cubicBezTo>
                  <a:pt x="0" y="594112"/>
                  <a:pt x="345503" y="165076"/>
                  <a:pt x="815432" y="39382"/>
                </a:cubicBezTo>
                <a:close/>
                <a:moveTo>
                  <a:pt x="937859" y="13805"/>
                </a:moveTo>
                <a:lnTo>
                  <a:pt x="815433" y="39382"/>
                </a:lnTo>
                <a:cubicBezTo>
                  <a:pt x="855095" y="27337"/>
                  <a:pt x="895991" y="18718"/>
                  <a:pt x="937859" y="13805"/>
                </a:cubicBezTo>
                <a:close/>
                <a:moveTo>
                  <a:pt x="1103792" y="1"/>
                </a:moveTo>
                <a:lnTo>
                  <a:pt x="968896" y="9068"/>
                </a:lnTo>
                <a:cubicBezTo>
                  <a:pt x="1013034" y="2780"/>
                  <a:pt x="1058088" y="0"/>
                  <a:pt x="1103792" y="1"/>
                </a:cubicBezTo>
                <a:close/>
              </a:path>
            </a:pathLst>
          </a:custGeom>
          <a:solidFill>
            <a:srgbClr val="3AD8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6" name="椭圆 25"/>
          <p:cNvSpPr/>
          <p:nvPr/>
        </p:nvSpPr>
        <p:spPr>
          <a:xfrm>
            <a:off x="5304487" y="2676627"/>
            <a:ext cx="1613945" cy="1613946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5392034" y="3120980"/>
            <a:ext cx="143885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altLang="zh-CN" sz="2000" b="1" dirty="0">
              <a:solidFill>
                <a:schemeClr val="tx1">
                  <a:lumMod val="85000"/>
                  <a:lumOff val="1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1463040" y="2011223"/>
            <a:ext cx="3053321" cy="3693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1A9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01.</a:t>
            </a:r>
            <a:r>
              <a:rPr lang="zh-CN" altLang="en-US" b="1" dirty="0">
                <a:solidFill>
                  <a:srgbClr val="1A9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等级体系</a:t>
            </a:r>
            <a:endParaRPr lang="en-US" altLang="zh-CN" b="1" dirty="0">
              <a:solidFill>
                <a:srgbClr val="1A9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0" name="TextBox 27"/>
          <p:cNvSpPr txBox="1"/>
          <p:nvPr/>
        </p:nvSpPr>
        <p:spPr>
          <a:xfrm>
            <a:off x="1463040" y="2428488"/>
            <a:ext cx="305332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Heiti SC Light" panose="02000000000000000000" pitchFamily="2" charset="-128"/>
                <a:ea typeface="Heiti SC Light" panose="02000000000000000000" pitchFamily="2" charset="-128"/>
              </a:rPr>
              <a:t>不限等级的普通会员</a:t>
            </a:r>
            <a:endParaRPr lang="en-US" altLang="zh-CN" sz="1600" dirty="0">
              <a:solidFill>
                <a:schemeClr val="tx1">
                  <a:lumMod val="50000"/>
                  <a:lumOff val="50000"/>
                </a:schemeClr>
              </a:solidFill>
              <a:latin typeface="Heiti SC Light" panose="02000000000000000000" pitchFamily="2" charset="-128"/>
              <a:ea typeface="Heiti SC Light" panose="02000000000000000000" pitchFamily="2" charset="-128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Heiti SC Light" panose="02000000000000000000" pitchFamily="2" charset="-128"/>
                <a:ea typeface="Heiti SC Light" panose="02000000000000000000" pitchFamily="2" charset="-128"/>
              </a:rPr>
              <a:t>会员升级机制：兼容自动升降级和不升级会员卡</a:t>
            </a:r>
            <a:endParaRPr lang="en-US" altLang="zh-CN" sz="1600" dirty="0">
              <a:solidFill>
                <a:schemeClr val="tx1">
                  <a:lumMod val="50000"/>
                  <a:lumOff val="50000"/>
                </a:schemeClr>
              </a:solidFill>
              <a:latin typeface="Heiti SC Light" panose="02000000000000000000" pitchFamily="2" charset="-128"/>
              <a:ea typeface="Heiti SC Light" panose="02000000000000000000" pitchFamily="2" charset="-128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Heiti SC Light" panose="02000000000000000000" pitchFamily="2" charset="-128"/>
                <a:ea typeface="Heiti SC Light" panose="02000000000000000000" pitchFamily="2" charset="-128"/>
              </a:rPr>
              <a:t>付费会员</a:t>
            </a:r>
          </a:p>
        </p:txBody>
      </p:sp>
      <p:sp>
        <p:nvSpPr>
          <p:cNvPr id="31" name="矩形 30"/>
          <p:cNvSpPr/>
          <p:nvPr/>
        </p:nvSpPr>
        <p:spPr>
          <a:xfrm>
            <a:off x="1463040" y="3971110"/>
            <a:ext cx="3053322" cy="3693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3AD8B4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02.</a:t>
            </a:r>
            <a:r>
              <a:rPr lang="zh-CN" altLang="en-US" b="1" dirty="0">
                <a:solidFill>
                  <a:srgbClr val="3AD8B4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储值体系</a:t>
            </a:r>
            <a:endParaRPr lang="en-US" altLang="zh-CN" b="1" dirty="0">
              <a:solidFill>
                <a:srgbClr val="3AD8B4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2" name="TextBox 29"/>
          <p:cNvSpPr txBox="1"/>
          <p:nvPr/>
        </p:nvSpPr>
        <p:spPr>
          <a:xfrm>
            <a:off x="1463040" y="4383329"/>
            <a:ext cx="3053320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Heiti SC Light" panose="02000000000000000000" pitchFamily="2" charset="-128"/>
                <a:ea typeface="Heiti SC Light" panose="02000000000000000000" pitchFamily="2" charset="-128"/>
              </a:rPr>
              <a:t>按活动规则储值</a:t>
            </a:r>
            <a:endParaRPr lang="en-US" altLang="zh-CN" sz="1600" dirty="0">
              <a:solidFill>
                <a:schemeClr val="tx1">
                  <a:lumMod val="50000"/>
                  <a:lumOff val="50000"/>
                </a:schemeClr>
              </a:solidFill>
              <a:latin typeface="Heiti SC Light" panose="02000000000000000000" pitchFamily="2" charset="-128"/>
              <a:ea typeface="Heiti SC Light" panose="02000000000000000000" pitchFamily="2" charset="-128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Heiti SC Light" panose="02000000000000000000" pitchFamily="2" charset="-128"/>
                <a:ea typeface="Heiti SC Light" panose="02000000000000000000" pitchFamily="2" charset="-128"/>
              </a:rPr>
              <a:t>自定义储值</a:t>
            </a:r>
          </a:p>
        </p:txBody>
      </p:sp>
      <p:sp>
        <p:nvSpPr>
          <p:cNvPr id="33" name="矩形 32"/>
          <p:cNvSpPr/>
          <p:nvPr/>
        </p:nvSpPr>
        <p:spPr>
          <a:xfrm>
            <a:off x="7957270" y="2011223"/>
            <a:ext cx="3022843" cy="3693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3AD8B4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03.</a:t>
            </a:r>
            <a:r>
              <a:rPr lang="zh-CN" altLang="en-US" b="1" dirty="0">
                <a:solidFill>
                  <a:srgbClr val="3AD8B4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积分体系</a:t>
            </a:r>
            <a:endParaRPr lang="en-US" altLang="zh-CN" b="1" dirty="0">
              <a:solidFill>
                <a:srgbClr val="3AD8B4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4" name="TextBox 31"/>
          <p:cNvSpPr txBox="1"/>
          <p:nvPr/>
        </p:nvSpPr>
        <p:spPr>
          <a:xfrm>
            <a:off x="7957270" y="2428488"/>
            <a:ext cx="3022842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Heiti SC Light" panose="02000000000000000000" pitchFamily="2" charset="-128"/>
                <a:ea typeface="Heiti SC Light" panose="02000000000000000000" pitchFamily="2" charset="-128"/>
              </a:rPr>
              <a:t>积分获取规则多样</a:t>
            </a:r>
            <a:endParaRPr lang="en-US" altLang="zh-CN" sz="1600" dirty="0">
              <a:solidFill>
                <a:schemeClr val="tx1">
                  <a:lumMod val="50000"/>
                  <a:lumOff val="50000"/>
                </a:schemeClr>
              </a:solidFill>
              <a:latin typeface="Heiti SC Light" panose="02000000000000000000" pitchFamily="2" charset="-128"/>
              <a:ea typeface="Heiti SC Light" panose="02000000000000000000" pitchFamily="2" charset="-128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Heiti SC Light" panose="02000000000000000000" pitchFamily="2" charset="-128"/>
                <a:ea typeface="Heiti SC Light" panose="02000000000000000000" pitchFamily="2" charset="-128"/>
              </a:rPr>
              <a:t>积分抵现</a:t>
            </a:r>
            <a:endParaRPr lang="en-US" altLang="zh-CN" sz="1600" dirty="0">
              <a:solidFill>
                <a:schemeClr val="tx1">
                  <a:lumMod val="50000"/>
                  <a:lumOff val="50000"/>
                </a:schemeClr>
              </a:solidFill>
              <a:latin typeface="Heiti SC Light" panose="02000000000000000000" pitchFamily="2" charset="-128"/>
              <a:ea typeface="Heiti SC Light" panose="02000000000000000000" pitchFamily="2" charset="-128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Heiti SC Light" panose="02000000000000000000" pitchFamily="2" charset="-128"/>
                <a:ea typeface="Heiti SC Light" panose="02000000000000000000" pitchFamily="2" charset="-128"/>
              </a:rPr>
              <a:t>积分商城</a:t>
            </a:r>
          </a:p>
        </p:txBody>
      </p:sp>
      <p:sp>
        <p:nvSpPr>
          <p:cNvPr id="35" name="矩形 34"/>
          <p:cNvSpPr/>
          <p:nvPr/>
        </p:nvSpPr>
        <p:spPr>
          <a:xfrm>
            <a:off x="7957270" y="3966063"/>
            <a:ext cx="3022843" cy="3693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1A9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04.</a:t>
            </a:r>
            <a:r>
              <a:rPr lang="zh-CN" altLang="en-US" b="1" dirty="0">
                <a:solidFill>
                  <a:srgbClr val="1A9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会员画像</a:t>
            </a:r>
            <a:endParaRPr lang="en-US" altLang="zh-CN" b="1" dirty="0">
              <a:solidFill>
                <a:srgbClr val="1A9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6" name="TextBox 40"/>
          <p:cNvSpPr txBox="1"/>
          <p:nvPr/>
        </p:nvSpPr>
        <p:spPr>
          <a:xfrm>
            <a:off x="7957270" y="4383329"/>
            <a:ext cx="3022840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Heiti SC Light" panose="02000000000000000000" pitchFamily="2" charset="-128"/>
                <a:ea typeface="Heiti SC Light" panose="02000000000000000000" pitchFamily="2" charset="-128"/>
              </a:rPr>
              <a:t>会员分群</a:t>
            </a:r>
            <a:endParaRPr lang="en-US" altLang="zh-CN" sz="1600" dirty="0">
              <a:solidFill>
                <a:schemeClr val="tx1">
                  <a:lumMod val="50000"/>
                  <a:lumOff val="50000"/>
                </a:schemeClr>
              </a:solidFill>
              <a:latin typeface="Heiti SC Light" panose="02000000000000000000" pitchFamily="2" charset="-128"/>
              <a:ea typeface="Heiti SC Light" panose="02000000000000000000" pitchFamily="2" charset="-128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Heiti SC Light" panose="02000000000000000000" pitchFamily="2" charset="-128"/>
                <a:ea typeface="Heiti SC Light" panose="02000000000000000000" pitchFamily="2" charset="-128"/>
              </a:rPr>
              <a:t>会员标签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5181154" y="2314454"/>
            <a:ext cx="5822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800" dirty="0">
                <a:solidFill>
                  <a:schemeClr val="bg1"/>
                </a:solidFill>
                <a:latin typeface="Heiti SC Medium" pitchFamily="2" charset="-128"/>
                <a:ea typeface="Heiti SC Medium" pitchFamily="2" charset="-128"/>
              </a:rPr>
              <a:t>01</a:t>
            </a:r>
            <a:endParaRPr kumimoji="1" lang="zh-CN" altLang="en-US" sz="2800" dirty="0">
              <a:solidFill>
                <a:schemeClr val="bg1"/>
              </a:solidFill>
              <a:latin typeface="Heiti SC Medium" pitchFamily="2" charset="-128"/>
              <a:ea typeface="Heiti SC Medium" pitchFamily="2" charset="-128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6705154" y="2497334"/>
            <a:ext cx="5822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800" dirty="0">
                <a:solidFill>
                  <a:schemeClr val="bg1"/>
                </a:solidFill>
                <a:latin typeface="Heiti SC Medium" pitchFamily="2" charset="-128"/>
                <a:ea typeface="Heiti SC Medium" pitchFamily="2" charset="-128"/>
              </a:rPr>
              <a:t>03</a:t>
            </a:r>
            <a:endParaRPr kumimoji="1" lang="zh-CN" altLang="en-US" sz="2800" dirty="0">
              <a:solidFill>
                <a:schemeClr val="bg1"/>
              </a:solidFill>
              <a:latin typeface="Heiti SC Medium" pitchFamily="2" charset="-128"/>
              <a:ea typeface="Heiti SC Medium" pitchFamily="2" charset="-128"/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4906834" y="3909574"/>
            <a:ext cx="5822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800" dirty="0">
                <a:solidFill>
                  <a:schemeClr val="bg1"/>
                </a:solidFill>
                <a:latin typeface="Heiti SC Medium" pitchFamily="2" charset="-128"/>
                <a:ea typeface="Heiti SC Medium" pitchFamily="2" charset="-128"/>
              </a:rPr>
              <a:t>02</a:t>
            </a:r>
            <a:endParaRPr kumimoji="1" lang="zh-CN" altLang="en-US" sz="2800" dirty="0">
              <a:solidFill>
                <a:schemeClr val="bg1"/>
              </a:solidFill>
              <a:latin typeface="Heiti SC Medium" pitchFamily="2" charset="-128"/>
              <a:ea typeface="Heiti SC Medium" pitchFamily="2" charset="-128"/>
            </a:endParaRPr>
          </a:p>
        </p:txBody>
      </p:sp>
      <p:sp>
        <p:nvSpPr>
          <p:cNvPr id="38" name="文本框 37"/>
          <p:cNvSpPr txBox="1"/>
          <p:nvPr/>
        </p:nvSpPr>
        <p:spPr>
          <a:xfrm>
            <a:off x="6613666" y="4091975"/>
            <a:ext cx="5822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800" dirty="0">
                <a:solidFill>
                  <a:schemeClr val="bg1"/>
                </a:solidFill>
                <a:latin typeface="Heiti SC Medium" pitchFamily="2" charset="-128"/>
                <a:ea typeface="Heiti SC Medium" pitchFamily="2" charset="-128"/>
              </a:rPr>
              <a:t>04</a:t>
            </a:r>
            <a:endParaRPr kumimoji="1" lang="zh-CN" altLang="en-US" sz="2800" dirty="0">
              <a:solidFill>
                <a:schemeClr val="bg1"/>
              </a:solidFill>
              <a:latin typeface="Heiti SC Medium" pitchFamily="2" charset="-128"/>
              <a:ea typeface="Heiti SC Medium" pitchFamily="2" charset="-128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文本框 24"/>
          <p:cNvSpPr txBox="1"/>
          <p:nvPr/>
        </p:nvSpPr>
        <p:spPr>
          <a:xfrm>
            <a:off x="974856" y="276675"/>
            <a:ext cx="5486904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spc="300" dirty="0">
                <a:solidFill>
                  <a:srgbClr val="189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会员精细化运营</a:t>
            </a:r>
            <a:endParaRPr lang="zh-CN" sz="2400" b="1" spc="300" dirty="0">
              <a:solidFill>
                <a:srgbClr val="189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5792866" y="2392433"/>
            <a:ext cx="4692254" cy="31739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礼品卡券</a:t>
            </a:r>
          </a:p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计次卡、权益卡（领卡、购卡、按规则发卡）</a:t>
            </a:r>
          </a:p>
          <a:p>
            <a:pPr>
              <a:lnSpc>
                <a:spcPct val="150000"/>
              </a:lnSpc>
            </a:pP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会员定制营销</a:t>
            </a:r>
          </a:p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生日营销、节日营销、精准营销、会员日营销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数据监测</a:t>
            </a:r>
          </a:p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实时监控营销成交额，成交单量</a:t>
            </a:r>
          </a:p>
          <a:p>
            <a:pPr>
              <a:lnSpc>
                <a:spcPct val="150000"/>
              </a:lnSpc>
            </a:pP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效果分析</a:t>
            </a:r>
          </a:p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对营销效果进行整体分析，全方位解读活动效果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6" r="13252"/>
          <a:stretch>
            <a:fillRect/>
          </a:stretch>
        </p:blipFill>
        <p:spPr>
          <a:xfrm>
            <a:off x="883416" y="1850590"/>
            <a:ext cx="3999734" cy="3818690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5394148" y="2563318"/>
            <a:ext cx="254812" cy="254812"/>
          </a:xfrm>
          <a:prstGeom prst="rect">
            <a:avLst/>
          </a:prstGeom>
          <a:noFill/>
          <a:ln w="28575">
            <a:solidFill>
              <a:srgbClr val="1A9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7" name="图形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55468" y="2535227"/>
            <a:ext cx="296757" cy="260313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5394148" y="3315158"/>
            <a:ext cx="254812" cy="254812"/>
          </a:xfrm>
          <a:prstGeom prst="rect">
            <a:avLst/>
          </a:prstGeom>
          <a:noFill/>
          <a:ln w="28575">
            <a:solidFill>
              <a:srgbClr val="1A9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11" name="图形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55468" y="3287067"/>
            <a:ext cx="296757" cy="260313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5394148" y="4102558"/>
            <a:ext cx="254812" cy="254812"/>
          </a:xfrm>
          <a:prstGeom prst="rect">
            <a:avLst/>
          </a:prstGeom>
          <a:noFill/>
          <a:ln w="28575">
            <a:solidFill>
              <a:srgbClr val="1A9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13" name="图形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55468" y="4074467"/>
            <a:ext cx="296757" cy="260313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>
            <a:off x="5394148" y="4879455"/>
            <a:ext cx="254812" cy="254812"/>
          </a:xfrm>
          <a:prstGeom prst="rect">
            <a:avLst/>
          </a:prstGeom>
          <a:noFill/>
          <a:ln w="28575">
            <a:solidFill>
              <a:srgbClr val="1A9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15" name="图形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55468" y="4851364"/>
            <a:ext cx="296757" cy="260313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文本框 24"/>
          <p:cNvSpPr txBox="1"/>
          <p:nvPr/>
        </p:nvSpPr>
        <p:spPr>
          <a:xfrm>
            <a:off x="974856" y="276675"/>
            <a:ext cx="5486904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spc="300" dirty="0">
                <a:solidFill>
                  <a:srgbClr val="189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数字营销</a:t>
            </a:r>
            <a:endParaRPr lang="zh-CN" sz="2400" b="1" spc="300" dirty="0">
              <a:solidFill>
                <a:srgbClr val="189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21" name="Group 17"/>
          <p:cNvGrpSpPr/>
          <p:nvPr/>
        </p:nvGrpSpPr>
        <p:grpSpPr>
          <a:xfrm>
            <a:off x="6223144" y="3200689"/>
            <a:ext cx="3097212" cy="3201988"/>
            <a:chOff x="6141864" y="2998154"/>
            <a:chExt cx="3097212" cy="3201988"/>
          </a:xfrm>
        </p:grpSpPr>
        <p:sp>
          <p:nvSpPr>
            <p:cNvPr id="22" name="Freeform 9"/>
            <p:cNvSpPr/>
            <p:nvPr/>
          </p:nvSpPr>
          <p:spPr bwMode="auto">
            <a:xfrm>
              <a:off x="8108776" y="5590541"/>
              <a:ext cx="1130300" cy="466725"/>
            </a:xfrm>
            <a:custGeom>
              <a:avLst/>
              <a:gdLst>
                <a:gd name="T0" fmla="*/ 252 w 712"/>
                <a:gd name="T1" fmla="*/ 294 h 294"/>
                <a:gd name="T2" fmla="*/ 0 w 712"/>
                <a:gd name="T3" fmla="*/ 2 h 294"/>
                <a:gd name="T4" fmla="*/ 392 w 712"/>
                <a:gd name="T5" fmla="*/ 0 h 294"/>
                <a:gd name="T6" fmla="*/ 712 w 712"/>
                <a:gd name="T7" fmla="*/ 293 h 294"/>
                <a:gd name="T8" fmla="*/ 252 w 712"/>
                <a:gd name="T9" fmla="*/ 294 h 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12" h="294">
                  <a:moveTo>
                    <a:pt x="252" y="294"/>
                  </a:moveTo>
                  <a:lnTo>
                    <a:pt x="0" y="2"/>
                  </a:lnTo>
                  <a:lnTo>
                    <a:pt x="392" y="0"/>
                  </a:lnTo>
                  <a:lnTo>
                    <a:pt x="712" y="293"/>
                  </a:lnTo>
                  <a:lnTo>
                    <a:pt x="252" y="294"/>
                  </a:lnTo>
                  <a:close/>
                </a:path>
              </a:pathLst>
            </a:custGeom>
            <a:solidFill>
              <a:schemeClr val="tx2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</a:endParaRPr>
            </a:p>
          </p:txBody>
        </p:sp>
        <p:sp>
          <p:nvSpPr>
            <p:cNvPr id="23" name="Freeform 10"/>
            <p:cNvSpPr/>
            <p:nvPr/>
          </p:nvSpPr>
          <p:spPr bwMode="auto">
            <a:xfrm>
              <a:off x="8505651" y="6055679"/>
              <a:ext cx="733425" cy="144463"/>
            </a:xfrm>
            <a:custGeom>
              <a:avLst/>
              <a:gdLst>
                <a:gd name="T0" fmla="*/ 462 w 462"/>
                <a:gd name="T1" fmla="*/ 0 h 91"/>
                <a:gd name="T2" fmla="*/ 462 w 462"/>
                <a:gd name="T3" fmla="*/ 85 h 91"/>
                <a:gd name="T4" fmla="*/ 0 w 462"/>
                <a:gd name="T5" fmla="*/ 91 h 91"/>
                <a:gd name="T6" fmla="*/ 2 w 462"/>
                <a:gd name="T7" fmla="*/ 1 h 91"/>
                <a:gd name="T8" fmla="*/ 462 w 462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2" h="91">
                  <a:moveTo>
                    <a:pt x="462" y="0"/>
                  </a:moveTo>
                  <a:lnTo>
                    <a:pt x="462" y="85"/>
                  </a:lnTo>
                  <a:lnTo>
                    <a:pt x="0" y="91"/>
                  </a:lnTo>
                  <a:lnTo>
                    <a:pt x="2" y="1"/>
                  </a:lnTo>
                  <a:lnTo>
                    <a:pt x="462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</a:endParaRPr>
            </a:p>
          </p:txBody>
        </p:sp>
        <p:sp>
          <p:nvSpPr>
            <p:cNvPr id="24" name="Freeform 11"/>
            <p:cNvSpPr/>
            <p:nvPr/>
          </p:nvSpPr>
          <p:spPr bwMode="auto">
            <a:xfrm>
              <a:off x="8108776" y="5593716"/>
              <a:ext cx="400050" cy="606425"/>
            </a:xfrm>
            <a:custGeom>
              <a:avLst/>
              <a:gdLst>
                <a:gd name="T0" fmla="*/ 0 w 252"/>
                <a:gd name="T1" fmla="*/ 0 h 382"/>
                <a:gd name="T2" fmla="*/ 0 w 252"/>
                <a:gd name="T3" fmla="*/ 82 h 382"/>
                <a:gd name="T4" fmla="*/ 250 w 252"/>
                <a:gd name="T5" fmla="*/ 382 h 382"/>
                <a:gd name="T6" fmla="*/ 252 w 252"/>
                <a:gd name="T7" fmla="*/ 292 h 382"/>
                <a:gd name="T8" fmla="*/ 0 w 252"/>
                <a:gd name="T9" fmla="*/ 0 h 3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2" h="382">
                  <a:moveTo>
                    <a:pt x="0" y="0"/>
                  </a:moveTo>
                  <a:lnTo>
                    <a:pt x="0" y="82"/>
                  </a:lnTo>
                  <a:lnTo>
                    <a:pt x="250" y="382"/>
                  </a:lnTo>
                  <a:lnTo>
                    <a:pt x="252" y="2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</a:endParaRPr>
            </a:p>
          </p:txBody>
        </p:sp>
        <p:sp>
          <p:nvSpPr>
            <p:cNvPr id="26" name="Freeform 12"/>
            <p:cNvSpPr/>
            <p:nvPr/>
          </p:nvSpPr>
          <p:spPr bwMode="auto">
            <a:xfrm>
              <a:off x="8492951" y="4241166"/>
              <a:ext cx="365125" cy="1590675"/>
            </a:xfrm>
            <a:custGeom>
              <a:avLst/>
              <a:gdLst>
                <a:gd name="T0" fmla="*/ 26 w 230"/>
                <a:gd name="T1" fmla="*/ 1002 h 1002"/>
                <a:gd name="T2" fmla="*/ 45 w 230"/>
                <a:gd name="T3" fmla="*/ 235 h 1002"/>
                <a:gd name="T4" fmla="*/ 0 w 230"/>
                <a:gd name="T5" fmla="*/ 240 h 1002"/>
                <a:gd name="T6" fmla="*/ 10 w 230"/>
                <a:gd name="T7" fmla="*/ 0 h 1002"/>
                <a:gd name="T8" fmla="*/ 154 w 230"/>
                <a:gd name="T9" fmla="*/ 59 h 1002"/>
                <a:gd name="T10" fmla="*/ 230 w 230"/>
                <a:gd name="T11" fmla="*/ 1002 h 1002"/>
                <a:gd name="T12" fmla="*/ 26 w 230"/>
                <a:gd name="T13" fmla="*/ 1002 h 10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0" h="1002">
                  <a:moveTo>
                    <a:pt x="26" y="1002"/>
                  </a:moveTo>
                  <a:lnTo>
                    <a:pt x="45" y="235"/>
                  </a:lnTo>
                  <a:lnTo>
                    <a:pt x="0" y="240"/>
                  </a:lnTo>
                  <a:lnTo>
                    <a:pt x="10" y="0"/>
                  </a:lnTo>
                  <a:lnTo>
                    <a:pt x="154" y="59"/>
                  </a:lnTo>
                  <a:lnTo>
                    <a:pt x="230" y="1002"/>
                  </a:lnTo>
                  <a:lnTo>
                    <a:pt x="26" y="1002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</a:endParaRPr>
            </a:p>
          </p:txBody>
        </p:sp>
        <p:sp>
          <p:nvSpPr>
            <p:cNvPr id="27" name="Freeform 13"/>
            <p:cNvSpPr/>
            <p:nvPr/>
          </p:nvSpPr>
          <p:spPr bwMode="auto">
            <a:xfrm>
              <a:off x="8488189" y="4599941"/>
              <a:ext cx="82550" cy="1231900"/>
            </a:xfrm>
            <a:custGeom>
              <a:avLst/>
              <a:gdLst>
                <a:gd name="T0" fmla="*/ 32 w 52"/>
                <a:gd name="T1" fmla="*/ 10 h 776"/>
                <a:gd name="T2" fmla="*/ 0 w 52"/>
                <a:gd name="T3" fmla="*/ 743 h 776"/>
                <a:gd name="T4" fmla="*/ 29 w 52"/>
                <a:gd name="T5" fmla="*/ 776 h 776"/>
                <a:gd name="T6" fmla="*/ 52 w 52"/>
                <a:gd name="T7" fmla="*/ 0 h 776"/>
                <a:gd name="T8" fmla="*/ 32 w 52"/>
                <a:gd name="T9" fmla="*/ 10 h 7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776">
                  <a:moveTo>
                    <a:pt x="32" y="10"/>
                  </a:moveTo>
                  <a:lnTo>
                    <a:pt x="0" y="743"/>
                  </a:lnTo>
                  <a:lnTo>
                    <a:pt x="29" y="776"/>
                  </a:lnTo>
                  <a:lnTo>
                    <a:pt x="52" y="0"/>
                  </a:lnTo>
                  <a:lnTo>
                    <a:pt x="32" y="10"/>
                  </a:ln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</a:endParaRPr>
            </a:p>
          </p:txBody>
        </p:sp>
        <p:sp>
          <p:nvSpPr>
            <p:cNvPr id="28" name="Freeform 14"/>
            <p:cNvSpPr/>
            <p:nvPr/>
          </p:nvSpPr>
          <p:spPr bwMode="auto">
            <a:xfrm>
              <a:off x="8297689" y="2998154"/>
              <a:ext cx="301625" cy="2498725"/>
            </a:xfrm>
            <a:custGeom>
              <a:avLst/>
              <a:gdLst>
                <a:gd name="T0" fmla="*/ 123 w 190"/>
                <a:gd name="T1" fmla="*/ 0 h 1574"/>
                <a:gd name="T2" fmla="*/ 0 w 190"/>
                <a:gd name="T3" fmla="*/ 1574 h 1574"/>
                <a:gd name="T4" fmla="*/ 84 w 190"/>
                <a:gd name="T5" fmla="*/ 1524 h 1574"/>
                <a:gd name="T6" fmla="*/ 190 w 190"/>
                <a:gd name="T7" fmla="*/ 74 h 1574"/>
                <a:gd name="T8" fmla="*/ 123 w 190"/>
                <a:gd name="T9" fmla="*/ 0 h 15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0" h="1574">
                  <a:moveTo>
                    <a:pt x="123" y="0"/>
                  </a:moveTo>
                  <a:lnTo>
                    <a:pt x="0" y="1574"/>
                  </a:lnTo>
                  <a:lnTo>
                    <a:pt x="84" y="1524"/>
                  </a:lnTo>
                  <a:lnTo>
                    <a:pt x="190" y="74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</a:endParaRPr>
            </a:p>
          </p:txBody>
        </p:sp>
        <p:sp>
          <p:nvSpPr>
            <p:cNvPr id="29" name="Freeform 15"/>
            <p:cNvSpPr/>
            <p:nvPr/>
          </p:nvSpPr>
          <p:spPr bwMode="auto">
            <a:xfrm>
              <a:off x="7853189" y="2998154"/>
              <a:ext cx="639763" cy="2498725"/>
            </a:xfrm>
            <a:custGeom>
              <a:avLst/>
              <a:gdLst>
                <a:gd name="T0" fmla="*/ 403 w 403"/>
                <a:gd name="T1" fmla="*/ 0 h 1574"/>
                <a:gd name="T2" fmla="*/ 105 w 403"/>
                <a:gd name="T3" fmla="*/ 128 h 1574"/>
                <a:gd name="T4" fmla="*/ 0 w 403"/>
                <a:gd name="T5" fmla="*/ 1362 h 1574"/>
                <a:gd name="T6" fmla="*/ 280 w 403"/>
                <a:gd name="T7" fmla="*/ 1574 h 1574"/>
                <a:gd name="T8" fmla="*/ 403 w 403"/>
                <a:gd name="T9" fmla="*/ 0 h 15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3" h="1574">
                  <a:moveTo>
                    <a:pt x="403" y="0"/>
                  </a:moveTo>
                  <a:lnTo>
                    <a:pt x="105" y="128"/>
                  </a:lnTo>
                  <a:lnTo>
                    <a:pt x="0" y="1362"/>
                  </a:lnTo>
                  <a:lnTo>
                    <a:pt x="280" y="1574"/>
                  </a:lnTo>
                  <a:lnTo>
                    <a:pt x="403" y="0"/>
                  </a:ln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</a:endParaRPr>
            </a:p>
          </p:txBody>
        </p:sp>
        <p:sp>
          <p:nvSpPr>
            <p:cNvPr id="30" name="Freeform 16"/>
            <p:cNvSpPr/>
            <p:nvPr/>
          </p:nvSpPr>
          <p:spPr bwMode="auto">
            <a:xfrm>
              <a:off x="7900814" y="3115629"/>
              <a:ext cx="530225" cy="2228850"/>
            </a:xfrm>
            <a:custGeom>
              <a:avLst/>
              <a:gdLst>
                <a:gd name="T0" fmla="*/ 334 w 334"/>
                <a:gd name="T1" fmla="*/ 0 h 1404"/>
                <a:gd name="T2" fmla="*/ 103 w 334"/>
                <a:gd name="T3" fmla="*/ 89 h 1404"/>
                <a:gd name="T4" fmla="*/ 0 w 334"/>
                <a:gd name="T5" fmla="*/ 1255 h 1404"/>
                <a:gd name="T6" fmla="*/ 215 w 334"/>
                <a:gd name="T7" fmla="*/ 1404 h 1404"/>
                <a:gd name="T8" fmla="*/ 334 w 334"/>
                <a:gd name="T9" fmla="*/ 0 h 14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4" h="1404">
                  <a:moveTo>
                    <a:pt x="334" y="0"/>
                  </a:moveTo>
                  <a:lnTo>
                    <a:pt x="103" y="89"/>
                  </a:lnTo>
                  <a:lnTo>
                    <a:pt x="0" y="1255"/>
                  </a:lnTo>
                  <a:lnTo>
                    <a:pt x="215" y="1404"/>
                  </a:lnTo>
                  <a:lnTo>
                    <a:pt x="334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</a:endParaRPr>
            </a:p>
          </p:txBody>
        </p:sp>
        <p:grpSp>
          <p:nvGrpSpPr>
            <p:cNvPr id="31" name="Group 26"/>
            <p:cNvGrpSpPr/>
            <p:nvPr/>
          </p:nvGrpSpPr>
          <p:grpSpPr>
            <a:xfrm>
              <a:off x="6141864" y="3826829"/>
              <a:ext cx="2109787" cy="2184400"/>
              <a:chOff x="6272213" y="3826829"/>
              <a:chExt cx="2109787" cy="2184400"/>
            </a:xfrm>
          </p:grpSpPr>
          <p:sp>
            <p:nvSpPr>
              <p:cNvPr id="32" name="Freeform 17"/>
              <p:cNvSpPr/>
              <p:nvPr/>
            </p:nvSpPr>
            <p:spPr bwMode="auto">
              <a:xfrm>
                <a:off x="7019925" y="3844291"/>
                <a:ext cx="609600" cy="696913"/>
              </a:xfrm>
              <a:custGeom>
                <a:avLst/>
                <a:gdLst>
                  <a:gd name="T0" fmla="*/ 288 w 291"/>
                  <a:gd name="T1" fmla="*/ 130 h 332"/>
                  <a:gd name="T2" fmla="*/ 218 w 291"/>
                  <a:gd name="T3" fmla="*/ 99 h 332"/>
                  <a:gd name="T4" fmla="*/ 104 w 291"/>
                  <a:gd name="T5" fmla="*/ 26 h 332"/>
                  <a:gd name="T6" fmla="*/ 16 w 291"/>
                  <a:gd name="T7" fmla="*/ 6 h 332"/>
                  <a:gd name="T8" fmla="*/ 47 w 291"/>
                  <a:gd name="T9" fmla="*/ 76 h 332"/>
                  <a:gd name="T10" fmla="*/ 99 w 291"/>
                  <a:gd name="T11" fmla="*/ 88 h 332"/>
                  <a:gd name="T12" fmla="*/ 41 w 291"/>
                  <a:gd name="T13" fmla="*/ 93 h 332"/>
                  <a:gd name="T14" fmla="*/ 53 w 291"/>
                  <a:gd name="T15" fmla="*/ 319 h 332"/>
                  <a:gd name="T16" fmla="*/ 180 w 291"/>
                  <a:gd name="T17" fmla="*/ 320 h 332"/>
                  <a:gd name="T18" fmla="*/ 291 w 291"/>
                  <a:gd name="T19" fmla="*/ 304 h 332"/>
                  <a:gd name="T20" fmla="*/ 288 w 291"/>
                  <a:gd name="T21" fmla="*/ 130 h 3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91" h="332">
                    <a:moveTo>
                      <a:pt x="288" y="130"/>
                    </a:moveTo>
                    <a:cubicBezTo>
                      <a:pt x="288" y="130"/>
                      <a:pt x="231" y="125"/>
                      <a:pt x="218" y="99"/>
                    </a:cubicBezTo>
                    <a:cubicBezTo>
                      <a:pt x="204" y="73"/>
                      <a:pt x="156" y="32"/>
                      <a:pt x="104" y="26"/>
                    </a:cubicBezTo>
                    <a:cubicBezTo>
                      <a:pt x="44" y="18"/>
                      <a:pt x="31" y="0"/>
                      <a:pt x="16" y="6"/>
                    </a:cubicBezTo>
                    <a:cubicBezTo>
                      <a:pt x="0" y="12"/>
                      <a:pt x="14" y="69"/>
                      <a:pt x="47" y="76"/>
                    </a:cubicBezTo>
                    <a:cubicBezTo>
                      <a:pt x="81" y="84"/>
                      <a:pt x="92" y="83"/>
                      <a:pt x="99" y="88"/>
                    </a:cubicBezTo>
                    <a:cubicBezTo>
                      <a:pt x="107" y="93"/>
                      <a:pt x="69" y="100"/>
                      <a:pt x="41" y="93"/>
                    </a:cubicBezTo>
                    <a:cubicBezTo>
                      <a:pt x="10" y="84"/>
                      <a:pt x="53" y="319"/>
                      <a:pt x="53" y="319"/>
                    </a:cubicBezTo>
                    <a:cubicBezTo>
                      <a:pt x="53" y="319"/>
                      <a:pt x="145" y="332"/>
                      <a:pt x="180" y="320"/>
                    </a:cubicBezTo>
                    <a:cubicBezTo>
                      <a:pt x="215" y="309"/>
                      <a:pt x="291" y="304"/>
                      <a:pt x="291" y="304"/>
                    </a:cubicBezTo>
                    <a:cubicBezTo>
                      <a:pt x="288" y="130"/>
                      <a:pt x="288" y="130"/>
                      <a:pt x="288" y="130"/>
                    </a:cubicBezTo>
                  </a:path>
                </a:pathLst>
              </a:custGeom>
              <a:solidFill>
                <a:srgbClr val="E8D3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/>
                </a:endParaRPr>
              </a:p>
            </p:txBody>
          </p:sp>
          <p:sp>
            <p:nvSpPr>
              <p:cNvPr id="33" name="Freeform 18"/>
              <p:cNvSpPr/>
              <p:nvPr/>
            </p:nvSpPr>
            <p:spPr bwMode="auto">
              <a:xfrm>
                <a:off x="7005638" y="3826829"/>
                <a:ext cx="647700" cy="688975"/>
              </a:xfrm>
              <a:custGeom>
                <a:avLst/>
                <a:gdLst>
                  <a:gd name="T0" fmla="*/ 103 w 309"/>
                  <a:gd name="T1" fmla="*/ 97 h 328"/>
                  <a:gd name="T2" fmla="*/ 130 w 309"/>
                  <a:gd name="T3" fmla="*/ 113 h 328"/>
                  <a:gd name="T4" fmla="*/ 192 w 309"/>
                  <a:gd name="T5" fmla="*/ 217 h 328"/>
                  <a:gd name="T6" fmla="*/ 166 w 309"/>
                  <a:gd name="T7" fmla="*/ 288 h 328"/>
                  <a:gd name="T8" fmla="*/ 215 w 309"/>
                  <a:gd name="T9" fmla="*/ 328 h 328"/>
                  <a:gd name="T10" fmla="*/ 309 w 309"/>
                  <a:gd name="T11" fmla="*/ 315 h 328"/>
                  <a:gd name="T12" fmla="*/ 307 w 309"/>
                  <a:gd name="T13" fmla="*/ 127 h 328"/>
                  <a:gd name="T14" fmla="*/ 144 w 309"/>
                  <a:gd name="T15" fmla="*/ 29 h 328"/>
                  <a:gd name="T16" fmla="*/ 23 w 309"/>
                  <a:gd name="T17" fmla="*/ 5 h 328"/>
                  <a:gd name="T18" fmla="*/ 16 w 309"/>
                  <a:gd name="T19" fmla="*/ 68 h 328"/>
                  <a:gd name="T20" fmla="*/ 103 w 309"/>
                  <a:gd name="T21" fmla="*/ 97 h 3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09" h="328">
                    <a:moveTo>
                      <a:pt x="103" y="97"/>
                    </a:moveTo>
                    <a:cubicBezTo>
                      <a:pt x="103" y="97"/>
                      <a:pt x="133" y="103"/>
                      <a:pt x="130" y="113"/>
                    </a:cubicBezTo>
                    <a:cubicBezTo>
                      <a:pt x="125" y="155"/>
                      <a:pt x="149" y="206"/>
                      <a:pt x="192" y="217"/>
                    </a:cubicBezTo>
                    <a:cubicBezTo>
                      <a:pt x="172" y="236"/>
                      <a:pt x="161" y="263"/>
                      <a:pt x="166" y="288"/>
                    </a:cubicBezTo>
                    <a:cubicBezTo>
                      <a:pt x="171" y="313"/>
                      <a:pt x="215" y="328"/>
                      <a:pt x="215" y="328"/>
                    </a:cubicBezTo>
                    <a:cubicBezTo>
                      <a:pt x="309" y="315"/>
                      <a:pt x="309" y="315"/>
                      <a:pt x="309" y="315"/>
                    </a:cubicBezTo>
                    <a:cubicBezTo>
                      <a:pt x="307" y="127"/>
                      <a:pt x="307" y="127"/>
                      <a:pt x="307" y="127"/>
                    </a:cubicBezTo>
                    <a:cubicBezTo>
                      <a:pt x="307" y="127"/>
                      <a:pt x="204" y="46"/>
                      <a:pt x="144" y="29"/>
                    </a:cubicBezTo>
                    <a:cubicBezTo>
                      <a:pt x="74" y="9"/>
                      <a:pt x="36" y="0"/>
                      <a:pt x="23" y="5"/>
                    </a:cubicBezTo>
                    <a:cubicBezTo>
                      <a:pt x="0" y="15"/>
                      <a:pt x="8" y="49"/>
                      <a:pt x="16" y="68"/>
                    </a:cubicBezTo>
                    <a:cubicBezTo>
                      <a:pt x="25" y="88"/>
                      <a:pt x="103" y="97"/>
                      <a:pt x="103" y="97"/>
                    </a:cubicBezTo>
                  </a:path>
                </a:pathLst>
              </a:custGeom>
              <a:solidFill>
                <a:srgbClr val="EFD9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/>
                </a:endParaRPr>
              </a:p>
            </p:txBody>
          </p:sp>
          <p:sp>
            <p:nvSpPr>
              <p:cNvPr id="34" name="Freeform 19"/>
              <p:cNvSpPr/>
              <p:nvPr/>
            </p:nvSpPr>
            <p:spPr bwMode="auto">
              <a:xfrm>
                <a:off x="7072313" y="3853816"/>
                <a:ext cx="122238" cy="47625"/>
              </a:xfrm>
              <a:custGeom>
                <a:avLst/>
                <a:gdLst>
                  <a:gd name="T0" fmla="*/ 0 w 58"/>
                  <a:gd name="T1" fmla="*/ 0 h 22"/>
                  <a:gd name="T2" fmla="*/ 20 w 58"/>
                  <a:gd name="T3" fmla="*/ 20 h 22"/>
                  <a:gd name="T4" fmla="*/ 34 w 58"/>
                  <a:gd name="T5" fmla="*/ 22 h 22"/>
                  <a:gd name="T6" fmla="*/ 58 w 58"/>
                  <a:gd name="T7" fmla="*/ 17 h 22"/>
                  <a:gd name="T8" fmla="*/ 0 w 58"/>
                  <a:gd name="T9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2">
                    <a:moveTo>
                      <a:pt x="0" y="0"/>
                    </a:moveTo>
                    <a:cubicBezTo>
                      <a:pt x="2" y="4"/>
                      <a:pt x="6" y="15"/>
                      <a:pt x="20" y="20"/>
                    </a:cubicBezTo>
                    <a:cubicBezTo>
                      <a:pt x="24" y="21"/>
                      <a:pt x="29" y="22"/>
                      <a:pt x="34" y="22"/>
                    </a:cubicBezTo>
                    <a:cubicBezTo>
                      <a:pt x="44" y="22"/>
                      <a:pt x="54" y="19"/>
                      <a:pt x="58" y="17"/>
                    </a:cubicBezTo>
                    <a:cubicBezTo>
                      <a:pt x="25" y="11"/>
                      <a:pt x="11" y="2"/>
                      <a:pt x="0" y="0"/>
                    </a:cubicBezTo>
                  </a:path>
                </a:pathLst>
              </a:custGeom>
              <a:solidFill>
                <a:srgbClr val="F3E8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/>
                </a:endParaRPr>
              </a:p>
            </p:txBody>
          </p:sp>
          <p:sp>
            <p:nvSpPr>
              <p:cNvPr id="35" name="Freeform 20"/>
              <p:cNvSpPr/>
              <p:nvPr/>
            </p:nvSpPr>
            <p:spPr bwMode="auto">
              <a:xfrm>
                <a:off x="6767513" y="4030029"/>
                <a:ext cx="479425" cy="519113"/>
              </a:xfrm>
              <a:custGeom>
                <a:avLst/>
                <a:gdLst>
                  <a:gd name="T0" fmla="*/ 186 w 228"/>
                  <a:gd name="T1" fmla="*/ 32 h 247"/>
                  <a:gd name="T2" fmla="*/ 116 w 228"/>
                  <a:gd name="T3" fmla="*/ 0 h 247"/>
                  <a:gd name="T4" fmla="*/ 45 w 228"/>
                  <a:gd name="T5" fmla="*/ 28 h 247"/>
                  <a:gd name="T6" fmla="*/ 4 w 228"/>
                  <a:gd name="T7" fmla="*/ 235 h 247"/>
                  <a:gd name="T8" fmla="*/ 12 w 228"/>
                  <a:gd name="T9" fmla="*/ 242 h 247"/>
                  <a:gd name="T10" fmla="*/ 19 w 228"/>
                  <a:gd name="T11" fmla="*/ 234 h 247"/>
                  <a:gd name="T12" fmla="*/ 55 w 228"/>
                  <a:gd name="T13" fmla="*/ 38 h 247"/>
                  <a:gd name="T14" fmla="*/ 116 w 228"/>
                  <a:gd name="T15" fmla="*/ 14 h 247"/>
                  <a:gd name="T16" fmla="*/ 175 w 228"/>
                  <a:gd name="T17" fmla="*/ 41 h 247"/>
                  <a:gd name="T18" fmla="*/ 205 w 228"/>
                  <a:gd name="T19" fmla="*/ 239 h 247"/>
                  <a:gd name="T20" fmla="*/ 212 w 228"/>
                  <a:gd name="T21" fmla="*/ 247 h 247"/>
                  <a:gd name="T22" fmla="*/ 220 w 228"/>
                  <a:gd name="T23" fmla="*/ 240 h 247"/>
                  <a:gd name="T24" fmla="*/ 186 w 228"/>
                  <a:gd name="T25" fmla="*/ 32 h 2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28" h="247">
                    <a:moveTo>
                      <a:pt x="186" y="32"/>
                    </a:moveTo>
                    <a:cubicBezTo>
                      <a:pt x="168" y="12"/>
                      <a:pt x="145" y="1"/>
                      <a:pt x="116" y="0"/>
                    </a:cubicBezTo>
                    <a:cubicBezTo>
                      <a:pt x="87" y="0"/>
                      <a:pt x="63" y="9"/>
                      <a:pt x="45" y="28"/>
                    </a:cubicBezTo>
                    <a:cubicBezTo>
                      <a:pt x="0" y="74"/>
                      <a:pt x="4" y="231"/>
                      <a:pt x="4" y="235"/>
                    </a:cubicBezTo>
                    <a:cubicBezTo>
                      <a:pt x="5" y="239"/>
                      <a:pt x="8" y="242"/>
                      <a:pt x="12" y="242"/>
                    </a:cubicBezTo>
                    <a:cubicBezTo>
                      <a:pt x="16" y="241"/>
                      <a:pt x="19" y="238"/>
                      <a:pt x="19" y="234"/>
                    </a:cubicBezTo>
                    <a:cubicBezTo>
                      <a:pt x="19" y="233"/>
                      <a:pt x="15" y="79"/>
                      <a:pt x="55" y="38"/>
                    </a:cubicBezTo>
                    <a:cubicBezTo>
                      <a:pt x="70" y="22"/>
                      <a:pt x="91" y="14"/>
                      <a:pt x="116" y="14"/>
                    </a:cubicBezTo>
                    <a:cubicBezTo>
                      <a:pt x="140" y="16"/>
                      <a:pt x="160" y="25"/>
                      <a:pt x="175" y="41"/>
                    </a:cubicBezTo>
                    <a:cubicBezTo>
                      <a:pt x="213" y="84"/>
                      <a:pt x="205" y="238"/>
                      <a:pt x="205" y="239"/>
                    </a:cubicBezTo>
                    <a:cubicBezTo>
                      <a:pt x="205" y="243"/>
                      <a:pt x="208" y="246"/>
                      <a:pt x="212" y="247"/>
                    </a:cubicBezTo>
                    <a:cubicBezTo>
                      <a:pt x="216" y="247"/>
                      <a:pt x="219" y="244"/>
                      <a:pt x="220" y="240"/>
                    </a:cubicBezTo>
                    <a:cubicBezTo>
                      <a:pt x="220" y="237"/>
                      <a:pt x="228" y="79"/>
                      <a:pt x="186" y="32"/>
                    </a:cubicBezTo>
                  </a:path>
                </a:pathLst>
              </a:cu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/>
                </a:endParaRPr>
              </a:p>
            </p:txBody>
          </p:sp>
          <p:sp>
            <p:nvSpPr>
              <p:cNvPr id="36" name="Freeform 21"/>
              <p:cNvSpPr/>
              <p:nvPr/>
            </p:nvSpPr>
            <p:spPr bwMode="auto">
              <a:xfrm>
                <a:off x="6361113" y="4469766"/>
                <a:ext cx="1285875" cy="155575"/>
              </a:xfrm>
              <a:custGeom>
                <a:avLst/>
                <a:gdLst>
                  <a:gd name="T0" fmla="*/ 406 w 810"/>
                  <a:gd name="T1" fmla="*/ 9 h 98"/>
                  <a:gd name="T2" fmla="*/ 0 w 810"/>
                  <a:gd name="T3" fmla="*/ 0 h 98"/>
                  <a:gd name="T4" fmla="*/ 79 w 810"/>
                  <a:gd name="T5" fmla="*/ 82 h 98"/>
                  <a:gd name="T6" fmla="*/ 403 w 810"/>
                  <a:gd name="T7" fmla="*/ 94 h 98"/>
                  <a:gd name="T8" fmla="*/ 727 w 810"/>
                  <a:gd name="T9" fmla="*/ 98 h 98"/>
                  <a:gd name="T10" fmla="*/ 810 w 810"/>
                  <a:gd name="T11" fmla="*/ 20 h 98"/>
                  <a:gd name="T12" fmla="*/ 406 w 810"/>
                  <a:gd name="T13" fmla="*/ 9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10" h="98">
                    <a:moveTo>
                      <a:pt x="406" y="9"/>
                    </a:moveTo>
                    <a:lnTo>
                      <a:pt x="0" y="0"/>
                    </a:lnTo>
                    <a:lnTo>
                      <a:pt x="79" y="82"/>
                    </a:lnTo>
                    <a:lnTo>
                      <a:pt x="403" y="94"/>
                    </a:lnTo>
                    <a:lnTo>
                      <a:pt x="727" y="98"/>
                    </a:lnTo>
                    <a:lnTo>
                      <a:pt x="810" y="20"/>
                    </a:lnTo>
                    <a:lnTo>
                      <a:pt x="406" y="9"/>
                    </a:lnTo>
                    <a:close/>
                  </a:path>
                </a:pathLst>
              </a:custGeom>
              <a:solidFill>
                <a:srgbClr val="6D6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/>
                </a:endParaRPr>
              </a:p>
            </p:txBody>
          </p:sp>
          <p:sp>
            <p:nvSpPr>
              <p:cNvPr id="37" name="Freeform 22"/>
              <p:cNvSpPr/>
              <p:nvPr/>
            </p:nvSpPr>
            <p:spPr bwMode="auto">
              <a:xfrm>
                <a:off x="6361113" y="4469766"/>
                <a:ext cx="1285875" cy="155575"/>
              </a:xfrm>
              <a:custGeom>
                <a:avLst/>
                <a:gdLst>
                  <a:gd name="T0" fmla="*/ 406 w 810"/>
                  <a:gd name="T1" fmla="*/ 9 h 98"/>
                  <a:gd name="T2" fmla="*/ 0 w 810"/>
                  <a:gd name="T3" fmla="*/ 0 h 98"/>
                  <a:gd name="T4" fmla="*/ 79 w 810"/>
                  <a:gd name="T5" fmla="*/ 82 h 98"/>
                  <a:gd name="T6" fmla="*/ 403 w 810"/>
                  <a:gd name="T7" fmla="*/ 94 h 98"/>
                  <a:gd name="T8" fmla="*/ 727 w 810"/>
                  <a:gd name="T9" fmla="*/ 98 h 98"/>
                  <a:gd name="T10" fmla="*/ 810 w 810"/>
                  <a:gd name="T11" fmla="*/ 20 h 98"/>
                  <a:gd name="T12" fmla="*/ 406 w 810"/>
                  <a:gd name="T13" fmla="*/ 9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10" h="98">
                    <a:moveTo>
                      <a:pt x="406" y="9"/>
                    </a:moveTo>
                    <a:lnTo>
                      <a:pt x="0" y="0"/>
                    </a:lnTo>
                    <a:lnTo>
                      <a:pt x="79" y="82"/>
                    </a:lnTo>
                    <a:lnTo>
                      <a:pt x="403" y="94"/>
                    </a:lnTo>
                    <a:lnTo>
                      <a:pt x="727" y="98"/>
                    </a:lnTo>
                    <a:lnTo>
                      <a:pt x="810" y="20"/>
                    </a:lnTo>
                    <a:lnTo>
                      <a:pt x="406" y="9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/>
                </a:endParaRPr>
              </a:p>
            </p:txBody>
          </p:sp>
          <p:sp>
            <p:nvSpPr>
              <p:cNvPr id="38" name="Freeform 23"/>
              <p:cNvSpPr/>
              <p:nvPr/>
            </p:nvSpPr>
            <p:spPr bwMode="auto">
              <a:xfrm>
                <a:off x="6767513" y="4528504"/>
                <a:ext cx="44450" cy="44450"/>
              </a:xfrm>
              <a:custGeom>
                <a:avLst/>
                <a:gdLst>
                  <a:gd name="T0" fmla="*/ 21 w 21"/>
                  <a:gd name="T1" fmla="*/ 11 h 21"/>
                  <a:gd name="T2" fmla="*/ 11 w 21"/>
                  <a:gd name="T3" fmla="*/ 21 h 21"/>
                  <a:gd name="T4" fmla="*/ 1 w 21"/>
                  <a:gd name="T5" fmla="*/ 10 h 21"/>
                  <a:gd name="T6" fmla="*/ 11 w 21"/>
                  <a:gd name="T7" fmla="*/ 0 h 21"/>
                  <a:gd name="T8" fmla="*/ 21 w 21"/>
                  <a:gd name="T9" fmla="*/ 1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21">
                    <a:moveTo>
                      <a:pt x="21" y="11"/>
                    </a:moveTo>
                    <a:cubicBezTo>
                      <a:pt x="21" y="17"/>
                      <a:pt x="16" y="21"/>
                      <a:pt x="11" y="21"/>
                    </a:cubicBezTo>
                    <a:cubicBezTo>
                      <a:pt x="5" y="21"/>
                      <a:pt x="0" y="16"/>
                      <a:pt x="1" y="10"/>
                    </a:cubicBezTo>
                    <a:cubicBezTo>
                      <a:pt x="1" y="5"/>
                      <a:pt x="5" y="0"/>
                      <a:pt x="11" y="0"/>
                    </a:cubicBezTo>
                    <a:cubicBezTo>
                      <a:pt x="17" y="0"/>
                      <a:pt x="21" y="5"/>
                      <a:pt x="21" y="11"/>
                    </a:cubicBezTo>
                    <a:close/>
                  </a:path>
                </a:pathLst>
              </a:cu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/>
                </a:endParaRPr>
              </a:p>
            </p:txBody>
          </p:sp>
          <p:sp>
            <p:nvSpPr>
              <p:cNvPr id="39" name="Freeform 24"/>
              <p:cNvSpPr/>
              <p:nvPr/>
            </p:nvSpPr>
            <p:spPr bwMode="auto">
              <a:xfrm>
                <a:off x="6357938" y="4469766"/>
                <a:ext cx="152400" cy="130175"/>
              </a:xfrm>
              <a:custGeom>
                <a:avLst/>
                <a:gdLst>
                  <a:gd name="T0" fmla="*/ 0 w 96"/>
                  <a:gd name="T1" fmla="*/ 54 h 82"/>
                  <a:gd name="T2" fmla="*/ 2 w 96"/>
                  <a:gd name="T3" fmla="*/ 0 h 82"/>
                  <a:gd name="T4" fmla="*/ 96 w 96"/>
                  <a:gd name="T5" fmla="*/ 29 h 82"/>
                  <a:gd name="T6" fmla="*/ 94 w 96"/>
                  <a:gd name="T7" fmla="*/ 82 h 82"/>
                  <a:gd name="T8" fmla="*/ 0 w 96"/>
                  <a:gd name="T9" fmla="*/ 54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6" h="82">
                    <a:moveTo>
                      <a:pt x="0" y="54"/>
                    </a:moveTo>
                    <a:lnTo>
                      <a:pt x="2" y="0"/>
                    </a:lnTo>
                    <a:lnTo>
                      <a:pt x="96" y="29"/>
                    </a:lnTo>
                    <a:lnTo>
                      <a:pt x="94" y="82"/>
                    </a:lnTo>
                    <a:lnTo>
                      <a:pt x="0" y="54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/>
                </a:endParaRPr>
              </a:p>
            </p:txBody>
          </p:sp>
          <p:sp>
            <p:nvSpPr>
              <p:cNvPr id="40" name="Freeform 25"/>
              <p:cNvSpPr/>
              <p:nvPr/>
            </p:nvSpPr>
            <p:spPr bwMode="auto">
              <a:xfrm>
                <a:off x="6329363" y="4515804"/>
                <a:ext cx="180975" cy="73025"/>
              </a:xfrm>
              <a:custGeom>
                <a:avLst/>
                <a:gdLst>
                  <a:gd name="T0" fmla="*/ 114 w 114"/>
                  <a:gd name="T1" fmla="*/ 0 h 46"/>
                  <a:gd name="T2" fmla="*/ 112 w 114"/>
                  <a:gd name="T3" fmla="*/ 46 h 46"/>
                  <a:gd name="T4" fmla="*/ 0 w 114"/>
                  <a:gd name="T5" fmla="*/ 21 h 46"/>
                  <a:gd name="T6" fmla="*/ 114 w 114"/>
                  <a:gd name="T7" fmla="*/ 0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4" h="46">
                    <a:moveTo>
                      <a:pt x="114" y="0"/>
                    </a:moveTo>
                    <a:lnTo>
                      <a:pt x="112" y="46"/>
                    </a:lnTo>
                    <a:lnTo>
                      <a:pt x="0" y="21"/>
                    </a:lnTo>
                    <a:lnTo>
                      <a:pt x="114" y="0"/>
                    </a:lnTo>
                    <a:close/>
                  </a:path>
                </a:pathLst>
              </a:custGeom>
              <a:solidFill>
                <a:srgbClr val="4140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/>
                </a:endParaRPr>
              </a:p>
            </p:txBody>
          </p:sp>
          <p:sp>
            <p:nvSpPr>
              <p:cNvPr id="41" name="Freeform 26"/>
              <p:cNvSpPr/>
              <p:nvPr/>
            </p:nvSpPr>
            <p:spPr bwMode="auto">
              <a:xfrm>
                <a:off x="7191375" y="4538029"/>
                <a:ext cx="44450" cy="44450"/>
              </a:xfrm>
              <a:custGeom>
                <a:avLst/>
                <a:gdLst>
                  <a:gd name="T0" fmla="*/ 0 w 21"/>
                  <a:gd name="T1" fmla="*/ 10 h 21"/>
                  <a:gd name="T2" fmla="*/ 10 w 21"/>
                  <a:gd name="T3" fmla="*/ 21 h 21"/>
                  <a:gd name="T4" fmla="*/ 21 w 21"/>
                  <a:gd name="T5" fmla="*/ 11 h 21"/>
                  <a:gd name="T6" fmla="*/ 11 w 21"/>
                  <a:gd name="T7" fmla="*/ 0 h 21"/>
                  <a:gd name="T8" fmla="*/ 0 w 21"/>
                  <a:gd name="T9" fmla="*/ 1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21">
                    <a:moveTo>
                      <a:pt x="0" y="10"/>
                    </a:moveTo>
                    <a:cubicBezTo>
                      <a:pt x="0" y="16"/>
                      <a:pt x="4" y="21"/>
                      <a:pt x="10" y="21"/>
                    </a:cubicBezTo>
                    <a:cubicBezTo>
                      <a:pt x="16" y="21"/>
                      <a:pt x="21" y="17"/>
                      <a:pt x="21" y="11"/>
                    </a:cubicBezTo>
                    <a:cubicBezTo>
                      <a:pt x="21" y="5"/>
                      <a:pt x="16" y="0"/>
                      <a:pt x="11" y="0"/>
                    </a:cubicBezTo>
                    <a:cubicBezTo>
                      <a:pt x="5" y="0"/>
                      <a:pt x="0" y="5"/>
                      <a:pt x="0" y="10"/>
                    </a:cubicBezTo>
                    <a:close/>
                  </a:path>
                </a:pathLst>
              </a:custGeom>
              <a:solidFill>
                <a:schemeClr val="accent4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/>
                </a:endParaRPr>
              </a:p>
            </p:txBody>
          </p:sp>
          <p:sp>
            <p:nvSpPr>
              <p:cNvPr id="42" name="Freeform 27"/>
              <p:cNvSpPr/>
              <p:nvPr/>
            </p:nvSpPr>
            <p:spPr bwMode="auto">
              <a:xfrm>
                <a:off x="7502525" y="4498341"/>
                <a:ext cx="144463" cy="107950"/>
              </a:xfrm>
              <a:custGeom>
                <a:avLst/>
                <a:gdLst>
                  <a:gd name="T0" fmla="*/ 87 w 91"/>
                  <a:gd name="T1" fmla="*/ 50 h 68"/>
                  <a:gd name="T2" fmla="*/ 91 w 91"/>
                  <a:gd name="T3" fmla="*/ 0 h 68"/>
                  <a:gd name="T4" fmla="*/ 2 w 91"/>
                  <a:gd name="T5" fmla="*/ 20 h 68"/>
                  <a:gd name="T6" fmla="*/ 0 w 91"/>
                  <a:gd name="T7" fmla="*/ 68 h 68"/>
                  <a:gd name="T8" fmla="*/ 87 w 91"/>
                  <a:gd name="T9" fmla="*/ 50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1" h="68">
                    <a:moveTo>
                      <a:pt x="87" y="50"/>
                    </a:moveTo>
                    <a:lnTo>
                      <a:pt x="91" y="0"/>
                    </a:lnTo>
                    <a:lnTo>
                      <a:pt x="2" y="20"/>
                    </a:lnTo>
                    <a:lnTo>
                      <a:pt x="0" y="68"/>
                    </a:lnTo>
                    <a:lnTo>
                      <a:pt x="87" y="50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/>
                </a:endParaRPr>
              </a:p>
            </p:txBody>
          </p:sp>
          <p:sp>
            <p:nvSpPr>
              <p:cNvPr id="43" name="Freeform 28"/>
              <p:cNvSpPr/>
              <p:nvPr/>
            </p:nvSpPr>
            <p:spPr bwMode="auto">
              <a:xfrm>
                <a:off x="7502525" y="4530091"/>
                <a:ext cx="171450" cy="76200"/>
              </a:xfrm>
              <a:custGeom>
                <a:avLst/>
                <a:gdLst>
                  <a:gd name="T0" fmla="*/ 2 w 108"/>
                  <a:gd name="T1" fmla="*/ 0 h 48"/>
                  <a:gd name="T2" fmla="*/ 0 w 108"/>
                  <a:gd name="T3" fmla="*/ 48 h 48"/>
                  <a:gd name="T4" fmla="*/ 108 w 108"/>
                  <a:gd name="T5" fmla="*/ 33 h 48"/>
                  <a:gd name="T6" fmla="*/ 2 w 108"/>
                  <a:gd name="T7" fmla="*/ 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8" h="48">
                    <a:moveTo>
                      <a:pt x="2" y="0"/>
                    </a:moveTo>
                    <a:lnTo>
                      <a:pt x="0" y="48"/>
                    </a:lnTo>
                    <a:lnTo>
                      <a:pt x="108" y="33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4140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/>
                </a:endParaRPr>
              </a:p>
            </p:txBody>
          </p:sp>
          <p:sp>
            <p:nvSpPr>
              <p:cNvPr id="44" name="Freeform 29"/>
              <p:cNvSpPr/>
              <p:nvPr/>
            </p:nvSpPr>
            <p:spPr bwMode="auto">
              <a:xfrm>
                <a:off x="6288088" y="4549141"/>
                <a:ext cx="1385888" cy="1171575"/>
              </a:xfrm>
              <a:custGeom>
                <a:avLst/>
                <a:gdLst>
                  <a:gd name="T0" fmla="*/ 873 w 873"/>
                  <a:gd name="T1" fmla="*/ 20 h 738"/>
                  <a:gd name="T2" fmla="*/ 450 w 873"/>
                  <a:gd name="T3" fmla="*/ 9 h 738"/>
                  <a:gd name="T4" fmla="*/ 26 w 873"/>
                  <a:gd name="T5" fmla="*/ 0 h 738"/>
                  <a:gd name="T6" fmla="*/ 0 w 873"/>
                  <a:gd name="T7" fmla="*/ 715 h 738"/>
                  <a:gd name="T8" fmla="*/ 433 w 873"/>
                  <a:gd name="T9" fmla="*/ 722 h 738"/>
                  <a:gd name="T10" fmla="*/ 865 w 873"/>
                  <a:gd name="T11" fmla="*/ 738 h 738"/>
                  <a:gd name="T12" fmla="*/ 873 w 873"/>
                  <a:gd name="T13" fmla="*/ 20 h 7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73" h="738">
                    <a:moveTo>
                      <a:pt x="873" y="20"/>
                    </a:moveTo>
                    <a:lnTo>
                      <a:pt x="450" y="9"/>
                    </a:lnTo>
                    <a:lnTo>
                      <a:pt x="26" y="0"/>
                    </a:lnTo>
                    <a:lnTo>
                      <a:pt x="0" y="715"/>
                    </a:lnTo>
                    <a:lnTo>
                      <a:pt x="433" y="722"/>
                    </a:lnTo>
                    <a:lnTo>
                      <a:pt x="865" y="738"/>
                    </a:lnTo>
                    <a:lnTo>
                      <a:pt x="873" y="20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/>
                </a:endParaRPr>
              </a:p>
            </p:txBody>
          </p:sp>
          <p:sp>
            <p:nvSpPr>
              <p:cNvPr id="45" name="Freeform 30"/>
              <p:cNvSpPr/>
              <p:nvPr/>
            </p:nvSpPr>
            <p:spPr bwMode="auto">
              <a:xfrm>
                <a:off x="7218363" y="4588829"/>
                <a:ext cx="44450" cy="44450"/>
              </a:xfrm>
              <a:custGeom>
                <a:avLst/>
                <a:gdLst>
                  <a:gd name="T0" fmla="*/ 1 w 21"/>
                  <a:gd name="T1" fmla="*/ 10 h 21"/>
                  <a:gd name="T2" fmla="*/ 11 w 21"/>
                  <a:gd name="T3" fmla="*/ 21 h 21"/>
                  <a:gd name="T4" fmla="*/ 21 w 21"/>
                  <a:gd name="T5" fmla="*/ 11 h 21"/>
                  <a:gd name="T6" fmla="*/ 11 w 21"/>
                  <a:gd name="T7" fmla="*/ 0 h 21"/>
                  <a:gd name="T8" fmla="*/ 1 w 21"/>
                  <a:gd name="T9" fmla="*/ 1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21">
                    <a:moveTo>
                      <a:pt x="1" y="10"/>
                    </a:moveTo>
                    <a:cubicBezTo>
                      <a:pt x="0" y="16"/>
                      <a:pt x="5" y="21"/>
                      <a:pt x="11" y="21"/>
                    </a:cubicBezTo>
                    <a:cubicBezTo>
                      <a:pt x="16" y="21"/>
                      <a:pt x="21" y="16"/>
                      <a:pt x="21" y="11"/>
                    </a:cubicBezTo>
                    <a:cubicBezTo>
                      <a:pt x="21" y="5"/>
                      <a:pt x="17" y="0"/>
                      <a:pt x="11" y="0"/>
                    </a:cubicBezTo>
                    <a:cubicBezTo>
                      <a:pt x="5" y="0"/>
                      <a:pt x="1" y="4"/>
                      <a:pt x="1" y="10"/>
                    </a:cubicBezTo>
                    <a:close/>
                  </a:path>
                </a:pathLst>
              </a:custGeom>
              <a:solidFill>
                <a:srgbClr val="6D6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/>
                </a:endParaRPr>
              </a:p>
            </p:txBody>
          </p:sp>
          <p:sp>
            <p:nvSpPr>
              <p:cNvPr id="46" name="Freeform 31"/>
              <p:cNvSpPr/>
              <p:nvPr/>
            </p:nvSpPr>
            <p:spPr bwMode="auto">
              <a:xfrm>
                <a:off x="6738938" y="4576129"/>
                <a:ext cx="42863" cy="44450"/>
              </a:xfrm>
              <a:custGeom>
                <a:avLst/>
                <a:gdLst>
                  <a:gd name="T0" fmla="*/ 21 w 21"/>
                  <a:gd name="T1" fmla="*/ 11 h 21"/>
                  <a:gd name="T2" fmla="*/ 10 w 21"/>
                  <a:gd name="T3" fmla="*/ 21 h 21"/>
                  <a:gd name="T4" fmla="*/ 0 w 21"/>
                  <a:gd name="T5" fmla="*/ 11 h 21"/>
                  <a:gd name="T6" fmla="*/ 11 w 21"/>
                  <a:gd name="T7" fmla="*/ 0 h 21"/>
                  <a:gd name="T8" fmla="*/ 21 w 21"/>
                  <a:gd name="T9" fmla="*/ 1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21">
                    <a:moveTo>
                      <a:pt x="21" y="11"/>
                    </a:moveTo>
                    <a:cubicBezTo>
                      <a:pt x="21" y="17"/>
                      <a:pt x="16" y="21"/>
                      <a:pt x="10" y="21"/>
                    </a:cubicBezTo>
                    <a:cubicBezTo>
                      <a:pt x="4" y="21"/>
                      <a:pt x="0" y="16"/>
                      <a:pt x="0" y="11"/>
                    </a:cubicBezTo>
                    <a:cubicBezTo>
                      <a:pt x="0" y="5"/>
                      <a:pt x="5" y="0"/>
                      <a:pt x="11" y="0"/>
                    </a:cubicBezTo>
                    <a:cubicBezTo>
                      <a:pt x="16" y="1"/>
                      <a:pt x="21" y="5"/>
                      <a:pt x="21" y="11"/>
                    </a:cubicBezTo>
                    <a:close/>
                  </a:path>
                </a:pathLst>
              </a:custGeom>
              <a:solidFill>
                <a:srgbClr val="6D6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/>
                </a:endParaRPr>
              </a:p>
            </p:txBody>
          </p:sp>
          <p:sp>
            <p:nvSpPr>
              <p:cNvPr id="47" name="Freeform 32"/>
              <p:cNvSpPr/>
              <p:nvPr/>
            </p:nvSpPr>
            <p:spPr bwMode="auto">
              <a:xfrm>
                <a:off x="6745288" y="3987166"/>
                <a:ext cx="522288" cy="639763"/>
              </a:xfrm>
              <a:custGeom>
                <a:avLst/>
                <a:gdLst>
                  <a:gd name="T0" fmla="*/ 193 w 249"/>
                  <a:gd name="T1" fmla="*/ 30 h 305"/>
                  <a:gd name="T2" fmla="*/ 127 w 249"/>
                  <a:gd name="T3" fmla="*/ 0 h 305"/>
                  <a:gd name="T4" fmla="*/ 61 w 249"/>
                  <a:gd name="T5" fmla="*/ 27 h 305"/>
                  <a:gd name="T6" fmla="*/ 0 w 249"/>
                  <a:gd name="T7" fmla="*/ 293 h 305"/>
                  <a:gd name="T8" fmla="*/ 7 w 249"/>
                  <a:gd name="T9" fmla="*/ 300 h 305"/>
                  <a:gd name="T10" fmla="*/ 7 w 249"/>
                  <a:gd name="T11" fmla="*/ 300 h 305"/>
                  <a:gd name="T12" fmla="*/ 14 w 249"/>
                  <a:gd name="T13" fmla="*/ 293 h 305"/>
                  <a:gd name="T14" fmla="*/ 71 w 249"/>
                  <a:gd name="T15" fmla="*/ 37 h 305"/>
                  <a:gd name="T16" fmla="*/ 127 w 249"/>
                  <a:gd name="T17" fmla="*/ 15 h 305"/>
                  <a:gd name="T18" fmla="*/ 182 w 249"/>
                  <a:gd name="T19" fmla="*/ 40 h 305"/>
                  <a:gd name="T20" fmla="*/ 230 w 249"/>
                  <a:gd name="T21" fmla="*/ 298 h 305"/>
                  <a:gd name="T22" fmla="*/ 237 w 249"/>
                  <a:gd name="T23" fmla="*/ 305 h 305"/>
                  <a:gd name="T24" fmla="*/ 237 w 249"/>
                  <a:gd name="T25" fmla="*/ 305 h 305"/>
                  <a:gd name="T26" fmla="*/ 244 w 249"/>
                  <a:gd name="T27" fmla="*/ 298 h 305"/>
                  <a:gd name="T28" fmla="*/ 193 w 249"/>
                  <a:gd name="T29" fmla="*/ 30 h 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49" h="305">
                    <a:moveTo>
                      <a:pt x="193" y="30"/>
                    </a:moveTo>
                    <a:cubicBezTo>
                      <a:pt x="175" y="11"/>
                      <a:pt x="153" y="1"/>
                      <a:pt x="127" y="0"/>
                    </a:cubicBezTo>
                    <a:cubicBezTo>
                      <a:pt x="102" y="0"/>
                      <a:pt x="79" y="9"/>
                      <a:pt x="61" y="27"/>
                    </a:cubicBezTo>
                    <a:cubicBezTo>
                      <a:pt x="2" y="84"/>
                      <a:pt x="0" y="287"/>
                      <a:pt x="0" y="293"/>
                    </a:cubicBezTo>
                    <a:cubicBezTo>
                      <a:pt x="0" y="296"/>
                      <a:pt x="3" y="300"/>
                      <a:pt x="7" y="300"/>
                    </a:cubicBezTo>
                    <a:cubicBezTo>
                      <a:pt x="7" y="300"/>
                      <a:pt x="7" y="300"/>
                      <a:pt x="7" y="300"/>
                    </a:cubicBezTo>
                    <a:cubicBezTo>
                      <a:pt x="11" y="300"/>
                      <a:pt x="14" y="297"/>
                      <a:pt x="14" y="293"/>
                    </a:cubicBezTo>
                    <a:cubicBezTo>
                      <a:pt x="14" y="291"/>
                      <a:pt x="16" y="90"/>
                      <a:pt x="71" y="37"/>
                    </a:cubicBezTo>
                    <a:cubicBezTo>
                      <a:pt x="87" y="22"/>
                      <a:pt x="105" y="15"/>
                      <a:pt x="127" y="15"/>
                    </a:cubicBezTo>
                    <a:cubicBezTo>
                      <a:pt x="149" y="16"/>
                      <a:pt x="167" y="24"/>
                      <a:pt x="182" y="40"/>
                    </a:cubicBezTo>
                    <a:cubicBezTo>
                      <a:pt x="234" y="95"/>
                      <a:pt x="230" y="297"/>
                      <a:pt x="230" y="298"/>
                    </a:cubicBezTo>
                    <a:cubicBezTo>
                      <a:pt x="230" y="302"/>
                      <a:pt x="233" y="305"/>
                      <a:pt x="237" y="305"/>
                    </a:cubicBezTo>
                    <a:cubicBezTo>
                      <a:pt x="237" y="305"/>
                      <a:pt x="237" y="305"/>
                      <a:pt x="237" y="305"/>
                    </a:cubicBezTo>
                    <a:cubicBezTo>
                      <a:pt x="241" y="305"/>
                      <a:pt x="244" y="302"/>
                      <a:pt x="244" y="298"/>
                    </a:cubicBezTo>
                    <a:cubicBezTo>
                      <a:pt x="244" y="293"/>
                      <a:pt x="249" y="90"/>
                      <a:pt x="193" y="30"/>
                    </a:cubicBezTo>
                  </a:path>
                </a:pathLst>
              </a:cu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/>
                </a:endParaRPr>
              </a:p>
            </p:txBody>
          </p:sp>
          <p:sp>
            <p:nvSpPr>
              <p:cNvPr id="48" name="Freeform 33"/>
              <p:cNvSpPr/>
              <p:nvPr/>
            </p:nvSpPr>
            <p:spPr bwMode="auto">
              <a:xfrm>
                <a:off x="6784975" y="4030029"/>
                <a:ext cx="263525" cy="382588"/>
              </a:xfrm>
              <a:custGeom>
                <a:avLst/>
                <a:gdLst>
                  <a:gd name="T0" fmla="*/ 108 w 126"/>
                  <a:gd name="T1" fmla="*/ 0 h 182"/>
                  <a:gd name="T2" fmla="*/ 37 w 126"/>
                  <a:gd name="T3" fmla="*/ 28 h 182"/>
                  <a:gd name="T4" fmla="*/ 0 w 126"/>
                  <a:gd name="T5" fmla="*/ 182 h 182"/>
                  <a:gd name="T6" fmla="*/ 15 w 126"/>
                  <a:gd name="T7" fmla="*/ 182 h 182"/>
                  <a:gd name="T8" fmla="*/ 47 w 126"/>
                  <a:gd name="T9" fmla="*/ 38 h 182"/>
                  <a:gd name="T10" fmla="*/ 81 w 126"/>
                  <a:gd name="T11" fmla="*/ 18 h 182"/>
                  <a:gd name="T12" fmla="*/ 126 w 126"/>
                  <a:gd name="T13" fmla="*/ 2 h 182"/>
                  <a:gd name="T14" fmla="*/ 108 w 126"/>
                  <a:gd name="T15" fmla="*/ 0 h 1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6" h="182">
                    <a:moveTo>
                      <a:pt x="108" y="0"/>
                    </a:moveTo>
                    <a:cubicBezTo>
                      <a:pt x="79" y="0"/>
                      <a:pt x="55" y="9"/>
                      <a:pt x="37" y="28"/>
                    </a:cubicBezTo>
                    <a:cubicBezTo>
                      <a:pt x="15" y="50"/>
                      <a:pt x="5" y="156"/>
                      <a:pt x="0" y="182"/>
                    </a:cubicBezTo>
                    <a:cubicBezTo>
                      <a:pt x="15" y="182"/>
                      <a:pt x="15" y="182"/>
                      <a:pt x="15" y="182"/>
                    </a:cubicBezTo>
                    <a:cubicBezTo>
                      <a:pt x="20" y="158"/>
                      <a:pt x="29" y="57"/>
                      <a:pt x="47" y="38"/>
                    </a:cubicBezTo>
                    <a:cubicBezTo>
                      <a:pt x="56" y="28"/>
                      <a:pt x="68" y="22"/>
                      <a:pt x="81" y="18"/>
                    </a:cubicBezTo>
                    <a:cubicBezTo>
                      <a:pt x="99" y="10"/>
                      <a:pt x="126" y="2"/>
                      <a:pt x="126" y="2"/>
                    </a:cubicBezTo>
                    <a:cubicBezTo>
                      <a:pt x="120" y="1"/>
                      <a:pt x="114" y="0"/>
                      <a:pt x="108" y="0"/>
                    </a:cubicBezTo>
                    <a:close/>
                  </a:path>
                </a:pathLst>
              </a:cu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/>
                </a:endParaRPr>
              </a:p>
            </p:txBody>
          </p:sp>
          <p:sp>
            <p:nvSpPr>
              <p:cNvPr id="49" name="Freeform 34"/>
              <p:cNvSpPr/>
              <p:nvPr/>
            </p:nvSpPr>
            <p:spPr bwMode="auto">
              <a:xfrm>
                <a:off x="6745288" y="3987166"/>
                <a:ext cx="322263" cy="628650"/>
              </a:xfrm>
              <a:custGeom>
                <a:avLst/>
                <a:gdLst>
                  <a:gd name="T0" fmla="*/ 127 w 154"/>
                  <a:gd name="T1" fmla="*/ 0 h 300"/>
                  <a:gd name="T2" fmla="*/ 61 w 154"/>
                  <a:gd name="T3" fmla="*/ 27 h 300"/>
                  <a:gd name="T4" fmla="*/ 0 w 154"/>
                  <a:gd name="T5" fmla="*/ 293 h 300"/>
                  <a:gd name="T6" fmla="*/ 7 w 154"/>
                  <a:gd name="T7" fmla="*/ 300 h 300"/>
                  <a:gd name="T8" fmla="*/ 7 w 154"/>
                  <a:gd name="T9" fmla="*/ 300 h 300"/>
                  <a:gd name="T10" fmla="*/ 14 w 154"/>
                  <a:gd name="T11" fmla="*/ 293 h 300"/>
                  <a:gd name="T12" fmla="*/ 71 w 154"/>
                  <a:gd name="T13" fmla="*/ 37 h 300"/>
                  <a:gd name="T14" fmla="*/ 127 w 154"/>
                  <a:gd name="T15" fmla="*/ 15 h 300"/>
                  <a:gd name="T16" fmla="*/ 147 w 154"/>
                  <a:gd name="T17" fmla="*/ 18 h 300"/>
                  <a:gd name="T18" fmla="*/ 154 w 154"/>
                  <a:gd name="T19" fmla="*/ 5 h 300"/>
                  <a:gd name="T20" fmla="*/ 127 w 154"/>
                  <a:gd name="T21" fmla="*/ 0 h 3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54" h="300">
                    <a:moveTo>
                      <a:pt x="127" y="0"/>
                    </a:moveTo>
                    <a:cubicBezTo>
                      <a:pt x="102" y="0"/>
                      <a:pt x="79" y="9"/>
                      <a:pt x="61" y="27"/>
                    </a:cubicBezTo>
                    <a:cubicBezTo>
                      <a:pt x="2" y="84"/>
                      <a:pt x="0" y="287"/>
                      <a:pt x="0" y="293"/>
                    </a:cubicBezTo>
                    <a:cubicBezTo>
                      <a:pt x="0" y="296"/>
                      <a:pt x="3" y="300"/>
                      <a:pt x="7" y="300"/>
                    </a:cubicBezTo>
                    <a:cubicBezTo>
                      <a:pt x="7" y="300"/>
                      <a:pt x="7" y="300"/>
                      <a:pt x="7" y="300"/>
                    </a:cubicBezTo>
                    <a:cubicBezTo>
                      <a:pt x="11" y="300"/>
                      <a:pt x="14" y="297"/>
                      <a:pt x="14" y="293"/>
                    </a:cubicBezTo>
                    <a:cubicBezTo>
                      <a:pt x="14" y="291"/>
                      <a:pt x="16" y="90"/>
                      <a:pt x="71" y="37"/>
                    </a:cubicBezTo>
                    <a:cubicBezTo>
                      <a:pt x="87" y="22"/>
                      <a:pt x="105" y="15"/>
                      <a:pt x="127" y="15"/>
                    </a:cubicBezTo>
                    <a:cubicBezTo>
                      <a:pt x="134" y="15"/>
                      <a:pt x="141" y="16"/>
                      <a:pt x="147" y="18"/>
                    </a:cubicBezTo>
                    <a:cubicBezTo>
                      <a:pt x="154" y="5"/>
                      <a:pt x="154" y="5"/>
                      <a:pt x="154" y="5"/>
                    </a:cubicBezTo>
                    <a:cubicBezTo>
                      <a:pt x="146" y="2"/>
                      <a:pt x="137" y="1"/>
                      <a:pt x="127" y="0"/>
                    </a:cubicBezTo>
                    <a:close/>
                  </a:path>
                </a:pathLst>
              </a:cu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/>
                </a:endParaRPr>
              </a:p>
            </p:txBody>
          </p:sp>
          <p:sp>
            <p:nvSpPr>
              <p:cNvPr id="50" name="Freeform 35"/>
              <p:cNvSpPr/>
              <p:nvPr/>
            </p:nvSpPr>
            <p:spPr bwMode="auto">
              <a:xfrm>
                <a:off x="6272213" y="5677854"/>
                <a:ext cx="1392238" cy="333375"/>
              </a:xfrm>
              <a:custGeom>
                <a:avLst/>
                <a:gdLst>
                  <a:gd name="T0" fmla="*/ 875 w 877"/>
                  <a:gd name="T1" fmla="*/ 21 h 210"/>
                  <a:gd name="T2" fmla="*/ 443 w 877"/>
                  <a:gd name="T3" fmla="*/ 11 h 210"/>
                  <a:gd name="T4" fmla="*/ 10 w 877"/>
                  <a:gd name="T5" fmla="*/ 0 h 210"/>
                  <a:gd name="T6" fmla="*/ 0 w 877"/>
                  <a:gd name="T7" fmla="*/ 189 h 210"/>
                  <a:gd name="T8" fmla="*/ 438 w 877"/>
                  <a:gd name="T9" fmla="*/ 200 h 210"/>
                  <a:gd name="T10" fmla="*/ 877 w 877"/>
                  <a:gd name="T11" fmla="*/ 210 h 210"/>
                  <a:gd name="T12" fmla="*/ 875 w 877"/>
                  <a:gd name="T13" fmla="*/ 21 h 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77" h="210">
                    <a:moveTo>
                      <a:pt x="875" y="21"/>
                    </a:moveTo>
                    <a:lnTo>
                      <a:pt x="443" y="11"/>
                    </a:lnTo>
                    <a:lnTo>
                      <a:pt x="10" y="0"/>
                    </a:lnTo>
                    <a:lnTo>
                      <a:pt x="0" y="189"/>
                    </a:lnTo>
                    <a:lnTo>
                      <a:pt x="438" y="200"/>
                    </a:lnTo>
                    <a:lnTo>
                      <a:pt x="877" y="210"/>
                    </a:lnTo>
                    <a:lnTo>
                      <a:pt x="875" y="21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/>
                </a:endParaRPr>
              </a:p>
            </p:txBody>
          </p:sp>
          <p:sp>
            <p:nvSpPr>
              <p:cNvPr id="51" name="Freeform 36"/>
              <p:cNvSpPr/>
              <p:nvPr/>
            </p:nvSpPr>
            <p:spPr bwMode="auto">
              <a:xfrm>
                <a:off x="6935788" y="4030029"/>
                <a:ext cx="274638" cy="127000"/>
              </a:xfrm>
              <a:custGeom>
                <a:avLst/>
                <a:gdLst>
                  <a:gd name="T0" fmla="*/ 131 w 131"/>
                  <a:gd name="T1" fmla="*/ 30 h 60"/>
                  <a:gd name="T2" fmla="*/ 101 w 131"/>
                  <a:gd name="T3" fmla="*/ 60 h 60"/>
                  <a:gd name="T4" fmla="*/ 30 w 131"/>
                  <a:gd name="T5" fmla="*/ 60 h 60"/>
                  <a:gd name="T6" fmla="*/ 0 w 131"/>
                  <a:gd name="T7" fmla="*/ 30 h 60"/>
                  <a:gd name="T8" fmla="*/ 30 w 131"/>
                  <a:gd name="T9" fmla="*/ 0 h 60"/>
                  <a:gd name="T10" fmla="*/ 101 w 131"/>
                  <a:gd name="T11" fmla="*/ 0 h 60"/>
                  <a:gd name="T12" fmla="*/ 131 w 131"/>
                  <a:gd name="T13" fmla="*/ 3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1" h="60">
                    <a:moveTo>
                      <a:pt x="131" y="30"/>
                    </a:moveTo>
                    <a:cubicBezTo>
                      <a:pt x="131" y="47"/>
                      <a:pt x="118" y="60"/>
                      <a:pt x="101" y="60"/>
                    </a:cubicBezTo>
                    <a:cubicBezTo>
                      <a:pt x="30" y="60"/>
                      <a:pt x="30" y="60"/>
                      <a:pt x="30" y="60"/>
                    </a:cubicBezTo>
                    <a:cubicBezTo>
                      <a:pt x="14" y="60"/>
                      <a:pt x="0" y="47"/>
                      <a:pt x="0" y="30"/>
                    </a:cubicBezTo>
                    <a:cubicBezTo>
                      <a:pt x="0" y="14"/>
                      <a:pt x="14" y="0"/>
                      <a:pt x="30" y="0"/>
                    </a:cubicBezTo>
                    <a:cubicBezTo>
                      <a:pt x="101" y="0"/>
                      <a:pt x="101" y="0"/>
                      <a:pt x="101" y="0"/>
                    </a:cubicBezTo>
                    <a:cubicBezTo>
                      <a:pt x="118" y="0"/>
                      <a:pt x="131" y="14"/>
                      <a:pt x="131" y="30"/>
                    </a:cubicBezTo>
                  </a:path>
                </a:pathLst>
              </a:custGeom>
              <a:solidFill>
                <a:srgbClr val="F7E0B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/>
                </a:endParaRPr>
              </a:p>
            </p:txBody>
          </p:sp>
          <p:sp>
            <p:nvSpPr>
              <p:cNvPr id="52" name="Freeform 37"/>
              <p:cNvSpPr/>
              <p:nvPr/>
            </p:nvSpPr>
            <p:spPr bwMode="auto">
              <a:xfrm>
                <a:off x="7005638" y="4406266"/>
                <a:ext cx="238125" cy="109538"/>
              </a:xfrm>
              <a:custGeom>
                <a:avLst/>
                <a:gdLst>
                  <a:gd name="T0" fmla="*/ 114 w 114"/>
                  <a:gd name="T1" fmla="*/ 26 h 52"/>
                  <a:gd name="T2" fmla="*/ 88 w 114"/>
                  <a:gd name="T3" fmla="*/ 52 h 52"/>
                  <a:gd name="T4" fmla="*/ 26 w 114"/>
                  <a:gd name="T5" fmla="*/ 52 h 52"/>
                  <a:gd name="T6" fmla="*/ 0 w 114"/>
                  <a:gd name="T7" fmla="*/ 26 h 52"/>
                  <a:gd name="T8" fmla="*/ 26 w 114"/>
                  <a:gd name="T9" fmla="*/ 0 h 52"/>
                  <a:gd name="T10" fmla="*/ 88 w 114"/>
                  <a:gd name="T11" fmla="*/ 0 h 52"/>
                  <a:gd name="T12" fmla="*/ 114 w 114"/>
                  <a:gd name="T13" fmla="*/ 26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4" h="52">
                    <a:moveTo>
                      <a:pt x="114" y="26"/>
                    </a:moveTo>
                    <a:cubicBezTo>
                      <a:pt x="114" y="40"/>
                      <a:pt x="102" y="52"/>
                      <a:pt x="88" y="52"/>
                    </a:cubicBezTo>
                    <a:cubicBezTo>
                      <a:pt x="26" y="52"/>
                      <a:pt x="26" y="52"/>
                      <a:pt x="26" y="52"/>
                    </a:cubicBezTo>
                    <a:cubicBezTo>
                      <a:pt x="12" y="52"/>
                      <a:pt x="0" y="40"/>
                      <a:pt x="0" y="26"/>
                    </a:cubicBezTo>
                    <a:cubicBezTo>
                      <a:pt x="0" y="12"/>
                      <a:pt x="12" y="0"/>
                      <a:pt x="26" y="0"/>
                    </a:cubicBezTo>
                    <a:cubicBezTo>
                      <a:pt x="88" y="0"/>
                      <a:pt x="88" y="0"/>
                      <a:pt x="88" y="0"/>
                    </a:cubicBezTo>
                    <a:cubicBezTo>
                      <a:pt x="102" y="0"/>
                      <a:pt x="114" y="12"/>
                      <a:pt x="114" y="26"/>
                    </a:cubicBezTo>
                  </a:path>
                </a:pathLst>
              </a:custGeom>
              <a:solidFill>
                <a:srgbClr val="F7E0B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/>
                </a:endParaRPr>
              </a:p>
            </p:txBody>
          </p:sp>
          <p:sp>
            <p:nvSpPr>
              <p:cNvPr id="53" name="Freeform 38"/>
              <p:cNvSpPr/>
              <p:nvPr/>
            </p:nvSpPr>
            <p:spPr bwMode="auto">
              <a:xfrm>
                <a:off x="6929438" y="4157029"/>
                <a:ext cx="323850" cy="125413"/>
              </a:xfrm>
              <a:custGeom>
                <a:avLst/>
                <a:gdLst>
                  <a:gd name="T0" fmla="*/ 154 w 154"/>
                  <a:gd name="T1" fmla="*/ 30 h 60"/>
                  <a:gd name="T2" fmla="*/ 125 w 154"/>
                  <a:gd name="T3" fmla="*/ 60 h 60"/>
                  <a:gd name="T4" fmla="*/ 30 w 154"/>
                  <a:gd name="T5" fmla="*/ 60 h 60"/>
                  <a:gd name="T6" fmla="*/ 0 w 154"/>
                  <a:gd name="T7" fmla="*/ 30 h 60"/>
                  <a:gd name="T8" fmla="*/ 30 w 154"/>
                  <a:gd name="T9" fmla="*/ 0 h 60"/>
                  <a:gd name="T10" fmla="*/ 125 w 154"/>
                  <a:gd name="T11" fmla="*/ 0 h 60"/>
                  <a:gd name="T12" fmla="*/ 154 w 154"/>
                  <a:gd name="T13" fmla="*/ 3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4" h="60">
                    <a:moveTo>
                      <a:pt x="154" y="30"/>
                    </a:moveTo>
                    <a:cubicBezTo>
                      <a:pt x="154" y="46"/>
                      <a:pt x="141" y="60"/>
                      <a:pt x="125" y="60"/>
                    </a:cubicBezTo>
                    <a:cubicBezTo>
                      <a:pt x="30" y="60"/>
                      <a:pt x="30" y="60"/>
                      <a:pt x="30" y="60"/>
                    </a:cubicBezTo>
                    <a:cubicBezTo>
                      <a:pt x="13" y="60"/>
                      <a:pt x="0" y="46"/>
                      <a:pt x="0" y="30"/>
                    </a:cubicBezTo>
                    <a:cubicBezTo>
                      <a:pt x="0" y="13"/>
                      <a:pt x="13" y="0"/>
                      <a:pt x="30" y="0"/>
                    </a:cubicBezTo>
                    <a:cubicBezTo>
                      <a:pt x="125" y="0"/>
                      <a:pt x="125" y="0"/>
                      <a:pt x="125" y="0"/>
                    </a:cubicBezTo>
                    <a:cubicBezTo>
                      <a:pt x="141" y="0"/>
                      <a:pt x="154" y="13"/>
                      <a:pt x="154" y="30"/>
                    </a:cubicBezTo>
                  </a:path>
                </a:pathLst>
              </a:custGeom>
              <a:solidFill>
                <a:srgbClr val="F7E0B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/>
                </a:endParaRPr>
              </a:p>
            </p:txBody>
          </p:sp>
          <p:sp>
            <p:nvSpPr>
              <p:cNvPr id="54" name="Freeform 39"/>
              <p:cNvSpPr/>
              <p:nvPr/>
            </p:nvSpPr>
            <p:spPr bwMode="auto">
              <a:xfrm>
                <a:off x="6948488" y="4282441"/>
                <a:ext cx="322263" cy="123825"/>
              </a:xfrm>
              <a:custGeom>
                <a:avLst/>
                <a:gdLst>
                  <a:gd name="T0" fmla="*/ 154 w 154"/>
                  <a:gd name="T1" fmla="*/ 30 h 59"/>
                  <a:gd name="T2" fmla="*/ 124 w 154"/>
                  <a:gd name="T3" fmla="*/ 59 h 59"/>
                  <a:gd name="T4" fmla="*/ 29 w 154"/>
                  <a:gd name="T5" fmla="*/ 59 h 59"/>
                  <a:gd name="T6" fmla="*/ 0 w 154"/>
                  <a:gd name="T7" fmla="*/ 30 h 59"/>
                  <a:gd name="T8" fmla="*/ 29 w 154"/>
                  <a:gd name="T9" fmla="*/ 0 h 59"/>
                  <a:gd name="T10" fmla="*/ 124 w 154"/>
                  <a:gd name="T11" fmla="*/ 0 h 59"/>
                  <a:gd name="T12" fmla="*/ 154 w 154"/>
                  <a:gd name="T13" fmla="*/ 3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4" h="59">
                    <a:moveTo>
                      <a:pt x="154" y="30"/>
                    </a:moveTo>
                    <a:cubicBezTo>
                      <a:pt x="154" y="46"/>
                      <a:pt x="141" y="59"/>
                      <a:pt x="124" y="59"/>
                    </a:cubicBezTo>
                    <a:cubicBezTo>
                      <a:pt x="29" y="59"/>
                      <a:pt x="29" y="59"/>
                      <a:pt x="29" y="59"/>
                    </a:cubicBezTo>
                    <a:cubicBezTo>
                      <a:pt x="13" y="59"/>
                      <a:pt x="0" y="46"/>
                      <a:pt x="0" y="30"/>
                    </a:cubicBezTo>
                    <a:cubicBezTo>
                      <a:pt x="0" y="13"/>
                      <a:pt x="13" y="0"/>
                      <a:pt x="29" y="0"/>
                    </a:cubicBezTo>
                    <a:cubicBezTo>
                      <a:pt x="124" y="0"/>
                      <a:pt x="124" y="0"/>
                      <a:pt x="124" y="0"/>
                    </a:cubicBezTo>
                    <a:cubicBezTo>
                      <a:pt x="141" y="0"/>
                      <a:pt x="154" y="13"/>
                      <a:pt x="154" y="30"/>
                    </a:cubicBezTo>
                  </a:path>
                </a:pathLst>
              </a:custGeom>
              <a:solidFill>
                <a:srgbClr val="F7E0B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/>
                </a:endParaRPr>
              </a:p>
            </p:txBody>
          </p:sp>
          <p:sp>
            <p:nvSpPr>
              <p:cNvPr id="55" name="Rectangle 40"/>
              <p:cNvSpPr>
                <a:spLocks noChangeArrowheads="1"/>
              </p:cNvSpPr>
              <p:nvPr/>
            </p:nvSpPr>
            <p:spPr bwMode="auto">
              <a:xfrm>
                <a:off x="7164388" y="4172904"/>
                <a:ext cx="69850" cy="93663"/>
              </a:xfrm>
              <a:prstGeom prst="rect">
                <a:avLst/>
              </a:prstGeom>
              <a:solidFill>
                <a:srgbClr val="F7EC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/>
                </a:endParaRPr>
              </a:p>
            </p:txBody>
          </p:sp>
          <p:sp>
            <p:nvSpPr>
              <p:cNvPr id="56" name="Oval 41"/>
              <p:cNvSpPr>
                <a:spLocks noChangeArrowheads="1"/>
              </p:cNvSpPr>
              <p:nvPr/>
            </p:nvSpPr>
            <p:spPr bwMode="auto">
              <a:xfrm>
                <a:off x="7119938" y="4047491"/>
                <a:ext cx="69850" cy="92075"/>
              </a:xfrm>
              <a:prstGeom prst="ellipse">
                <a:avLst/>
              </a:prstGeom>
              <a:solidFill>
                <a:srgbClr val="F7EC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/>
                </a:endParaRPr>
              </a:p>
            </p:txBody>
          </p:sp>
          <p:sp>
            <p:nvSpPr>
              <p:cNvPr id="57" name="Oval 42"/>
              <p:cNvSpPr>
                <a:spLocks noChangeArrowheads="1"/>
              </p:cNvSpPr>
              <p:nvPr/>
            </p:nvSpPr>
            <p:spPr bwMode="auto">
              <a:xfrm>
                <a:off x="7185025" y="4299904"/>
                <a:ext cx="68263" cy="90488"/>
              </a:xfrm>
              <a:prstGeom prst="ellipse">
                <a:avLst/>
              </a:prstGeom>
              <a:solidFill>
                <a:srgbClr val="F7EC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/>
                </a:endParaRPr>
              </a:p>
            </p:txBody>
          </p:sp>
          <p:sp>
            <p:nvSpPr>
              <p:cNvPr id="58" name="Oval 43"/>
              <p:cNvSpPr>
                <a:spLocks noChangeArrowheads="1"/>
              </p:cNvSpPr>
              <p:nvPr/>
            </p:nvSpPr>
            <p:spPr bwMode="auto">
              <a:xfrm>
                <a:off x="7169150" y="4423729"/>
                <a:ext cx="55563" cy="74613"/>
              </a:xfrm>
              <a:prstGeom prst="ellipse">
                <a:avLst/>
              </a:prstGeom>
              <a:solidFill>
                <a:srgbClr val="F7EC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/>
                </a:endParaRPr>
              </a:p>
            </p:txBody>
          </p:sp>
          <p:sp>
            <p:nvSpPr>
              <p:cNvPr id="59" name="Freeform 44"/>
              <p:cNvSpPr/>
              <p:nvPr/>
            </p:nvSpPr>
            <p:spPr bwMode="auto">
              <a:xfrm>
                <a:off x="7527925" y="4098291"/>
                <a:ext cx="854075" cy="403225"/>
              </a:xfrm>
              <a:custGeom>
                <a:avLst/>
                <a:gdLst>
                  <a:gd name="T0" fmla="*/ 51 w 407"/>
                  <a:gd name="T1" fmla="*/ 0 h 192"/>
                  <a:gd name="T2" fmla="*/ 407 w 407"/>
                  <a:gd name="T3" fmla="*/ 0 h 192"/>
                  <a:gd name="T4" fmla="*/ 391 w 407"/>
                  <a:gd name="T5" fmla="*/ 192 h 192"/>
                  <a:gd name="T6" fmla="*/ 51 w 407"/>
                  <a:gd name="T7" fmla="*/ 192 h 192"/>
                  <a:gd name="T8" fmla="*/ 51 w 407"/>
                  <a:gd name="T9" fmla="*/ 0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7" h="192">
                    <a:moveTo>
                      <a:pt x="51" y="0"/>
                    </a:moveTo>
                    <a:cubicBezTo>
                      <a:pt x="98" y="0"/>
                      <a:pt x="407" y="0"/>
                      <a:pt x="407" y="0"/>
                    </a:cubicBezTo>
                    <a:cubicBezTo>
                      <a:pt x="391" y="192"/>
                      <a:pt x="391" y="192"/>
                      <a:pt x="391" y="192"/>
                    </a:cubicBezTo>
                    <a:cubicBezTo>
                      <a:pt x="391" y="192"/>
                      <a:pt x="102" y="192"/>
                      <a:pt x="51" y="192"/>
                    </a:cubicBezTo>
                    <a:cubicBezTo>
                      <a:pt x="0" y="192"/>
                      <a:pt x="4" y="0"/>
                      <a:pt x="5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/>
                </a:endParaRPr>
              </a:p>
            </p:txBody>
          </p:sp>
        </p:grpSp>
      </p:grpSp>
      <p:grpSp>
        <p:nvGrpSpPr>
          <p:cNvPr id="60" name="Group 55"/>
          <p:cNvGrpSpPr/>
          <p:nvPr/>
        </p:nvGrpSpPr>
        <p:grpSpPr>
          <a:xfrm>
            <a:off x="3057669" y="3197514"/>
            <a:ext cx="3027362" cy="3201988"/>
            <a:chOff x="2976389" y="2994979"/>
            <a:chExt cx="3027362" cy="3201988"/>
          </a:xfrm>
        </p:grpSpPr>
        <p:sp>
          <p:nvSpPr>
            <p:cNvPr id="61" name="Freeform 45"/>
            <p:cNvSpPr/>
            <p:nvPr/>
          </p:nvSpPr>
          <p:spPr bwMode="auto">
            <a:xfrm>
              <a:off x="2976389" y="5585779"/>
              <a:ext cx="1130300" cy="469900"/>
            </a:xfrm>
            <a:custGeom>
              <a:avLst/>
              <a:gdLst>
                <a:gd name="T0" fmla="*/ 461 w 712"/>
                <a:gd name="T1" fmla="*/ 296 h 296"/>
                <a:gd name="T2" fmla="*/ 712 w 712"/>
                <a:gd name="T3" fmla="*/ 4 h 296"/>
                <a:gd name="T4" fmla="*/ 320 w 712"/>
                <a:gd name="T5" fmla="*/ 0 h 296"/>
                <a:gd name="T6" fmla="*/ 0 w 712"/>
                <a:gd name="T7" fmla="*/ 293 h 296"/>
                <a:gd name="T8" fmla="*/ 461 w 712"/>
                <a:gd name="T9" fmla="*/ 296 h 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12" h="296">
                  <a:moveTo>
                    <a:pt x="461" y="296"/>
                  </a:moveTo>
                  <a:lnTo>
                    <a:pt x="712" y="4"/>
                  </a:lnTo>
                  <a:lnTo>
                    <a:pt x="320" y="0"/>
                  </a:lnTo>
                  <a:lnTo>
                    <a:pt x="0" y="293"/>
                  </a:lnTo>
                  <a:lnTo>
                    <a:pt x="461" y="296"/>
                  </a:lnTo>
                  <a:close/>
                </a:path>
              </a:pathLst>
            </a:custGeom>
            <a:solidFill>
              <a:schemeClr val="tx2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</a:endParaRPr>
            </a:p>
          </p:txBody>
        </p:sp>
        <p:sp>
          <p:nvSpPr>
            <p:cNvPr id="62" name="Freeform 46"/>
            <p:cNvSpPr/>
            <p:nvPr/>
          </p:nvSpPr>
          <p:spPr bwMode="auto">
            <a:xfrm>
              <a:off x="2976389" y="6050916"/>
              <a:ext cx="736600" cy="146050"/>
            </a:xfrm>
            <a:custGeom>
              <a:avLst/>
              <a:gdLst>
                <a:gd name="T0" fmla="*/ 0 w 464"/>
                <a:gd name="T1" fmla="*/ 0 h 92"/>
                <a:gd name="T2" fmla="*/ 0 w 464"/>
                <a:gd name="T3" fmla="*/ 85 h 92"/>
                <a:gd name="T4" fmla="*/ 464 w 464"/>
                <a:gd name="T5" fmla="*/ 92 h 92"/>
                <a:gd name="T6" fmla="*/ 461 w 464"/>
                <a:gd name="T7" fmla="*/ 2 h 92"/>
                <a:gd name="T8" fmla="*/ 0 w 464"/>
                <a:gd name="T9" fmla="*/ 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4" h="92">
                  <a:moveTo>
                    <a:pt x="0" y="0"/>
                  </a:moveTo>
                  <a:lnTo>
                    <a:pt x="0" y="85"/>
                  </a:lnTo>
                  <a:lnTo>
                    <a:pt x="464" y="92"/>
                  </a:lnTo>
                  <a:lnTo>
                    <a:pt x="461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</a:endParaRPr>
            </a:p>
          </p:txBody>
        </p:sp>
        <p:sp>
          <p:nvSpPr>
            <p:cNvPr id="63" name="Freeform 47"/>
            <p:cNvSpPr/>
            <p:nvPr/>
          </p:nvSpPr>
          <p:spPr bwMode="auto">
            <a:xfrm>
              <a:off x="3708226" y="5592129"/>
              <a:ext cx="398463" cy="604838"/>
            </a:xfrm>
            <a:custGeom>
              <a:avLst/>
              <a:gdLst>
                <a:gd name="T0" fmla="*/ 251 w 251"/>
                <a:gd name="T1" fmla="*/ 0 h 381"/>
                <a:gd name="T2" fmla="*/ 251 w 251"/>
                <a:gd name="T3" fmla="*/ 81 h 381"/>
                <a:gd name="T4" fmla="*/ 3 w 251"/>
                <a:gd name="T5" fmla="*/ 381 h 381"/>
                <a:gd name="T6" fmla="*/ 0 w 251"/>
                <a:gd name="T7" fmla="*/ 291 h 381"/>
                <a:gd name="T8" fmla="*/ 251 w 251"/>
                <a:gd name="T9" fmla="*/ 0 h 3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1" h="381">
                  <a:moveTo>
                    <a:pt x="251" y="0"/>
                  </a:moveTo>
                  <a:lnTo>
                    <a:pt x="251" y="81"/>
                  </a:lnTo>
                  <a:lnTo>
                    <a:pt x="3" y="381"/>
                  </a:lnTo>
                  <a:lnTo>
                    <a:pt x="0" y="291"/>
                  </a:lnTo>
                  <a:lnTo>
                    <a:pt x="251" y="0"/>
                  </a:ln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</a:endParaRPr>
            </a:p>
          </p:txBody>
        </p:sp>
        <p:sp>
          <p:nvSpPr>
            <p:cNvPr id="64" name="Freeform 48"/>
            <p:cNvSpPr/>
            <p:nvPr/>
          </p:nvSpPr>
          <p:spPr bwMode="auto">
            <a:xfrm>
              <a:off x="3357389" y="4236404"/>
              <a:ext cx="368300" cy="1590675"/>
            </a:xfrm>
            <a:custGeom>
              <a:avLst/>
              <a:gdLst>
                <a:gd name="T0" fmla="*/ 205 w 232"/>
                <a:gd name="T1" fmla="*/ 1002 h 1002"/>
                <a:gd name="T2" fmla="*/ 185 w 232"/>
                <a:gd name="T3" fmla="*/ 235 h 1002"/>
                <a:gd name="T4" fmla="*/ 232 w 232"/>
                <a:gd name="T5" fmla="*/ 241 h 1002"/>
                <a:gd name="T6" fmla="*/ 221 w 232"/>
                <a:gd name="T7" fmla="*/ 0 h 1002"/>
                <a:gd name="T8" fmla="*/ 77 w 232"/>
                <a:gd name="T9" fmla="*/ 60 h 1002"/>
                <a:gd name="T10" fmla="*/ 0 w 232"/>
                <a:gd name="T11" fmla="*/ 1002 h 1002"/>
                <a:gd name="T12" fmla="*/ 205 w 232"/>
                <a:gd name="T13" fmla="*/ 1002 h 10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2" h="1002">
                  <a:moveTo>
                    <a:pt x="205" y="1002"/>
                  </a:moveTo>
                  <a:lnTo>
                    <a:pt x="185" y="235"/>
                  </a:lnTo>
                  <a:lnTo>
                    <a:pt x="232" y="241"/>
                  </a:lnTo>
                  <a:lnTo>
                    <a:pt x="221" y="0"/>
                  </a:lnTo>
                  <a:lnTo>
                    <a:pt x="77" y="60"/>
                  </a:lnTo>
                  <a:lnTo>
                    <a:pt x="0" y="1002"/>
                  </a:lnTo>
                  <a:lnTo>
                    <a:pt x="205" y="1002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</a:endParaRPr>
            </a:p>
          </p:txBody>
        </p:sp>
        <p:sp>
          <p:nvSpPr>
            <p:cNvPr id="65" name="Freeform 49"/>
            <p:cNvSpPr/>
            <p:nvPr/>
          </p:nvSpPr>
          <p:spPr bwMode="auto">
            <a:xfrm>
              <a:off x="3647901" y="4595179"/>
              <a:ext cx="79375" cy="1231900"/>
            </a:xfrm>
            <a:custGeom>
              <a:avLst/>
              <a:gdLst>
                <a:gd name="T0" fmla="*/ 20 w 50"/>
                <a:gd name="T1" fmla="*/ 12 h 776"/>
                <a:gd name="T2" fmla="*/ 50 w 50"/>
                <a:gd name="T3" fmla="*/ 743 h 776"/>
                <a:gd name="T4" fmla="*/ 22 w 50"/>
                <a:gd name="T5" fmla="*/ 776 h 776"/>
                <a:gd name="T6" fmla="*/ 0 w 50"/>
                <a:gd name="T7" fmla="*/ 0 h 776"/>
                <a:gd name="T8" fmla="*/ 20 w 50"/>
                <a:gd name="T9" fmla="*/ 12 h 7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776">
                  <a:moveTo>
                    <a:pt x="20" y="12"/>
                  </a:moveTo>
                  <a:lnTo>
                    <a:pt x="50" y="743"/>
                  </a:lnTo>
                  <a:lnTo>
                    <a:pt x="22" y="776"/>
                  </a:lnTo>
                  <a:lnTo>
                    <a:pt x="0" y="0"/>
                  </a:lnTo>
                  <a:lnTo>
                    <a:pt x="20" y="12"/>
                  </a:ln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</a:endParaRPr>
            </a:p>
          </p:txBody>
        </p:sp>
        <p:sp>
          <p:nvSpPr>
            <p:cNvPr id="66" name="Freeform 50"/>
            <p:cNvSpPr/>
            <p:nvPr/>
          </p:nvSpPr>
          <p:spPr bwMode="auto">
            <a:xfrm>
              <a:off x="3616151" y="2994979"/>
              <a:ext cx="301625" cy="2498725"/>
            </a:xfrm>
            <a:custGeom>
              <a:avLst/>
              <a:gdLst>
                <a:gd name="T0" fmla="*/ 67 w 190"/>
                <a:gd name="T1" fmla="*/ 0 h 1574"/>
                <a:gd name="T2" fmla="*/ 190 w 190"/>
                <a:gd name="T3" fmla="*/ 1574 h 1574"/>
                <a:gd name="T4" fmla="*/ 106 w 190"/>
                <a:gd name="T5" fmla="*/ 1524 h 1574"/>
                <a:gd name="T6" fmla="*/ 0 w 190"/>
                <a:gd name="T7" fmla="*/ 74 h 1574"/>
                <a:gd name="T8" fmla="*/ 67 w 190"/>
                <a:gd name="T9" fmla="*/ 0 h 15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0" h="1574">
                  <a:moveTo>
                    <a:pt x="67" y="0"/>
                  </a:moveTo>
                  <a:lnTo>
                    <a:pt x="190" y="1574"/>
                  </a:lnTo>
                  <a:lnTo>
                    <a:pt x="106" y="1524"/>
                  </a:lnTo>
                  <a:lnTo>
                    <a:pt x="0" y="74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</a:endParaRPr>
            </a:p>
          </p:txBody>
        </p:sp>
        <p:sp>
          <p:nvSpPr>
            <p:cNvPr id="67" name="Freeform 51"/>
            <p:cNvSpPr/>
            <p:nvPr/>
          </p:nvSpPr>
          <p:spPr bwMode="auto">
            <a:xfrm>
              <a:off x="3722514" y="2994979"/>
              <a:ext cx="642938" cy="2498725"/>
            </a:xfrm>
            <a:custGeom>
              <a:avLst/>
              <a:gdLst>
                <a:gd name="T0" fmla="*/ 0 w 405"/>
                <a:gd name="T1" fmla="*/ 0 h 1574"/>
                <a:gd name="T2" fmla="*/ 299 w 405"/>
                <a:gd name="T3" fmla="*/ 128 h 1574"/>
                <a:gd name="T4" fmla="*/ 405 w 405"/>
                <a:gd name="T5" fmla="*/ 1361 h 1574"/>
                <a:gd name="T6" fmla="*/ 123 w 405"/>
                <a:gd name="T7" fmla="*/ 1574 h 1574"/>
                <a:gd name="T8" fmla="*/ 0 w 405"/>
                <a:gd name="T9" fmla="*/ 0 h 15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5" h="1574">
                  <a:moveTo>
                    <a:pt x="0" y="0"/>
                  </a:moveTo>
                  <a:lnTo>
                    <a:pt x="299" y="128"/>
                  </a:lnTo>
                  <a:lnTo>
                    <a:pt x="405" y="1361"/>
                  </a:lnTo>
                  <a:lnTo>
                    <a:pt x="123" y="15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</a:endParaRPr>
            </a:p>
          </p:txBody>
        </p:sp>
        <p:sp>
          <p:nvSpPr>
            <p:cNvPr id="68" name="Freeform 52"/>
            <p:cNvSpPr/>
            <p:nvPr/>
          </p:nvSpPr>
          <p:spPr bwMode="auto">
            <a:xfrm>
              <a:off x="3784426" y="3112454"/>
              <a:ext cx="531813" cy="2227263"/>
            </a:xfrm>
            <a:custGeom>
              <a:avLst/>
              <a:gdLst>
                <a:gd name="T0" fmla="*/ 0 w 335"/>
                <a:gd name="T1" fmla="*/ 0 h 1403"/>
                <a:gd name="T2" fmla="*/ 231 w 335"/>
                <a:gd name="T3" fmla="*/ 89 h 1403"/>
                <a:gd name="T4" fmla="*/ 335 w 335"/>
                <a:gd name="T5" fmla="*/ 1254 h 1403"/>
                <a:gd name="T6" fmla="*/ 120 w 335"/>
                <a:gd name="T7" fmla="*/ 1403 h 1403"/>
                <a:gd name="T8" fmla="*/ 0 w 335"/>
                <a:gd name="T9" fmla="*/ 0 h 1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5" h="1403">
                  <a:moveTo>
                    <a:pt x="0" y="0"/>
                  </a:moveTo>
                  <a:lnTo>
                    <a:pt x="231" y="89"/>
                  </a:lnTo>
                  <a:lnTo>
                    <a:pt x="335" y="1254"/>
                  </a:lnTo>
                  <a:lnTo>
                    <a:pt x="120" y="140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</a:endParaRPr>
            </a:p>
          </p:txBody>
        </p:sp>
        <p:grpSp>
          <p:nvGrpSpPr>
            <p:cNvPr id="69" name="Group 64"/>
            <p:cNvGrpSpPr/>
            <p:nvPr/>
          </p:nvGrpSpPr>
          <p:grpSpPr>
            <a:xfrm>
              <a:off x="3974926" y="3836354"/>
              <a:ext cx="2028825" cy="823913"/>
              <a:chOff x="4105275" y="3836354"/>
              <a:chExt cx="2028825" cy="823913"/>
            </a:xfrm>
          </p:grpSpPr>
          <p:sp>
            <p:nvSpPr>
              <p:cNvPr id="70" name="Oval 53"/>
              <p:cNvSpPr>
                <a:spLocks noChangeArrowheads="1"/>
              </p:cNvSpPr>
              <p:nvPr/>
            </p:nvSpPr>
            <p:spPr bwMode="auto">
              <a:xfrm>
                <a:off x="5216525" y="4025266"/>
                <a:ext cx="420688" cy="263525"/>
              </a:xfrm>
              <a:prstGeom prst="ellipse">
                <a:avLst/>
              </a:prstGeom>
              <a:solidFill>
                <a:srgbClr val="E8D3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/>
                </a:endParaRPr>
              </a:p>
            </p:txBody>
          </p:sp>
          <p:sp>
            <p:nvSpPr>
              <p:cNvPr id="71" name="Freeform 54"/>
              <p:cNvSpPr/>
              <p:nvPr/>
            </p:nvSpPr>
            <p:spPr bwMode="auto">
              <a:xfrm>
                <a:off x="4927600" y="3836354"/>
                <a:ext cx="849313" cy="661988"/>
              </a:xfrm>
              <a:custGeom>
                <a:avLst/>
                <a:gdLst>
                  <a:gd name="T0" fmla="*/ 0 w 405"/>
                  <a:gd name="T1" fmla="*/ 311 h 316"/>
                  <a:gd name="T2" fmla="*/ 7 w 405"/>
                  <a:gd name="T3" fmla="*/ 136 h 316"/>
                  <a:gd name="T4" fmla="*/ 203 w 405"/>
                  <a:gd name="T5" fmla="*/ 7 h 316"/>
                  <a:gd name="T6" fmla="*/ 405 w 405"/>
                  <a:gd name="T7" fmla="*/ 135 h 316"/>
                  <a:gd name="T8" fmla="*/ 347 w 405"/>
                  <a:gd name="T9" fmla="*/ 197 h 316"/>
                  <a:gd name="T10" fmla="*/ 168 w 405"/>
                  <a:gd name="T11" fmla="*/ 136 h 316"/>
                  <a:gd name="T12" fmla="*/ 189 w 405"/>
                  <a:gd name="T13" fmla="*/ 190 h 316"/>
                  <a:gd name="T14" fmla="*/ 306 w 405"/>
                  <a:gd name="T15" fmla="*/ 224 h 316"/>
                  <a:gd name="T16" fmla="*/ 152 w 405"/>
                  <a:gd name="T17" fmla="*/ 279 h 316"/>
                  <a:gd name="T18" fmla="*/ 54 w 405"/>
                  <a:gd name="T19" fmla="*/ 310 h 316"/>
                  <a:gd name="T20" fmla="*/ 0 w 405"/>
                  <a:gd name="T21" fmla="*/ 311 h 3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05" h="316">
                    <a:moveTo>
                      <a:pt x="0" y="311"/>
                    </a:moveTo>
                    <a:cubicBezTo>
                      <a:pt x="0" y="308"/>
                      <a:pt x="7" y="136"/>
                      <a:pt x="7" y="136"/>
                    </a:cubicBezTo>
                    <a:cubicBezTo>
                      <a:pt x="7" y="136"/>
                      <a:pt x="121" y="15"/>
                      <a:pt x="203" y="7"/>
                    </a:cubicBezTo>
                    <a:cubicBezTo>
                      <a:pt x="285" y="0"/>
                      <a:pt x="405" y="135"/>
                      <a:pt x="405" y="135"/>
                    </a:cubicBezTo>
                    <a:cubicBezTo>
                      <a:pt x="405" y="135"/>
                      <a:pt x="365" y="228"/>
                      <a:pt x="347" y="197"/>
                    </a:cubicBezTo>
                    <a:cubicBezTo>
                      <a:pt x="301" y="117"/>
                      <a:pt x="190" y="108"/>
                      <a:pt x="168" y="136"/>
                    </a:cubicBezTo>
                    <a:cubicBezTo>
                      <a:pt x="145" y="165"/>
                      <a:pt x="153" y="187"/>
                      <a:pt x="189" y="190"/>
                    </a:cubicBezTo>
                    <a:cubicBezTo>
                      <a:pt x="224" y="193"/>
                      <a:pt x="304" y="168"/>
                      <a:pt x="306" y="224"/>
                    </a:cubicBezTo>
                    <a:cubicBezTo>
                      <a:pt x="308" y="280"/>
                      <a:pt x="184" y="271"/>
                      <a:pt x="152" y="279"/>
                    </a:cubicBezTo>
                    <a:cubicBezTo>
                      <a:pt x="120" y="286"/>
                      <a:pt x="79" y="304"/>
                      <a:pt x="54" y="310"/>
                    </a:cubicBezTo>
                    <a:cubicBezTo>
                      <a:pt x="31" y="316"/>
                      <a:pt x="0" y="311"/>
                      <a:pt x="0" y="311"/>
                    </a:cubicBezTo>
                    <a:close/>
                  </a:path>
                </a:pathLst>
              </a:custGeom>
              <a:solidFill>
                <a:srgbClr val="F7E0B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/>
                </a:endParaRPr>
              </a:p>
            </p:txBody>
          </p:sp>
          <p:sp>
            <p:nvSpPr>
              <p:cNvPr id="72" name="Freeform 55"/>
              <p:cNvSpPr/>
              <p:nvPr/>
            </p:nvSpPr>
            <p:spPr bwMode="auto">
              <a:xfrm>
                <a:off x="5286375" y="4080829"/>
                <a:ext cx="847725" cy="579438"/>
              </a:xfrm>
              <a:custGeom>
                <a:avLst/>
                <a:gdLst>
                  <a:gd name="T0" fmla="*/ 0 w 404"/>
                  <a:gd name="T1" fmla="*/ 253 h 276"/>
                  <a:gd name="T2" fmla="*/ 23 w 404"/>
                  <a:gd name="T3" fmla="*/ 276 h 276"/>
                  <a:gd name="T4" fmla="*/ 380 w 404"/>
                  <a:gd name="T5" fmla="*/ 276 h 276"/>
                  <a:gd name="T6" fmla="*/ 404 w 404"/>
                  <a:gd name="T7" fmla="*/ 253 h 276"/>
                  <a:gd name="T8" fmla="*/ 404 w 404"/>
                  <a:gd name="T9" fmla="*/ 23 h 276"/>
                  <a:gd name="T10" fmla="*/ 380 w 404"/>
                  <a:gd name="T11" fmla="*/ 0 h 276"/>
                  <a:gd name="T12" fmla="*/ 23 w 404"/>
                  <a:gd name="T13" fmla="*/ 0 h 276"/>
                  <a:gd name="T14" fmla="*/ 0 w 404"/>
                  <a:gd name="T15" fmla="*/ 23 h 276"/>
                  <a:gd name="T16" fmla="*/ 0 w 404"/>
                  <a:gd name="T17" fmla="*/ 253 h 2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04" h="276">
                    <a:moveTo>
                      <a:pt x="0" y="253"/>
                    </a:moveTo>
                    <a:cubicBezTo>
                      <a:pt x="0" y="265"/>
                      <a:pt x="11" y="276"/>
                      <a:pt x="23" y="276"/>
                    </a:cubicBezTo>
                    <a:cubicBezTo>
                      <a:pt x="380" y="276"/>
                      <a:pt x="380" y="276"/>
                      <a:pt x="380" y="276"/>
                    </a:cubicBezTo>
                    <a:cubicBezTo>
                      <a:pt x="393" y="276"/>
                      <a:pt x="404" y="265"/>
                      <a:pt x="404" y="253"/>
                    </a:cubicBezTo>
                    <a:cubicBezTo>
                      <a:pt x="404" y="23"/>
                      <a:pt x="404" y="23"/>
                      <a:pt x="404" y="23"/>
                    </a:cubicBezTo>
                    <a:cubicBezTo>
                      <a:pt x="404" y="10"/>
                      <a:pt x="393" y="0"/>
                      <a:pt x="380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11" y="0"/>
                      <a:pt x="0" y="10"/>
                      <a:pt x="0" y="23"/>
                    </a:cubicBezTo>
                    <a:lnTo>
                      <a:pt x="0" y="25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/>
                </a:endParaRPr>
              </a:p>
            </p:txBody>
          </p:sp>
          <p:grpSp>
            <p:nvGrpSpPr>
              <p:cNvPr id="73" name="Group 68"/>
              <p:cNvGrpSpPr/>
              <p:nvPr/>
            </p:nvGrpSpPr>
            <p:grpSpPr>
              <a:xfrm>
                <a:off x="5343525" y="4488816"/>
                <a:ext cx="188913" cy="120650"/>
                <a:chOff x="5343525" y="3719512"/>
                <a:chExt cx="188913" cy="120650"/>
              </a:xfrm>
            </p:grpSpPr>
            <p:sp>
              <p:nvSpPr>
                <p:cNvPr id="114" name="Oval 56"/>
                <p:cNvSpPr>
                  <a:spLocks noChangeArrowheads="1"/>
                </p:cNvSpPr>
                <p:nvPr/>
              </p:nvSpPr>
              <p:spPr bwMode="auto">
                <a:xfrm>
                  <a:off x="5411788" y="3719512"/>
                  <a:ext cx="120650" cy="120650"/>
                </a:xfrm>
                <a:prstGeom prst="ellipse">
                  <a:avLst/>
                </a:prstGeom>
                <a:solidFill>
                  <a:schemeClr val="accent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Open Sans"/>
                  </a:endParaRPr>
                </a:p>
              </p:txBody>
            </p:sp>
            <p:sp>
              <p:nvSpPr>
                <p:cNvPr id="115" name="Oval 57"/>
                <p:cNvSpPr>
                  <a:spLocks noChangeArrowheads="1"/>
                </p:cNvSpPr>
                <p:nvPr/>
              </p:nvSpPr>
              <p:spPr bwMode="auto">
                <a:xfrm>
                  <a:off x="5343525" y="3719512"/>
                  <a:ext cx="119063" cy="120650"/>
                </a:xfrm>
                <a:prstGeom prst="ellipse">
                  <a:avLst/>
                </a:prstGeom>
                <a:solidFill>
                  <a:schemeClr val="accent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Open Sans"/>
                  </a:endParaRPr>
                </a:p>
              </p:txBody>
            </p:sp>
          </p:grpSp>
          <p:grpSp>
            <p:nvGrpSpPr>
              <p:cNvPr id="74" name="Group 69"/>
              <p:cNvGrpSpPr/>
              <p:nvPr/>
            </p:nvGrpSpPr>
            <p:grpSpPr>
              <a:xfrm>
                <a:off x="5848350" y="4215766"/>
                <a:ext cx="204788" cy="158750"/>
                <a:chOff x="5848350" y="3446462"/>
                <a:chExt cx="204788" cy="158750"/>
              </a:xfrm>
            </p:grpSpPr>
            <p:sp>
              <p:nvSpPr>
                <p:cNvPr id="102" name="Freeform 58"/>
                <p:cNvSpPr/>
                <p:nvPr/>
              </p:nvSpPr>
              <p:spPr bwMode="auto">
                <a:xfrm>
                  <a:off x="5848350" y="3446462"/>
                  <a:ext cx="204788" cy="158750"/>
                </a:xfrm>
                <a:custGeom>
                  <a:avLst/>
                  <a:gdLst>
                    <a:gd name="T0" fmla="*/ 0 w 97"/>
                    <a:gd name="T1" fmla="*/ 66 h 76"/>
                    <a:gd name="T2" fmla="*/ 11 w 97"/>
                    <a:gd name="T3" fmla="*/ 76 h 76"/>
                    <a:gd name="T4" fmla="*/ 86 w 97"/>
                    <a:gd name="T5" fmla="*/ 76 h 76"/>
                    <a:gd name="T6" fmla="*/ 97 w 97"/>
                    <a:gd name="T7" fmla="*/ 66 h 76"/>
                    <a:gd name="T8" fmla="*/ 97 w 97"/>
                    <a:gd name="T9" fmla="*/ 11 h 76"/>
                    <a:gd name="T10" fmla="*/ 86 w 97"/>
                    <a:gd name="T11" fmla="*/ 0 h 76"/>
                    <a:gd name="T12" fmla="*/ 11 w 97"/>
                    <a:gd name="T13" fmla="*/ 0 h 76"/>
                    <a:gd name="T14" fmla="*/ 0 w 97"/>
                    <a:gd name="T15" fmla="*/ 11 h 76"/>
                    <a:gd name="T16" fmla="*/ 0 w 97"/>
                    <a:gd name="T17" fmla="*/ 66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97" h="76">
                      <a:moveTo>
                        <a:pt x="0" y="66"/>
                      </a:moveTo>
                      <a:cubicBezTo>
                        <a:pt x="0" y="72"/>
                        <a:pt x="5" y="76"/>
                        <a:pt x="11" y="76"/>
                      </a:cubicBezTo>
                      <a:cubicBezTo>
                        <a:pt x="86" y="76"/>
                        <a:pt x="86" y="76"/>
                        <a:pt x="86" y="76"/>
                      </a:cubicBezTo>
                      <a:cubicBezTo>
                        <a:pt x="92" y="76"/>
                        <a:pt x="97" y="72"/>
                        <a:pt x="97" y="66"/>
                      </a:cubicBezTo>
                      <a:cubicBezTo>
                        <a:pt x="97" y="11"/>
                        <a:pt x="97" y="11"/>
                        <a:pt x="97" y="11"/>
                      </a:cubicBezTo>
                      <a:cubicBezTo>
                        <a:pt x="97" y="5"/>
                        <a:pt x="92" y="0"/>
                        <a:pt x="86" y="0"/>
                      </a:cubicBez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5" y="0"/>
                        <a:pt x="0" y="5"/>
                        <a:pt x="0" y="11"/>
                      </a:cubicBezTo>
                      <a:lnTo>
                        <a:pt x="0" y="66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Open Sans"/>
                  </a:endParaRPr>
                </a:p>
              </p:txBody>
            </p:sp>
            <p:sp>
              <p:nvSpPr>
                <p:cNvPr id="103" name="Freeform 59"/>
                <p:cNvSpPr>
                  <a:spLocks noEditPoints="1"/>
                </p:cNvSpPr>
                <p:nvPr/>
              </p:nvSpPr>
              <p:spPr bwMode="auto">
                <a:xfrm>
                  <a:off x="5918200" y="3446462"/>
                  <a:ext cx="69850" cy="158750"/>
                </a:xfrm>
                <a:custGeom>
                  <a:avLst/>
                  <a:gdLst>
                    <a:gd name="T0" fmla="*/ 0 w 33"/>
                    <a:gd name="T1" fmla="*/ 38 h 76"/>
                    <a:gd name="T2" fmla="*/ 16 w 33"/>
                    <a:gd name="T3" fmla="*/ 0 h 76"/>
                    <a:gd name="T4" fmla="*/ 33 w 33"/>
                    <a:gd name="T5" fmla="*/ 38 h 76"/>
                    <a:gd name="T6" fmla="*/ 16 w 33"/>
                    <a:gd name="T7" fmla="*/ 76 h 76"/>
                    <a:gd name="T8" fmla="*/ 0 w 33"/>
                    <a:gd name="T9" fmla="*/ 38 h 76"/>
                    <a:gd name="T10" fmla="*/ 3 w 33"/>
                    <a:gd name="T11" fmla="*/ 38 h 76"/>
                    <a:gd name="T12" fmla="*/ 16 w 33"/>
                    <a:gd name="T13" fmla="*/ 74 h 76"/>
                    <a:gd name="T14" fmla="*/ 30 w 33"/>
                    <a:gd name="T15" fmla="*/ 38 h 76"/>
                    <a:gd name="T16" fmla="*/ 16 w 33"/>
                    <a:gd name="T17" fmla="*/ 3 h 76"/>
                    <a:gd name="T18" fmla="*/ 3 w 33"/>
                    <a:gd name="T19" fmla="*/ 38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33" h="76">
                      <a:moveTo>
                        <a:pt x="0" y="38"/>
                      </a:moveTo>
                      <a:cubicBezTo>
                        <a:pt x="0" y="17"/>
                        <a:pt x="7" y="0"/>
                        <a:pt x="16" y="0"/>
                      </a:cubicBezTo>
                      <a:cubicBezTo>
                        <a:pt x="26" y="0"/>
                        <a:pt x="33" y="17"/>
                        <a:pt x="33" y="38"/>
                      </a:cubicBezTo>
                      <a:cubicBezTo>
                        <a:pt x="33" y="60"/>
                        <a:pt x="26" y="76"/>
                        <a:pt x="16" y="76"/>
                      </a:cubicBezTo>
                      <a:cubicBezTo>
                        <a:pt x="7" y="76"/>
                        <a:pt x="0" y="60"/>
                        <a:pt x="0" y="38"/>
                      </a:cubicBezTo>
                      <a:close/>
                      <a:moveTo>
                        <a:pt x="3" y="38"/>
                      </a:moveTo>
                      <a:cubicBezTo>
                        <a:pt x="3" y="57"/>
                        <a:pt x="9" y="74"/>
                        <a:pt x="16" y="74"/>
                      </a:cubicBezTo>
                      <a:cubicBezTo>
                        <a:pt x="24" y="74"/>
                        <a:pt x="30" y="57"/>
                        <a:pt x="30" y="38"/>
                      </a:cubicBezTo>
                      <a:cubicBezTo>
                        <a:pt x="30" y="19"/>
                        <a:pt x="24" y="3"/>
                        <a:pt x="16" y="3"/>
                      </a:cubicBezTo>
                      <a:cubicBezTo>
                        <a:pt x="9" y="3"/>
                        <a:pt x="3" y="19"/>
                        <a:pt x="3" y="38"/>
                      </a:cubicBezTo>
                      <a:close/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Open Sans"/>
                  </a:endParaRPr>
                </a:p>
              </p:txBody>
            </p:sp>
            <p:sp>
              <p:nvSpPr>
                <p:cNvPr id="104" name="Rectangle 60"/>
                <p:cNvSpPr>
                  <a:spLocks noChangeArrowheads="1"/>
                </p:cNvSpPr>
                <p:nvPr/>
              </p:nvSpPr>
              <p:spPr bwMode="auto">
                <a:xfrm>
                  <a:off x="5972175" y="3465512"/>
                  <a:ext cx="80963" cy="6350"/>
                </a:xfrm>
                <a:prstGeom prst="rect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Open Sans"/>
                  </a:endParaRPr>
                </a:p>
              </p:txBody>
            </p:sp>
            <p:sp>
              <p:nvSpPr>
                <p:cNvPr id="105" name="Rectangle 61"/>
                <p:cNvSpPr>
                  <a:spLocks noChangeArrowheads="1"/>
                </p:cNvSpPr>
                <p:nvPr/>
              </p:nvSpPr>
              <p:spPr bwMode="auto">
                <a:xfrm>
                  <a:off x="5983288" y="3497262"/>
                  <a:ext cx="69850" cy="3175"/>
                </a:xfrm>
                <a:prstGeom prst="rect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Open Sans"/>
                  </a:endParaRPr>
                </a:p>
              </p:txBody>
            </p:sp>
            <p:sp>
              <p:nvSpPr>
                <p:cNvPr id="106" name="Rectangle 62"/>
                <p:cNvSpPr>
                  <a:spLocks noChangeArrowheads="1"/>
                </p:cNvSpPr>
                <p:nvPr/>
              </p:nvSpPr>
              <p:spPr bwMode="auto">
                <a:xfrm>
                  <a:off x="5983288" y="3525837"/>
                  <a:ext cx="69850" cy="6350"/>
                </a:xfrm>
                <a:prstGeom prst="rect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Open Sans"/>
                  </a:endParaRPr>
                </a:p>
              </p:txBody>
            </p:sp>
            <p:sp>
              <p:nvSpPr>
                <p:cNvPr id="107" name="Rectangle 63"/>
                <p:cNvSpPr>
                  <a:spLocks noChangeArrowheads="1"/>
                </p:cNvSpPr>
                <p:nvPr/>
              </p:nvSpPr>
              <p:spPr bwMode="auto">
                <a:xfrm>
                  <a:off x="5978525" y="3557587"/>
                  <a:ext cx="74613" cy="4763"/>
                </a:xfrm>
                <a:prstGeom prst="rect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Open Sans"/>
                  </a:endParaRPr>
                </a:p>
              </p:txBody>
            </p:sp>
            <p:sp>
              <p:nvSpPr>
                <p:cNvPr id="108" name="Rectangle 64"/>
                <p:cNvSpPr>
                  <a:spLocks noChangeArrowheads="1"/>
                </p:cNvSpPr>
                <p:nvPr/>
              </p:nvSpPr>
              <p:spPr bwMode="auto">
                <a:xfrm>
                  <a:off x="5970588" y="3586162"/>
                  <a:ext cx="82550" cy="6350"/>
                </a:xfrm>
                <a:prstGeom prst="rect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Open Sans"/>
                  </a:endParaRPr>
                </a:p>
              </p:txBody>
            </p:sp>
            <p:sp>
              <p:nvSpPr>
                <p:cNvPr id="109" name="Rectangle 65"/>
                <p:cNvSpPr>
                  <a:spLocks noChangeArrowheads="1"/>
                </p:cNvSpPr>
                <p:nvPr/>
              </p:nvSpPr>
              <p:spPr bwMode="auto">
                <a:xfrm>
                  <a:off x="5848350" y="3465512"/>
                  <a:ext cx="84138" cy="6350"/>
                </a:xfrm>
                <a:prstGeom prst="rect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Open Sans"/>
                  </a:endParaRPr>
                </a:p>
              </p:txBody>
            </p:sp>
            <p:sp>
              <p:nvSpPr>
                <p:cNvPr id="110" name="Rectangle 66"/>
                <p:cNvSpPr>
                  <a:spLocks noChangeArrowheads="1"/>
                </p:cNvSpPr>
                <p:nvPr/>
              </p:nvSpPr>
              <p:spPr bwMode="auto">
                <a:xfrm>
                  <a:off x="5848350" y="3497262"/>
                  <a:ext cx="71438" cy="3175"/>
                </a:xfrm>
                <a:prstGeom prst="rect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Open Sans"/>
                  </a:endParaRPr>
                </a:p>
              </p:txBody>
            </p:sp>
            <p:sp>
              <p:nvSpPr>
                <p:cNvPr id="111" name="Rectangle 67"/>
                <p:cNvSpPr>
                  <a:spLocks noChangeArrowheads="1"/>
                </p:cNvSpPr>
                <p:nvPr/>
              </p:nvSpPr>
              <p:spPr bwMode="auto">
                <a:xfrm>
                  <a:off x="5848350" y="3525837"/>
                  <a:ext cx="71438" cy="6350"/>
                </a:xfrm>
                <a:prstGeom prst="rect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Open Sans"/>
                  </a:endParaRPr>
                </a:p>
              </p:txBody>
            </p:sp>
            <p:sp>
              <p:nvSpPr>
                <p:cNvPr id="112" name="Rectangle 68"/>
                <p:cNvSpPr>
                  <a:spLocks noChangeArrowheads="1"/>
                </p:cNvSpPr>
                <p:nvPr/>
              </p:nvSpPr>
              <p:spPr bwMode="auto">
                <a:xfrm>
                  <a:off x="5848350" y="3557587"/>
                  <a:ext cx="76200" cy="6350"/>
                </a:xfrm>
                <a:prstGeom prst="rect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Open Sans"/>
                  </a:endParaRPr>
                </a:p>
              </p:txBody>
            </p:sp>
            <p:sp>
              <p:nvSpPr>
                <p:cNvPr id="113" name="Rectangle 69"/>
                <p:cNvSpPr>
                  <a:spLocks noChangeArrowheads="1"/>
                </p:cNvSpPr>
                <p:nvPr/>
              </p:nvSpPr>
              <p:spPr bwMode="auto">
                <a:xfrm>
                  <a:off x="5848350" y="3589337"/>
                  <a:ext cx="85725" cy="3175"/>
                </a:xfrm>
                <a:prstGeom prst="rect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Open Sans"/>
                  </a:endParaRPr>
                </a:p>
              </p:txBody>
            </p:sp>
          </p:grpSp>
          <p:grpSp>
            <p:nvGrpSpPr>
              <p:cNvPr id="75" name="Group 70"/>
              <p:cNvGrpSpPr/>
              <p:nvPr/>
            </p:nvGrpSpPr>
            <p:grpSpPr>
              <a:xfrm>
                <a:off x="5502275" y="4420554"/>
                <a:ext cx="541338" cy="38100"/>
                <a:chOff x="5502275" y="3651250"/>
                <a:chExt cx="541338" cy="38100"/>
              </a:xfrm>
            </p:grpSpPr>
            <p:sp>
              <p:nvSpPr>
                <p:cNvPr id="82" name="Rectangle 72"/>
                <p:cNvSpPr>
                  <a:spLocks noChangeArrowheads="1"/>
                </p:cNvSpPr>
                <p:nvPr/>
              </p:nvSpPr>
              <p:spPr bwMode="auto">
                <a:xfrm>
                  <a:off x="6030913" y="3651250"/>
                  <a:ext cx="12700" cy="381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Open Sans"/>
                  </a:endParaRPr>
                </a:p>
              </p:txBody>
            </p:sp>
            <p:sp>
              <p:nvSpPr>
                <p:cNvPr id="83" name="Rectangle 73"/>
                <p:cNvSpPr>
                  <a:spLocks noChangeArrowheads="1"/>
                </p:cNvSpPr>
                <p:nvPr/>
              </p:nvSpPr>
              <p:spPr bwMode="auto">
                <a:xfrm>
                  <a:off x="6008688" y="3651250"/>
                  <a:ext cx="12700" cy="381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Open Sans"/>
                  </a:endParaRPr>
                </a:p>
              </p:txBody>
            </p:sp>
            <p:sp>
              <p:nvSpPr>
                <p:cNvPr id="84" name="Rectangle 74"/>
                <p:cNvSpPr>
                  <a:spLocks noChangeArrowheads="1"/>
                </p:cNvSpPr>
                <p:nvPr/>
              </p:nvSpPr>
              <p:spPr bwMode="auto">
                <a:xfrm>
                  <a:off x="5983288" y="3651250"/>
                  <a:ext cx="14288" cy="381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Open Sans"/>
                  </a:endParaRPr>
                </a:p>
              </p:txBody>
            </p:sp>
            <p:sp>
              <p:nvSpPr>
                <p:cNvPr id="85" name="Rectangle 75"/>
                <p:cNvSpPr>
                  <a:spLocks noChangeArrowheads="1"/>
                </p:cNvSpPr>
                <p:nvPr/>
              </p:nvSpPr>
              <p:spPr bwMode="auto">
                <a:xfrm>
                  <a:off x="5957888" y="3651250"/>
                  <a:ext cx="14288" cy="381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Open Sans"/>
                  </a:endParaRPr>
                </a:p>
              </p:txBody>
            </p:sp>
            <p:sp>
              <p:nvSpPr>
                <p:cNvPr id="86" name="Rectangle 76"/>
                <p:cNvSpPr>
                  <a:spLocks noChangeArrowheads="1"/>
                </p:cNvSpPr>
                <p:nvPr/>
              </p:nvSpPr>
              <p:spPr bwMode="auto">
                <a:xfrm>
                  <a:off x="5910263" y="3651250"/>
                  <a:ext cx="12700" cy="381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Open Sans"/>
                  </a:endParaRPr>
                </a:p>
              </p:txBody>
            </p:sp>
            <p:sp>
              <p:nvSpPr>
                <p:cNvPr id="87" name="Rectangle 77"/>
                <p:cNvSpPr>
                  <a:spLocks noChangeArrowheads="1"/>
                </p:cNvSpPr>
                <p:nvPr/>
              </p:nvSpPr>
              <p:spPr bwMode="auto">
                <a:xfrm>
                  <a:off x="5884863" y="3651250"/>
                  <a:ext cx="14288" cy="381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Open Sans"/>
                  </a:endParaRPr>
                </a:p>
              </p:txBody>
            </p:sp>
            <p:sp>
              <p:nvSpPr>
                <p:cNvPr id="88" name="Rectangle 78"/>
                <p:cNvSpPr>
                  <a:spLocks noChangeArrowheads="1"/>
                </p:cNvSpPr>
                <p:nvPr/>
              </p:nvSpPr>
              <p:spPr bwMode="auto">
                <a:xfrm>
                  <a:off x="5861050" y="3651250"/>
                  <a:ext cx="14288" cy="381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Open Sans"/>
                  </a:endParaRPr>
                </a:p>
              </p:txBody>
            </p:sp>
            <p:sp>
              <p:nvSpPr>
                <p:cNvPr id="89" name="Rectangle 79"/>
                <p:cNvSpPr>
                  <a:spLocks noChangeArrowheads="1"/>
                </p:cNvSpPr>
                <p:nvPr/>
              </p:nvSpPr>
              <p:spPr bwMode="auto">
                <a:xfrm>
                  <a:off x="5838825" y="3651250"/>
                  <a:ext cx="12700" cy="381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Open Sans"/>
                  </a:endParaRPr>
                </a:p>
              </p:txBody>
            </p:sp>
            <p:sp>
              <p:nvSpPr>
                <p:cNvPr id="90" name="Rectangle 80"/>
                <p:cNvSpPr>
                  <a:spLocks noChangeArrowheads="1"/>
                </p:cNvSpPr>
                <p:nvPr/>
              </p:nvSpPr>
              <p:spPr bwMode="auto">
                <a:xfrm>
                  <a:off x="5795963" y="3651250"/>
                  <a:ext cx="15875" cy="381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Open Sans"/>
                  </a:endParaRPr>
                </a:p>
              </p:txBody>
            </p:sp>
            <p:sp>
              <p:nvSpPr>
                <p:cNvPr id="91" name="Rectangle 81"/>
                <p:cNvSpPr>
                  <a:spLocks noChangeArrowheads="1"/>
                </p:cNvSpPr>
                <p:nvPr/>
              </p:nvSpPr>
              <p:spPr bwMode="auto">
                <a:xfrm>
                  <a:off x="5773738" y="3651250"/>
                  <a:ext cx="14288" cy="381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Open Sans"/>
                  </a:endParaRPr>
                </a:p>
              </p:txBody>
            </p:sp>
            <p:sp>
              <p:nvSpPr>
                <p:cNvPr id="92" name="Rectangle 82"/>
                <p:cNvSpPr>
                  <a:spLocks noChangeArrowheads="1"/>
                </p:cNvSpPr>
                <p:nvPr/>
              </p:nvSpPr>
              <p:spPr bwMode="auto">
                <a:xfrm>
                  <a:off x="5749925" y="3651250"/>
                  <a:ext cx="12700" cy="381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Open Sans"/>
                  </a:endParaRPr>
                </a:p>
              </p:txBody>
            </p:sp>
            <p:sp>
              <p:nvSpPr>
                <p:cNvPr id="93" name="Rectangle 83"/>
                <p:cNvSpPr>
                  <a:spLocks noChangeArrowheads="1"/>
                </p:cNvSpPr>
                <p:nvPr/>
              </p:nvSpPr>
              <p:spPr bwMode="auto">
                <a:xfrm>
                  <a:off x="5724525" y="3651250"/>
                  <a:ext cx="15875" cy="381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Open Sans"/>
                  </a:endParaRPr>
                </a:p>
              </p:txBody>
            </p:sp>
            <p:sp>
              <p:nvSpPr>
                <p:cNvPr id="94" name="Rectangle 84"/>
                <p:cNvSpPr>
                  <a:spLocks noChangeArrowheads="1"/>
                </p:cNvSpPr>
                <p:nvPr/>
              </p:nvSpPr>
              <p:spPr bwMode="auto">
                <a:xfrm>
                  <a:off x="5684838" y="3651250"/>
                  <a:ext cx="14288" cy="381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Open Sans"/>
                  </a:endParaRPr>
                </a:p>
              </p:txBody>
            </p:sp>
            <p:sp>
              <p:nvSpPr>
                <p:cNvPr id="95" name="Rectangle 85"/>
                <p:cNvSpPr>
                  <a:spLocks noChangeArrowheads="1"/>
                </p:cNvSpPr>
                <p:nvPr/>
              </p:nvSpPr>
              <p:spPr bwMode="auto">
                <a:xfrm>
                  <a:off x="5662613" y="3651250"/>
                  <a:ext cx="12700" cy="381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Open Sans"/>
                  </a:endParaRPr>
                </a:p>
              </p:txBody>
            </p:sp>
            <p:sp>
              <p:nvSpPr>
                <p:cNvPr id="96" name="Rectangle 86"/>
                <p:cNvSpPr>
                  <a:spLocks noChangeArrowheads="1"/>
                </p:cNvSpPr>
                <p:nvPr/>
              </p:nvSpPr>
              <p:spPr bwMode="auto">
                <a:xfrm>
                  <a:off x="5637213" y="3651250"/>
                  <a:ext cx="14288" cy="381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Open Sans"/>
                  </a:endParaRPr>
                </a:p>
              </p:txBody>
            </p:sp>
            <p:sp>
              <p:nvSpPr>
                <p:cNvPr id="97" name="Rectangle 87"/>
                <p:cNvSpPr>
                  <a:spLocks noChangeArrowheads="1"/>
                </p:cNvSpPr>
                <p:nvPr/>
              </p:nvSpPr>
              <p:spPr bwMode="auto">
                <a:xfrm>
                  <a:off x="5613400" y="3651250"/>
                  <a:ext cx="15875" cy="381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Open Sans"/>
                  </a:endParaRPr>
                </a:p>
              </p:txBody>
            </p:sp>
            <p:sp>
              <p:nvSpPr>
                <p:cNvPr id="98" name="Rectangle 88"/>
                <p:cNvSpPr>
                  <a:spLocks noChangeArrowheads="1"/>
                </p:cNvSpPr>
                <p:nvPr/>
              </p:nvSpPr>
              <p:spPr bwMode="auto">
                <a:xfrm>
                  <a:off x="5573713" y="3651250"/>
                  <a:ext cx="12700" cy="381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Open Sans"/>
                  </a:endParaRPr>
                </a:p>
              </p:txBody>
            </p:sp>
            <p:sp>
              <p:nvSpPr>
                <p:cNvPr id="99" name="Rectangle 89"/>
                <p:cNvSpPr>
                  <a:spLocks noChangeArrowheads="1"/>
                </p:cNvSpPr>
                <p:nvPr/>
              </p:nvSpPr>
              <p:spPr bwMode="auto">
                <a:xfrm>
                  <a:off x="5548313" y="3651250"/>
                  <a:ext cx="15875" cy="381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Open Sans"/>
                  </a:endParaRPr>
                </a:p>
              </p:txBody>
            </p:sp>
            <p:sp>
              <p:nvSpPr>
                <p:cNvPr id="100" name="Rectangle 90"/>
                <p:cNvSpPr>
                  <a:spLocks noChangeArrowheads="1"/>
                </p:cNvSpPr>
                <p:nvPr/>
              </p:nvSpPr>
              <p:spPr bwMode="auto">
                <a:xfrm>
                  <a:off x="5526088" y="3651250"/>
                  <a:ext cx="12700" cy="381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Open Sans"/>
                  </a:endParaRPr>
                </a:p>
              </p:txBody>
            </p:sp>
            <p:sp>
              <p:nvSpPr>
                <p:cNvPr id="101" name="Rectangle 91"/>
                <p:cNvSpPr>
                  <a:spLocks noChangeArrowheads="1"/>
                </p:cNvSpPr>
                <p:nvPr/>
              </p:nvSpPr>
              <p:spPr bwMode="auto">
                <a:xfrm>
                  <a:off x="5502275" y="3651250"/>
                  <a:ext cx="12700" cy="381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Open Sans"/>
                  </a:endParaRPr>
                </a:p>
              </p:txBody>
            </p:sp>
          </p:grpSp>
          <p:grpSp>
            <p:nvGrpSpPr>
              <p:cNvPr id="76" name="Group 71"/>
              <p:cNvGrpSpPr/>
              <p:nvPr/>
            </p:nvGrpSpPr>
            <p:grpSpPr>
              <a:xfrm>
                <a:off x="5670550" y="4150679"/>
                <a:ext cx="382588" cy="455613"/>
                <a:chOff x="5670550" y="3381375"/>
                <a:chExt cx="382588" cy="455613"/>
              </a:xfrm>
            </p:grpSpPr>
            <p:sp>
              <p:nvSpPr>
                <p:cNvPr id="79" name="Rectangle 70"/>
                <p:cNvSpPr>
                  <a:spLocks noChangeArrowheads="1"/>
                </p:cNvSpPr>
                <p:nvPr/>
              </p:nvSpPr>
              <p:spPr bwMode="auto">
                <a:xfrm>
                  <a:off x="5670550" y="3773487"/>
                  <a:ext cx="382588" cy="17463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Open Sans"/>
                  </a:endParaRPr>
                </a:p>
              </p:txBody>
            </p:sp>
            <p:sp>
              <p:nvSpPr>
                <p:cNvPr id="80" name="Rectangle 71"/>
                <p:cNvSpPr>
                  <a:spLocks noChangeArrowheads="1"/>
                </p:cNvSpPr>
                <p:nvPr/>
              </p:nvSpPr>
              <p:spPr bwMode="auto">
                <a:xfrm>
                  <a:off x="5670550" y="3819525"/>
                  <a:ext cx="382588" cy="17463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Open Sans"/>
                  </a:endParaRPr>
                </a:p>
              </p:txBody>
            </p:sp>
            <p:sp>
              <p:nvSpPr>
                <p:cNvPr id="81" name="Rectangle 92"/>
                <p:cNvSpPr>
                  <a:spLocks noChangeArrowheads="1"/>
                </p:cNvSpPr>
                <p:nvPr/>
              </p:nvSpPr>
              <p:spPr bwMode="auto">
                <a:xfrm>
                  <a:off x="5724525" y="3381375"/>
                  <a:ext cx="323850" cy="28575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Open Sans"/>
                  </a:endParaRPr>
                </a:p>
              </p:txBody>
            </p:sp>
          </p:grpSp>
          <p:sp>
            <p:nvSpPr>
              <p:cNvPr id="77" name="Freeform 93"/>
              <p:cNvSpPr/>
              <p:nvPr/>
            </p:nvSpPr>
            <p:spPr bwMode="auto">
              <a:xfrm>
                <a:off x="4827588" y="3888741"/>
                <a:ext cx="746125" cy="633413"/>
              </a:xfrm>
              <a:custGeom>
                <a:avLst/>
                <a:gdLst>
                  <a:gd name="T0" fmla="*/ 197 w 356"/>
                  <a:gd name="T1" fmla="*/ 0 h 302"/>
                  <a:gd name="T2" fmla="*/ 181 w 356"/>
                  <a:gd name="T3" fmla="*/ 46 h 302"/>
                  <a:gd name="T4" fmla="*/ 216 w 356"/>
                  <a:gd name="T5" fmla="*/ 111 h 302"/>
                  <a:gd name="T6" fmla="*/ 216 w 356"/>
                  <a:gd name="T7" fmla="*/ 111 h 302"/>
                  <a:gd name="T8" fmla="*/ 237 w 356"/>
                  <a:gd name="T9" fmla="*/ 165 h 302"/>
                  <a:gd name="T10" fmla="*/ 354 w 356"/>
                  <a:gd name="T11" fmla="*/ 199 h 302"/>
                  <a:gd name="T12" fmla="*/ 200 w 356"/>
                  <a:gd name="T13" fmla="*/ 254 h 302"/>
                  <a:gd name="T14" fmla="*/ 119 w 356"/>
                  <a:gd name="T15" fmla="*/ 285 h 302"/>
                  <a:gd name="T16" fmla="*/ 15 w 356"/>
                  <a:gd name="T17" fmla="*/ 300 h 302"/>
                  <a:gd name="T18" fmla="*/ 0 w 356"/>
                  <a:gd name="T19" fmla="*/ 116 h 302"/>
                  <a:gd name="T20" fmla="*/ 55 w 356"/>
                  <a:gd name="T21" fmla="*/ 111 h 302"/>
                  <a:gd name="T22" fmla="*/ 197 w 356"/>
                  <a:gd name="T23" fmla="*/ 0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6" h="302">
                    <a:moveTo>
                      <a:pt x="197" y="0"/>
                    </a:moveTo>
                    <a:cubicBezTo>
                      <a:pt x="187" y="13"/>
                      <a:pt x="181" y="29"/>
                      <a:pt x="181" y="46"/>
                    </a:cubicBezTo>
                    <a:cubicBezTo>
                      <a:pt x="181" y="73"/>
                      <a:pt x="195" y="97"/>
                      <a:pt x="216" y="111"/>
                    </a:cubicBezTo>
                    <a:cubicBezTo>
                      <a:pt x="216" y="111"/>
                      <a:pt x="216" y="111"/>
                      <a:pt x="216" y="111"/>
                    </a:cubicBezTo>
                    <a:cubicBezTo>
                      <a:pt x="193" y="140"/>
                      <a:pt x="201" y="162"/>
                      <a:pt x="237" y="165"/>
                    </a:cubicBezTo>
                    <a:cubicBezTo>
                      <a:pt x="272" y="168"/>
                      <a:pt x="352" y="143"/>
                      <a:pt x="354" y="199"/>
                    </a:cubicBezTo>
                    <a:cubicBezTo>
                      <a:pt x="356" y="255"/>
                      <a:pt x="232" y="246"/>
                      <a:pt x="200" y="254"/>
                    </a:cubicBezTo>
                    <a:cubicBezTo>
                      <a:pt x="147" y="267"/>
                      <a:pt x="162" y="253"/>
                      <a:pt x="119" y="285"/>
                    </a:cubicBezTo>
                    <a:cubicBezTo>
                      <a:pt x="97" y="302"/>
                      <a:pt x="15" y="300"/>
                      <a:pt x="15" y="300"/>
                    </a:cubicBezTo>
                    <a:cubicBezTo>
                      <a:pt x="15" y="298"/>
                      <a:pt x="0" y="116"/>
                      <a:pt x="0" y="116"/>
                    </a:cubicBezTo>
                    <a:cubicBezTo>
                      <a:pt x="0" y="116"/>
                      <a:pt x="47" y="119"/>
                      <a:pt x="55" y="111"/>
                    </a:cubicBezTo>
                    <a:cubicBezTo>
                      <a:pt x="63" y="102"/>
                      <a:pt x="126" y="35"/>
                      <a:pt x="197" y="0"/>
                    </a:cubicBezTo>
                    <a:close/>
                  </a:path>
                </a:pathLst>
              </a:custGeom>
              <a:solidFill>
                <a:srgbClr val="F7E0B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/>
                </a:endParaRPr>
              </a:p>
            </p:txBody>
          </p:sp>
          <p:sp>
            <p:nvSpPr>
              <p:cNvPr id="78" name="Freeform 94"/>
              <p:cNvSpPr/>
              <p:nvPr/>
            </p:nvSpPr>
            <p:spPr bwMode="auto">
              <a:xfrm>
                <a:off x="4105275" y="4125279"/>
                <a:ext cx="846138" cy="403225"/>
              </a:xfrm>
              <a:custGeom>
                <a:avLst/>
                <a:gdLst>
                  <a:gd name="T0" fmla="*/ 353 w 403"/>
                  <a:gd name="T1" fmla="*/ 0 h 192"/>
                  <a:gd name="T2" fmla="*/ 0 w 403"/>
                  <a:gd name="T3" fmla="*/ 0 h 192"/>
                  <a:gd name="T4" fmla="*/ 16 w 403"/>
                  <a:gd name="T5" fmla="*/ 192 h 192"/>
                  <a:gd name="T6" fmla="*/ 353 w 403"/>
                  <a:gd name="T7" fmla="*/ 192 h 192"/>
                  <a:gd name="T8" fmla="*/ 353 w 403"/>
                  <a:gd name="T9" fmla="*/ 0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3" h="192">
                    <a:moveTo>
                      <a:pt x="353" y="0"/>
                    </a:moveTo>
                    <a:cubicBezTo>
                      <a:pt x="305" y="0"/>
                      <a:pt x="0" y="0"/>
                      <a:pt x="0" y="0"/>
                    </a:cubicBezTo>
                    <a:cubicBezTo>
                      <a:pt x="16" y="192"/>
                      <a:pt x="16" y="192"/>
                      <a:pt x="16" y="192"/>
                    </a:cubicBezTo>
                    <a:cubicBezTo>
                      <a:pt x="16" y="192"/>
                      <a:pt x="302" y="192"/>
                      <a:pt x="353" y="192"/>
                    </a:cubicBezTo>
                    <a:cubicBezTo>
                      <a:pt x="403" y="192"/>
                      <a:pt x="400" y="0"/>
                      <a:pt x="35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/>
                </a:endParaRPr>
              </a:p>
            </p:txBody>
          </p:sp>
        </p:grpSp>
      </p:grpSp>
      <p:sp>
        <p:nvSpPr>
          <p:cNvPr id="129" name="TextBox 112"/>
          <p:cNvSpPr txBox="1"/>
          <p:nvPr/>
        </p:nvSpPr>
        <p:spPr>
          <a:xfrm>
            <a:off x="9161774" y="3797153"/>
            <a:ext cx="2031325" cy="369332"/>
          </a:xfrm>
          <a:prstGeom prst="rect">
            <a:avLst/>
          </a:prstGeom>
          <a:solidFill>
            <a:srgbClr val="1690FF"/>
          </a:solidFill>
        </p:spPr>
        <p:txBody>
          <a:bodyPr wrap="none" rtlCol="0">
            <a:spAutoFit/>
          </a:bodyPr>
          <a:lstStyle>
            <a:defPPr>
              <a:defRPr lang="zh-CN"/>
            </a:defPPr>
            <a:lvl1pPr marR="0" lvl="0" indent="0" algn="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2000" b="1" i="0" u="none" strike="noStrike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Lato Regular"/>
              </a:defRPr>
            </a:lvl1pPr>
          </a:lstStyle>
          <a:p>
            <a:pPr algn="l"/>
            <a:r>
              <a:rPr lang="zh-CN" altLang="en-US" sz="1800" dirty="0">
                <a:solidFill>
                  <a:schemeClr val="bg1"/>
                </a:solidFill>
                <a:latin typeface="Heiti SC Medium" pitchFamily="2" charset="-128"/>
                <a:ea typeface="Heiti SC Medium" pitchFamily="2" charset="-128"/>
              </a:rPr>
              <a:t>营销效果统计分析</a:t>
            </a:r>
          </a:p>
        </p:txBody>
      </p:sp>
      <p:sp>
        <p:nvSpPr>
          <p:cNvPr id="130" name="TextBox 113"/>
          <p:cNvSpPr txBox="1"/>
          <p:nvPr/>
        </p:nvSpPr>
        <p:spPr>
          <a:xfrm>
            <a:off x="9177379" y="4243537"/>
            <a:ext cx="2548255" cy="86305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>
              <a:lnSpc>
                <a:spcPct val="125000"/>
              </a:lnSpc>
              <a:defRPr sz="1400">
                <a:solidFill>
                  <a:schemeClr val="bg1"/>
                </a:solidFill>
                <a:latin typeface="思源黑体 Light" panose="020B0300000000000000" pitchFamily="34" charset="-122"/>
                <a:ea typeface="思源黑体 Light" panose="020B0300000000000000" pitchFamily="34" charset="-122"/>
              </a:defRPr>
            </a:lvl1pPr>
          </a:lstStyle>
          <a:p>
            <a:r>
              <a:rPr lang="zh-CN" altLang="en-US" dirty="0">
                <a:solidFill>
                  <a:srgbClr val="262626"/>
                </a:solidFill>
                <a:latin typeface="Heiti SC Light" panose="02000000000000000000" pitchFamily="2" charset="-128"/>
                <a:ea typeface="Heiti SC Light" panose="02000000000000000000" pitchFamily="2" charset="-128"/>
              </a:rPr>
              <a:t>活动效果清晰呈现，帮助商家精确地查看实时的关键数据指标，支撑经营决策</a:t>
            </a:r>
          </a:p>
        </p:txBody>
      </p:sp>
      <p:sp>
        <p:nvSpPr>
          <p:cNvPr id="131" name="TextBox 115"/>
          <p:cNvSpPr txBox="1"/>
          <p:nvPr/>
        </p:nvSpPr>
        <p:spPr>
          <a:xfrm>
            <a:off x="379396" y="3825728"/>
            <a:ext cx="2954655" cy="369332"/>
          </a:xfrm>
          <a:prstGeom prst="rect">
            <a:avLst/>
          </a:prstGeom>
          <a:solidFill>
            <a:srgbClr val="07BEBE"/>
          </a:solidFill>
        </p:spPr>
        <p:txBody>
          <a:bodyPr wrap="none" rtlCol="0">
            <a:spAutoFit/>
          </a:bodyPr>
          <a:lstStyle>
            <a:defPPr>
              <a:defRPr lang="zh-CN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2000" b="1" i="0" u="none" strike="noStrike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Lato Regular"/>
              </a:defRPr>
            </a:lvl1pPr>
          </a:lstStyle>
          <a:p>
            <a:r>
              <a:rPr lang="zh-CN" altLang="en-US" sz="1800" dirty="0">
                <a:solidFill>
                  <a:schemeClr val="bg1"/>
                </a:solidFill>
                <a:latin typeface="Heiti SC Medium" pitchFamily="2" charset="-128"/>
                <a:ea typeface="Heiti SC Medium" pitchFamily="2" charset="-128"/>
              </a:rPr>
              <a:t>多样化营销，助力拉新拓量</a:t>
            </a:r>
          </a:p>
        </p:txBody>
      </p:sp>
      <p:sp>
        <p:nvSpPr>
          <p:cNvPr id="132" name="TextBox 116"/>
          <p:cNvSpPr txBox="1"/>
          <p:nvPr/>
        </p:nvSpPr>
        <p:spPr>
          <a:xfrm>
            <a:off x="436546" y="4253697"/>
            <a:ext cx="2981960" cy="116840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>
              <a:lnSpc>
                <a:spcPct val="125000"/>
              </a:lnSpc>
              <a:defRPr sz="1400">
                <a:solidFill>
                  <a:schemeClr val="bg1"/>
                </a:solidFill>
                <a:latin typeface="思源黑体 Light" panose="020B0300000000000000" pitchFamily="34" charset="-122"/>
                <a:ea typeface="思源黑体 Light" panose="020B0300000000000000" pitchFamily="34" charset="-122"/>
              </a:defRPr>
            </a:lvl1pPr>
          </a:lstStyle>
          <a:p>
            <a:pPr algn="l"/>
            <a:r>
              <a:rPr lang="zh-CN" altLang="en-US" dirty="0">
                <a:solidFill>
                  <a:srgbClr val="262626"/>
                </a:solidFill>
                <a:latin typeface="Heiti SC Light" panose="02000000000000000000" pitchFamily="2" charset="-128"/>
                <a:ea typeface="Heiti SC Light" panose="02000000000000000000" pitchFamily="2" charset="-128"/>
              </a:rPr>
              <a:t>多种营销玩法，优惠券、营销活动、</a:t>
            </a:r>
          </a:p>
          <a:p>
            <a:pPr algn="l"/>
            <a:r>
              <a:rPr lang="zh-CN" altLang="en-US" dirty="0">
                <a:solidFill>
                  <a:srgbClr val="262626"/>
                </a:solidFill>
                <a:latin typeface="Heiti SC Light" panose="02000000000000000000" pitchFamily="2" charset="-128"/>
                <a:ea typeface="Heiti SC Light" panose="02000000000000000000" pitchFamily="2" charset="-128"/>
              </a:rPr>
              <a:t>权益卡、裂变营销、节日营销为店铺带来客户裂变和爆发式的增长，帮助老会员稳定沉淀</a:t>
            </a:r>
          </a:p>
        </p:txBody>
      </p:sp>
      <p:sp>
        <p:nvSpPr>
          <p:cNvPr id="133" name="Oval 118"/>
          <p:cNvSpPr/>
          <p:nvPr/>
        </p:nvSpPr>
        <p:spPr>
          <a:xfrm>
            <a:off x="2116809" y="1789472"/>
            <a:ext cx="1629346" cy="1629346"/>
          </a:xfrm>
          <a:prstGeom prst="ellipse">
            <a:avLst/>
          </a:prstGeom>
          <a:solidFill>
            <a:srgbClr val="07BEBE"/>
          </a:solidFill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/>
            </a:endParaRPr>
          </a:p>
        </p:txBody>
      </p:sp>
      <p:sp>
        <p:nvSpPr>
          <p:cNvPr id="134" name="TextBox 119"/>
          <p:cNvSpPr txBox="1"/>
          <p:nvPr/>
        </p:nvSpPr>
        <p:spPr>
          <a:xfrm>
            <a:off x="2339721" y="2107521"/>
            <a:ext cx="123127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iti SC Medium" pitchFamily="2" charset="-128"/>
                <a:ea typeface="Heiti SC Medium" pitchFamily="2" charset="-128"/>
              </a:rPr>
              <a:t>营销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iti SC Medium" pitchFamily="2" charset="-128"/>
                <a:ea typeface="Heiti SC Medium" pitchFamily="2" charset="-128"/>
              </a:rPr>
              <a:t>玩法</a:t>
            </a:r>
          </a:p>
        </p:txBody>
      </p:sp>
      <p:sp>
        <p:nvSpPr>
          <p:cNvPr id="135" name="Oval 122"/>
          <p:cNvSpPr/>
          <p:nvPr/>
        </p:nvSpPr>
        <p:spPr>
          <a:xfrm>
            <a:off x="8546947" y="1789472"/>
            <a:ext cx="1629346" cy="1629346"/>
          </a:xfrm>
          <a:prstGeom prst="ellipse">
            <a:avLst/>
          </a:prstGeom>
          <a:solidFill>
            <a:srgbClr val="1690FF"/>
          </a:solidFill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/>
            </a:endParaRPr>
          </a:p>
        </p:txBody>
      </p:sp>
      <p:sp>
        <p:nvSpPr>
          <p:cNvPr id="136" name="TextBox 119"/>
          <p:cNvSpPr txBox="1"/>
          <p:nvPr/>
        </p:nvSpPr>
        <p:spPr>
          <a:xfrm>
            <a:off x="8690355" y="2107521"/>
            <a:ext cx="139092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iti SC Medium" pitchFamily="2" charset="-128"/>
                <a:ea typeface="Heiti SC Medium" pitchFamily="2" charset="-128"/>
              </a:rPr>
              <a:t>营销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iti SC Medium" pitchFamily="2" charset="-128"/>
                <a:ea typeface="Heiti SC Medium" pitchFamily="2" charset="-128"/>
              </a:rPr>
              <a:t>统计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文本框 24"/>
          <p:cNvSpPr txBox="1"/>
          <p:nvPr/>
        </p:nvSpPr>
        <p:spPr>
          <a:xfrm>
            <a:off x="974856" y="276675"/>
            <a:ext cx="5486904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spc="300" dirty="0">
                <a:solidFill>
                  <a:srgbClr val="189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全闭环运营的营销服务</a:t>
            </a:r>
            <a:endParaRPr lang="zh-CN" sz="2400" b="1" spc="300" dirty="0">
              <a:solidFill>
                <a:srgbClr val="189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6" name="TextBox 116"/>
          <p:cNvSpPr txBox="1"/>
          <p:nvPr/>
        </p:nvSpPr>
        <p:spPr>
          <a:xfrm>
            <a:off x="1596000" y="1330776"/>
            <a:ext cx="9000000" cy="113454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>
              <a:lnSpc>
                <a:spcPct val="125000"/>
              </a:lnSpc>
              <a:defRPr sz="1400">
                <a:solidFill>
                  <a:schemeClr val="bg1"/>
                </a:solidFill>
                <a:latin typeface="思源黑体 Light" panose="020B0300000000000000" pitchFamily="34" charset="-122"/>
                <a:ea typeface="思源黑体 Light" panose="020B0300000000000000" pitchFamily="34" charset="-122"/>
              </a:defRPr>
            </a:lvl1pPr>
          </a:lstStyle>
          <a:p>
            <a:pPr algn="ctr">
              <a:lnSpc>
                <a:spcPct val="130000"/>
              </a:lnSpc>
            </a:pPr>
            <a:r>
              <a:rPr lang="zh-CN" altLang="en-US" sz="1800" dirty="0">
                <a:solidFill>
                  <a:schemeClr val="tx1"/>
                </a:solidFill>
                <a:latin typeface="微软雅黑" panose="020B0503020204020204" pitchFamily="34" charset="-122"/>
                <a:ea typeface="黑体" panose="02010609060101010101" pitchFamily="49" charset="-122"/>
                <a:cs typeface="Levenim MT" pitchFamily="2" charset="-79"/>
                <a:sym typeface="+mn-ea"/>
              </a:rPr>
              <a:t>开卡自动派券、消费自动阶梯派券、多渠道核券，搭配多种形式的营销方案【场景营销、优惠券、权益卡、计次卡、预付卡】，唤醒沉睡客户，自动裂变拉新，自动发送活动报告，让多域营销能力发挥最大效用。</a:t>
            </a:r>
          </a:p>
        </p:txBody>
      </p:sp>
      <p:sp>
        <p:nvSpPr>
          <p:cNvPr id="2" name="椭圆 1"/>
          <p:cNvSpPr/>
          <p:nvPr/>
        </p:nvSpPr>
        <p:spPr>
          <a:xfrm>
            <a:off x="2638680" y="2965701"/>
            <a:ext cx="738240" cy="73824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" name="椭圆 6"/>
          <p:cNvSpPr/>
          <p:nvPr/>
        </p:nvSpPr>
        <p:spPr>
          <a:xfrm>
            <a:off x="4565693" y="2965701"/>
            <a:ext cx="738240" cy="73824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8" name="椭圆 7"/>
          <p:cNvSpPr/>
          <p:nvPr/>
        </p:nvSpPr>
        <p:spPr>
          <a:xfrm>
            <a:off x="6492706" y="2965701"/>
            <a:ext cx="738240" cy="73824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9" name="椭圆 8"/>
          <p:cNvSpPr/>
          <p:nvPr/>
        </p:nvSpPr>
        <p:spPr>
          <a:xfrm>
            <a:off x="8419720" y="2965701"/>
            <a:ext cx="738240" cy="73824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2299914" y="3805190"/>
            <a:ext cx="14157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Medium" pitchFamily="2" charset="-128"/>
                <a:ea typeface="Heiti SC Medium" pitchFamily="2" charset="-128"/>
              </a:rPr>
              <a:t>进店自动开卡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4226927" y="3805190"/>
            <a:ext cx="14157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Medium" pitchFamily="2" charset="-128"/>
                <a:ea typeface="Heiti SC Medium" pitchFamily="2" charset="-128"/>
              </a:rPr>
              <a:t>开卡自动派券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6153940" y="3805190"/>
            <a:ext cx="14157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Medium" pitchFamily="2" charset="-128"/>
                <a:ea typeface="Heiti SC Medium" pitchFamily="2" charset="-128"/>
              </a:rPr>
              <a:t>会员消费核券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8080954" y="3805190"/>
            <a:ext cx="14157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Medium" pitchFamily="2" charset="-128"/>
                <a:ea typeface="Heiti SC Medium" pitchFamily="2" charset="-128"/>
              </a:rPr>
              <a:t>自动阶梯派券</a:t>
            </a:r>
          </a:p>
        </p:txBody>
      </p:sp>
      <p:sp>
        <p:nvSpPr>
          <p:cNvPr id="13" name="椭圆 12"/>
          <p:cNvSpPr/>
          <p:nvPr/>
        </p:nvSpPr>
        <p:spPr>
          <a:xfrm>
            <a:off x="2638680" y="4977381"/>
            <a:ext cx="738240" cy="73824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4" name="椭圆 13"/>
          <p:cNvSpPr/>
          <p:nvPr/>
        </p:nvSpPr>
        <p:spPr>
          <a:xfrm>
            <a:off x="4565693" y="4977381"/>
            <a:ext cx="738240" cy="73824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5" name="椭圆 14"/>
          <p:cNvSpPr/>
          <p:nvPr/>
        </p:nvSpPr>
        <p:spPr>
          <a:xfrm>
            <a:off x="6492706" y="4977381"/>
            <a:ext cx="738240" cy="73824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6" name="椭圆 15"/>
          <p:cNvSpPr/>
          <p:nvPr/>
        </p:nvSpPr>
        <p:spPr>
          <a:xfrm>
            <a:off x="8419720" y="4977381"/>
            <a:ext cx="738240" cy="73824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7" name="文本框 16"/>
          <p:cNvSpPr txBox="1"/>
          <p:nvPr/>
        </p:nvSpPr>
        <p:spPr>
          <a:xfrm>
            <a:off x="2299914" y="5816870"/>
            <a:ext cx="14157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Medium" pitchFamily="2" charset="-128"/>
                <a:ea typeface="Heiti SC Medium" pitchFamily="2" charset="-128"/>
              </a:rPr>
              <a:t>活动分析报告</a:t>
            </a:r>
          </a:p>
        </p:txBody>
      </p:sp>
      <p:sp>
        <p:nvSpPr>
          <p:cNvPr id="18" name="文本框 17"/>
          <p:cNvSpPr txBox="1"/>
          <p:nvPr/>
        </p:nvSpPr>
        <p:spPr>
          <a:xfrm>
            <a:off x="4226927" y="5816870"/>
            <a:ext cx="14157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Medium" pitchFamily="2" charset="-128"/>
                <a:ea typeface="Heiti SC Medium" pitchFamily="2" charset="-128"/>
              </a:rPr>
              <a:t>自动裂变拉新</a:t>
            </a:r>
          </a:p>
        </p:txBody>
      </p:sp>
      <p:sp>
        <p:nvSpPr>
          <p:cNvPr id="19" name="文本框 18"/>
          <p:cNvSpPr txBox="1"/>
          <p:nvPr/>
        </p:nvSpPr>
        <p:spPr>
          <a:xfrm>
            <a:off x="6153940" y="5816870"/>
            <a:ext cx="14157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Medium" pitchFamily="2" charset="-128"/>
                <a:ea typeface="Heiti SC Medium" pitchFamily="2" charset="-128"/>
              </a:rPr>
              <a:t>唤醒沉睡顾客</a:t>
            </a:r>
          </a:p>
        </p:txBody>
      </p:sp>
      <p:sp>
        <p:nvSpPr>
          <p:cNvPr id="20" name="文本框 19"/>
          <p:cNvSpPr txBox="1"/>
          <p:nvPr/>
        </p:nvSpPr>
        <p:spPr>
          <a:xfrm>
            <a:off x="8080954" y="5816870"/>
            <a:ext cx="14157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Medium" pitchFamily="2" charset="-128"/>
                <a:ea typeface="Heiti SC Medium" pitchFamily="2" charset="-128"/>
              </a:rPr>
              <a:t>自动客群维护</a:t>
            </a:r>
          </a:p>
        </p:txBody>
      </p:sp>
      <p:pic>
        <p:nvPicPr>
          <p:cNvPr id="21" name="图形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43844" y="3122876"/>
            <a:ext cx="576310" cy="576310"/>
          </a:xfrm>
          <a:prstGeom prst="rect">
            <a:avLst/>
          </a:prstGeom>
        </p:spPr>
      </p:pic>
      <p:pic>
        <p:nvPicPr>
          <p:cNvPr id="23" name="图形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604724" y="3122876"/>
            <a:ext cx="576310" cy="576310"/>
          </a:xfrm>
          <a:prstGeom prst="rect">
            <a:avLst/>
          </a:prstGeom>
        </p:spPr>
      </p:pic>
      <p:pic>
        <p:nvPicPr>
          <p:cNvPr id="24" name="图形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535124" y="3122876"/>
            <a:ext cx="576310" cy="576310"/>
          </a:xfrm>
          <a:prstGeom prst="rect">
            <a:avLst/>
          </a:prstGeom>
        </p:spPr>
      </p:pic>
      <p:pic>
        <p:nvPicPr>
          <p:cNvPr id="26" name="图形 2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8510484" y="4270955"/>
            <a:ext cx="576310" cy="576310"/>
          </a:xfrm>
          <a:prstGeom prst="rect">
            <a:avLst/>
          </a:prstGeom>
        </p:spPr>
      </p:pic>
      <p:pic>
        <p:nvPicPr>
          <p:cNvPr id="27" name="图形 2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 flipV="1">
            <a:off x="3643844" y="5104076"/>
            <a:ext cx="576310" cy="576310"/>
          </a:xfrm>
          <a:prstGeom prst="rect">
            <a:avLst/>
          </a:prstGeom>
        </p:spPr>
      </p:pic>
      <p:pic>
        <p:nvPicPr>
          <p:cNvPr id="28" name="图形 2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 flipV="1">
            <a:off x="5604724" y="5104076"/>
            <a:ext cx="576310" cy="576310"/>
          </a:xfrm>
          <a:prstGeom prst="rect">
            <a:avLst/>
          </a:prstGeom>
        </p:spPr>
      </p:pic>
      <p:pic>
        <p:nvPicPr>
          <p:cNvPr id="29" name="图形 2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 flipV="1">
            <a:off x="7535124" y="5104076"/>
            <a:ext cx="576310" cy="576310"/>
          </a:xfrm>
          <a:prstGeom prst="rect">
            <a:avLst/>
          </a:prstGeom>
        </p:spPr>
      </p:pic>
      <p:pic>
        <p:nvPicPr>
          <p:cNvPr id="30" name="图形 2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 flipH="1" flipV="1">
            <a:off x="4680164" y="4270955"/>
            <a:ext cx="576310" cy="576310"/>
          </a:xfrm>
          <a:prstGeom prst="rect">
            <a:avLst/>
          </a:prstGeom>
        </p:spPr>
      </p:pic>
      <p:pic>
        <p:nvPicPr>
          <p:cNvPr id="31" name="图形 3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808729" y="3155596"/>
            <a:ext cx="477933" cy="358450"/>
          </a:xfrm>
          <a:prstGeom prst="rect">
            <a:avLst/>
          </a:prstGeom>
        </p:spPr>
      </p:pic>
      <p:pic>
        <p:nvPicPr>
          <p:cNvPr id="33" name="图形 3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680164" y="3075047"/>
            <a:ext cx="520795" cy="520795"/>
          </a:xfrm>
          <a:prstGeom prst="rect">
            <a:avLst/>
          </a:prstGeom>
        </p:spPr>
      </p:pic>
      <p:pic>
        <p:nvPicPr>
          <p:cNvPr id="35" name="图形 3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553449" y="3120474"/>
            <a:ext cx="454465" cy="454465"/>
          </a:xfrm>
          <a:prstGeom prst="rect">
            <a:avLst/>
          </a:prstGeom>
        </p:spPr>
      </p:pic>
      <p:pic>
        <p:nvPicPr>
          <p:cNvPr id="37" name="图形 36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l="19113" t="10424" r="14088" b="13756"/>
          <a:stretch>
            <a:fillRect/>
          </a:stretch>
        </p:blipFill>
        <p:spPr>
          <a:xfrm>
            <a:off x="6673070" y="3120573"/>
            <a:ext cx="377512" cy="428496"/>
          </a:xfrm>
          <a:prstGeom prst="rect">
            <a:avLst/>
          </a:prstGeom>
        </p:spPr>
      </p:pic>
      <p:pic>
        <p:nvPicPr>
          <p:cNvPr id="39" name="图形 3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450797" y="5016617"/>
            <a:ext cx="659768" cy="659768"/>
          </a:xfrm>
          <a:prstGeom prst="rect">
            <a:avLst/>
          </a:prstGeom>
        </p:spPr>
      </p:pic>
      <p:pic>
        <p:nvPicPr>
          <p:cNvPr id="41" name="图形 4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6673070" y="5151030"/>
            <a:ext cx="427899" cy="391371"/>
          </a:xfrm>
          <a:prstGeom prst="rect">
            <a:avLst/>
          </a:prstGeom>
        </p:spPr>
      </p:pic>
      <p:pic>
        <p:nvPicPr>
          <p:cNvPr id="43" name="图形 4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4698562" y="5137483"/>
            <a:ext cx="409195" cy="409195"/>
          </a:xfrm>
          <a:prstGeom prst="rect">
            <a:avLst/>
          </a:prstGeom>
        </p:spPr>
      </p:pic>
      <p:pic>
        <p:nvPicPr>
          <p:cNvPr id="45" name="图形 44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2826508" y="5177012"/>
            <a:ext cx="362584" cy="362584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文本框 24"/>
          <p:cNvSpPr txBox="1"/>
          <p:nvPr/>
        </p:nvSpPr>
        <p:spPr>
          <a:xfrm>
            <a:off x="974856" y="276675"/>
            <a:ext cx="5486904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spc="300" dirty="0">
                <a:solidFill>
                  <a:srgbClr val="189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营销能力升级</a:t>
            </a:r>
            <a:endParaRPr lang="zh-CN" sz="2400" b="1" spc="300" dirty="0">
              <a:solidFill>
                <a:srgbClr val="189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598174" y="1757680"/>
            <a:ext cx="5030711" cy="515414"/>
          </a:xfrm>
          <a:prstGeom prst="rect">
            <a:avLst/>
          </a:prstGeom>
          <a:solidFill>
            <a:srgbClr val="12A4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1377028" y="1849120"/>
            <a:ext cx="34730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dirty="0">
                <a:solidFill>
                  <a:schemeClr val="bg1"/>
                </a:solidFill>
                <a:latin typeface="Heiti SC Medium" pitchFamily="2" charset="-128"/>
                <a:ea typeface="Heiti SC Medium" pitchFamily="2" charset="-128"/>
              </a:rPr>
              <a:t>裂变营销 </a:t>
            </a:r>
            <a:r>
              <a:rPr kumimoji="1" lang="en-US" altLang="zh-CN" dirty="0">
                <a:solidFill>
                  <a:schemeClr val="bg1"/>
                </a:solidFill>
                <a:latin typeface="Heiti SC Medium" pitchFamily="2" charset="-128"/>
                <a:ea typeface="Heiti SC Medium" pitchFamily="2" charset="-128"/>
              </a:rPr>
              <a:t>|</a:t>
            </a:r>
            <a:r>
              <a:rPr kumimoji="1" lang="zh-CN" altLang="en-US" dirty="0">
                <a:solidFill>
                  <a:schemeClr val="bg1"/>
                </a:solidFill>
                <a:latin typeface="Heiti SC Medium" pitchFamily="2" charset="-128"/>
                <a:ea typeface="Heiti SC Medium" pitchFamily="2" charset="-128"/>
              </a:rPr>
              <a:t> 多渠道快熟发展新客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909385" y="2529896"/>
            <a:ext cx="1005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Light" panose="02000000000000000000" pitchFamily="2" charset="-128"/>
                <a:ea typeface="Heiti SC Light" panose="02000000000000000000" pitchFamily="2" charset="-128"/>
              </a:rPr>
              <a:t>进店有礼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2110164" y="2529896"/>
            <a:ext cx="1005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Light" panose="02000000000000000000" pitchFamily="2" charset="-128"/>
                <a:ea typeface="Heiti SC Light" panose="02000000000000000000" pitchFamily="2" charset="-128"/>
              </a:rPr>
              <a:t>开卡有礼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3310943" y="2529896"/>
            <a:ext cx="1005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Light" panose="02000000000000000000" pitchFamily="2" charset="-128"/>
                <a:ea typeface="Heiti SC Light" panose="02000000000000000000" pitchFamily="2" charset="-128"/>
              </a:rPr>
              <a:t>分享奖励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4511722" y="2529896"/>
            <a:ext cx="1005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Light" panose="02000000000000000000" pitchFamily="2" charset="-128"/>
                <a:ea typeface="Heiti SC Light" panose="02000000000000000000" pitchFamily="2" charset="-128"/>
              </a:rPr>
              <a:t>消费有礼</a:t>
            </a: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2401" y="2664133"/>
            <a:ext cx="126654" cy="119746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735" y="2664133"/>
            <a:ext cx="126654" cy="119746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987" y="2664133"/>
            <a:ext cx="126654" cy="119746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6668" y="2664133"/>
            <a:ext cx="126654" cy="119746"/>
          </a:xfrm>
          <a:prstGeom prst="rect">
            <a:avLst/>
          </a:prstGeom>
        </p:spPr>
      </p:pic>
      <p:sp>
        <p:nvSpPr>
          <p:cNvPr id="19" name="矩形 18"/>
          <p:cNvSpPr/>
          <p:nvPr/>
        </p:nvSpPr>
        <p:spPr>
          <a:xfrm>
            <a:off x="598174" y="1757680"/>
            <a:ext cx="5030711" cy="2061013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9" name="文本框 58"/>
          <p:cNvSpPr txBox="1"/>
          <p:nvPr/>
        </p:nvSpPr>
        <p:spPr>
          <a:xfrm>
            <a:off x="909385" y="3199202"/>
            <a:ext cx="1005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Light" panose="02000000000000000000" pitchFamily="2" charset="-128"/>
                <a:ea typeface="Heiti SC Light" panose="02000000000000000000" pitchFamily="2" charset="-128"/>
              </a:rPr>
              <a:t>储值有礼</a:t>
            </a:r>
          </a:p>
        </p:txBody>
      </p:sp>
      <p:sp>
        <p:nvSpPr>
          <p:cNvPr id="60" name="文本框 59"/>
          <p:cNvSpPr txBox="1"/>
          <p:nvPr/>
        </p:nvSpPr>
        <p:spPr>
          <a:xfrm>
            <a:off x="2110164" y="3199202"/>
            <a:ext cx="1005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Light" panose="02000000000000000000" pitchFamily="2" charset="-128"/>
                <a:ea typeface="Heiti SC Light" panose="02000000000000000000" pitchFamily="2" charset="-128"/>
              </a:rPr>
              <a:t>多人拼团</a:t>
            </a:r>
          </a:p>
        </p:txBody>
      </p:sp>
      <p:sp>
        <p:nvSpPr>
          <p:cNvPr id="61" name="文本框 60"/>
          <p:cNvSpPr txBox="1"/>
          <p:nvPr/>
        </p:nvSpPr>
        <p:spPr>
          <a:xfrm>
            <a:off x="3310943" y="3199202"/>
            <a:ext cx="1005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Light" panose="02000000000000000000" pitchFamily="2" charset="-128"/>
                <a:ea typeface="Heiti SC Light" panose="02000000000000000000" pitchFamily="2" charset="-128"/>
              </a:rPr>
              <a:t>发起砍价</a:t>
            </a:r>
          </a:p>
        </p:txBody>
      </p:sp>
      <p:sp>
        <p:nvSpPr>
          <p:cNvPr id="62" name="文本框 61"/>
          <p:cNvSpPr txBox="1"/>
          <p:nvPr/>
        </p:nvSpPr>
        <p:spPr>
          <a:xfrm>
            <a:off x="4511722" y="3199202"/>
            <a:ext cx="1005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Light" panose="02000000000000000000" pitchFamily="2" charset="-128"/>
                <a:ea typeface="Heiti SC Light" panose="02000000000000000000" pitchFamily="2" charset="-128"/>
              </a:rPr>
              <a:t>社区团购</a:t>
            </a:r>
          </a:p>
        </p:txBody>
      </p:sp>
      <p:pic>
        <p:nvPicPr>
          <p:cNvPr id="63" name="图片 6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986" y="3333439"/>
            <a:ext cx="126654" cy="119746"/>
          </a:xfrm>
          <a:prstGeom prst="rect">
            <a:avLst/>
          </a:prstGeom>
        </p:spPr>
      </p:pic>
      <p:pic>
        <p:nvPicPr>
          <p:cNvPr id="64" name="图片 6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3152" y="3333439"/>
            <a:ext cx="126654" cy="119746"/>
          </a:xfrm>
          <a:prstGeom prst="rect">
            <a:avLst/>
          </a:prstGeom>
        </p:spPr>
      </p:pic>
      <p:pic>
        <p:nvPicPr>
          <p:cNvPr id="65" name="图片 6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2069" y="3333439"/>
            <a:ext cx="126654" cy="119746"/>
          </a:xfrm>
          <a:prstGeom prst="rect">
            <a:avLst/>
          </a:prstGeom>
        </p:spPr>
      </p:pic>
      <p:pic>
        <p:nvPicPr>
          <p:cNvPr id="67" name="图片 6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4234" y="3333439"/>
            <a:ext cx="126654" cy="119746"/>
          </a:xfrm>
          <a:prstGeom prst="rect">
            <a:avLst/>
          </a:prstGeom>
        </p:spPr>
      </p:pic>
      <p:sp>
        <p:nvSpPr>
          <p:cNvPr id="68" name="矩形 67"/>
          <p:cNvSpPr/>
          <p:nvPr/>
        </p:nvSpPr>
        <p:spPr>
          <a:xfrm>
            <a:off x="598174" y="4039429"/>
            <a:ext cx="5030711" cy="515414"/>
          </a:xfrm>
          <a:prstGeom prst="rect">
            <a:avLst/>
          </a:prstGeom>
          <a:solidFill>
            <a:srgbClr val="12A4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9" name="文本框 68"/>
          <p:cNvSpPr txBox="1"/>
          <p:nvPr/>
        </p:nvSpPr>
        <p:spPr>
          <a:xfrm>
            <a:off x="1529602" y="4130869"/>
            <a:ext cx="31678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dirty="0">
                <a:solidFill>
                  <a:schemeClr val="bg1"/>
                </a:solidFill>
                <a:latin typeface="Heiti SC Medium" pitchFamily="2" charset="-128"/>
                <a:ea typeface="Heiti SC Medium" pitchFamily="2" charset="-128"/>
              </a:rPr>
              <a:t>玩法升级</a:t>
            </a:r>
            <a:r>
              <a:rPr kumimoji="1" lang="en-US" altLang="zh-CN" dirty="0">
                <a:solidFill>
                  <a:schemeClr val="bg1"/>
                </a:solidFill>
                <a:latin typeface="Heiti SC Medium" pitchFamily="2" charset="-128"/>
                <a:ea typeface="Heiti SC Medium" pitchFamily="2" charset="-128"/>
              </a:rPr>
              <a:t>|</a:t>
            </a:r>
            <a:r>
              <a:rPr kumimoji="1" lang="zh-CN" altLang="en-US" dirty="0">
                <a:solidFill>
                  <a:schemeClr val="bg1"/>
                </a:solidFill>
                <a:latin typeface="Heiti SC Medium" pitchFamily="2" charset="-128"/>
                <a:ea typeface="Heiti SC Medium" pitchFamily="2" charset="-128"/>
              </a:rPr>
              <a:t> 促销方案任意配置</a:t>
            </a:r>
          </a:p>
        </p:txBody>
      </p:sp>
      <p:sp>
        <p:nvSpPr>
          <p:cNvPr id="70" name="文本框 69"/>
          <p:cNvSpPr txBox="1"/>
          <p:nvPr/>
        </p:nvSpPr>
        <p:spPr>
          <a:xfrm>
            <a:off x="909385" y="4811645"/>
            <a:ext cx="1005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Light" panose="02000000000000000000" pitchFamily="2" charset="-128"/>
                <a:ea typeface="Heiti SC Light" panose="02000000000000000000" pitchFamily="2" charset="-128"/>
              </a:rPr>
              <a:t>限时特价</a:t>
            </a:r>
          </a:p>
        </p:txBody>
      </p:sp>
      <p:sp>
        <p:nvSpPr>
          <p:cNvPr id="71" name="文本框 70"/>
          <p:cNvSpPr txBox="1"/>
          <p:nvPr/>
        </p:nvSpPr>
        <p:spPr>
          <a:xfrm>
            <a:off x="2110164" y="4811645"/>
            <a:ext cx="1005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Light" panose="02000000000000000000" pitchFamily="2" charset="-128"/>
                <a:ea typeface="Heiti SC Light" panose="02000000000000000000" pitchFamily="2" charset="-128"/>
              </a:rPr>
              <a:t>满额立减</a:t>
            </a:r>
          </a:p>
        </p:txBody>
      </p:sp>
      <p:sp>
        <p:nvSpPr>
          <p:cNvPr id="72" name="文本框 71"/>
          <p:cNvSpPr txBox="1"/>
          <p:nvPr/>
        </p:nvSpPr>
        <p:spPr>
          <a:xfrm>
            <a:off x="3310943" y="4811645"/>
            <a:ext cx="1005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Light" panose="02000000000000000000" pitchFamily="2" charset="-128"/>
                <a:ea typeface="Heiti SC Light" panose="02000000000000000000" pitchFamily="2" charset="-128"/>
              </a:rPr>
              <a:t>满件打折</a:t>
            </a:r>
          </a:p>
        </p:txBody>
      </p:sp>
      <p:sp>
        <p:nvSpPr>
          <p:cNvPr id="73" name="文本框 72"/>
          <p:cNvSpPr txBox="1"/>
          <p:nvPr/>
        </p:nvSpPr>
        <p:spPr>
          <a:xfrm>
            <a:off x="4511722" y="4811645"/>
            <a:ext cx="10615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600" spc="-150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Light" panose="02000000000000000000" pitchFamily="2" charset="-128"/>
                <a:ea typeface="Heiti SC Light" panose="02000000000000000000" pitchFamily="2" charset="-128"/>
              </a:rPr>
              <a:t>第</a:t>
            </a:r>
            <a:r>
              <a:rPr kumimoji="1" lang="en-US" altLang="zh-CN" sz="1600" spc="-150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Light" panose="02000000000000000000" pitchFamily="2" charset="-128"/>
                <a:ea typeface="Heiti SC Light" panose="02000000000000000000" pitchFamily="2" charset="-128"/>
              </a:rPr>
              <a:t>N</a:t>
            </a:r>
            <a:r>
              <a:rPr kumimoji="1" lang="zh-CN" altLang="en-US" sz="1600" spc="-150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Light" panose="02000000000000000000" pitchFamily="2" charset="-128"/>
                <a:ea typeface="Heiti SC Light" panose="02000000000000000000" pitchFamily="2" charset="-128"/>
              </a:rPr>
              <a:t>件活动</a:t>
            </a:r>
          </a:p>
        </p:txBody>
      </p:sp>
      <p:pic>
        <p:nvPicPr>
          <p:cNvPr id="74" name="图片 7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2881" y="4945882"/>
            <a:ext cx="126654" cy="119746"/>
          </a:xfrm>
          <a:prstGeom prst="rect">
            <a:avLst/>
          </a:prstGeom>
        </p:spPr>
      </p:pic>
      <p:pic>
        <p:nvPicPr>
          <p:cNvPr id="75" name="图片 7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4775" y="4945882"/>
            <a:ext cx="126654" cy="119746"/>
          </a:xfrm>
          <a:prstGeom prst="rect">
            <a:avLst/>
          </a:prstGeom>
        </p:spPr>
      </p:pic>
      <p:pic>
        <p:nvPicPr>
          <p:cNvPr id="76" name="图片 7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987" y="4945882"/>
            <a:ext cx="126654" cy="119746"/>
          </a:xfrm>
          <a:prstGeom prst="rect">
            <a:avLst/>
          </a:prstGeom>
        </p:spPr>
      </p:pic>
      <p:pic>
        <p:nvPicPr>
          <p:cNvPr id="77" name="图片 7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6668" y="4945882"/>
            <a:ext cx="126654" cy="119746"/>
          </a:xfrm>
          <a:prstGeom prst="rect">
            <a:avLst/>
          </a:prstGeom>
        </p:spPr>
      </p:pic>
      <p:sp>
        <p:nvSpPr>
          <p:cNvPr id="78" name="矩形 77"/>
          <p:cNvSpPr/>
          <p:nvPr/>
        </p:nvSpPr>
        <p:spPr>
          <a:xfrm>
            <a:off x="598174" y="4039429"/>
            <a:ext cx="5030711" cy="2061013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9" name="文本框 78"/>
          <p:cNvSpPr txBox="1"/>
          <p:nvPr/>
        </p:nvSpPr>
        <p:spPr>
          <a:xfrm>
            <a:off x="909385" y="5480951"/>
            <a:ext cx="8002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Light" panose="02000000000000000000" pitchFamily="2" charset="-128"/>
                <a:ea typeface="Heiti SC Light" panose="02000000000000000000" pitchFamily="2" charset="-128"/>
              </a:rPr>
              <a:t>低价赠</a:t>
            </a:r>
          </a:p>
        </p:txBody>
      </p:sp>
      <p:sp>
        <p:nvSpPr>
          <p:cNvPr id="80" name="文本框 79"/>
          <p:cNvSpPr txBox="1"/>
          <p:nvPr/>
        </p:nvSpPr>
        <p:spPr>
          <a:xfrm>
            <a:off x="2110164" y="5480951"/>
            <a:ext cx="8002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Light" panose="02000000000000000000" pitchFamily="2" charset="-128"/>
                <a:ea typeface="Heiti SC Light" panose="02000000000000000000" pitchFamily="2" charset="-128"/>
              </a:rPr>
              <a:t>满件赠</a:t>
            </a:r>
          </a:p>
        </p:txBody>
      </p:sp>
      <p:sp>
        <p:nvSpPr>
          <p:cNvPr id="81" name="文本框 80"/>
          <p:cNvSpPr txBox="1"/>
          <p:nvPr/>
        </p:nvSpPr>
        <p:spPr>
          <a:xfrm>
            <a:off x="3310943" y="5480951"/>
            <a:ext cx="8002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Light" panose="02000000000000000000" pitchFamily="2" charset="-128"/>
                <a:ea typeface="Heiti SC Light" panose="02000000000000000000" pitchFamily="2" charset="-128"/>
              </a:rPr>
              <a:t>加价购</a:t>
            </a:r>
          </a:p>
        </p:txBody>
      </p:sp>
      <p:sp>
        <p:nvSpPr>
          <p:cNvPr id="82" name="文本框 81"/>
          <p:cNvSpPr txBox="1"/>
          <p:nvPr/>
        </p:nvSpPr>
        <p:spPr>
          <a:xfrm>
            <a:off x="4511722" y="5480951"/>
            <a:ext cx="8002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Light" panose="02000000000000000000" pitchFamily="2" charset="-128"/>
                <a:ea typeface="Heiti SC Light" panose="02000000000000000000" pitchFamily="2" charset="-128"/>
              </a:rPr>
              <a:t>更多</a:t>
            </a:r>
            <a:r>
              <a:rPr kumimoji="1"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Light" panose="02000000000000000000" pitchFamily="2" charset="-128"/>
                <a:ea typeface="Heiti SC Light" panose="02000000000000000000" pitchFamily="2" charset="-128"/>
              </a:rPr>
              <a:t>…</a:t>
            </a:r>
            <a:endParaRPr kumimoji="1" lang="zh-CN" altLang="en-US" sz="1600" dirty="0">
              <a:solidFill>
                <a:schemeClr val="tx1">
                  <a:lumMod val="65000"/>
                  <a:lumOff val="35000"/>
                </a:schemeClr>
              </a:solidFill>
              <a:latin typeface="Heiti SC Light" panose="02000000000000000000" pitchFamily="2" charset="-128"/>
              <a:ea typeface="Heiti SC Light" panose="02000000000000000000" pitchFamily="2" charset="-128"/>
            </a:endParaRPr>
          </a:p>
        </p:txBody>
      </p:sp>
      <p:pic>
        <p:nvPicPr>
          <p:cNvPr id="83" name="图片 8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986" y="5615188"/>
            <a:ext cx="126654" cy="119746"/>
          </a:xfrm>
          <a:prstGeom prst="rect">
            <a:avLst/>
          </a:prstGeom>
        </p:spPr>
      </p:pic>
      <p:pic>
        <p:nvPicPr>
          <p:cNvPr id="84" name="图片 8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3152" y="5615188"/>
            <a:ext cx="126654" cy="119746"/>
          </a:xfrm>
          <a:prstGeom prst="rect">
            <a:avLst/>
          </a:prstGeom>
        </p:spPr>
      </p:pic>
      <p:pic>
        <p:nvPicPr>
          <p:cNvPr id="85" name="图片 8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2069" y="5615188"/>
            <a:ext cx="126654" cy="119746"/>
          </a:xfrm>
          <a:prstGeom prst="rect">
            <a:avLst/>
          </a:prstGeom>
        </p:spPr>
      </p:pic>
      <p:pic>
        <p:nvPicPr>
          <p:cNvPr id="86" name="图片 8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4234" y="5615188"/>
            <a:ext cx="126654" cy="119746"/>
          </a:xfrm>
          <a:prstGeom prst="rect">
            <a:avLst/>
          </a:prstGeom>
        </p:spPr>
      </p:pic>
      <p:sp>
        <p:nvSpPr>
          <p:cNvPr id="87" name="矩形 86"/>
          <p:cNvSpPr/>
          <p:nvPr/>
        </p:nvSpPr>
        <p:spPr>
          <a:xfrm>
            <a:off x="6408053" y="1757680"/>
            <a:ext cx="5030711" cy="515414"/>
          </a:xfrm>
          <a:prstGeom prst="rect">
            <a:avLst/>
          </a:prstGeom>
          <a:solidFill>
            <a:srgbClr val="12A4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88" name="文本框 87"/>
          <p:cNvSpPr txBox="1"/>
          <p:nvPr/>
        </p:nvSpPr>
        <p:spPr>
          <a:xfrm>
            <a:off x="6848962" y="1849120"/>
            <a:ext cx="41488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dirty="0">
                <a:solidFill>
                  <a:schemeClr val="bg1"/>
                </a:solidFill>
                <a:latin typeface="Heiti SC Medium" pitchFamily="2" charset="-128"/>
                <a:ea typeface="Heiti SC Medium" pitchFamily="2" charset="-128"/>
              </a:rPr>
              <a:t>精准营销 </a:t>
            </a:r>
            <a:r>
              <a:rPr kumimoji="1" lang="en-US" altLang="zh-CN" dirty="0">
                <a:solidFill>
                  <a:schemeClr val="bg1"/>
                </a:solidFill>
                <a:latin typeface="Heiti SC Medium" pitchFamily="2" charset="-128"/>
                <a:ea typeface="Heiti SC Medium" pitchFamily="2" charset="-128"/>
              </a:rPr>
              <a:t>|</a:t>
            </a:r>
            <a:r>
              <a:rPr kumimoji="1" lang="zh-CN" altLang="en-US" dirty="0">
                <a:solidFill>
                  <a:schemeClr val="bg1"/>
                </a:solidFill>
                <a:latin typeface="Heiti SC Medium" pitchFamily="2" charset="-128"/>
                <a:ea typeface="Heiti SC Medium" pitchFamily="2" charset="-128"/>
              </a:rPr>
              <a:t> 提升老客户复购率和客单价</a:t>
            </a:r>
          </a:p>
        </p:txBody>
      </p:sp>
      <p:sp>
        <p:nvSpPr>
          <p:cNvPr id="89" name="文本框 88"/>
          <p:cNvSpPr txBox="1"/>
          <p:nvPr/>
        </p:nvSpPr>
        <p:spPr>
          <a:xfrm>
            <a:off x="6719264" y="2529896"/>
            <a:ext cx="1005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Light" panose="02000000000000000000" pitchFamily="2" charset="-128"/>
                <a:ea typeface="Heiti SC Light" panose="02000000000000000000" pitchFamily="2" charset="-128"/>
              </a:rPr>
              <a:t>储值营销</a:t>
            </a:r>
          </a:p>
        </p:txBody>
      </p:sp>
      <p:sp>
        <p:nvSpPr>
          <p:cNvPr id="90" name="文本框 89"/>
          <p:cNvSpPr txBox="1"/>
          <p:nvPr/>
        </p:nvSpPr>
        <p:spPr>
          <a:xfrm>
            <a:off x="7920043" y="2529896"/>
            <a:ext cx="1005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Light" panose="02000000000000000000" pitchFamily="2" charset="-128"/>
                <a:ea typeface="Heiti SC Light" panose="02000000000000000000" pitchFamily="2" charset="-128"/>
              </a:rPr>
              <a:t>积分营销</a:t>
            </a:r>
          </a:p>
        </p:txBody>
      </p:sp>
      <p:sp>
        <p:nvSpPr>
          <p:cNvPr id="91" name="文本框 90"/>
          <p:cNvSpPr txBox="1"/>
          <p:nvPr/>
        </p:nvSpPr>
        <p:spPr>
          <a:xfrm>
            <a:off x="9120822" y="2529896"/>
            <a:ext cx="1005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Light" panose="02000000000000000000" pitchFamily="2" charset="-128"/>
                <a:ea typeface="Heiti SC Light" panose="02000000000000000000" pitchFamily="2" charset="-128"/>
              </a:rPr>
              <a:t>精准发券</a:t>
            </a:r>
          </a:p>
        </p:txBody>
      </p:sp>
      <p:sp>
        <p:nvSpPr>
          <p:cNvPr id="92" name="文本框 91"/>
          <p:cNvSpPr txBox="1"/>
          <p:nvPr/>
        </p:nvSpPr>
        <p:spPr>
          <a:xfrm>
            <a:off x="10321601" y="2529896"/>
            <a:ext cx="1005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Light" panose="02000000000000000000" pitchFamily="2" charset="-128"/>
                <a:ea typeface="Heiti SC Light" panose="02000000000000000000" pitchFamily="2" charset="-128"/>
              </a:rPr>
              <a:t>会员画像</a:t>
            </a:r>
          </a:p>
        </p:txBody>
      </p:sp>
      <p:pic>
        <p:nvPicPr>
          <p:cNvPr id="93" name="图片 9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760" y="2664133"/>
            <a:ext cx="126654" cy="119746"/>
          </a:xfrm>
          <a:prstGeom prst="rect">
            <a:avLst/>
          </a:prstGeom>
        </p:spPr>
      </p:pic>
      <p:pic>
        <p:nvPicPr>
          <p:cNvPr id="94" name="图片 9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4654" y="2664133"/>
            <a:ext cx="126654" cy="119746"/>
          </a:xfrm>
          <a:prstGeom prst="rect">
            <a:avLst/>
          </a:prstGeom>
        </p:spPr>
      </p:pic>
      <p:pic>
        <p:nvPicPr>
          <p:cNvPr id="95" name="图片 9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866" y="2664133"/>
            <a:ext cx="126654" cy="119746"/>
          </a:xfrm>
          <a:prstGeom prst="rect">
            <a:avLst/>
          </a:prstGeom>
        </p:spPr>
      </p:pic>
      <p:pic>
        <p:nvPicPr>
          <p:cNvPr id="96" name="图片 9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6547" y="2664133"/>
            <a:ext cx="126654" cy="119746"/>
          </a:xfrm>
          <a:prstGeom prst="rect">
            <a:avLst/>
          </a:prstGeom>
        </p:spPr>
      </p:pic>
      <p:sp>
        <p:nvSpPr>
          <p:cNvPr id="97" name="矩形 96"/>
          <p:cNvSpPr/>
          <p:nvPr/>
        </p:nvSpPr>
        <p:spPr>
          <a:xfrm>
            <a:off x="6408053" y="1757680"/>
            <a:ext cx="5030711" cy="2061013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98" name="文本框 97"/>
          <p:cNvSpPr txBox="1"/>
          <p:nvPr/>
        </p:nvSpPr>
        <p:spPr>
          <a:xfrm>
            <a:off x="6719264" y="3199202"/>
            <a:ext cx="1005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Light" panose="02000000000000000000" pitchFamily="2" charset="-128"/>
                <a:ea typeface="Heiti SC Light" panose="02000000000000000000" pitchFamily="2" charset="-128"/>
              </a:rPr>
              <a:t>卡类营销</a:t>
            </a:r>
          </a:p>
        </p:txBody>
      </p:sp>
      <p:sp>
        <p:nvSpPr>
          <p:cNvPr id="99" name="文本框 98"/>
          <p:cNvSpPr txBox="1"/>
          <p:nvPr/>
        </p:nvSpPr>
        <p:spPr>
          <a:xfrm>
            <a:off x="7920043" y="3199202"/>
            <a:ext cx="1005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Light" panose="02000000000000000000" pitchFamily="2" charset="-128"/>
                <a:ea typeface="Heiti SC Light" panose="02000000000000000000" pitchFamily="2" charset="-128"/>
              </a:rPr>
              <a:t>场景营销</a:t>
            </a:r>
          </a:p>
        </p:txBody>
      </p:sp>
      <p:sp>
        <p:nvSpPr>
          <p:cNvPr id="100" name="文本框 99"/>
          <p:cNvSpPr txBox="1"/>
          <p:nvPr/>
        </p:nvSpPr>
        <p:spPr>
          <a:xfrm>
            <a:off x="9120822" y="3199202"/>
            <a:ext cx="1005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Light" panose="02000000000000000000" pitchFamily="2" charset="-128"/>
                <a:ea typeface="Heiti SC Light" panose="02000000000000000000" pitchFamily="2" charset="-128"/>
              </a:rPr>
              <a:t>定制营销</a:t>
            </a:r>
          </a:p>
        </p:txBody>
      </p:sp>
      <p:sp>
        <p:nvSpPr>
          <p:cNvPr id="101" name="文本框 100"/>
          <p:cNvSpPr txBox="1"/>
          <p:nvPr/>
        </p:nvSpPr>
        <p:spPr>
          <a:xfrm>
            <a:off x="10321601" y="3199202"/>
            <a:ext cx="1005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Light" panose="02000000000000000000" pitchFamily="2" charset="-128"/>
                <a:ea typeface="Heiti SC Light" panose="02000000000000000000" pitchFamily="2" charset="-128"/>
              </a:rPr>
              <a:t>数据分析</a:t>
            </a:r>
          </a:p>
        </p:txBody>
      </p:sp>
      <p:pic>
        <p:nvPicPr>
          <p:cNvPr id="102" name="图片 10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865" y="3333439"/>
            <a:ext cx="126654" cy="119746"/>
          </a:xfrm>
          <a:prstGeom prst="rect">
            <a:avLst/>
          </a:prstGeom>
        </p:spPr>
      </p:pic>
      <p:pic>
        <p:nvPicPr>
          <p:cNvPr id="103" name="图片 10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3031" y="3333439"/>
            <a:ext cx="126654" cy="119746"/>
          </a:xfrm>
          <a:prstGeom prst="rect">
            <a:avLst/>
          </a:prstGeom>
        </p:spPr>
      </p:pic>
      <p:pic>
        <p:nvPicPr>
          <p:cNvPr id="104" name="图片 10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1948" y="3333439"/>
            <a:ext cx="126654" cy="119746"/>
          </a:xfrm>
          <a:prstGeom prst="rect">
            <a:avLst/>
          </a:prstGeom>
        </p:spPr>
      </p:pic>
      <p:pic>
        <p:nvPicPr>
          <p:cNvPr id="105" name="图片 10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4113" y="3333439"/>
            <a:ext cx="126654" cy="119746"/>
          </a:xfrm>
          <a:prstGeom prst="rect">
            <a:avLst/>
          </a:prstGeom>
        </p:spPr>
      </p:pic>
      <p:sp>
        <p:nvSpPr>
          <p:cNvPr id="106" name="矩形 105"/>
          <p:cNvSpPr/>
          <p:nvPr/>
        </p:nvSpPr>
        <p:spPr>
          <a:xfrm>
            <a:off x="6408053" y="4039429"/>
            <a:ext cx="5030711" cy="515414"/>
          </a:xfrm>
          <a:prstGeom prst="rect">
            <a:avLst/>
          </a:prstGeom>
          <a:solidFill>
            <a:srgbClr val="12A4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07" name="文本框 106"/>
          <p:cNvSpPr txBox="1"/>
          <p:nvPr/>
        </p:nvSpPr>
        <p:spPr>
          <a:xfrm>
            <a:off x="6877816" y="4130869"/>
            <a:ext cx="40911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dirty="0">
                <a:solidFill>
                  <a:schemeClr val="bg1"/>
                </a:solidFill>
                <a:latin typeface="Heiti SC Medium" pitchFamily="2" charset="-128"/>
                <a:ea typeface="Heiti SC Medium" pitchFamily="2" charset="-128"/>
              </a:rPr>
              <a:t>线上布局</a:t>
            </a:r>
            <a:r>
              <a:rPr kumimoji="1" lang="en-US" altLang="zh-CN" dirty="0">
                <a:solidFill>
                  <a:schemeClr val="bg1"/>
                </a:solidFill>
                <a:latin typeface="Heiti SC Medium" pitchFamily="2" charset="-128"/>
                <a:ea typeface="Heiti SC Medium" pitchFamily="2" charset="-128"/>
              </a:rPr>
              <a:t>|</a:t>
            </a:r>
            <a:r>
              <a:rPr kumimoji="1" lang="zh-CN" altLang="en-US" dirty="0">
                <a:solidFill>
                  <a:schemeClr val="bg1"/>
                </a:solidFill>
                <a:latin typeface="Heiti SC Medium" pitchFamily="2" charset="-128"/>
                <a:ea typeface="Heiti SC Medium" pitchFamily="2" charset="-128"/>
              </a:rPr>
              <a:t> 构建自己的线上线下生态圈</a:t>
            </a:r>
          </a:p>
        </p:txBody>
      </p:sp>
      <p:sp>
        <p:nvSpPr>
          <p:cNvPr id="108" name="文本框 107"/>
          <p:cNvSpPr txBox="1"/>
          <p:nvPr/>
        </p:nvSpPr>
        <p:spPr>
          <a:xfrm>
            <a:off x="6719264" y="4811645"/>
            <a:ext cx="1005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Light" panose="02000000000000000000" pitchFamily="2" charset="-128"/>
                <a:ea typeface="Heiti SC Light" panose="02000000000000000000" pitchFamily="2" charset="-128"/>
              </a:rPr>
              <a:t>微信商城</a:t>
            </a:r>
          </a:p>
        </p:txBody>
      </p:sp>
      <p:sp>
        <p:nvSpPr>
          <p:cNvPr id="109" name="文本框 108"/>
          <p:cNvSpPr txBox="1"/>
          <p:nvPr/>
        </p:nvSpPr>
        <p:spPr>
          <a:xfrm>
            <a:off x="7920043" y="4811645"/>
            <a:ext cx="8002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Light" panose="02000000000000000000" pitchFamily="2" charset="-128"/>
                <a:ea typeface="Heiti SC Light" panose="02000000000000000000" pitchFamily="2" charset="-128"/>
              </a:rPr>
              <a:t>小程序</a:t>
            </a:r>
          </a:p>
        </p:txBody>
      </p:sp>
      <p:sp>
        <p:nvSpPr>
          <p:cNvPr id="110" name="文本框 109"/>
          <p:cNvSpPr txBox="1"/>
          <p:nvPr/>
        </p:nvSpPr>
        <p:spPr>
          <a:xfrm>
            <a:off x="9120822" y="4811645"/>
            <a:ext cx="1005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Light" panose="02000000000000000000" pitchFamily="2" charset="-128"/>
                <a:ea typeface="Heiti SC Light" panose="02000000000000000000" pitchFamily="2" charset="-128"/>
              </a:rPr>
              <a:t>拉新活动</a:t>
            </a:r>
          </a:p>
        </p:txBody>
      </p:sp>
      <p:sp>
        <p:nvSpPr>
          <p:cNvPr id="111" name="文本框 110"/>
          <p:cNvSpPr txBox="1"/>
          <p:nvPr/>
        </p:nvSpPr>
        <p:spPr>
          <a:xfrm>
            <a:off x="10321601" y="4811645"/>
            <a:ext cx="1005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Light" panose="02000000000000000000" pitchFamily="2" charset="-128"/>
                <a:ea typeface="Heiti SC Light" panose="02000000000000000000" pitchFamily="2" charset="-128"/>
              </a:rPr>
              <a:t>促活活动</a:t>
            </a:r>
          </a:p>
        </p:txBody>
      </p:sp>
      <p:pic>
        <p:nvPicPr>
          <p:cNvPr id="112" name="图片 1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760" y="4945882"/>
            <a:ext cx="126654" cy="119746"/>
          </a:xfrm>
          <a:prstGeom prst="rect">
            <a:avLst/>
          </a:prstGeom>
        </p:spPr>
      </p:pic>
      <p:pic>
        <p:nvPicPr>
          <p:cNvPr id="113" name="图片 1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4654" y="4945882"/>
            <a:ext cx="126654" cy="119746"/>
          </a:xfrm>
          <a:prstGeom prst="rect">
            <a:avLst/>
          </a:prstGeom>
        </p:spPr>
      </p:pic>
      <p:pic>
        <p:nvPicPr>
          <p:cNvPr id="114" name="图片 1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866" y="4945882"/>
            <a:ext cx="126654" cy="119746"/>
          </a:xfrm>
          <a:prstGeom prst="rect">
            <a:avLst/>
          </a:prstGeom>
        </p:spPr>
      </p:pic>
      <p:pic>
        <p:nvPicPr>
          <p:cNvPr id="115" name="图片 1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6547" y="4945882"/>
            <a:ext cx="126654" cy="119746"/>
          </a:xfrm>
          <a:prstGeom prst="rect">
            <a:avLst/>
          </a:prstGeom>
        </p:spPr>
      </p:pic>
      <p:sp>
        <p:nvSpPr>
          <p:cNvPr id="116" name="矩形 115"/>
          <p:cNvSpPr/>
          <p:nvPr/>
        </p:nvSpPr>
        <p:spPr>
          <a:xfrm>
            <a:off x="6408053" y="4039429"/>
            <a:ext cx="5030711" cy="2061013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17" name="文本框 116"/>
          <p:cNvSpPr txBox="1"/>
          <p:nvPr/>
        </p:nvSpPr>
        <p:spPr>
          <a:xfrm>
            <a:off x="6719264" y="5480951"/>
            <a:ext cx="1005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Light" panose="02000000000000000000" pitchFamily="2" charset="-128"/>
                <a:ea typeface="Heiti SC Light" panose="02000000000000000000" pitchFamily="2" charset="-128"/>
              </a:rPr>
              <a:t>增购复购</a:t>
            </a:r>
          </a:p>
        </p:txBody>
      </p:sp>
      <p:sp>
        <p:nvSpPr>
          <p:cNvPr id="118" name="文本框 117"/>
          <p:cNvSpPr txBox="1"/>
          <p:nvPr/>
        </p:nvSpPr>
        <p:spPr>
          <a:xfrm>
            <a:off x="7920043" y="5480951"/>
            <a:ext cx="1005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Light" panose="02000000000000000000" pitchFamily="2" charset="-128"/>
                <a:ea typeface="Heiti SC Light" panose="02000000000000000000" pitchFamily="2" charset="-128"/>
              </a:rPr>
              <a:t>客群维护</a:t>
            </a:r>
          </a:p>
        </p:txBody>
      </p:sp>
      <p:sp>
        <p:nvSpPr>
          <p:cNvPr id="119" name="文本框 118"/>
          <p:cNvSpPr txBox="1"/>
          <p:nvPr/>
        </p:nvSpPr>
        <p:spPr>
          <a:xfrm>
            <a:off x="9120822" y="5480951"/>
            <a:ext cx="1005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Light" panose="02000000000000000000" pitchFamily="2" charset="-128"/>
                <a:ea typeface="Heiti SC Light" panose="02000000000000000000" pitchFamily="2" charset="-128"/>
              </a:rPr>
              <a:t>客单提升</a:t>
            </a:r>
          </a:p>
        </p:txBody>
      </p:sp>
      <p:sp>
        <p:nvSpPr>
          <p:cNvPr id="120" name="文本框 119"/>
          <p:cNvSpPr txBox="1"/>
          <p:nvPr/>
        </p:nvSpPr>
        <p:spPr>
          <a:xfrm>
            <a:off x="10321601" y="5480951"/>
            <a:ext cx="8002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Light" panose="02000000000000000000" pitchFamily="2" charset="-128"/>
                <a:ea typeface="Heiti SC Light" panose="02000000000000000000" pitchFamily="2" charset="-128"/>
              </a:rPr>
              <a:t>更多</a:t>
            </a:r>
            <a:r>
              <a:rPr kumimoji="1"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Light" panose="02000000000000000000" pitchFamily="2" charset="-128"/>
                <a:ea typeface="Heiti SC Light" panose="02000000000000000000" pitchFamily="2" charset="-128"/>
              </a:rPr>
              <a:t>…</a:t>
            </a:r>
            <a:endParaRPr kumimoji="1" lang="zh-CN" altLang="en-US" sz="1600" dirty="0">
              <a:solidFill>
                <a:schemeClr val="tx1">
                  <a:lumMod val="65000"/>
                  <a:lumOff val="35000"/>
                </a:schemeClr>
              </a:solidFill>
              <a:latin typeface="Heiti SC Light" panose="02000000000000000000" pitchFamily="2" charset="-128"/>
              <a:ea typeface="Heiti SC Light" panose="02000000000000000000" pitchFamily="2" charset="-128"/>
            </a:endParaRPr>
          </a:p>
        </p:txBody>
      </p:sp>
      <p:pic>
        <p:nvPicPr>
          <p:cNvPr id="121" name="图片 1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865" y="5615188"/>
            <a:ext cx="126654" cy="119746"/>
          </a:xfrm>
          <a:prstGeom prst="rect">
            <a:avLst/>
          </a:prstGeom>
        </p:spPr>
      </p:pic>
      <p:pic>
        <p:nvPicPr>
          <p:cNvPr id="122" name="图片 1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3031" y="5615188"/>
            <a:ext cx="126654" cy="119746"/>
          </a:xfrm>
          <a:prstGeom prst="rect">
            <a:avLst/>
          </a:prstGeom>
        </p:spPr>
      </p:pic>
      <p:pic>
        <p:nvPicPr>
          <p:cNvPr id="123" name="图片 1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1948" y="5615188"/>
            <a:ext cx="126654" cy="119746"/>
          </a:xfrm>
          <a:prstGeom prst="rect">
            <a:avLst/>
          </a:prstGeom>
        </p:spPr>
      </p:pic>
      <p:pic>
        <p:nvPicPr>
          <p:cNvPr id="124" name="图片 1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4113" y="5615188"/>
            <a:ext cx="126654" cy="119746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-194385" y="-20016"/>
            <a:ext cx="12580771" cy="6941114"/>
          </a:xfrm>
          <a:prstGeom prst="rect">
            <a:avLst/>
          </a:prstGeom>
          <a:solidFill>
            <a:srgbClr val="FCFC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grpSp>
        <p:nvGrpSpPr>
          <p:cNvPr id="27" name="组合 26"/>
          <p:cNvGrpSpPr/>
          <p:nvPr/>
        </p:nvGrpSpPr>
        <p:grpSpPr>
          <a:xfrm>
            <a:off x="1737024" y="1853317"/>
            <a:ext cx="2643418" cy="2643418"/>
            <a:chOff x="664523" y="300767"/>
            <a:chExt cx="3035689" cy="3035689"/>
          </a:xfrm>
        </p:grpSpPr>
        <p:sp>
          <p:nvSpPr>
            <p:cNvPr id="28" name="椭圆 27"/>
            <p:cNvSpPr/>
            <p:nvPr/>
          </p:nvSpPr>
          <p:spPr>
            <a:xfrm>
              <a:off x="664523" y="300767"/>
              <a:ext cx="3035689" cy="303568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762000" dist="444500" dir="5400000" sx="95000" sy="95000" algn="tl" rotWithShape="0">
                <a:schemeClr val="tx1">
                  <a:lumMod val="65000"/>
                  <a:lumOff val="35000"/>
                  <a:alpha val="1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宋体 CN" panose="02020400000000000000" pitchFamily="18" charset="-122"/>
                <a:ea typeface="思源宋体 CN" panose="02020400000000000000" pitchFamily="18" charset="-122"/>
                <a:cs typeface="+mn-cs"/>
              </a:endParaRPr>
            </a:p>
          </p:txBody>
        </p:sp>
        <p:sp>
          <p:nvSpPr>
            <p:cNvPr id="29" name="文本框 28"/>
            <p:cNvSpPr txBox="1"/>
            <p:nvPr/>
          </p:nvSpPr>
          <p:spPr>
            <a:xfrm>
              <a:off x="674453" y="1182403"/>
              <a:ext cx="3015830" cy="10603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1985C4"/>
                  </a:solidFill>
                  <a:effectLst/>
                  <a:uLnTx/>
                  <a:uFillTx/>
                  <a:latin typeface="Arial Black" panose="020B0A04020102020204" pitchFamily="34" charset="0"/>
                  <a:ea typeface="思源宋体 CN Heavy" panose="02020900000000000000" pitchFamily="18" charset="-122"/>
                  <a:cs typeface="+mn-cs"/>
                </a:rPr>
                <a:t>PART/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1985C4"/>
                  </a:solidFill>
                  <a:effectLst/>
                  <a:uLnTx/>
                  <a:uFillTx/>
                  <a:latin typeface="Arial Black" panose="020B0A04020102020204" pitchFamily="34" charset="0"/>
                  <a:ea typeface="思源宋体 CN Heavy" panose="02020900000000000000" pitchFamily="18" charset="-122"/>
                  <a:cs typeface="+mn-cs"/>
                </a:rPr>
                <a:t>01</a:t>
              </a:r>
              <a:endParaRPr kumimoji="0" lang="en-US" altLang="zh-CN" sz="6600" b="0" i="0" u="none" strike="noStrike" kern="1200" cap="none" spc="0" normalizeH="0" baseline="0" noProof="0" dirty="0">
                <a:ln>
                  <a:noFill/>
                </a:ln>
                <a:solidFill>
                  <a:srgbClr val="1985C4"/>
                </a:solidFill>
                <a:effectLst/>
                <a:uLnTx/>
                <a:uFillTx/>
                <a:latin typeface="Arial Black" panose="020B0A04020102020204" pitchFamily="34" charset="0"/>
                <a:ea typeface="思源宋体 CN Heavy" panose="02020900000000000000" pitchFamily="18" charset="-122"/>
                <a:cs typeface="+mn-cs"/>
              </a:endParaRPr>
            </a:p>
          </p:txBody>
        </p:sp>
      </p:grpSp>
      <p:sp>
        <p:nvSpPr>
          <p:cNvPr id="30" name="文本框 29"/>
          <p:cNvSpPr txBox="1"/>
          <p:nvPr>
            <p:custDataLst>
              <p:tags r:id="rId1"/>
            </p:custDataLst>
          </p:nvPr>
        </p:nvSpPr>
        <p:spPr>
          <a:xfrm>
            <a:off x="4895908" y="2534088"/>
            <a:ext cx="5132001" cy="553998"/>
          </a:xfrm>
          <a:prstGeom prst="rect">
            <a:avLst/>
          </a:prstGeom>
          <a:noFill/>
          <a:effectLst>
            <a:glow rad="203200">
              <a:srgbClr val="FF0000">
                <a:alpha val="69000"/>
              </a:srgbClr>
            </a:glow>
          </a:effectLst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3600" b="1" dirty="0">
                <a:solidFill>
                  <a:srgbClr val="1985C4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便利商超行业痛点</a:t>
            </a:r>
            <a:endParaRPr lang="id-ID" altLang="zh-CN" sz="3600" b="1" dirty="0">
              <a:solidFill>
                <a:srgbClr val="1985C4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3" name="Text Placeholder 5"/>
          <p:cNvSpPr txBox="1"/>
          <p:nvPr/>
        </p:nvSpPr>
        <p:spPr>
          <a:xfrm>
            <a:off x="4895907" y="3287875"/>
            <a:ext cx="4831059" cy="62301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86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zh-CN" altLang="en-US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Open Sans Light" panose="020B0306030504020204" pitchFamily="34" charset="0"/>
              </a:rPr>
              <a:t>便利商超行业中的常见痛点</a:t>
            </a:r>
            <a:endParaRPr lang="id-ID" sz="2200" dirty="0">
              <a:solidFill>
                <a:schemeClr val="tx1">
                  <a:lumMod val="50000"/>
                  <a:lumOff val="50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文本框 24"/>
          <p:cNvSpPr txBox="1"/>
          <p:nvPr/>
        </p:nvSpPr>
        <p:spPr>
          <a:xfrm>
            <a:off x="974856" y="276675"/>
            <a:ext cx="5486904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spc="300" dirty="0">
                <a:solidFill>
                  <a:srgbClr val="189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打通线下门店收银</a:t>
            </a:r>
            <a:endParaRPr lang="zh-CN" sz="2400" b="1" spc="300" dirty="0">
              <a:solidFill>
                <a:srgbClr val="189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F2CC919B-D0B4-D84F-9A12-190FA0C57A14}"/>
              </a:ext>
            </a:extLst>
          </p:cNvPr>
          <p:cNvGrpSpPr/>
          <p:nvPr/>
        </p:nvGrpSpPr>
        <p:grpSpPr>
          <a:xfrm>
            <a:off x="1946908" y="1673131"/>
            <a:ext cx="8298184" cy="3188867"/>
            <a:chOff x="1987547" y="1673131"/>
            <a:chExt cx="8298184" cy="3188867"/>
          </a:xfrm>
        </p:grpSpPr>
        <p:sp>
          <p:nvSpPr>
            <p:cNvPr id="17" name="五边形 16"/>
            <p:cNvSpPr/>
            <p:nvPr/>
          </p:nvSpPr>
          <p:spPr>
            <a:xfrm>
              <a:off x="1987547" y="1673131"/>
              <a:ext cx="7428242" cy="399982"/>
            </a:xfrm>
            <a:prstGeom prst="homePlate">
              <a:avLst/>
            </a:prstGeom>
            <a:solidFill>
              <a:srgbClr val="12A4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CN" sz="2000" b="1">
                  <a:latin typeface="黑体" panose="02010609060101010101" pitchFamily="49" charset="-122"/>
                  <a:ea typeface="黑体" panose="02010609060101010101" pitchFamily="49" charset="-122"/>
                </a:rPr>
                <a:t>01</a:t>
              </a:r>
              <a:endParaRPr lang="zh-CN" altLang="en-US" sz="2000" b="1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18" name="五边形 17"/>
            <p:cNvSpPr/>
            <p:nvPr/>
          </p:nvSpPr>
          <p:spPr>
            <a:xfrm>
              <a:off x="4916163" y="2072131"/>
              <a:ext cx="4922529" cy="399982"/>
            </a:xfrm>
            <a:prstGeom prst="homePlate">
              <a:avLst/>
            </a:prstGeom>
            <a:solidFill>
              <a:srgbClr val="72C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CN" sz="2000" b="1">
                  <a:latin typeface="黑体" panose="02010609060101010101" pitchFamily="49" charset="-122"/>
                  <a:ea typeface="黑体" panose="02010609060101010101" pitchFamily="49" charset="-122"/>
                </a:rPr>
                <a:t>02</a:t>
              </a:r>
              <a:endParaRPr lang="zh-CN" altLang="en-US" sz="2000" b="1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19" name="五边形 18"/>
            <p:cNvSpPr/>
            <p:nvPr/>
          </p:nvSpPr>
          <p:spPr>
            <a:xfrm>
              <a:off x="7868916" y="2472113"/>
              <a:ext cx="2416815" cy="399982"/>
            </a:xfrm>
            <a:prstGeom prst="homePlate">
              <a:avLst/>
            </a:prstGeom>
            <a:solidFill>
              <a:srgbClr val="12A4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CN" sz="2000" b="1">
                  <a:latin typeface="黑体" panose="02010609060101010101" pitchFamily="49" charset="-122"/>
                  <a:ea typeface="黑体" panose="02010609060101010101" pitchFamily="49" charset="-122"/>
                </a:rPr>
                <a:t>03</a:t>
              </a:r>
              <a:endParaRPr lang="zh-CN" altLang="en-US" sz="2000" b="1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>
              <a:off x="1987548" y="2841441"/>
              <a:ext cx="2399892" cy="16473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Levenim MT" pitchFamily="2" charset="-79"/>
                </a:rPr>
                <a:t>放置在服务台，一般机器占位较大。</a:t>
              </a:r>
              <a:endPara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Levenim MT" pitchFamily="2" charset="-79"/>
              </a:endParaRPr>
            </a:p>
            <a:p>
              <a:pPr>
                <a:lnSpc>
                  <a:spcPct val="130000"/>
                </a:lnSpc>
              </a:pPr>
              <a:r>
                <a:rPr lang="zh-CN" alt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Levenim MT" pitchFamily="2" charset="-79"/>
                </a:rPr>
                <a:t>电脑、一体秤、</a:t>
              </a:r>
              <a:r>
                <a:rPr lang="en-US" altLang="zh-CN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Levenim MT" pitchFamily="2" charset="-79"/>
                </a:rPr>
                <a:t>Windows</a:t>
              </a:r>
              <a:r>
                <a:rPr lang="zh-CN" alt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Levenim MT" pitchFamily="2" charset="-79"/>
                </a:rPr>
                <a:t>和安卓收银机均可安装桌面收银。</a:t>
              </a:r>
            </a:p>
          </p:txBody>
        </p:sp>
        <p:sp>
          <p:nvSpPr>
            <p:cNvPr id="22" name="矩形 21"/>
            <p:cNvSpPr/>
            <p:nvPr/>
          </p:nvSpPr>
          <p:spPr>
            <a:xfrm>
              <a:off x="1987547" y="2310890"/>
              <a:ext cx="239989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zh-CN" altLang="en-US" b="1" dirty="0">
                  <a:solidFill>
                    <a:srgbClr val="12A4FE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桌面收银</a:t>
              </a:r>
            </a:p>
          </p:txBody>
        </p:sp>
        <p:sp>
          <p:nvSpPr>
            <p:cNvPr id="23" name="矩形 22"/>
            <p:cNvSpPr/>
            <p:nvPr/>
          </p:nvSpPr>
          <p:spPr>
            <a:xfrm>
              <a:off x="7747421" y="3526847"/>
              <a:ext cx="2399892" cy="13272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Levenim MT" pitchFamily="2" charset="-79"/>
                </a:rPr>
                <a:t>解放收银台，顾客自己点单收款。</a:t>
              </a:r>
              <a:endPara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Levenim MT" pitchFamily="2" charset="-79"/>
              </a:endParaRPr>
            </a:p>
            <a:p>
              <a:pPr>
                <a:lnSpc>
                  <a:spcPct val="130000"/>
                </a:lnSpc>
              </a:pPr>
              <a:r>
                <a:rPr lang="zh-CN" alt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Levenim MT" pitchFamily="2" charset="-79"/>
                </a:rPr>
                <a:t>安卓自助收银机可安装自助收银软件。</a:t>
              </a:r>
            </a:p>
          </p:txBody>
        </p:sp>
        <p:sp>
          <p:nvSpPr>
            <p:cNvPr id="24" name="矩形 23"/>
            <p:cNvSpPr/>
            <p:nvPr/>
          </p:nvSpPr>
          <p:spPr>
            <a:xfrm>
              <a:off x="7747420" y="3044499"/>
              <a:ext cx="239989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zh-CN" altLang="en-US" b="1" dirty="0">
                  <a:solidFill>
                    <a:srgbClr val="12A4FE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自助收银</a:t>
              </a:r>
            </a:p>
          </p:txBody>
        </p:sp>
        <p:sp>
          <p:nvSpPr>
            <p:cNvPr id="26" name="矩形 25"/>
            <p:cNvSpPr/>
            <p:nvPr/>
          </p:nvSpPr>
          <p:spPr>
            <a:xfrm>
              <a:off x="4867485" y="3214624"/>
              <a:ext cx="2399892" cy="16473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Levenim MT" pitchFamily="2" charset="-79"/>
                </a:rPr>
                <a:t>随身携带，小巧轻便，不占空间。</a:t>
              </a:r>
              <a:endPara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Levenim MT" pitchFamily="2" charset="-79"/>
              </a:endParaRPr>
            </a:p>
            <a:p>
              <a:pPr>
                <a:lnSpc>
                  <a:spcPct val="130000"/>
                </a:lnSpc>
              </a:pPr>
              <a:r>
                <a:rPr lang="zh-CN" alt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Levenim MT" pitchFamily="2" charset="-79"/>
                </a:rPr>
                <a:t>苹果手机、安卓手机、安卓智能手持设备均可安装手机收银。</a:t>
              </a:r>
            </a:p>
          </p:txBody>
        </p:sp>
        <p:sp>
          <p:nvSpPr>
            <p:cNvPr id="27" name="矩形 26"/>
            <p:cNvSpPr/>
            <p:nvPr/>
          </p:nvSpPr>
          <p:spPr>
            <a:xfrm>
              <a:off x="4867484" y="2710872"/>
              <a:ext cx="239989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zh-CN" altLang="en-US" b="1" dirty="0">
                  <a:solidFill>
                    <a:srgbClr val="12A4FE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掌上收银</a:t>
              </a:r>
            </a:p>
          </p:txBody>
        </p:sp>
        <p:cxnSp>
          <p:nvCxnSpPr>
            <p:cNvPr id="30" name="直接连接符 29"/>
            <p:cNvCxnSpPr/>
            <p:nvPr/>
          </p:nvCxnSpPr>
          <p:spPr>
            <a:xfrm>
              <a:off x="4600802" y="3228962"/>
              <a:ext cx="0" cy="1625171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接连接符 30"/>
            <p:cNvCxnSpPr/>
            <p:nvPr/>
          </p:nvCxnSpPr>
          <p:spPr>
            <a:xfrm>
              <a:off x="7476918" y="3614328"/>
              <a:ext cx="0" cy="1239805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文本框 24"/>
          <p:cNvSpPr txBox="1"/>
          <p:nvPr/>
        </p:nvSpPr>
        <p:spPr>
          <a:xfrm>
            <a:off x="974856" y="276675"/>
            <a:ext cx="5486904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spc="300" dirty="0">
                <a:solidFill>
                  <a:srgbClr val="189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连接线上微信商城</a:t>
            </a:r>
            <a:endParaRPr lang="zh-CN" sz="2400" b="1" spc="300" dirty="0">
              <a:solidFill>
                <a:srgbClr val="189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311170" y="1276675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dirty="0">
                <a:latin typeface="Heiti SC Medium" pitchFamily="2" charset="-128"/>
                <a:ea typeface="Heiti SC Medium" pitchFamily="2" charset="-128"/>
              </a:rPr>
              <a:t>轻松管理网店</a:t>
            </a:r>
          </a:p>
        </p:txBody>
      </p:sp>
      <p:cxnSp>
        <p:nvCxnSpPr>
          <p:cNvPr id="6" name="肘形连接符 5"/>
          <p:cNvCxnSpPr/>
          <p:nvPr/>
        </p:nvCxnSpPr>
        <p:spPr>
          <a:xfrm rot="10800000" flipV="1">
            <a:off x="2834639" y="3788958"/>
            <a:ext cx="1633412" cy="443073"/>
          </a:xfrm>
          <a:prstGeom prst="bentConnector3">
            <a:avLst>
              <a:gd name="adj1" fmla="val 99263"/>
            </a:avLst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矩形 6"/>
          <p:cNvSpPr/>
          <p:nvPr/>
        </p:nvSpPr>
        <p:spPr>
          <a:xfrm>
            <a:off x="2209294" y="4283249"/>
            <a:ext cx="1236118" cy="499234"/>
          </a:xfrm>
          <a:prstGeom prst="rect">
            <a:avLst/>
          </a:prstGeom>
          <a:solidFill>
            <a:schemeClr val="accent1">
              <a:alpha val="1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kumimoji="1"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</a:p>
        </p:txBody>
      </p:sp>
      <p:sp>
        <p:nvSpPr>
          <p:cNvPr id="8" name="矩形 7"/>
          <p:cNvSpPr/>
          <p:nvPr/>
        </p:nvSpPr>
        <p:spPr>
          <a:xfrm>
            <a:off x="2270476" y="4337369"/>
            <a:ext cx="1113755" cy="393897"/>
          </a:xfrm>
          <a:prstGeom prst="rect">
            <a:avLst/>
          </a:prstGeom>
          <a:solidFill>
            <a:srgbClr val="00AA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kumimoji="1"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2372416" y="4360742"/>
            <a:ext cx="10118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6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直营网点</a:t>
            </a:r>
          </a:p>
        </p:txBody>
      </p:sp>
      <p:sp>
        <p:nvSpPr>
          <p:cNvPr id="10" name="矩形 9"/>
          <p:cNvSpPr/>
          <p:nvPr/>
        </p:nvSpPr>
        <p:spPr>
          <a:xfrm>
            <a:off x="4974930" y="4283249"/>
            <a:ext cx="1236118" cy="499234"/>
          </a:xfrm>
          <a:prstGeom prst="rect">
            <a:avLst/>
          </a:prstGeom>
          <a:solidFill>
            <a:schemeClr val="accent1">
              <a:alpha val="1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kumimoji="1"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</a:p>
        </p:txBody>
      </p:sp>
      <p:sp>
        <p:nvSpPr>
          <p:cNvPr id="11" name="矩形 10"/>
          <p:cNvSpPr/>
          <p:nvPr/>
        </p:nvSpPr>
        <p:spPr>
          <a:xfrm>
            <a:off x="5036112" y="4337369"/>
            <a:ext cx="1113755" cy="393897"/>
          </a:xfrm>
          <a:prstGeom prst="rect">
            <a:avLst/>
          </a:prstGeom>
          <a:solidFill>
            <a:srgbClr val="00AA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kumimoji="1"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</a:p>
        </p:txBody>
      </p:sp>
      <p:cxnSp>
        <p:nvCxnSpPr>
          <p:cNvPr id="12" name="肘形连接符 11"/>
          <p:cNvCxnSpPr/>
          <p:nvPr/>
        </p:nvCxnSpPr>
        <p:spPr>
          <a:xfrm>
            <a:off x="4468051" y="3788962"/>
            <a:ext cx="1109788" cy="443070"/>
          </a:xfrm>
          <a:prstGeom prst="bentConnector3">
            <a:avLst>
              <a:gd name="adj1" fmla="val 100260"/>
            </a:avLst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框 12"/>
          <p:cNvSpPr txBox="1"/>
          <p:nvPr/>
        </p:nvSpPr>
        <p:spPr>
          <a:xfrm>
            <a:off x="5104137" y="4348127"/>
            <a:ext cx="10118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6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加盟网点</a:t>
            </a:r>
          </a:p>
        </p:txBody>
      </p:sp>
      <p:sp>
        <p:nvSpPr>
          <p:cNvPr id="35" name="六边形 34"/>
          <p:cNvSpPr/>
          <p:nvPr/>
        </p:nvSpPr>
        <p:spPr>
          <a:xfrm rot="1800000">
            <a:off x="3400105" y="1938765"/>
            <a:ext cx="1537280" cy="1325242"/>
          </a:xfrm>
          <a:prstGeom prst="hexagon">
            <a:avLst/>
          </a:prstGeom>
          <a:solidFill>
            <a:schemeClr val="accent1">
              <a:alpha val="1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6" name="六边形 35"/>
          <p:cNvSpPr/>
          <p:nvPr/>
        </p:nvSpPr>
        <p:spPr>
          <a:xfrm rot="1800000">
            <a:off x="3556362" y="2073469"/>
            <a:ext cx="1224767" cy="1055834"/>
          </a:xfrm>
          <a:prstGeom prst="hexagon">
            <a:avLst/>
          </a:prstGeom>
          <a:solidFill>
            <a:srgbClr val="12A4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3753407" y="2401331"/>
            <a:ext cx="8306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20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总 部</a:t>
            </a:r>
            <a:endParaRPr kumimoji="1" lang="en-US" altLang="zh-CN" sz="2000" b="1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48" name="直线连接符 47"/>
          <p:cNvCxnSpPr/>
          <p:nvPr/>
        </p:nvCxnSpPr>
        <p:spPr>
          <a:xfrm flipV="1">
            <a:off x="4213388" y="3383239"/>
            <a:ext cx="0" cy="405722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圆角矩形 70"/>
          <p:cNvSpPr/>
          <p:nvPr/>
        </p:nvSpPr>
        <p:spPr>
          <a:xfrm>
            <a:off x="5107729" y="2212034"/>
            <a:ext cx="3564374" cy="756867"/>
          </a:xfrm>
          <a:prstGeom prst="roundRect">
            <a:avLst>
              <a:gd name="adj" fmla="val 6147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Medium" pitchFamily="2" charset="-128"/>
                <a:ea typeface="Heiti SC Medium" pitchFamily="2" charset="-128"/>
              </a:rPr>
              <a:t>·</a:t>
            </a:r>
            <a:r>
              <a:rPr kumimoji="1"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Medium" pitchFamily="2" charset="-128"/>
                <a:ea typeface="Heiti SC Medium" pitchFamily="2" charset="-128"/>
              </a:rPr>
              <a:t> 订单、库存：统一管理</a:t>
            </a:r>
            <a:endParaRPr kumimoji="1" lang="en-US" altLang="zh-CN" sz="1600" dirty="0">
              <a:solidFill>
                <a:schemeClr val="tx1">
                  <a:lumMod val="65000"/>
                  <a:lumOff val="35000"/>
                </a:schemeClr>
              </a:solidFill>
              <a:latin typeface="Heiti SC Medium" pitchFamily="2" charset="-128"/>
              <a:ea typeface="Heiti SC Medium" pitchFamily="2" charset="-128"/>
            </a:endParaRPr>
          </a:p>
          <a:p>
            <a:r>
              <a:rPr kumimoji="1"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Medium" pitchFamily="2" charset="-128"/>
                <a:ea typeface="Heiti SC Medium" pitchFamily="2" charset="-128"/>
              </a:rPr>
              <a:t>·</a:t>
            </a:r>
            <a:r>
              <a:rPr kumimoji="1"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Medium" pitchFamily="2" charset="-128"/>
                <a:ea typeface="Heiti SC Medium" pitchFamily="2" charset="-128"/>
              </a:rPr>
              <a:t> 商品、营销、装修：权限化管理 </a:t>
            </a:r>
          </a:p>
        </p:txBody>
      </p:sp>
      <p:sp>
        <p:nvSpPr>
          <p:cNvPr id="72" name="圆角矩形 71"/>
          <p:cNvSpPr/>
          <p:nvPr/>
        </p:nvSpPr>
        <p:spPr>
          <a:xfrm>
            <a:off x="6407089" y="4332310"/>
            <a:ext cx="1163519" cy="382415"/>
          </a:xfrm>
          <a:prstGeom prst="roundRect">
            <a:avLst>
              <a:gd name="adj" fmla="val 50000"/>
            </a:avLst>
          </a:prstGeom>
          <a:solidFill>
            <a:srgbClr val="1985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zh-CN" altLang="en-US" sz="1600" dirty="0">
                <a:solidFill>
                  <a:schemeClr val="bg1"/>
                </a:solidFill>
                <a:latin typeface="Heiti SC Medium" pitchFamily="2" charset="-128"/>
                <a:ea typeface="Heiti SC Medium" pitchFamily="2" charset="-128"/>
              </a:rPr>
              <a:t>智能派单</a:t>
            </a:r>
          </a:p>
        </p:txBody>
      </p:sp>
      <p:sp>
        <p:nvSpPr>
          <p:cNvPr id="74" name="圆角矩形 73"/>
          <p:cNvSpPr/>
          <p:nvPr/>
        </p:nvSpPr>
        <p:spPr>
          <a:xfrm>
            <a:off x="1871366" y="4982736"/>
            <a:ext cx="1959969" cy="357360"/>
          </a:xfrm>
          <a:prstGeom prst="roundRect">
            <a:avLst>
              <a:gd name="adj" fmla="val 16736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Light" panose="02000000000000000000" pitchFamily="2" charset="-128"/>
                <a:ea typeface="Heiti SC Light" panose="02000000000000000000" pitchFamily="2" charset="-128"/>
              </a:rPr>
              <a:t>会员共享，统一管理</a:t>
            </a:r>
          </a:p>
        </p:txBody>
      </p:sp>
      <p:sp>
        <p:nvSpPr>
          <p:cNvPr id="75" name="圆角矩形 74"/>
          <p:cNvSpPr/>
          <p:nvPr/>
        </p:nvSpPr>
        <p:spPr>
          <a:xfrm>
            <a:off x="4486550" y="4982736"/>
            <a:ext cx="2168787" cy="357360"/>
          </a:xfrm>
          <a:prstGeom prst="roundRect">
            <a:avLst>
              <a:gd name="adj" fmla="val 14177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Light" panose="02000000000000000000" pitchFamily="2" charset="-128"/>
                <a:ea typeface="Heiti SC Light" panose="02000000000000000000" pitchFamily="2" charset="-128"/>
              </a:rPr>
              <a:t>会员不共享，独立管理</a:t>
            </a:r>
          </a:p>
        </p:txBody>
      </p:sp>
      <p:sp>
        <p:nvSpPr>
          <p:cNvPr id="76" name="矩形 75"/>
          <p:cNvSpPr/>
          <p:nvPr/>
        </p:nvSpPr>
        <p:spPr>
          <a:xfrm>
            <a:off x="2857724" y="5867367"/>
            <a:ext cx="2706624" cy="446866"/>
          </a:xfrm>
          <a:prstGeom prst="rect">
            <a:avLst/>
          </a:prstGeom>
          <a:solidFill>
            <a:srgbClr val="12A4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1600" dirty="0">
                <a:latin typeface="Heiti SC Medium" pitchFamily="2" charset="-128"/>
                <a:ea typeface="Heiti SC Medium" pitchFamily="2" charset="-128"/>
              </a:rPr>
              <a:t>多仓、多门店灵活供货</a:t>
            </a:r>
          </a:p>
        </p:txBody>
      </p:sp>
      <p:sp>
        <p:nvSpPr>
          <p:cNvPr id="77" name="圆角矩形 76"/>
          <p:cNvSpPr/>
          <p:nvPr/>
        </p:nvSpPr>
        <p:spPr>
          <a:xfrm>
            <a:off x="7861608" y="3767243"/>
            <a:ext cx="3564374" cy="2517762"/>
          </a:xfrm>
          <a:prstGeom prst="roundRect">
            <a:avLst>
              <a:gd name="adj" fmla="val 6147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Medium" pitchFamily="2" charset="-128"/>
                <a:ea typeface="Heiti SC Medium" pitchFamily="2" charset="-128"/>
              </a:rPr>
              <a:t>店铺装修</a:t>
            </a:r>
            <a:endParaRPr kumimoji="1" lang="en-US" altLang="zh-CN" sz="1600" dirty="0">
              <a:solidFill>
                <a:schemeClr val="tx1">
                  <a:lumMod val="65000"/>
                  <a:lumOff val="35000"/>
                </a:schemeClr>
              </a:solidFill>
              <a:latin typeface="Heiti SC Medium" pitchFamily="2" charset="-128"/>
              <a:ea typeface="Heiti SC Medium" pitchFamily="2" charset="-128"/>
            </a:endParaRPr>
          </a:p>
          <a:p>
            <a:r>
              <a:rPr kumimoji="1"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Light" panose="02000000000000000000" pitchFamily="2" charset="-128"/>
                <a:ea typeface="Heiti SC Light" panose="02000000000000000000" pitchFamily="2" charset="-128"/>
              </a:rPr>
              <a:t>·</a:t>
            </a:r>
            <a:r>
              <a:rPr kumimoji="1"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Light" panose="02000000000000000000" pitchFamily="2" charset="-128"/>
                <a:ea typeface="Heiti SC Light" panose="02000000000000000000" pitchFamily="2" charset="-128"/>
              </a:rPr>
              <a:t>统一装修或千店千面</a:t>
            </a:r>
            <a:endParaRPr kumimoji="1" lang="en-US" altLang="zh-CN" sz="1600" dirty="0">
              <a:solidFill>
                <a:schemeClr val="tx1">
                  <a:lumMod val="65000"/>
                  <a:lumOff val="35000"/>
                </a:schemeClr>
              </a:solidFill>
              <a:latin typeface="Heiti SC Light" panose="02000000000000000000" pitchFamily="2" charset="-128"/>
              <a:ea typeface="Heiti SC Light" panose="02000000000000000000" pitchFamily="2" charset="-128"/>
            </a:endParaRPr>
          </a:p>
          <a:p>
            <a:r>
              <a:rPr kumimoji="1"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Light" panose="02000000000000000000" pitchFamily="2" charset="-128"/>
                <a:ea typeface="Heiti SC Light" panose="02000000000000000000" pitchFamily="2" charset="-128"/>
              </a:rPr>
              <a:t>·</a:t>
            </a:r>
            <a:r>
              <a:rPr kumimoji="1"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Light" panose="02000000000000000000" pitchFamily="2" charset="-128"/>
                <a:ea typeface="Heiti SC Light" panose="02000000000000000000" pitchFamily="2" charset="-128"/>
              </a:rPr>
              <a:t>多种行业模板快速搭建，一键开店</a:t>
            </a:r>
            <a:endParaRPr kumimoji="1" lang="en-US" altLang="zh-CN" sz="1600" dirty="0">
              <a:solidFill>
                <a:schemeClr val="tx1">
                  <a:lumMod val="65000"/>
                  <a:lumOff val="35000"/>
                </a:schemeClr>
              </a:solidFill>
              <a:latin typeface="Heiti SC Light" panose="02000000000000000000" pitchFamily="2" charset="-128"/>
              <a:ea typeface="Heiti SC Light" panose="02000000000000000000" pitchFamily="2" charset="-128"/>
            </a:endParaRPr>
          </a:p>
          <a:p>
            <a:r>
              <a:rPr kumimoji="1"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Light" panose="02000000000000000000" pitchFamily="2" charset="-128"/>
                <a:ea typeface="Heiti SC Light" panose="02000000000000000000" pitchFamily="2" charset="-128"/>
              </a:rPr>
              <a:t>·</a:t>
            </a:r>
            <a:r>
              <a:rPr kumimoji="1"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Light" panose="02000000000000000000" pitchFamily="2" charset="-128"/>
                <a:ea typeface="Heiti SC Light" panose="02000000000000000000" pitchFamily="2" charset="-128"/>
              </a:rPr>
              <a:t>店铺主题色设置，提高品牌辨识度</a:t>
            </a:r>
            <a:endParaRPr kumimoji="1" lang="en-US" altLang="zh-CN" sz="1600" dirty="0">
              <a:solidFill>
                <a:schemeClr val="tx1">
                  <a:lumMod val="65000"/>
                  <a:lumOff val="35000"/>
                </a:schemeClr>
              </a:solidFill>
              <a:latin typeface="Heiti SC Light" panose="02000000000000000000" pitchFamily="2" charset="-128"/>
              <a:ea typeface="Heiti SC Light" panose="02000000000000000000" pitchFamily="2" charset="-128"/>
            </a:endParaRPr>
          </a:p>
          <a:p>
            <a:r>
              <a:rPr kumimoji="1"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Light" panose="02000000000000000000" pitchFamily="2" charset="-128"/>
                <a:ea typeface="Heiti SC Light" panose="02000000000000000000" pitchFamily="2" charset="-128"/>
              </a:rPr>
              <a:t>·</a:t>
            </a:r>
            <a:r>
              <a:rPr kumimoji="1"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Light" panose="02000000000000000000" pitchFamily="2" charset="-128"/>
                <a:ea typeface="Heiti SC Light" panose="02000000000000000000" pitchFamily="2" charset="-128"/>
              </a:rPr>
              <a:t>组件化装修，自由拖拽</a:t>
            </a:r>
            <a:endParaRPr kumimoji="1" lang="en-US" altLang="zh-CN" sz="1600" dirty="0">
              <a:solidFill>
                <a:schemeClr val="tx1">
                  <a:lumMod val="65000"/>
                  <a:lumOff val="35000"/>
                </a:schemeClr>
              </a:solidFill>
              <a:latin typeface="Heiti SC Light" panose="02000000000000000000" pitchFamily="2" charset="-128"/>
              <a:ea typeface="Heiti SC Light" panose="02000000000000000000" pitchFamily="2" charset="-128"/>
            </a:endParaRPr>
          </a:p>
          <a:p>
            <a:endParaRPr kumimoji="1" lang="en-US" altLang="zh-CN" sz="1600" dirty="0">
              <a:solidFill>
                <a:schemeClr val="tx1">
                  <a:lumMod val="65000"/>
                  <a:lumOff val="35000"/>
                </a:schemeClr>
              </a:solidFill>
              <a:latin typeface="Heiti SC Medium" pitchFamily="2" charset="-128"/>
              <a:ea typeface="Heiti SC Medium" pitchFamily="2" charset="-128"/>
            </a:endParaRPr>
          </a:p>
          <a:p>
            <a:r>
              <a:rPr kumimoji="1"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Medium" pitchFamily="2" charset="-128"/>
                <a:ea typeface="Heiti SC Medium" pitchFamily="2" charset="-128"/>
              </a:rPr>
              <a:t>物流设置</a:t>
            </a:r>
            <a:endParaRPr kumimoji="1" lang="en-US" altLang="zh-CN" sz="1600" dirty="0">
              <a:solidFill>
                <a:schemeClr val="tx1">
                  <a:lumMod val="65000"/>
                  <a:lumOff val="35000"/>
                </a:schemeClr>
              </a:solidFill>
              <a:latin typeface="Heiti SC Medium" pitchFamily="2" charset="-128"/>
              <a:ea typeface="Heiti SC Medium" pitchFamily="2" charset="-128"/>
            </a:endParaRPr>
          </a:p>
          <a:p>
            <a:r>
              <a:rPr kumimoji="1"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Light" panose="02000000000000000000" pitchFamily="2" charset="-128"/>
                <a:ea typeface="Heiti SC Light" panose="02000000000000000000" pitchFamily="2" charset="-128"/>
              </a:rPr>
              <a:t>支持商家自配、到店自提、第三方配送、快递</a:t>
            </a:r>
          </a:p>
        </p:txBody>
      </p:sp>
      <p:sp>
        <p:nvSpPr>
          <p:cNvPr id="78" name="圆角矩形 77"/>
          <p:cNvSpPr/>
          <p:nvPr/>
        </p:nvSpPr>
        <p:spPr>
          <a:xfrm>
            <a:off x="856681" y="4332310"/>
            <a:ext cx="1163519" cy="382415"/>
          </a:xfrm>
          <a:prstGeom prst="roundRect">
            <a:avLst>
              <a:gd name="adj" fmla="val 50000"/>
            </a:avLst>
          </a:prstGeom>
          <a:solidFill>
            <a:srgbClr val="1985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zh-CN" altLang="en-US" sz="1600" dirty="0">
                <a:solidFill>
                  <a:schemeClr val="bg1"/>
                </a:solidFill>
                <a:latin typeface="Heiti SC Medium" pitchFamily="2" charset="-128"/>
                <a:ea typeface="Heiti SC Medium" pitchFamily="2" charset="-128"/>
              </a:rPr>
              <a:t>智能派单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/>
          <p:cNvGrpSpPr/>
          <p:nvPr/>
        </p:nvGrpSpPr>
        <p:grpSpPr>
          <a:xfrm>
            <a:off x="4690620" y="2450592"/>
            <a:ext cx="2810760" cy="3423015"/>
            <a:chOff x="1034054" y="1712719"/>
            <a:chExt cx="2389239" cy="3938637"/>
          </a:xfrm>
        </p:grpSpPr>
        <p:sp>
          <p:nvSpPr>
            <p:cNvPr id="17" name="Rounded Rectangle 70"/>
            <p:cNvSpPr/>
            <p:nvPr/>
          </p:nvSpPr>
          <p:spPr>
            <a:xfrm>
              <a:off x="1034054" y="1712719"/>
              <a:ext cx="2389239" cy="3938637"/>
            </a:xfrm>
            <a:prstGeom prst="roundRect">
              <a:avLst>
                <a:gd name="adj" fmla="val 2469"/>
              </a:avLst>
            </a:pr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254000" algn="ctr" rotWithShape="0">
                <a:prstClr val="black">
                  <a:alpha val="15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宋体 CN" panose="02020400000000000000" pitchFamily="18" charset="-122"/>
                <a:ea typeface="+mn-ea"/>
                <a:cs typeface="+mn-cs"/>
              </a:endParaRPr>
            </a:p>
          </p:txBody>
        </p:sp>
        <p:sp>
          <p:nvSpPr>
            <p:cNvPr id="18" name="Round Same Side Corner Rectangle 82"/>
            <p:cNvSpPr/>
            <p:nvPr/>
          </p:nvSpPr>
          <p:spPr>
            <a:xfrm>
              <a:off x="1034054" y="1712719"/>
              <a:ext cx="2389239" cy="1389296"/>
            </a:xfrm>
            <a:prstGeom prst="round2SameRect">
              <a:avLst>
                <a:gd name="adj1" fmla="val 7022"/>
                <a:gd name="adj2" fmla="val 0"/>
              </a:avLst>
            </a:prstGeom>
            <a:solidFill>
              <a:srgbClr val="4989FF"/>
            </a:solidFill>
            <a:ln w="1270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宋体 CN" panose="02020400000000000000" pitchFamily="18" charset="-122"/>
                <a:ea typeface="+mn-ea"/>
                <a:cs typeface="+mn-cs"/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8028180" y="2450592"/>
            <a:ext cx="2810760" cy="3423015"/>
            <a:chOff x="1034054" y="1712719"/>
            <a:chExt cx="2389239" cy="3938637"/>
          </a:xfrm>
        </p:grpSpPr>
        <p:sp>
          <p:nvSpPr>
            <p:cNvPr id="20" name="Rounded Rectangle 70"/>
            <p:cNvSpPr/>
            <p:nvPr/>
          </p:nvSpPr>
          <p:spPr>
            <a:xfrm>
              <a:off x="1034054" y="1712719"/>
              <a:ext cx="2389239" cy="3938637"/>
            </a:xfrm>
            <a:prstGeom prst="roundRect">
              <a:avLst>
                <a:gd name="adj" fmla="val 2469"/>
              </a:avLst>
            </a:pr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254000" algn="ctr" rotWithShape="0">
                <a:prstClr val="black">
                  <a:alpha val="15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宋体 CN" panose="02020400000000000000" pitchFamily="18" charset="-122"/>
                <a:ea typeface="+mn-ea"/>
                <a:cs typeface="+mn-cs"/>
              </a:endParaRPr>
            </a:p>
          </p:txBody>
        </p:sp>
        <p:sp>
          <p:nvSpPr>
            <p:cNvPr id="21" name="Round Same Side Corner Rectangle 82"/>
            <p:cNvSpPr/>
            <p:nvPr/>
          </p:nvSpPr>
          <p:spPr>
            <a:xfrm>
              <a:off x="1034054" y="1712719"/>
              <a:ext cx="2389239" cy="1389296"/>
            </a:xfrm>
            <a:prstGeom prst="round2SameRect">
              <a:avLst>
                <a:gd name="adj1" fmla="val 7022"/>
                <a:gd name="adj2" fmla="val 0"/>
              </a:avLst>
            </a:prstGeom>
            <a:solidFill>
              <a:srgbClr val="4989FF"/>
            </a:solidFill>
            <a:ln w="1270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宋体 CN" panose="02020400000000000000" pitchFamily="18" charset="-122"/>
                <a:ea typeface="+mn-ea"/>
                <a:cs typeface="+mn-cs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1281432" y="2450592"/>
            <a:ext cx="2810760" cy="3423015"/>
            <a:chOff x="1034054" y="1712719"/>
            <a:chExt cx="2389239" cy="3938637"/>
          </a:xfrm>
        </p:grpSpPr>
        <p:sp>
          <p:nvSpPr>
            <p:cNvPr id="13" name="Rounded Rectangle 70"/>
            <p:cNvSpPr/>
            <p:nvPr/>
          </p:nvSpPr>
          <p:spPr>
            <a:xfrm>
              <a:off x="1034054" y="1712719"/>
              <a:ext cx="2389239" cy="3938637"/>
            </a:xfrm>
            <a:prstGeom prst="roundRect">
              <a:avLst>
                <a:gd name="adj" fmla="val 2469"/>
              </a:avLst>
            </a:pr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254000" algn="ctr" rotWithShape="0">
                <a:prstClr val="black">
                  <a:alpha val="15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宋体 CN" panose="02020400000000000000" pitchFamily="18" charset="-122"/>
                <a:ea typeface="+mn-ea"/>
                <a:cs typeface="+mn-cs"/>
              </a:endParaRPr>
            </a:p>
          </p:txBody>
        </p:sp>
        <p:sp>
          <p:nvSpPr>
            <p:cNvPr id="14" name="Round Same Side Corner Rectangle 82"/>
            <p:cNvSpPr/>
            <p:nvPr/>
          </p:nvSpPr>
          <p:spPr>
            <a:xfrm>
              <a:off x="1034054" y="1712719"/>
              <a:ext cx="2389239" cy="1389296"/>
            </a:xfrm>
            <a:prstGeom prst="round2SameRect">
              <a:avLst>
                <a:gd name="adj1" fmla="val 7022"/>
                <a:gd name="adj2" fmla="val 0"/>
              </a:avLst>
            </a:prstGeom>
            <a:solidFill>
              <a:srgbClr val="4989FF"/>
            </a:solidFill>
            <a:ln w="12700" cap="flat" cmpd="sng" algn="ctr">
              <a:solidFill>
                <a:srgbClr val="FFFFFF">
                  <a:lumMod val="8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宋体 CN" panose="02020400000000000000" pitchFamily="18" charset="-122"/>
                <a:ea typeface="+mn-ea"/>
                <a:cs typeface="+mn-cs"/>
              </a:endParaRPr>
            </a:p>
          </p:txBody>
        </p:sp>
      </p:grpSp>
      <p:sp>
        <p:nvSpPr>
          <p:cNvPr id="25" name="文本框 24"/>
          <p:cNvSpPr txBox="1"/>
          <p:nvPr/>
        </p:nvSpPr>
        <p:spPr>
          <a:xfrm>
            <a:off x="974856" y="276675"/>
            <a:ext cx="5486904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spc="300" dirty="0">
                <a:solidFill>
                  <a:srgbClr val="189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连接线上微信商城</a:t>
            </a:r>
            <a:endParaRPr lang="zh-CN" sz="2400" b="1" spc="300" dirty="0">
              <a:solidFill>
                <a:srgbClr val="189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311170" y="1276675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dirty="0">
                <a:latin typeface="Heiti SC Medium" pitchFamily="2" charset="-128"/>
                <a:ea typeface="Heiti SC Medium" pitchFamily="2" charset="-128"/>
              </a:rPr>
              <a:t>私域流量转化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1671150" y="2621624"/>
            <a:ext cx="2031325" cy="8582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kumimoji="1" lang="zh-CN" altLang="en-US" dirty="0">
                <a:solidFill>
                  <a:schemeClr val="bg1"/>
                </a:solidFill>
                <a:latin typeface="Heiti SC Medium" pitchFamily="2" charset="-128"/>
                <a:ea typeface="Heiti SC Medium" pitchFamily="2" charset="-128"/>
              </a:rPr>
              <a:t>社交裂变</a:t>
            </a:r>
            <a:endParaRPr kumimoji="1" lang="en-US" altLang="zh-CN" dirty="0">
              <a:solidFill>
                <a:schemeClr val="bg1"/>
              </a:solidFill>
              <a:latin typeface="Heiti SC Medium" pitchFamily="2" charset="-128"/>
              <a:ea typeface="Heiti SC Medium" pitchFamily="2" charset="-128"/>
            </a:endParaRPr>
          </a:p>
          <a:p>
            <a:pPr algn="ctr">
              <a:lnSpc>
                <a:spcPct val="150000"/>
              </a:lnSpc>
            </a:pPr>
            <a:r>
              <a:rPr kumimoji="1" lang="zh-CN" altLang="en-US" dirty="0">
                <a:solidFill>
                  <a:schemeClr val="bg1"/>
                </a:solidFill>
                <a:latin typeface="Heiti SC Medium" pitchFamily="2" charset="-128"/>
                <a:ea typeface="Heiti SC Medium" pitchFamily="2" charset="-128"/>
              </a:rPr>
              <a:t>客流销量多重增长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1561464" y="3893691"/>
            <a:ext cx="225069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Light" panose="02000000000000000000" pitchFamily="2" charset="-128"/>
                <a:ea typeface="Heiti SC Light" panose="02000000000000000000" pitchFamily="2" charset="-128"/>
              </a:rPr>
              <a:t>拼团、砍价、分销、社区团购、荐客有礼，五大活动三大能力模块助力全员营销，人人都是你的分销员。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5039808" y="2621624"/>
            <a:ext cx="2112384" cy="8582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zh-CN" altLang="en-US" dirty="0">
                <a:solidFill>
                  <a:schemeClr val="bg1"/>
                </a:solidFill>
                <a:latin typeface="Heiti SC Medium" pitchFamily="2" charset="-128"/>
                <a:ea typeface="Heiti SC Medium" pitchFamily="2" charset="-128"/>
              </a:rPr>
              <a:t>构建以消费者为中心的营销活动体系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4997196" y="3893691"/>
            <a:ext cx="219760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Light" panose="02000000000000000000" pitchFamily="2" charset="-128"/>
                <a:ea typeface="Heiti SC Light" panose="02000000000000000000" pitchFamily="2" charset="-128"/>
              </a:rPr>
              <a:t>发券助手、签到活动、营销关怀等客群维护工具，持续挖掘单客价值，提高品牌认知和会员忠诚度。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8347443" y="2621624"/>
            <a:ext cx="2172235" cy="8582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zh-CN" altLang="en-US" dirty="0">
                <a:solidFill>
                  <a:schemeClr val="bg1"/>
                </a:solidFill>
                <a:latin typeface="Heiti SC Medium" pitchFamily="2" charset="-128"/>
                <a:ea typeface="Heiti SC Medium" pitchFamily="2" charset="-128"/>
              </a:rPr>
              <a:t>低成本高趣味的互动游戏，引流线下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8129016" y="3820539"/>
            <a:ext cx="260908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Light" panose="02000000000000000000" pitchFamily="2" charset="-128"/>
                <a:ea typeface="Heiti SC Light" panose="02000000000000000000" pitchFamily="2" charset="-128"/>
              </a:rPr>
              <a:t>好友助力、刮刮卡、大转盘、砸金蛋、疯狂猜等互动游戏，奖品类型丰富，又有趣味性，能有效提高用户粘性。中奖商品至门店免费领取，线下履约，引导到店。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文本框 24"/>
          <p:cNvSpPr txBox="1"/>
          <p:nvPr/>
        </p:nvSpPr>
        <p:spPr>
          <a:xfrm>
            <a:off x="974856" y="276675"/>
            <a:ext cx="5486904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spc="300" dirty="0">
                <a:solidFill>
                  <a:srgbClr val="189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数据中心</a:t>
            </a:r>
            <a:endParaRPr lang="zh-CN" sz="2400" b="1" spc="300" dirty="0">
              <a:solidFill>
                <a:srgbClr val="189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7315712" y="1805914"/>
            <a:ext cx="2329733" cy="562630"/>
          </a:xfrm>
          <a:prstGeom prst="round2DiagRect">
            <a:avLst>
              <a:gd name="adj1" fmla="val 50000"/>
              <a:gd name="adj2" fmla="val 0"/>
            </a:avLst>
          </a:prstGeom>
          <a:gradFill>
            <a:gsLst>
              <a:gs pos="36000">
                <a:srgbClr val="3366FF"/>
              </a:gs>
              <a:gs pos="100000">
                <a:srgbClr val="00B0F0"/>
              </a:gs>
            </a:gsLst>
            <a:lin ang="10800000" scaled="0"/>
          </a:gradFill>
        </p:spPr>
        <p:txBody>
          <a:bodyPr wrap="square" rtlCol="0" anchor="ctr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20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宋体 CN" panose="02020400000000000000" pitchFamily="18" charset="-122"/>
              <a:ea typeface="思源宋体 CN" panose="02020400000000000000" pitchFamily="18" charset="-122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2271763" y="4452101"/>
            <a:ext cx="2329733" cy="562630"/>
          </a:xfrm>
          <a:prstGeom prst="round2DiagRect">
            <a:avLst>
              <a:gd name="adj1" fmla="val 50000"/>
              <a:gd name="adj2" fmla="val 0"/>
            </a:avLst>
          </a:prstGeom>
          <a:gradFill>
            <a:gsLst>
              <a:gs pos="36000">
                <a:srgbClr val="3366FF"/>
              </a:gs>
              <a:gs pos="100000">
                <a:srgbClr val="00B0F0"/>
              </a:gs>
            </a:gsLst>
            <a:lin ang="10800000" scaled="0"/>
          </a:gradFill>
        </p:spPr>
        <p:txBody>
          <a:bodyPr wrap="square" rtlCol="0" anchor="ctr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20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宋体 CN" panose="02020400000000000000" pitchFamily="18" charset="-122"/>
              <a:ea typeface="思源宋体 CN" panose="02020400000000000000" pitchFamily="18" charset="-122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7315712" y="4452101"/>
            <a:ext cx="2329733" cy="562630"/>
          </a:xfrm>
          <a:prstGeom prst="round2DiagRect">
            <a:avLst>
              <a:gd name="adj1" fmla="val 50000"/>
              <a:gd name="adj2" fmla="val 0"/>
            </a:avLst>
          </a:prstGeom>
          <a:gradFill>
            <a:gsLst>
              <a:gs pos="36000">
                <a:srgbClr val="3366FF"/>
              </a:gs>
              <a:gs pos="100000">
                <a:srgbClr val="00B0F0"/>
              </a:gs>
            </a:gsLst>
            <a:lin ang="10800000" scaled="0"/>
          </a:gradFill>
        </p:spPr>
        <p:txBody>
          <a:bodyPr wrap="square" rtlCol="0" anchor="ctr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20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宋体 CN" panose="02020400000000000000" pitchFamily="18" charset="-122"/>
              <a:ea typeface="思源宋体 CN" panose="02020400000000000000" pitchFamily="18" charset="-122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2271763" y="1805914"/>
            <a:ext cx="2329733" cy="562630"/>
          </a:xfrm>
          <a:prstGeom prst="round2DiagRect">
            <a:avLst>
              <a:gd name="adj1" fmla="val 50000"/>
              <a:gd name="adj2" fmla="val 0"/>
            </a:avLst>
          </a:prstGeom>
          <a:gradFill>
            <a:gsLst>
              <a:gs pos="36000">
                <a:srgbClr val="3366FF"/>
              </a:gs>
              <a:gs pos="100000">
                <a:srgbClr val="00B0F0"/>
              </a:gs>
            </a:gsLst>
            <a:lin ang="10800000" scaled="0"/>
          </a:gradFill>
        </p:spPr>
        <p:txBody>
          <a:bodyPr wrap="square" rtlCol="0" anchor="ctr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20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宋体 CN" panose="02020400000000000000" pitchFamily="18" charset="-122"/>
              <a:ea typeface="思源宋体 CN" panose="02020400000000000000" pitchFamily="18" charset="-122"/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2229217" y="5150602"/>
            <a:ext cx="3649351" cy="1119409"/>
          </a:xfrm>
          <a:prstGeom prst="rect">
            <a:avLst/>
          </a:prstGeom>
          <a:noFill/>
          <a:effectLst/>
        </p:spPr>
        <p:txBody>
          <a:bodyPr wrap="square" lIns="68580" tIns="34290" rIns="68580" bIns="34290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Light" panose="02000000000000000000" pitchFamily="2" charset="-128"/>
                <a:ea typeface="Heiti SC Light" panose="02000000000000000000" pitchFamily="2" charset="-128"/>
                <a:cs typeface="+mn-ea"/>
                <a:sym typeface="+mn-lt"/>
              </a:rPr>
              <a:t>包括会员关键指标分析、会员贡献分析、会员客单价分析、会员价值评估、会员画像等。</a:t>
            </a:r>
          </a:p>
        </p:txBody>
      </p:sp>
      <p:sp>
        <p:nvSpPr>
          <p:cNvPr id="33" name="文本框 32"/>
          <p:cNvSpPr txBox="1"/>
          <p:nvPr/>
        </p:nvSpPr>
        <p:spPr>
          <a:xfrm>
            <a:off x="2310498" y="4552874"/>
            <a:ext cx="27590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914400">
              <a:spcBef>
                <a:spcPct val="0"/>
              </a:spcBef>
            </a:pPr>
            <a:r>
              <a:rPr lang="en-US" altLang="zh-CN" b="1" dirty="0">
                <a:solidFill>
                  <a:schemeClr val="bg1"/>
                </a:solidFill>
                <a:latin typeface="Heiti SC Medium" pitchFamily="2" charset="-128"/>
                <a:ea typeface="Heiti SC Medium" pitchFamily="2" charset="-128"/>
                <a:cs typeface="+mn-ea"/>
                <a:sym typeface="+mn-lt"/>
              </a:rPr>
              <a:t>360</a:t>
            </a:r>
            <a:r>
              <a:rPr lang="zh-CN" altLang="en-US" b="1" dirty="0">
                <a:solidFill>
                  <a:schemeClr val="bg1"/>
                </a:solidFill>
                <a:latin typeface="Heiti SC Medium" pitchFamily="2" charset="-128"/>
                <a:ea typeface="Heiti SC Medium" pitchFamily="2" charset="-128"/>
                <a:cs typeface="+mn-ea"/>
                <a:sym typeface="+mn-lt"/>
              </a:rPr>
              <a:t>°消费者画像</a:t>
            </a:r>
          </a:p>
        </p:txBody>
      </p:sp>
      <p:sp>
        <p:nvSpPr>
          <p:cNvPr id="34" name="文本框 33"/>
          <p:cNvSpPr txBox="1"/>
          <p:nvPr/>
        </p:nvSpPr>
        <p:spPr>
          <a:xfrm>
            <a:off x="2271763" y="1912723"/>
            <a:ext cx="26650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914400">
              <a:spcBef>
                <a:spcPct val="0"/>
              </a:spcBef>
            </a:pPr>
            <a:r>
              <a:rPr lang="zh-CN" altLang="en-US" b="1" dirty="0">
                <a:solidFill>
                  <a:schemeClr val="bg1"/>
                </a:solidFill>
                <a:latin typeface="Heiti SC Medium" pitchFamily="2" charset="-128"/>
                <a:ea typeface="Heiti SC Medium" pitchFamily="2" charset="-128"/>
                <a:cs typeface="+mn-ea"/>
                <a:sym typeface="+mn-lt"/>
              </a:rPr>
              <a:t>精准把控门店经营</a:t>
            </a:r>
          </a:p>
        </p:txBody>
      </p:sp>
      <p:sp>
        <p:nvSpPr>
          <p:cNvPr id="35" name="矩形 34"/>
          <p:cNvSpPr/>
          <p:nvPr/>
        </p:nvSpPr>
        <p:spPr>
          <a:xfrm>
            <a:off x="2246998" y="2496841"/>
            <a:ext cx="3679545" cy="1488741"/>
          </a:xfrm>
          <a:prstGeom prst="rect">
            <a:avLst/>
          </a:prstGeom>
          <a:noFill/>
          <a:effectLst/>
        </p:spPr>
        <p:txBody>
          <a:bodyPr wrap="square" lIns="68580" tIns="34290" rIns="68580" bIns="34290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Light" panose="02000000000000000000" pitchFamily="2" charset="-128"/>
                <a:ea typeface="Heiti SC Light" panose="02000000000000000000" pitchFamily="2" charset="-128"/>
                <a:cs typeface="+mn-ea"/>
                <a:sym typeface="+mn-lt"/>
              </a:rPr>
              <a:t>用数据直观反馈经营过程，洞察经营问题。数字化经营理念，无缝对接海量数据，输出全渠道数据指标，帮助商户快速分析经营现状</a:t>
            </a:r>
          </a:p>
        </p:txBody>
      </p:sp>
      <p:sp>
        <p:nvSpPr>
          <p:cNvPr id="36" name="矩形 35"/>
          <p:cNvSpPr/>
          <p:nvPr/>
        </p:nvSpPr>
        <p:spPr>
          <a:xfrm>
            <a:off x="7278287" y="2497434"/>
            <a:ext cx="3625686" cy="1488741"/>
          </a:xfrm>
          <a:prstGeom prst="rect">
            <a:avLst/>
          </a:prstGeom>
          <a:noFill/>
          <a:effectLst/>
        </p:spPr>
        <p:txBody>
          <a:bodyPr wrap="square" lIns="68580" tIns="34290" rIns="68580" bIns="34290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Light" panose="02000000000000000000" pitchFamily="2" charset="-128"/>
                <a:ea typeface="Heiti SC Light" panose="02000000000000000000" pitchFamily="2" charset="-128"/>
                <a:cs typeface="+mn-ea"/>
                <a:sym typeface="+mn-lt"/>
              </a:rPr>
              <a:t>从多维业务视角，覆盖交易客单价分析、顾客价值评估等多种分析模型，满足多场景分析需求，支撑经营决策，轻松掌控门店经营。</a:t>
            </a:r>
          </a:p>
        </p:txBody>
      </p:sp>
      <p:sp>
        <p:nvSpPr>
          <p:cNvPr id="37" name="文本框 36"/>
          <p:cNvSpPr txBox="1"/>
          <p:nvPr/>
        </p:nvSpPr>
        <p:spPr>
          <a:xfrm>
            <a:off x="7337977" y="1912723"/>
            <a:ext cx="32746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914400">
              <a:spcBef>
                <a:spcPct val="0"/>
              </a:spcBef>
            </a:pPr>
            <a:r>
              <a:rPr lang="zh-CN" altLang="en-US" b="1" dirty="0">
                <a:solidFill>
                  <a:schemeClr val="bg1"/>
                </a:solidFill>
                <a:latin typeface="Heiti SC Medium" pitchFamily="2" charset="-128"/>
                <a:ea typeface="Heiti SC Medium" pitchFamily="2" charset="-128"/>
                <a:cs typeface="+mn-ea"/>
                <a:sym typeface="+mn-lt"/>
              </a:rPr>
              <a:t>多维量化数据分析</a:t>
            </a:r>
          </a:p>
        </p:txBody>
      </p:sp>
      <p:sp>
        <p:nvSpPr>
          <p:cNvPr id="38" name="文本框 37"/>
          <p:cNvSpPr txBox="1"/>
          <p:nvPr/>
        </p:nvSpPr>
        <p:spPr>
          <a:xfrm>
            <a:off x="7438307" y="4552874"/>
            <a:ext cx="2827655" cy="5378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 defTabSz="914400">
              <a:spcBef>
                <a:spcPct val="0"/>
              </a:spcBef>
            </a:pPr>
            <a:r>
              <a:rPr lang="en-US" altLang="zh-CN" b="1" dirty="0">
                <a:solidFill>
                  <a:schemeClr val="bg1"/>
                </a:solidFill>
                <a:latin typeface="Heiti SC Medium" pitchFamily="2" charset="-128"/>
                <a:ea typeface="Heiti SC Medium" pitchFamily="2" charset="-128"/>
                <a:cs typeface="+mn-ea"/>
                <a:sym typeface="+mn-lt"/>
              </a:rPr>
              <a:t>AI</a:t>
            </a:r>
            <a:r>
              <a:rPr lang="zh-CN" altLang="en-US" b="1" dirty="0">
                <a:solidFill>
                  <a:schemeClr val="bg1"/>
                </a:solidFill>
                <a:latin typeface="Heiti SC Medium" pitchFamily="2" charset="-128"/>
                <a:ea typeface="Heiti SC Medium" pitchFamily="2" charset="-128"/>
                <a:cs typeface="+mn-ea"/>
                <a:sym typeface="+mn-lt"/>
              </a:rPr>
              <a:t>挖掘潜力商品</a:t>
            </a:r>
          </a:p>
        </p:txBody>
      </p:sp>
      <p:sp>
        <p:nvSpPr>
          <p:cNvPr id="39" name="矩形 38"/>
          <p:cNvSpPr/>
          <p:nvPr/>
        </p:nvSpPr>
        <p:spPr>
          <a:xfrm>
            <a:off x="7337976" y="5132717"/>
            <a:ext cx="3577539" cy="750077"/>
          </a:xfrm>
          <a:prstGeom prst="rect">
            <a:avLst/>
          </a:prstGeom>
          <a:noFill/>
          <a:effectLst/>
        </p:spPr>
        <p:txBody>
          <a:bodyPr wrap="square" lIns="68580" tIns="34290" rIns="68580" bIns="34290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Light" panose="02000000000000000000" pitchFamily="2" charset="-128"/>
                <a:ea typeface="Heiti SC Light" panose="02000000000000000000" pitchFamily="2" charset="-128"/>
                <a:cs typeface="+mn-ea"/>
                <a:sym typeface="+mn-lt"/>
              </a:rPr>
              <a:t>帮助商户一键诊断门店商品，提供引新与淘汰策略指导</a:t>
            </a:r>
            <a:r>
              <a:rPr lang="zh-CN" altLang="en-US" sz="1600" b="1" dirty="0">
                <a:solidFill>
                  <a:srgbClr val="1890FF"/>
                </a:solidFill>
                <a:latin typeface="Heiti SC Light" panose="02000000000000000000" pitchFamily="2" charset="-128"/>
                <a:ea typeface="Heiti SC Light" panose="02000000000000000000" pitchFamily="2" charset="-128"/>
                <a:cs typeface="+mn-ea"/>
                <a:sym typeface="+mn-lt"/>
              </a:rPr>
              <a:t>（限便利商超）</a:t>
            </a:r>
          </a:p>
        </p:txBody>
      </p:sp>
      <p:pic>
        <p:nvPicPr>
          <p:cNvPr id="40" name="图片 3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895" y="4420982"/>
            <a:ext cx="685800" cy="736600"/>
          </a:xfrm>
          <a:prstGeom prst="rect">
            <a:avLst/>
          </a:prstGeom>
        </p:spPr>
      </p:pic>
      <p:pic>
        <p:nvPicPr>
          <p:cNvPr id="41" name="图片 4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3399" y="1906918"/>
            <a:ext cx="495300" cy="711200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895" y="1906918"/>
            <a:ext cx="685800" cy="711200"/>
          </a:xfrm>
          <a:prstGeom prst="rect">
            <a:avLst/>
          </a:prstGeom>
        </p:spPr>
      </p:pic>
      <p:pic>
        <p:nvPicPr>
          <p:cNvPr id="43" name="图片 4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3550" y="4446382"/>
            <a:ext cx="596900" cy="685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bldLvl="0"/>
      <p:bldP spid="33" grpId="0"/>
      <p:bldP spid="34" grpId="0"/>
      <p:bldP spid="35" grpId="0" bldLvl="0"/>
      <p:bldP spid="36" grpId="0" bldLvl="0"/>
      <p:bldP spid="37" grpId="0"/>
      <p:bldP spid="38" grpId="0"/>
      <p:bldP spid="39" grpId="0" bldLvl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-194385" y="-41557"/>
            <a:ext cx="12580771" cy="6941114"/>
          </a:xfrm>
          <a:prstGeom prst="rect">
            <a:avLst/>
          </a:prstGeom>
          <a:solidFill>
            <a:srgbClr val="FCFC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grpSp>
        <p:nvGrpSpPr>
          <p:cNvPr id="27" name="组合 26"/>
          <p:cNvGrpSpPr/>
          <p:nvPr/>
        </p:nvGrpSpPr>
        <p:grpSpPr>
          <a:xfrm>
            <a:off x="1737024" y="1853317"/>
            <a:ext cx="2643418" cy="2643418"/>
            <a:chOff x="664523" y="300767"/>
            <a:chExt cx="3035689" cy="3035689"/>
          </a:xfrm>
        </p:grpSpPr>
        <p:sp>
          <p:nvSpPr>
            <p:cNvPr id="28" name="椭圆 27"/>
            <p:cNvSpPr/>
            <p:nvPr/>
          </p:nvSpPr>
          <p:spPr>
            <a:xfrm>
              <a:off x="664523" y="300767"/>
              <a:ext cx="3035689" cy="303568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762000" dist="444500" dir="5400000" sx="95000" sy="95000" algn="tl" rotWithShape="0">
                <a:schemeClr val="tx1">
                  <a:lumMod val="65000"/>
                  <a:lumOff val="35000"/>
                  <a:alpha val="1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宋体 CN" panose="02020400000000000000" pitchFamily="18" charset="-122"/>
                <a:ea typeface="思源宋体 CN" panose="02020400000000000000" pitchFamily="18" charset="-122"/>
                <a:cs typeface="+mn-cs"/>
              </a:endParaRPr>
            </a:p>
          </p:txBody>
        </p:sp>
        <p:sp>
          <p:nvSpPr>
            <p:cNvPr id="29" name="文本框 28"/>
            <p:cNvSpPr txBox="1"/>
            <p:nvPr/>
          </p:nvSpPr>
          <p:spPr>
            <a:xfrm>
              <a:off x="674453" y="1182403"/>
              <a:ext cx="3015830" cy="10603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1985C4"/>
                  </a:solidFill>
                  <a:effectLst/>
                  <a:uLnTx/>
                  <a:uFillTx/>
                  <a:latin typeface="Arial Black" panose="020B0A04020102020204" pitchFamily="34" charset="0"/>
                  <a:ea typeface="思源宋体 CN Heavy" panose="02020900000000000000" pitchFamily="18" charset="-122"/>
                  <a:cs typeface="+mn-cs"/>
                </a:rPr>
                <a:t>PART/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1985C4"/>
                  </a:solidFill>
                  <a:effectLst/>
                  <a:uLnTx/>
                  <a:uFillTx/>
                  <a:latin typeface="Arial Black" panose="020B0A04020102020204" pitchFamily="34" charset="0"/>
                  <a:ea typeface="思源宋体 CN Heavy" panose="02020900000000000000" pitchFamily="18" charset="-122"/>
                  <a:cs typeface="+mn-cs"/>
                </a:rPr>
                <a:t>03</a:t>
              </a:r>
              <a:endParaRPr kumimoji="0" lang="en-US" altLang="zh-CN" sz="6600" b="0" i="0" u="none" strike="noStrike" kern="1200" cap="none" spc="0" normalizeH="0" baseline="0" noProof="0" dirty="0">
                <a:ln>
                  <a:noFill/>
                </a:ln>
                <a:solidFill>
                  <a:srgbClr val="1985C4"/>
                </a:solidFill>
                <a:effectLst/>
                <a:uLnTx/>
                <a:uFillTx/>
                <a:latin typeface="Arial Black" panose="020B0A04020102020204" pitchFamily="34" charset="0"/>
                <a:ea typeface="思源宋体 CN Heavy" panose="02020900000000000000" pitchFamily="18" charset="-122"/>
                <a:cs typeface="+mn-cs"/>
              </a:endParaRPr>
            </a:p>
          </p:txBody>
        </p:sp>
      </p:grpSp>
      <p:sp>
        <p:nvSpPr>
          <p:cNvPr id="30" name="文本框 29"/>
          <p:cNvSpPr txBox="1"/>
          <p:nvPr>
            <p:custDataLst>
              <p:tags r:id="rId1"/>
            </p:custDataLst>
          </p:nvPr>
        </p:nvSpPr>
        <p:spPr>
          <a:xfrm>
            <a:off x="4895908" y="2534088"/>
            <a:ext cx="5680652" cy="553998"/>
          </a:xfrm>
          <a:prstGeom prst="rect">
            <a:avLst/>
          </a:prstGeom>
          <a:noFill/>
          <a:effectLst>
            <a:glow rad="203200">
              <a:srgbClr val="FF0000">
                <a:alpha val="69000"/>
              </a:srgbClr>
            </a:glow>
          </a:effectLst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3600" b="1" dirty="0">
                <a:solidFill>
                  <a:srgbClr val="1985C4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服务体系</a:t>
            </a:r>
            <a:endParaRPr lang="id-ID" altLang="zh-CN" sz="3600" b="1" dirty="0">
              <a:solidFill>
                <a:srgbClr val="1985C4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3" name="Text Placeholder 5"/>
          <p:cNvSpPr txBox="1"/>
          <p:nvPr/>
        </p:nvSpPr>
        <p:spPr>
          <a:xfrm>
            <a:off x="4895907" y="3287875"/>
            <a:ext cx="2957773" cy="7354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86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zh-CN" altLang="en-US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Open Sans Light" panose="020B0306030504020204" pitchFamily="34" charset="0"/>
              </a:rPr>
              <a:t>赋能客户成功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文本框 24"/>
          <p:cNvSpPr txBox="1"/>
          <p:nvPr/>
        </p:nvSpPr>
        <p:spPr>
          <a:xfrm>
            <a:off x="974856" y="276675"/>
            <a:ext cx="5486904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spc="300" dirty="0">
                <a:solidFill>
                  <a:srgbClr val="189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体系搭建服务</a:t>
            </a:r>
            <a:endParaRPr lang="zh-CN" sz="2400" b="1" spc="300" dirty="0">
              <a:solidFill>
                <a:srgbClr val="189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1859280" y="1388795"/>
            <a:ext cx="85547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dirty="0">
                <a:latin typeface="Heiti SC Medium" pitchFamily="2" charset="-128"/>
                <a:ea typeface="Heiti SC Medium" pitchFamily="2" charset="-128"/>
                <a:sym typeface="+mn-ea"/>
              </a:rPr>
              <a:t>专属服务运营团队，助力商家快速构建管理运营体系，推动门店快速上线</a:t>
            </a:r>
            <a:endParaRPr lang="zh-CN" altLang="en-US" dirty="0">
              <a:latin typeface="Heiti SC Medium" pitchFamily="2" charset="-128"/>
              <a:ea typeface="Heiti SC Medium" pitchFamily="2" charset="-128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4240" y="1983762"/>
            <a:ext cx="8046720" cy="4457677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文本框 24"/>
          <p:cNvSpPr txBox="1"/>
          <p:nvPr/>
        </p:nvSpPr>
        <p:spPr>
          <a:xfrm>
            <a:off x="974856" y="276675"/>
            <a:ext cx="5486904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spc="300" dirty="0">
                <a:solidFill>
                  <a:srgbClr val="189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体系搭建服务</a:t>
            </a:r>
            <a:endParaRPr lang="zh-CN" sz="2400" b="1" spc="300" dirty="0">
              <a:solidFill>
                <a:srgbClr val="189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1859280" y="1541195"/>
            <a:ext cx="85547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dirty="0">
                <a:latin typeface="Heiti SC Medium" pitchFamily="2" charset="-128"/>
                <a:ea typeface="Heiti SC Medium" pitchFamily="2" charset="-128"/>
                <a:sym typeface="+mn-ea"/>
              </a:rPr>
              <a:t>专属服务团队，助你快速上手，推动新店快速上线</a:t>
            </a:r>
            <a:endParaRPr lang="zh-CN" altLang="en-US" dirty="0">
              <a:latin typeface="Heiti SC Medium" pitchFamily="2" charset="-128"/>
              <a:ea typeface="Heiti SC Medium" pitchFamily="2" charset="-128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671574" y="2209927"/>
            <a:ext cx="1813306" cy="25968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99085" indent="-287020">
              <a:lnSpc>
                <a:spcPct val="100000"/>
              </a:lnSpc>
              <a:spcBef>
                <a:spcPts val="105"/>
              </a:spcBef>
              <a:buFont typeface="Wingdings" panose="05000000000000000000"/>
              <a:buChar char=""/>
              <a:tabLst>
                <a:tab pos="299085" algn="l"/>
                <a:tab pos="299720" algn="l"/>
              </a:tabLst>
            </a:pPr>
            <a:r>
              <a:rPr sz="1600" dirty="0">
                <a:solidFill>
                  <a:srgbClr val="5183F5"/>
                </a:solidFill>
                <a:latin typeface="Heiti SC Medium" pitchFamily="2" charset="-128"/>
                <a:ea typeface="Heiti SC Medium" pitchFamily="2" charset="-128"/>
                <a:cs typeface="方正兰亭粗黑简体" panose="02000000000000000000" charset="-122"/>
              </a:rPr>
              <a:t>极速认证指导</a:t>
            </a:r>
            <a:endParaRPr sz="1600" dirty="0">
              <a:latin typeface="Heiti SC Medium" pitchFamily="2" charset="-128"/>
              <a:ea typeface="Heiti SC Medium" pitchFamily="2" charset="-128"/>
              <a:cs typeface="方正兰亭粗黑简体" panose="02000000000000000000" charset="-122"/>
            </a:endParaRPr>
          </a:p>
        </p:txBody>
      </p:sp>
      <p:sp>
        <p:nvSpPr>
          <p:cNvPr id="6" name="object 7"/>
          <p:cNvSpPr txBox="1"/>
          <p:nvPr/>
        </p:nvSpPr>
        <p:spPr>
          <a:xfrm>
            <a:off x="3566033" y="2209927"/>
            <a:ext cx="2245487" cy="25968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99085" indent="-287020">
              <a:lnSpc>
                <a:spcPct val="100000"/>
              </a:lnSpc>
              <a:spcBef>
                <a:spcPts val="105"/>
              </a:spcBef>
              <a:buFont typeface="Wingdings" panose="05000000000000000000"/>
              <a:buChar char=""/>
              <a:tabLst>
                <a:tab pos="299085" algn="l"/>
                <a:tab pos="299720" algn="l"/>
                <a:tab pos="2084070" algn="l"/>
                <a:tab pos="2371090" algn="l"/>
              </a:tabLst>
            </a:pPr>
            <a:r>
              <a:rPr sz="1600" dirty="0" err="1">
                <a:solidFill>
                  <a:srgbClr val="5183F5"/>
                </a:solidFill>
                <a:latin typeface="Heiti SC Medium" pitchFamily="2" charset="-128"/>
                <a:ea typeface="Heiti SC Medium" pitchFamily="2" charset="-128"/>
                <a:cs typeface="方正兰亭粗黑简体" panose="02000000000000000000" charset="-122"/>
              </a:rPr>
              <a:t>后台功能高效设置</a:t>
            </a:r>
            <a:endParaRPr sz="1600" dirty="0">
              <a:latin typeface="Heiti SC Medium" pitchFamily="2" charset="-128"/>
              <a:ea typeface="Heiti SC Medium" pitchFamily="2" charset="-128"/>
              <a:cs typeface="方正兰亭粗黑简体" panose="02000000000000000000" charset="-122"/>
            </a:endParaRPr>
          </a:p>
        </p:txBody>
      </p:sp>
      <p:sp>
        <p:nvSpPr>
          <p:cNvPr id="7" name="object 8"/>
          <p:cNvSpPr txBox="1"/>
          <p:nvPr/>
        </p:nvSpPr>
        <p:spPr>
          <a:xfrm>
            <a:off x="8465185" y="2209927"/>
            <a:ext cx="2517775" cy="25968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99085" indent="-287020">
              <a:lnSpc>
                <a:spcPct val="100000"/>
              </a:lnSpc>
              <a:spcBef>
                <a:spcPts val="105"/>
              </a:spcBef>
              <a:buFont typeface="Wingdings" panose="05000000000000000000"/>
              <a:buChar char=""/>
              <a:tabLst>
                <a:tab pos="299085" algn="l"/>
                <a:tab pos="299720" algn="l"/>
              </a:tabLst>
            </a:pPr>
            <a:r>
              <a:rPr sz="1600" spc="-55" dirty="0">
                <a:solidFill>
                  <a:srgbClr val="5183F5"/>
                </a:solidFill>
                <a:latin typeface="Heiti SC Medium" pitchFamily="2" charset="-128"/>
                <a:ea typeface="Heiti SC Medium" pitchFamily="2" charset="-128"/>
                <a:cs typeface="方正兰亭粗黑简体" panose="02000000000000000000" charset="-122"/>
              </a:rPr>
              <a:t>VIP</a:t>
            </a:r>
            <a:r>
              <a:rPr sz="1600" dirty="0">
                <a:solidFill>
                  <a:srgbClr val="5183F5"/>
                </a:solidFill>
                <a:latin typeface="Heiti SC Medium" pitchFamily="2" charset="-128"/>
                <a:ea typeface="Heiti SC Medium" pitchFamily="2" charset="-128"/>
                <a:cs typeface="方正兰亭粗黑简体" panose="02000000000000000000" charset="-122"/>
              </a:rPr>
              <a:t>专属服</a:t>
            </a:r>
            <a:r>
              <a:rPr sz="1600" spc="-15" dirty="0">
                <a:solidFill>
                  <a:srgbClr val="5183F5"/>
                </a:solidFill>
                <a:latin typeface="Heiti SC Medium" pitchFamily="2" charset="-128"/>
                <a:ea typeface="Heiti SC Medium" pitchFamily="2" charset="-128"/>
                <a:cs typeface="方正兰亭粗黑简体" panose="02000000000000000000" charset="-122"/>
              </a:rPr>
              <a:t>务</a:t>
            </a:r>
            <a:r>
              <a:rPr sz="1600" dirty="0">
                <a:solidFill>
                  <a:srgbClr val="5183F5"/>
                </a:solidFill>
                <a:latin typeface="Heiti SC Medium" pitchFamily="2" charset="-128"/>
                <a:ea typeface="Heiti SC Medium" pitchFamily="2" charset="-128"/>
                <a:cs typeface="方正兰亭粗黑简体" panose="02000000000000000000" charset="-122"/>
              </a:rPr>
              <a:t>群贴</a:t>
            </a:r>
            <a:r>
              <a:rPr sz="1600" spc="-15" dirty="0">
                <a:solidFill>
                  <a:srgbClr val="5183F5"/>
                </a:solidFill>
                <a:latin typeface="Heiti SC Medium" pitchFamily="2" charset="-128"/>
                <a:ea typeface="Heiti SC Medium" pitchFamily="2" charset="-128"/>
                <a:cs typeface="方正兰亭粗黑简体" panose="02000000000000000000" charset="-122"/>
              </a:rPr>
              <a:t>身</a:t>
            </a:r>
            <a:r>
              <a:rPr sz="1600" dirty="0">
                <a:solidFill>
                  <a:srgbClr val="5183F5"/>
                </a:solidFill>
                <a:latin typeface="Heiti SC Medium" pitchFamily="2" charset="-128"/>
                <a:ea typeface="Heiti SC Medium" pitchFamily="2" charset="-128"/>
                <a:cs typeface="方正兰亭粗黑简体" panose="02000000000000000000" charset="-122"/>
              </a:rPr>
              <a:t>服务</a:t>
            </a:r>
            <a:endParaRPr sz="1600" dirty="0">
              <a:latin typeface="Heiti SC Medium" pitchFamily="2" charset="-128"/>
              <a:ea typeface="Heiti SC Medium" pitchFamily="2" charset="-128"/>
              <a:cs typeface="方正兰亭粗黑简体" panose="02000000000000000000" charset="-122"/>
            </a:endParaRPr>
          </a:p>
        </p:txBody>
      </p:sp>
      <p:sp>
        <p:nvSpPr>
          <p:cNvPr id="8" name="object 7"/>
          <p:cNvSpPr txBox="1"/>
          <p:nvPr/>
        </p:nvSpPr>
        <p:spPr>
          <a:xfrm>
            <a:off x="5893688" y="2209927"/>
            <a:ext cx="2571497" cy="25968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99085" indent="-287020">
              <a:lnSpc>
                <a:spcPct val="100000"/>
              </a:lnSpc>
              <a:spcBef>
                <a:spcPts val="105"/>
              </a:spcBef>
              <a:buFont typeface="Wingdings" panose="05000000000000000000"/>
              <a:buChar char=""/>
              <a:tabLst>
                <a:tab pos="299085" algn="l"/>
                <a:tab pos="299720" algn="l"/>
                <a:tab pos="2084070" algn="l"/>
                <a:tab pos="2371090" algn="l"/>
              </a:tabLst>
            </a:pPr>
            <a:r>
              <a:rPr sz="1600" dirty="0" err="1">
                <a:solidFill>
                  <a:srgbClr val="5183F5"/>
                </a:solidFill>
                <a:latin typeface="Heiti SC Medium" pitchFamily="2" charset="-128"/>
                <a:ea typeface="Heiti SC Medium" pitchFamily="2" charset="-128"/>
                <a:cs typeface="方正兰亭粗黑简体" panose="02000000000000000000" charset="-122"/>
              </a:rPr>
              <a:t>辅助开通各大营销平台</a:t>
            </a:r>
            <a:endParaRPr sz="1600" dirty="0">
              <a:latin typeface="Heiti SC Medium" pitchFamily="2" charset="-128"/>
              <a:ea typeface="Heiti SC Medium" pitchFamily="2" charset="-128"/>
              <a:cs typeface="方正兰亭粗黑简体" panose="02000000000000000000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457960" y="3500056"/>
            <a:ext cx="1470689" cy="1145618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39863" y="3505166"/>
            <a:ext cx="1470178" cy="114715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35413" y="3501078"/>
            <a:ext cx="1470689" cy="1146129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73872" y="3495968"/>
            <a:ext cx="1471200" cy="1151239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77740" y="3501078"/>
            <a:ext cx="1471711" cy="1151239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1859280" y="5159226"/>
            <a:ext cx="836011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Medium" pitchFamily="2" charset="-128"/>
                <a:ea typeface="Heiti SC Medium" pitchFamily="2" charset="-128"/>
              </a:rPr>
              <a:t>包含企业微信搭建、外卖体系搭建、抖音体系搭建、直播体系搭建、会员体系建设等</a:t>
            </a:r>
          </a:p>
          <a:p>
            <a:endParaRPr lang="zh-CN" altLang="en-US" sz="1600" dirty="0">
              <a:solidFill>
                <a:schemeClr val="tx1">
                  <a:lumMod val="65000"/>
                  <a:lumOff val="35000"/>
                </a:schemeClr>
              </a:solidFill>
              <a:latin typeface="Heiti SC Medium" pitchFamily="2" charset="-128"/>
              <a:ea typeface="Heiti SC Medium" pitchFamily="2" charset="-128"/>
            </a:endParaRPr>
          </a:p>
          <a:p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Medium" pitchFamily="2" charset="-128"/>
                <a:ea typeface="Heiti SC Medium" pitchFamily="2" charset="-128"/>
              </a:rPr>
              <a:t>完善运营工具搭建流程，测试工具使用，交付商家，可以直接投入使用</a:t>
            </a:r>
          </a:p>
          <a:p>
            <a:endParaRPr lang="zh-CN" altLang="en-US" sz="1600" dirty="0">
              <a:solidFill>
                <a:schemeClr val="tx1">
                  <a:lumMod val="65000"/>
                  <a:lumOff val="35000"/>
                </a:schemeClr>
              </a:solidFill>
              <a:latin typeface="Heiti SC Medium" pitchFamily="2" charset="-128"/>
              <a:ea typeface="Heiti SC Medium" pitchFamily="2" charset="-128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object 7"/>
          <p:cNvSpPr/>
          <p:nvPr/>
        </p:nvSpPr>
        <p:spPr>
          <a:xfrm>
            <a:off x="10168620" y="3974714"/>
            <a:ext cx="0" cy="1140656"/>
          </a:xfrm>
          <a:custGeom>
            <a:avLst/>
            <a:gdLst/>
            <a:ahLst/>
            <a:cxnLst/>
            <a:rect l="l" t="t" r="r" b="b"/>
            <a:pathLst>
              <a:path h="1371600">
                <a:moveTo>
                  <a:pt x="0" y="0"/>
                </a:moveTo>
                <a:lnTo>
                  <a:pt x="0" y="1371600"/>
                </a:lnTo>
              </a:path>
            </a:pathLst>
          </a:custGeom>
          <a:ln w="7620">
            <a:solidFill>
              <a:srgbClr val="5F95E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7"/>
          <p:cNvSpPr/>
          <p:nvPr/>
        </p:nvSpPr>
        <p:spPr>
          <a:xfrm>
            <a:off x="7811500" y="3974714"/>
            <a:ext cx="0" cy="1140656"/>
          </a:xfrm>
          <a:custGeom>
            <a:avLst/>
            <a:gdLst/>
            <a:ahLst/>
            <a:cxnLst/>
            <a:rect l="l" t="t" r="r" b="b"/>
            <a:pathLst>
              <a:path h="1371600">
                <a:moveTo>
                  <a:pt x="0" y="0"/>
                </a:moveTo>
                <a:lnTo>
                  <a:pt x="0" y="1371600"/>
                </a:lnTo>
              </a:path>
            </a:pathLst>
          </a:custGeom>
          <a:ln w="7620">
            <a:solidFill>
              <a:srgbClr val="5F95E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文本框 24"/>
          <p:cNvSpPr txBox="1"/>
          <p:nvPr/>
        </p:nvSpPr>
        <p:spPr>
          <a:xfrm>
            <a:off x="974856" y="276675"/>
            <a:ext cx="5486904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spc="300" dirty="0">
                <a:solidFill>
                  <a:srgbClr val="189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体系搭建服务</a:t>
            </a:r>
            <a:endParaRPr lang="zh-CN" altLang="zh-CN" sz="2400" b="1" spc="300" dirty="0">
              <a:solidFill>
                <a:srgbClr val="189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9" name="object 7"/>
          <p:cNvSpPr/>
          <p:nvPr/>
        </p:nvSpPr>
        <p:spPr>
          <a:xfrm>
            <a:off x="4623800" y="3088561"/>
            <a:ext cx="0" cy="1140656"/>
          </a:xfrm>
          <a:custGeom>
            <a:avLst/>
            <a:gdLst/>
            <a:ahLst/>
            <a:cxnLst/>
            <a:rect l="l" t="t" r="r" b="b"/>
            <a:pathLst>
              <a:path h="1371600">
                <a:moveTo>
                  <a:pt x="0" y="0"/>
                </a:moveTo>
                <a:lnTo>
                  <a:pt x="0" y="1371600"/>
                </a:lnTo>
              </a:path>
            </a:pathLst>
          </a:custGeom>
          <a:ln w="7620">
            <a:solidFill>
              <a:srgbClr val="5F95E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7"/>
          <p:cNvSpPr/>
          <p:nvPr/>
        </p:nvSpPr>
        <p:spPr>
          <a:xfrm>
            <a:off x="5860780" y="4189016"/>
            <a:ext cx="0" cy="1140656"/>
          </a:xfrm>
          <a:custGeom>
            <a:avLst/>
            <a:gdLst/>
            <a:ahLst/>
            <a:cxnLst/>
            <a:rect l="l" t="t" r="r" b="b"/>
            <a:pathLst>
              <a:path h="1371600">
                <a:moveTo>
                  <a:pt x="0" y="0"/>
                </a:moveTo>
                <a:lnTo>
                  <a:pt x="0" y="1371600"/>
                </a:lnTo>
              </a:path>
            </a:pathLst>
          </a:custGeom>
          <a:ln w="7620">
            <a:solidFill>
              <a:srgbClr val="5F95E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7"/>
          <p:cNvSpPr/>
          <p:nvPr/>
        </p:nvSpPr>
        <p:spPr>
          <a:xfrm>
            <a:off x="4666980" y="3545761"/>
            <a:ext cx="0" cy="1140656"/>
          </a:xfrm>
          <a:custGeom>
            <a:avLst/>
            <a:gdLst/>
            <a:ahLst/>
            <a:cxnLst/>
            <a:rect l="l" t="t" r="r" b="b"/>
            <a:pathLst>
              <a:path h="1371600">
                <a:moveTo>
                  <a:pt x="0" y="0"/>
                </a:moveTo>
                <a:lnTo>
                  <a:pt x="0" y="1371600"/>
                </a:lnTo>
              </a:path>
            </a:pathLst>
          </a:custGeom>
          <a:ln w="7620">
            <a:solidFill>
              <a:srgbClr val="5F95E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7"/>
          <p:cNvSpPr/>
          <p:nvPr/>
        </p:nvSpPr>
        <p:spPr>
          <a:xfrm>
            <a:off x="3497310" y="4150281"/>
            <a:ext cx="0" cy="1140656"/>
          </a:xfrm>
          <a:custGeom>
            <a:avLst/>
            <a:gdLst/>
            <a:ahLst/>
            <a:cxnLst/>
            <a:rect l="l" t="t" r="r" b="b"/>
            <a:pathLst>
              <a:path h="1371600">
                <a:moveTo>
                  <a:pt x="0" y="0"/>
                </a:moveTo>
                <a:lnTo>
                  <a:pt x="0" y="1371600"/>
                </a:lnTo>
              </a:path>
            </a:pathLst>
          </a:custGeom>
          <a:ln w="7620">
            <a:solidFill>
              <a:srgbClr val="5F95E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4"/>
          <p:cNvSpPr/>
          <p:nvPr/>
        </p:nvSpPr>
        <p:spPr>
          <a:xfrm>
            <a:off x="9528345" y="2911686"/>
            <a:ext cx="0" cy="1063556"/>
          </a:xfrm>
          <a:custGeom>
            <a:avLst/>
            <a:gdLst/>
            <a:ahLst/>
            <a:cxnLst/>
            <a:rect l="l" t="t" r="r" b="b"/>
            <a:pathLst>
              <a:path h="1278889">
                <a:moveTo>
                  <a:pt x="0" y="0"/>
                </a:moveTo>
                <a:lnTo>
                  <a:pt x="0" y="1278280"/>
                </a:lnTo>
              </a:path>
            </a:pathLst>
          </a:custGeom>
          <a:ln w="12065">
            <a:solidFill>
              <a:srgbClr val="5F95E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5"/>
          <p:cNvSpPr/>
          <p:nvPr/>
        </p:nvSpPr>
        <p:spPr>
          <a:xfrm>
            <a:off x="7335105" y="3024168"/>
            <a:ext cx="0" cy="950547"/>
          </a:xfrm>
          <a:custGeom>
            <a:avLst/>
            <a:gdLst/>
            <a:ahLst/>
            <a:cxnLst/>
            <a:rect l="l" t="t" r="r" b="b"/>
            <a:pathLst>
              <a:path h="1143000">
                <a:moveTo>
                  <a:pt x="0" y="0"/>
                </a:moveTo>
                <a:lnTo>
                  <a:pt x="0" y="1143000"/>
                </a:lnTo>
              </a:path>
            </a:pathLst>
          </a:custGeom>
          <a:ln w="7620">
            <a:solidFill>
              <a:srgbClr val="5F95E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6"/>
          <p:cNvSpPr txBox="1">
            <a:spLocks noGrp="1"/>
          </p:cNvSpPr>
          <p:nvPr/>
        </p:nvSpPr>
        <p:spPr>
          <a:xfrm>
            <a:off x="903668" y="1120624"/>
            <a:ext cx="2309952" cy="774167"/>
          </a:xfrm>
          <a:prstGeom prst="rect">
            <a:avLst/>
          </a:prstGeom>
        </p:spPr>
        <p:txBody>
          <a:bodyPr vert="horz" wrap="square" lIns="0" tIns="141605" rIns="0" bIns="0" rtlCol="0">
            <a:spAutoFit/>
          </a:bodyPr>
          <a:lstStyle>
            <a:lvl1pPr>
              <a:defRPr sz="2500" b="1" i="1">
                <a:solidFill>
                  <a:srgbClr val="585858"/>
                </a:solidFill>
                <a:latin typeface="微软雅黑" panose="020B0503020204020204" pitchFamily="34" charset="-122"/>
                <a:ea typeface="+mj-ea"/>
                <a:cs typeface="微软雅黑" panose="020B0503020204020204" pitchFamily="34" charset="-122"/>
              </a:defRPr>
            </a:lvl1pPr>
          </a:lstStyle>
          <a:p>
            <a:pPr marL="12700" algn="dist">
              <a:lnSpc>
                <a:spcPct val="100000"/>
              </a:lnSpc>
              <a:spcBef>
                <a:spcPts val="1115"/>
              </a:spcBef>
            </a:pPr>
            <a:r>
              <a:rPr lang="zh-CN" sz="2000" i="0" dirty="0">
                <a:solidFill>
                  <a:schemeClr val="tx1"/>
                </a:solidFill>
                <a:latin typeface="Heiti SC Medium" pitchFamily="2" charset="-128"/>
                <a:ea typeface="Heiti SC Medium" pitchFamily="2" charset="-128"/>
              </a:rPr>
              <a:t>社群体系</a:t>
            </a:r>
            <a:r>
              <a:rPr lang="zh-CN" altLang="en-US" sz="2000" i="0" dirty="0">
                <a:solidFill>
                  <a:schemeClr val="tx1"/>
                </a:solidFill>
                <a:latin typeface="Heiti SC Medium" pitchFamily="2" charset="-128"/>
                <a:ea typeface="Heiti SC Medium" pitchFamily="2" charset="-128"/>
              </a:rPr>
              <a:t>运搭</a:t>
            </a:r>
            <a:r>
              <a:rPr lang="zh-CN" sz="2000" i="0" dirty="0">
                <a:solidFill>
                  <a:schemeClr val="tx1"/>
                </a:solidFill>
                <a:latin typeface="Heiti SC Medium" pitchFamily="2" charset="-128"/>
                <a:ea typeface="Heiti SC Medium" pitchFamily="2" charset="-128"/>
              </a:rPr>
              <a:t>建</a:t>
            </a:r>
            <a:endParaRPr sz="2000" i="0" dirty="0">
              <a:solidFill>
                <a:schemeClr val="tx1"/>
              </a:solidFill>
              <a:latin typeface="Heiti SC Medium" pitchFamily="2" charset="-128"/>
              <a:ea typeface="Heiti SC Medium" pitchFamily="2" charset="-128"/>
            </a:endParaRPr>
          </a:p>
          <a:p>
            <a:pPr marL="38100" algn="dist">
              <a:lnSpc>
                <a:spcPct val="100000"/>
              </a:lnSpc>
              <a:spcBef>
                <a:spcPts val="565"/>
              </a:spcBef>
            </a:pPr>
            <a:r>
              <a:rPr sz="1600" i="0" spc="5" dirty="0">
                <a:solidFill>
                  <a:srgbClr val="2069D2"/>
                </a:solidFill>
                <a:latin typeface="Heiti SC Medium" pitchFamily="2" charset="-128"/>
                <a:ea typeface="Heiti SC Medium" pitchFamily="2" charset="-128"/>
              </a:rPr>
              <a:t>—</a:t>
            </a:r>
            <a:r>
              <a:rPr sz="1600" i="0" spc="-130" dirty="0">
                <a:solidFill>
                  <a:srgbClr val="2069D2"/>
                </a:solidFill>
                <a:latin typeface="Heiti SC Medium" pitchFamily="2" charset="-128"/>
                <a:ea typeface="Heiti SC Medium" pitchFamily="2" charset="-128"/>
              </a:rPr>
              <a:t> </a:t>
            </a:r>
            <a:r>
              <a:rPr sz="1600" i="0" spc="5" dirty="0">
                <a:solidFill>
                  <a:srgbClr val="2069D2"/>
                </a:solidFill>
                <a:latin typeface="Heiti SC Medium" pitchFamily="2" charset="-128"/>
                <a:ea typeface="Heiti SC Medium" pitchFamily="2" charset="-128"/>
              </a:rPr>
              <a:t>—</a:t>
            </a:r>
            <a:r>
              <a:rPr sz="1600" i="0" spc="-130" dirty="0">
                <a:solidFill>
                  <a:srgbClr val="2069D2"/>
                </a:solidFill>
                <a:latin typeface="Heiti SC Medium" pitchFamily="2" charset="-128"/>
                <a:ea typeface="Heiti SC Medium" pitchFamily="2" charset="-128"/>
              </a:rPr>
              <a:t> </a:t>
            </a:r>
            <a:r>
              <a:rPr sz="1600" i="0" spc="300" dirty="0">
                <a:solidFill>
                  <a:srgbClr val="2069D2"/>
                </a:solidFill>
                <a:latin typeface="Heiti SC Medium" pitchFamily="2" charset="-128"/>
                <a:ea typeface="Heiti SC Medium" pitchFamily="2" charset="-128"/>
              </a:rPr>
              <a:t>案例示</a:t>
            </a:r>
            <a:r>
              <a:rPr sz="1600" i="0" spc="5" dirty="0">
                <a:solidFill>
                  <a:srgbClr val="2069D2"/>
                </a:solidFill>
                <a:latin typeface="Heiti SC Medium" pitchFamily="2" charset="-128"/>
                <a:ea typeface="Heiti SC Medium" pitchFamily="2" charset="-128"/>
              </a:rPr>
              <a:t>意</a:t>
            </a:r>
          </a:p>
        </p:txBody>
      </p:sp>
      <p:sp>
        <p:nvSpPr>
          <p:cNvPr id="20" name="object 7"/>
          <p:cNvSpPr/>
          <p:nvPr/>
        </p:nvSpPr>
        <p:spPr>
          <a:xfrm>
            <a:off x="2079356" y="4236643"/>
            <a:ext cx="0" cy="1140656"/>
          </a:xfrm>
          <a:custGeom>
            <a:avLst/>
            <a:gdLst/>
            <a:ahLst/>
            <a:cxnLst/>
            <a:rect l="l" t="t" r="r" b="b"/>
            <a:pathLst>
              <a:path h="1371600">
                <a:moveTo>
                  <a:pt x="0" y="0"/>
                </a:moveTo>
                <a:lnTo>
                  <a:pt x="0" y="1371600"/>
                </a:lnTo>
              </a:path>
            </a:pathLst>
          </a:custGeom>
          <a:ln w="7620">
            <a:solidFill>
              <a:srgbClr val="5F95E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8"/>
          <p:cNvSpPr txBox="1"/>
          <p:nvPr/>
        </p:nvSpPr>
        <p:spPr>
          <a:xfrm>
            <a:off x="1558639" y="5527274"/>
            <a:ext cx="1025061" cy="50431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Medium" pitchFamily="2" charset="-128"/>
                <a:ea typeface="Heiti SC Medium" pitchFamily="2" charset="-128"/>
                <a:cs typeface="微软雅黑" panose="020B0503020204020204" pitchFamily="34" charset="-122"/>
              </a:rPr>
              <a:t>人群定</a:t>
            </a:r>
            <a:r>
              <a:rPr sz="1600" spc="-5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Medium" pitchFamily="2" charset="-128"/>
                <a:ea typeface="Heiti SC Medium" pitchFamily="2" charset="-128"/>
                <a:cs typeface="微软雅黑" panose="020B0503020204020204" pitchFamily="34" charset="-122"/>
              </a:rPr>
              <a:t>位 </a:t>
            </a:r>
            <a:r>
              <a:rPr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Medium" pitchFamily="2" charset="-128"/>
                <a:ea typeface="Heiti SC Medium" pitchFamily="2" charset="-128"/>
                <a:cs typeface="微软雅黑" panose="020B0503020204020204" pitchFamily="34" charset="-122"/>
              </a:rPr>
              <a:t>社群定</a:t>
            </a:r>
            <a:r>
              <a:rPr sz="1600" spc="-5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Medium" pitchFamily="2" charset="-128"/>
                <a:ea typeface="Heiti SC Medium" pitchFamily="2" charset="-128"/>
                <a:cs typeface="微软雅黑" panose="020B0503020204020204" pitchFamily="34" charset="-122"/>
              </a:rPr>
              <a:t>位</a:t>
            </a:r>
            <a:endParaRPr sz="1600" dirty="0">
              <a:solidFill>
                <a:schemeClr val="tx1">
                  <a:lumMod val="65000"/>
                  <a:lumOff val="35000"/>
                </a:schemeClr>
              </a:solidFill>
              <a:latin typeface="Heiti SC Medium" pitchFamily="2" charset="-128"/>
              <a:ea typeface="Heiti SC Medium" pitchFamily="2" charset="-128"/>
              <a:cs typeface="微软雅黑" panose="020B0503020204020204" pitchFamily="34" charset="-122"/>
            </a:endParaRPr>
          </a:p>
        </p:txBody>
      </p:sp>
      <p:sp>
        <p:nvSpPr>
          <p:cNvPr id="22" name="object 11"/>
          <p:cNvSpPr txBox="1"/>
          <p:nvPr/>
        </p:nvSpPr>
        <p:spPr>
          <a:xfrm>
            <a:off x="2883327" y="5458497"/>
            <a:ext cx="1541564" cy="5046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Medium" pitchFamily="2" charset="-128"/>
                <a:ea typeface="Heiti SC Medium" pitchFamily="2" charset="-128"/>
                <a:cs typeface="微软雅黑" panose="020B0503020204020204" pitchFamily="34" charset="-122"/>
              </a:rPr>
              <a:t>其他社群资源、投流直</a:t>
            </a:r>
            <a:r>
              <a:rPr sz="1600" spc="-5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Medium" pitchFamily="2" charset="-128"/>
                <a:ea typeface="Heiti SC Medium" pitchFamily="2" charset="-128"/>
                <a:cs typeface="微软雅黑" panose="020B0503020204020204" pitchFamily="34" charset="-122"/>
              </a:rPr>
              <a:t>播</a:t>
            </a:r>
            <a:endParaRPr sz="1600" dirty="0">
              <a:solidFill>
                <a:schemeClr val="tx1">
                  <a:lumMod val="65000"/>
                  <a:lumOff val="35000"/>
                </a:schemeClr>
              </a:solidFill>
              <a:latin typeface="Heiti SC Medium" pitchFamily="2" charset="-128"/>
              <a:ea typeface="Heiti SC Medium" pitchFamily="2" charset="-128"/>
              <a:cs typeface="微软雅黑" panose="020B0503020204020204" pitchFamily="34" charset="-122"/>
            </a:endParaRPr>
          </a:p>
        </p:txBody>
      </p:sp>
      <p:sp>
        <p:nvSpPr>
          <p:cNvPr id="23" name="object 12"/>
          <p:cNvSpPr txBox="1"/>
          <p:nvPr/>
        </p:nvSpPr>
        <p:spPr>
          <a:xfrm>
            <a:off x="4071914" y="2459648"/>
            <a:ext cx="1432762" cy="50431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Medium" pitchFamily="2" charset="-128"/>
                <a:ea typeface="Heiti SC Medium" pitchFamily="2" charset="-128"/>
                <a:cs typeface="微软雅黑" panose="020B0503020204020204" pitchFamily="34" charset="-122"/>
              </a:rPr>
              <a:t>公众号</a:t>
            </a:r>
            <a:r>
              <a:rPr sz="1600" spc="-5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Medium" pitchFamily="2" charset="-128"/>
                <a:ea typeface="Heiti SC Medium" pitchFamily="2" charset="-128"/>
                <a:cs typeface="Arial" panose="020B0604020202020204"/>
              </a:rPr>
              <a:t>/</a:t>
            </a:r>
            <a:r>
              <a:rPr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Medium" pitchFamily="2" charset="-128"/>
                <a:ea typeface="Heiti SC Medium" pitchFamily="2" charset="-128"/>
                <a:cs typeface="微软雅黑" panose="020B0503020204020204" pitchFamily="34" charset="-122"/>
              </a:rPr>
              <a:t>企业微信号</a:t>
            </a:r>
            <a:r>
              <a:rPr sz="1600" spc="-5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Medium" pitchFamily="2" charset="-128"/>
                <a:ea typeface="Heiti SC Medium" pitchFamily="2" charset="-128"/>
                <a:cs typeface="Arial" panose="020B0604020202020204"/>
              </a:rPr>
              <a:t>/</a:t>
            </a:r>
            <a:r>
              <a:rPr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Medium" pitchFamily="2" charset="-128"/>
                <a:ea typeface="Heiti SC Medium" pitchFamily="2" charset="-128"/>
                <a:cs typeface="微软雅黑" panose="020B0503020204020204" pitchFamily="34" charset="-122"/>
              </a:rPr>
              <a:t>个人</a:t>
            </a:r>
            <a:r>
              <a:rPr sz="1600" spc="-5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Medium" pitchFamily="2" charset="-128"/>
                <a:ea typeface="Heiti SC Medium" pitchFamily="2" charset="-128"/>
                <a:cs typeface="微软雅黑" panose="020B0503020204020204" pitchFamily="34" charset="-122"/>
              </a:rPr>
              <a:t>号</a:t>
            </a:r>
            <a:endParaRPr sz="1600" dirty="0">
              <a:solidFill>
                <a:schemeClr val="tx1">
                  <a:lumMod val="65000"/>
                  <a:lumOff val="35000"/>
                </a:schemeClr>
              </a:solidFill>
              <a:latin typeface="Heiti SC Medium" pitchFamily="2" charset="-128"/>
              <a:ea typeface="Heiti SC Medium" pitchFamily="2" charset="-128"/>
              <a:cs typeface="微软雅黑" panose="020B0503020204020204" pitchFamily="34" charset="-122"/>
            </a:endParaRPr>
          </a:p>
        </p:txBody>
      </p:sp>
      <p:sp>
        <p:nvSpPr>
          <p:cNvPr id="24" name="object 13"/>
          <p:cNvSpPr txBox="1"/>
          <p:nvPr/>
        </p:nvSpPr>
        <p:spPr>
          <a:xfrm>
            <a:off x="5368424" y="5415321"/>
            <a:ext cx="983869" cy="50431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Medium" pitchFamily="2" charset="-128"/>
                <a:ea typeface="Heiti SC Medium" pitchFamily="2" charset="-128"/>
                <a:cs typeface="微软雅黑" panose="020B0503020204020204" pitchFamily="34" charset="-122"/>
              </a:rPr>
              <a:t>通过人群偏好建</a:t>
            </a:r>
            <a:r>
              <a:rPr sz="1600" spc="-5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Medium" pitchFamily="2" charset="-128"/>
                <a:ea typeface="Heiti SC Medium" pitchFamily="2" charset="-128"/>
                <a:cs typeface="微软雅黑" panose="020B0503020204020204" pitchFamily="34" charset="-122"/>
              </a:rPr>
              <a:t>群</a:t>
            </a:r>
            <a:endParaRPr sz="1600">
              <a:solidFill>
                <a:schemeClr val="tx1">
                  <a:lumMod val="65000"/>
                  <a:lumOff val="35000"/>
                </a:schemeClr>
              </a:solidFill>
              <a:latin typeface="Heiti SC Medium" pitchFamily="2" charset="-128"/>
              <a:ea typeface="Heiti SC Medium" pitchFamily="2" charset="-128"/>
              <a:cs typeface="微软雅黑" panose="020B0503020204020204" pitchFamily="34" charset="-122"/>
            </a:endParaRPr>
          </a:p>
        </p:txBody>
      </p:sp>
      <p:sp>
        <p:nvSpPr>
          <p:cNvPr id="26" name="object 14"/>
          <p:cNvSpPr/>
          <p:nvPr/>
        </p:nvSpPr>
        <p:spPr>
          <a:xfrm>
            <a:off x="10174751" y="4302653"/>
            <a:ext cx="8978" cy="77680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15"/>
          <p:cNvSpPr/>
          <p:nvPr/>
        </p:nvSpPr>
        <p:spPr>
          <a:xfrm>
            <a:off x="9098991" y="3809425"/>
            <a:ext cx="817514" cy="81641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16"/>
          <p:cNvSpPr/>
          <p:nvPr/>
        </p:nvSpPr>
        <p:spPr>
          <a:xfrm>
            <a:off x="6902583" y="3809425"/>
            <a:ext cx="817514" cy="81641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17"/>
          <p:cNvSpPr/>
          <p:nvPr/>
        </p:nvSpPr>
        <p:spPr>
          <a:xfrm>
            <a:off x="5942479" y="3809425"/>
            <a:ext cx="817514" cy="128218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18"/>
          <p:cNvSpPr/>
          <p:nvPr/>
        </p:nvSpPr>
        <p:spPr>
          <a:xfrm>
            <a:off x="3657348" y="3969962"/>
            <a:ext cx="494839" cy="49428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19"/>
          <p:cNvSpPr/>
          <p:nvPr/>
        </p:nvSpPr>
        <p:spPr>
          <a:xfrm>
            <a:off x="2769595" y="3880188"/>
            <a:ext cx="673868" cy="67383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20"/>
          <p:cNvSpPr txBox="1"/>
          <p:nvPr/>
        </p:nvSpPr>
        <p:spPr>
          <a:xfrm>
            <a:off x="2391997" y="4079803"/>
            <a:ext cx="401363" cy="56663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FFFFFF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人设</a:t>
            </a:r>
            <a:endParaRPr sz="1800">
              <a:latin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33" name="object 21"/>
          <p:cNvSpPr/>
          <p:nvPr/>
        </p:nvSpPr>
        <p:spPr>
          <a:xfrm>
            <a:off x="807139" y="3593968"/>
            <a:ext cx="3154400" cy="124627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22"/>
          <p:cNvSpPr txBox="1"/>
          <p:nvPr/>
        </p:nvSpPr>
        <p:spPr>
          <a:xfrm>
            <a:off x="1229627" y="3927715"/>
            <a:ext cx="401363" cy="56663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FFFFFF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定位</a:t>
            </a:r>
            <a:endParaRPr sz="1800">
              <a:latin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35" name="object 23"/>
          <p:cNvSpPr txBox="1"/>
          <p:nvPr/>
        </p:nvSpPr>
        <p:spPr>
          <a:xfrm>
            <a:off x="3424451" y="3920322"/>
            <a:ext cx="405060" cy="50484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dirty="0">
                <a:solidFill>
                  <a:srgbClr val="FFFFFF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引流</a:t>
            </a:r>
          </a:p>
        </p:txBody>
      </p:sp>
      <p:sp>
        <p:nvSpPr>
          <p:cNvPr id="36" name="object 24"/>
          <p:cNvSpPr/>
          <p:nvPr/>
        </p:nvSpPr>
        <p:spPr>
          <a:xfrm>
            <a:off x="7976758" y="3541159"/>
            <a:ext cx="2879783" cy="152245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25"/>
          <p:cNvSpPr/>
          <p:nvPr/>
        </p:nvSpPr>
        <p:spPr>
          <a:xfrm>
            <a:off x="4711983" y="3286096"/>
            <a:ext cx="2770464" cy="1517706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26"/>
          <p:cNvSpPr txBox="1"/>
          <p:nvPr/>
        </p:nvSpPr>
        <p:spPr>
          <a:xfrm>
            <a:off x="8692347" y="3889693"/>
            <a:ext cx="633732" cy="5793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1" dirty="0">
                <a:solidFill>
                  <a:srgbClr val="FFFFFF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内容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1" dirty="0">
                <a:solidFill>
                  <a:srgbClr val="FFFFFF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生产</a:t>
            </a:r>
          </a:p>
        </p:txBody>
      </p:sp>
      <p:sp>
        <p:nvSpPr>
          <p:cNvPr id="39" name="object 27"/>
          <p:cNvSpPr txBox="1"/>
          <p:nvPr/>
        </p:nvSpPr>
        <p:spPr>
          <a:xfrm>
            <a:off x="9789231" y="4079803"/>
            <a:ext cx="781603" cy="22813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solidFill>
                  <a:srgbClr val="FFFFFF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反哺平台</a:t>
            </a:r>
          </a:p>
        </p:txBody>
      </p:sp>
      <p:sp>
        <p:nvSpPr>
          <p:cNvPr id="40" name="object 28"/>
          <p:cNvSpPr txBox="1"/>
          <p:nvPr/>
        </p:nvSpPr>
        <p:spPr>
          <a:xfrm>
            <a:off x="5749191" y="3953591"/>
            <a:ext cx="438859" cy="56663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FFFFFF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建群</a:t>
            </a:r>
            <a:endParaRPr sz="1800">
              <a:latin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41" name="object 29"/>
          <p:cNvSpPr/>
          <p:nvPr/>
        </p:nvSpPr>
        <p:spPr>
          <a:xfrm>
            <a:off x="3921931" y="3460363"/>
            <a:ext cx="1489270" cy="1726827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30"/>
          <p:cNvSpPr txBox="1"/>
          <p:nvPr/>
        </p:nvSpPr>
        <p:spPr>
          <a:xfrm>
            <a:off x="4275236" y="3996366"/>
            <a:ext cx="781603" cy="4430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14300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solidFill>
                  <a:srgbClr val="FFFFFF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流量池 用户分层</a:t>
            </a:r>
          </a:p>
        </p:txBody>
      </p:sp>
      <p:sp>
        <p:nvSpPr>
          <p:cNvPr id="43" name="object 31"/>
          <p:cNvSpPr txBox="1"/>
          <p:nvPr/>
        </p:nvSpPr>
        <p:spPr>
          <a:xfrm>
            <a:off x="6816501" y="3953591"/>
            <a:ext cx="401363" cy="56663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FFFFFF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运营</a:t>
            </a:r>
            <a:endParaRPr sz="1800">
              <a:latin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44" name="object 32"/>
          <p:cNvSpPr/>
          <p:nvPr/>
        </p:nvSpPr>
        <p:spPr>
          <a:xfrm>
            <a:off x="7279125" y="3667899"/>
            <a:ext cx="1098997" cy="109841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33"/>
          <p:cNvSpPr txBox="1"/>
          <p:nvPr/>
        </p:nvSpPr>
        <p:spPr>
          <a:xfrm>
            <a:off x="7578563" y="3937749"/>
            <a:ext cx="652216" cy="5602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9850">
              <a:lnSpc>
                <a:spcPts val="2135"/>
              </a:lnSpc>
              <a:spcBef>
                <a:spcPts val="100"/>
              </a:spcBef>
            </a:pPr>
            <a:r>
              <a:rPr sz="1600" b="1" dirty="0">
                <a:solidFill>
                  <a:srgbClr val="FFFFFF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分层</a:t>
            </a:r>
            <a:endParaRPr sz="1600">
              <a:latin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12700">
              <a:lnSpc>
                <a:spcPts val="2135"/>
              </a:lnSpc>
            </a:pPr>
            <a:r>
              <a:rPr sz="1600" b="1" spc="-5" dirty="0">
                <a:solidFill>
                  <a:srgbClr val="FFFFFF"/>
                </a:solidFill>
                <a:latin typeface="Arial" panose="020B0604020202020204"/>
                <a:cs typeface="Arial" panose="020B0604020202020204"/>
              </a:rPr>
              <a:t>/</a:t>
            </a:r>
            <a:r>
              <a:rPr sz="1600" b="1" dirty="0">
                <a:solidFill>
                  <a:srgbClr val="FFFFFF"/>
                </a:solidFill>
                <a:latin typeface="Arial" panose="020B0604020202020204"/>
                <a:cs typeface="Arial" panose="020B0604020202020204"/>
              </a:rPr>
              <a:t>K</a:t>
            </a:r>
            <a:r>
              <a:rPr sz="1600" b="1" spc="-5" dirty="0">
                <a:solidFill>
                  <a:srgbClr val="FFFFFF"/>
                </a:solidFill>
                <a:latin typeface="Arial" panose="020B0604020202020204"/>
                <a:cs typeface="Arial" panose="020B0604020202020204"/>
              </a:rPr>
              <a:t>O</a:t>
            </a:r>
            <a:r>
              <a:rPr sz="1600" b="1" dirty="0">
                <a:solidFill>
                  <a:srgbClr val="FFFFFF"/>
                </a:solidFill>
                <a:latin typeface="Arial" panose="020B0604020202020204"/>
                <a:cs typeface="Arial" panose="020B0604020202020204"/>
              </a:rPr>
              <a:t>C</a:t>
            </a:r>
          </a:p>
        </p:txBody>
      </p:sp>
      <p:sp>
        <p:nvSpPr>
          <p:cNvPr id="46" name="object 34"/>
          <p:cNvSpPr txBox="1"/>
          <p:nvPr/>
        </p:nvSpPr>
        <p:spPr>
          <a:xfrm>
            <a:off x="6270435" y="2273236"/>
            <a:ext cx="2128283" cy="750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Medium" pitchFamily="2" charset="-128"/>
                <a:ea typeface="Heiti SC Medium" pitchFamily="2" charset="-128"/>
                <a:cs typeface="微软雅黑" panose="020B0503020204020204" pitchFamily="34" charset="-122"/>
              </a:rPr>
              <a:t>账号运营</a:t>
            </a:r>
            <a:r>
              <a:rPr sz="1600" spc="-5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Medium" pitchFamily="2" charset="-128"/>
                <a:ea typeface="Heiti SC Medium" pitchFamily="2" charset="-128"/>
                <a:cs typeface="Arial" panose="020B0604020202020204"/>
              </a:rPr>
              <a:t>/</a:t>
            </a:r>
            <a:r>
              <a:rPr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Medium" pitchFamily="2" charset="-128"/>
                <a:ea typeface="Heiti SC Medium" pitchFamily="2" charset="-128"/>
                <a:cs typeface="微软雅黑" panose="020B0503020204020204" pitchFamily="34" charset="-122"/>
              </a:rPr>
              <a:t>群运营促活（</a:t>
            </a:r>
            <a:r>
              <a:rPr sz="1600" spc="-5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Medium" pitchFamily="2" charset="-128"/>
                <a:ea typeface="Heiti SC Medium" pitchFamily="2" charset="-128"/>
                <a:cs typeface="微软雅黑" panose="020B0503020204020204" pitchFamily="34" charset="-122"/>
              </a:rPr>
              <a:t>销</a:t>
            </a:r>
            <a:r>
              <a:rPr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Medium" pitchFamily="2" charset="-128"/>
                <a:ea typeface="Heiti SC Medium" pitchFamily="2" charset="-128"/>
                <a:cs typeface="微软雅黑" panose="020B0503020204020204" pitchFamily="34" charset="-122"/>
              </a:rPr>
              <a:t>售及互动）、裂变社群</a:t>
            </a:r>
            <a:r>
              <a:rPr sz="1600" spc="-5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Medium" pitchFamily="2" charset="-128"/>
                <a:ea typeface="Heiti SC Medium" pitchFamily="2" charset="-128"/>
                <a:cs typeface="微软雅黑" panose="020B0503020204020204" pitchFamily="34" charset="-122"/>
              </a:rPr>
              <a:t>运 </a:t>
            </a:r>
            <a:r>
              <a:rPr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Medium" pitchFamily="2" charset="-128"/>
                <a:ea typeface="Heiti SC Medium" pitchFamily="2" charset="-128"/>
                <a:cs typeface="微软雅黑" panose="020B0503020204020204" pitchFamily="34" charset="-122"/>
              </a:rPr>
              <a:t>营工</a:t>
            </a:r>
            <a:r>
              <a:rPr sz="1600" spc="-5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Medium" pitchFamily="2" charset="-128"/>
                <a:ea typeface="Heiti SC Medium" pitchFamily="2" charset="-128"/>
                <a:cs typeface="微软雅黑" panose="020B0503020204020204" pitchFamily="34" charset="-122"/>
              </a:rPr>
              <a:t>具</a:t>
            </a:r>
            <a:endParaRPr sz="1600" dirty="0">
              <a:solidFill>
                <a:schemeClr val="tx1">
                  <a:lumMod val="65000"/>
                  <a:lumOff val="35000"/>
                </a:schemeClr>
              </a:solidFill>
              <a:latin typeface="Heiti SC Medium" pitchFamily="2" charset="-128"/>
              <a:ea typeface="Heiti SC Medium" pitchFamily="2" charset="-128"/>
              <a:cs typeface="微软雅黑" panose="020B0503020204020204" pitchFamily="34" charset="-122"/>
            </a:endParaRPr>
          </a:p>
        </p:txBody>
      </p:sp>
      <p:sp>
        <p:nvSpPr>
          <p:cNvPr id="47" name="object 36"/>
          <p:cNvSpPr txBox="1"/>
          <p:nvPr/>
        </p:nvSpPr>
        <p:spPr>
          <a:xfrm>
            <a:off x="8692875" y="2518794"/>
            <a:ext cx="1762831" cy="2577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Medium" pitchFamily="2" charset="-128"/>
                <a:ea typeface="Heiti SC Medium" pitchFamily="2" charset="-128"/>
                <a:cs typeface="微软雅黑" panose="020B0503020204020204" pitchFamily="34" charset="-122"/>
              </a:rPr>
              <a:t>内容的提炼、分</a:t>
            </a:r>
            <a:r>
              <a:rPr sz="1600" spc="-5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Medium" pitchFamily="2" charset="-128"/>
                <a:ea typeface="Heiti SC Medium" pitchFamily="2" charset="-128"/>
                <a:cs typeface="微软雅黑" panose="020B0503020204020204" pitchFamily="34" charset="-122"/>
              </a:rPr>
              <a:t>发</a:t>
            </a:r>
            <a:endParaRPr sz="1600" dirty="0">
              <a:solidFill>
                <a:schemeClr val="tx1">
                  <a:lumMod val="65000"/>
                  <a:lumOff val="35000"/>
                </a:schemeClr>
              </a:solidFill>
              <a:latin typeface="Heiti SC Medium" pitchFamily="2" charset="-128"/>
              <a:ea typeface="Heiti SC Medium" pitchFamily="2" charset="-128"/>
              <a:cs typeface="微软雅黑" panose="020B0503020204020204" pitchFamily="34" charset="-122"/>
            </a:endParaRPr>
          </a:p>
        </p:txBody>
      </p:sp>
      <p:sp>
        <p:nvSpPr>
          <p:cNvPr id="48" name="object 37"/>
          <p:cNvSpPr txBox="1"/>
          <p:nvPr/>
        </p:nvSpPr>
        <p:spPr>
          <a:xfrm>
            <a:off x="9746982" y="5207005"/>
            <a:ext cx="1296378" cy="75084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Medium" pitchFamily="2" charset="-128"/>
                <a:ea typeface="Heiti SC Medium" pitchFamily="2" charset="-128"/>
                <a:cs typeface="微软雅黑" panose="020B0503020204020204" pitchFamily="34" charset="-122"/>
              </a:rPr>
              <a:t>利益点刺</a:t>
            </a:r>
            <a:r>
              <a:rPr sz="1600" spc="-5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Medium" pitchFamily="2" charset="-128"/>
                <a:ea typeface="Heiti SC Medium" pitchFamily="2" charset="-128"/>
                <a:cs typeface="微软雅黑" panose="020B0503020204020204" pitchFamily="34" charset="-122"/>
              </a:rPr>
              <a:t>激</a:t>
            </a:r>
            <a:r>
              <a:rPr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Medium" pitchFamily="2" charset="-128"/>
                <a:ea typeface="Heiti SC Medium" pitchFamily="2" charset="-128"/>
                <a:cs typeface="微软雅黑" panose="020B0503020204020204" pitchFamily="34" charset="-122"/>
              </a:rPr>
              <a:t>鼓励消</a:t>
            </a:r>
            <a:r>
              <a:rPr 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Medium" pitchFamily="2" charset="-128"/>
                <a:ea typeface="Heiti SC Medium" pitchFamily="2" charset="-128"/>
                <a:cs typeface="微软雅黑" panose="020B0503020204020204" pitchFamily="34" charset="-122"/>
              </a:rPr>
              <a:t>费</a:t>
            </a:r>
            <a:r>
              <a:rPr sz="1600" spc="-5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Medium" pitchFamily="2" charset="-128"/>
                <a:ea typeface="Heiti SC Medium" pitchFamily="2" charset="-128"/>
                <a:cs typeface="微软雅黑" panose="020B0503020204020204" pitchFamily="34" charset="-122"/>
              </a:rPr>
              <a:t>者</a:t>
            </a:r>
            <a:r>
              <a:rPr lang="zh-CN" sz="1600" spc="-5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Medium" pitchFamily="2" charset="-128"/>
                <a:ea typeface="Heiti SC Medium" pitchFamily="2" charset="-128"/>
                <a:cs typeface="微软雅黑" panose="020B0503020204020204" pitchFamily="34" charset="-122"/>
              </a:rPr>
              <a:t>去</a:t>
            </a:r>
            <a:r>
              <a:rPr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Medium" pitchFamily="2" charset="-128"/>
                <a:ea typeface="Heiti SC Medium" pitchFamily="2" charset="-128"/>
                <a:cs typeface="微软雅黑" panose="020B0503020204020204" pitchFamily="34" charset="-122"/>
              </a:rPr>
              <a:t>平台分</a:t>
            </a:r>
            <a:r>
              <a:rPr sz="1600" spc="-5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Medium" pitchFamily="2" charset="-128"/>
                <a:ea typeface="Heiti SC Medium" pitchFamily="2" charset="-128"/>
                <a:cs typeface="微软雅黑" panose="020B0503020204020204" pitchFamily="34" charset="-122"/>
              </a:rPr>
              <a:t>享</a:t>
            </a:r>
            <a:endParaRPr sz="1600" dirty="0">
              <a:solidFill>
                <a:schemeClr val="tx1">
                  <a:lumMod val="65000"/>
                  <a:lumOff val="35000"/>
                </a:schemeClr>
              </a:solidFill>
              <a:latin typeface="Heiti SC Medium" pitchFamily="2" charset="-128"/>
              <a:ea typeface="Heiti SC Medium" pitchFamily="2" charset="-128"/>
              <a:cs typeface="微软雅黑" panose="020B0503020204020204" pitchFamily="34" charset="-122"/>
            </a:endParaRPr>
          </a:p>
        </p:txBody>
      </p:sp>
      <p:sp>
        <p:nvSpPr>
          <p:cNvPr id="49" name="object 38"/>
          <p:cNvSpPr txBox="1"/>
          <p:nvPr/>
        </p:nvSpPr>
        <p:spPr>
          <a:xfrm>
            <a:off x="4330160" y="1413944"/>
            <a:ext cx="6526381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>
                <a:solidFill>
                  <a:srgbClr val="1A90FF"/>
                </a:solidFill>
                <a:latin typeface="Heiti SC Medium" pitchFamily="2" charset="-128"/>
                <a:ea typeface="Heiti SC Medium" pitchFamily="2" charset="-128"/>
                <a:cs typeface="微软雅黑" panose="020B0503020204020204" pitchFamily="34" charset="-122"/>
              </a:rPr>
              <a:t>通过人设及生活化兴趣内容、福利内容的打造串联整个运营环节</a:t>
            </a:r>
          </a:p>
        </p:txBody>
      </p:sp>
      <p:sp>
        <p:nvSpPr>
          <p:cNvPr id="50" name="object 39"/>
          <p:cNvSpPr/>
          <p:nvPr/>
        </p:nvSpPr>
        <p:spPr>
          <a:xfrm>
            <a:off x="4024252" y="1334639"/>
            <a:ext cx="7019108" cy="446321"/>
          </a:xfrm>
          <a:custGeom>
            <a:avLst/>
            <a:gdLst/>
            <a:ahLst/>
            <a:cxnLst/>
            <a:rect l="l" t="t" r="r" b="b"/>
            <a:pathLst>
              <a:path w="6949440" h="412750">
                <a:moveTo>
                  <a:pt x="206362" y="206375"/>
                </a:moveTo>
                <a:lnTo>
                  <a:pt x="0" y="0"/>
                </a:lnTo>
                <a:lnTo>
                  <a:pt x="6742607" y="0"/>
                </a:lnTo>
                <a:lnTo>
                  <a:pt x="6744461" y="1854"/>
                </a:lnTo>
                <a:lnTo>
                  <a:pt x="19824" y="1854"/>
                </a:lnTo>
                <a:lnTo>
                  <a:pt x="15328" y="12700"/>
                </a:lnTo>
                <a:lnTo>
                  <a:pt x="30669" y="12700"/>
                </a:lnTo>
                <a:lnTo>
                  <a:pt x="219837" y="201879"/>
                </a:lnTo>
                <a:lnTo>
                  <a:pt x="210858" y="201879"/>
                </a:lnTo>
                <a:lnTo>
                  <a:pt x="206362" y="206375"/>
                </a:lnTo>
                <a:close/>
              </a:path>
              <a:path w="6949440" h="412750">
                <a:moveTo>
                  <a:pt x="30669" y="12700"/>
                </a:moveTo>
                <a:lnTo>
                  <a:pt x="15328" y="12700"/>
                </a:lnTo>
                <a:lnTo>
                  <a:pt x="19824" y="1854"/>
                </a:lnTo>
                <a:lnTo>
                  <a:pt x="30669" y="12700"/>
                </a:lnTo>
                <a:close/>
              </a:path>
              <a:path w="6949440" h="412750">
                <a:moveTo>
                  <a:pt x="6737337" y="12700"/>
                </a:moveTo>
                <a:lnTo>
                  <a:pt x="30669" y="12700"/>
                </a:lnTo>
                <a:lnTo>
                  <a:pt x="19824" y="1854"/>
                </a:lnTo>
                <a:lnTo>
                  <a:pt x="6744461" y="1854"/>
                </a:lnTo>
                <a:lnTo>
                  <a:pt x="6753453" y="10845"/>
                </a:lnTo>
                <a:lnTo>
                  <a:pt x="6735483" y="10845"/>
                </a:lnTo>
                <a:lnTo>
                  <a:pt x="6737337" y="12700"/>
                </a:lnTo>
                <a:close/>
              </a:path>
              <a:path w="6949440" h="412750">
                <a:moveTo>
                  <a:pt x="6931012" y="206375"/>
                </a:moveTo>
                <a:lnTo>
                  <a:pt x="6735483" y="10845"/>
                </a:lnTo>
                <a:lnTo>
                  <a:pt x="6739978" y="12700"/>
                </a:lnTo>
                <a:lnTo>
                  <a:pt x="6755307" y="12700"/>
                </a:lnTo>
                <a:lnTo>
                  <a:pt x="6944487" y="201879"/>
                </a:lnTo>
                <a:lnTo>
                  <a:pt x="6935508" y="201879"/>
                </a:lnTo>
                <a:lnTo>
                  <a:pt x="6931012" y="206375"/>
                </a:lnTo>
                <a:close/>
              </a:path>
              <a:path w="6949440" h="412750">
                <a:moveTo>
                  <a:pt x="6755307" y="12700"/>
                </a:moveTo>
                <a:lnTo>
                  <a:pt x="6739978" y="12700"/>
                </a:lnTo>
                <a:lnTo>
                  <a:pt x="6735483" y="10845"/>
                </a:lnTo>
                <a:lnTo>
                  <a:pt x="6753453" y="10845"/>
                </a:lnTo>
                <a:lnTo>
                  <a:pt x="6755307" y="12700"/>
                </a:lnTo>
                <a:close/>
              </a:path>
              <a:path w="6949440" h="412750">
                <a:moveTo>
                  <a:pt x="210858" y="210870"/>
                </a:moveTo>
                <a:lnTo>
                  <a:pt x="206362" y="206375"/>
                </a:lnTo>
                <a:lnTo>
                  <a:pt x="210858" y="201879"/>
                </a:lnTo>
                <a:lnTo>
                  <a:pt x="210858" y="210870"/>
                </a:lnTo>
                <a:close/>
              </a:path>
              <a:path w="6949440" h="412750">
                <a:moveTo>
                  <a:pt x="219837" y="210870"/>
                </a:moveTo>
                <a:lnTo>
                  <a:pt x="210858" y="210870"/>
                </a:lnTo>
                <a:lnTo>
                  <a:pt x="210858" y="201879"/>
                </a:lnTo>
                <a:lnTo>
                  <a:pt x="219837" y="201879"/>
                </a:lnTo>
                <a:lnTo>
                  <a:pt x="224332" y="206375"/>
                </a:lnTo>
                <a:lnTo>
                  <a:pt x="219837" y="210870"/>
                </a:lnTo>
                <a:close/>
              </a:path>
              <a:path w="6949440" h="412750">
                <a:moveTo>
                  <a:pt x="6935508" y="210870"/>
                </a:moveTo>
                <a:lnTo>
                  <a:pt x="6931012" y="206375"/>
                </a:lnTo>
                <a:lnTo>
                  <a:pt x="6935508" y="201879"/>
                </a:lnTo>
                <a:lnTo>
                  <a:pt x="6935508" y="210870"/>
                </a:lnTo>
                <a:close/>
              </a:path>
              <a:path w="6949440" h="412750">
                <a:moveTo>
                  <a:pt x="6944487" y="210870"/>
                </a:moveTo>
                <a:lnTo>
                  <a:pt x="6935508" y="210870"/>
                </a:lnTo>
                <a:lnTo>
                  <a:pt x="6935508" y="201879"/>
                </a:lnTo>
                <a:lnTo>
                  <a:pt x="6944487" y="201879"/>
                </a:lnTo>
                <a:lnTo>
                  <a:pt x="6948982" y="206375"/>
                </a:lnTo>
                <a:lnTo>
                  <a:pt x="6944487" y="210870"/>
                </a:lnTo>
                <a:close/>
              </a:path>
              <a:path w="6949440" h="412750">
                <a:moveTo>
                  <a:pt x="6742607" y="412750"/>
                </a:moveTo>
                <a:lnTo>
                  <a:pt x="0" y="412750"/>
                </a:lnTo>
                <a:lnTo>
                  <a:pt x="206362" y="206375"/>
                </a:lnTo>
                <a:lnTo>
                  <a:pt x="210858" y="210870"/>
                </a:lnTo>
                <a:lnTo>
                  <a:pt x="219837" y="210870"/>
                </a:lnTo>
                <a:lnTo>
                  <a:pt x="30669" y="400050"/>
                </a:lnTo>
                <a:lnTo>
                  <a:pt x="15328" y="400050"/>
                </a:lnTo>
                <a:lnTo>
                  <a:pt x="19824" y="410895"/>
                </a:lnTo>
                <a:lnTo>
                  <a:pt x="6744462" y="410895"/>
                </a:lnTo>
                <a:lnTo>
                  <a:pt x="6742607" y="412750"/>
                </a:lnTo>
                <a:close/>
              </a:path>
              <a:path w="6949440" h="412750">
                <a:moveTo>
                  <a:pt x="6735483" y="401904"/>
                </a:moveTo>
                <a:lnTo>
                  <a:pt x="6931012" y="206375"/>
                </a:lnTo>
                <a:lnTo>
                  <a:pt x="6935508" y="210870"/>
                </a:lnTo>
                <a:lnTo>
                  <a:pt x="6944487" y="210870"/>
                </a:lnTo>
                <a:lnTo>
                  <a:pt x="6755307" y="400050"/>
                </a:lnTo>
                <a:lnTo>
                  <a:pt x="6739978" y="400050"/>
                </a:lnTo>
                <a:lnTo>
                  <a:pt x="6735483" y="401904"/>
                </a:lnTo>
                <a:close/>
              </a:path>
              <a:path w="6949440" h="412750">
                <a:moveTo>
                  <a:pt x="19824" y="410895"/>
                </a:moveTo>
                <a:lnTo>
                  <a:pt x="15328" y="400050"/>
                </a:lnTo>
                <a:lnTo>
                  <a:pt x="30669" y="400050"/>
                </a:lnTo>
                <a:lnTo>
                  <a:pt x="19824" y="410895"/>
                </a:lnTo>
                <a:close/>
              </a:path>
              <a:path w="6949440" h="412750">
                <a:moveTo>
                  <a:pt x="6744462" y="410895"/>
                </a:moveTo>
                <a:lnTo>
                  <a:pt x="19824" y="410895"/>
                </a:lnTo>
                <a:lnTo>
                  <a:pt x="30669" y="400050"/>
                </a:lnTo>
                <a:lnTo>
                  <a:pt x="6737337" y="400050"/>
                </a:lnTo>
                <a:lnTo>
                  <a:pt x="6735483" y="401904"/>
                </a:lnTo>
                <a:lnTo>
                  <a:pt x="6753453" y="401904"/>
                </a:lnTo>
                <a:lnTo>
                  <a:pt x="6744462" y="410895"/>
                </a:lnTo>
                <a:close/>
              </a:path>
              <a:path w="6949440" h="412750">
                <a:moveTo>
                  <a:pt x="6753453" y="401904"/>
                </a:moveTo>
                <a:lnTo>
                  <a:pt x="6735483" y="401904"/>
                </a:lnTo>
                <a:lnTo>
                  <a:pt x="6739978" y="400050"/>
                </a:lnTo>
                <a:lnTo>
                  <a:pt x="6755307" y="400050"/>
                </a:lnTo>
                <a:lnTo>
                  <a:pt x="6753453" y="401904"/>
                </a:lnTo>
                <a:close/>
              </a:path>
            </a:pathLst>
          </a:custGeom>
          <a:solidFill>
            <a:srgbClr val="446CA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22"/>
          <p:cNvSpPr txBox="1"/>
          <p:nvPr/>
        </p:nvSpPr>
        <p:spPr>
          <a:xfrm>
            <a:off x="2445017" y="3934699"/>
            <a:ext cx="401364" cy="566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zh-CN" altLang="en-US" sz="1800" b="1" dirty="0">
                <a:solidFill>
                  <a:srgbClr val="FFFFFF"/>
                </a:solidFill>
                <a:latin typeface="微软雅黑" panose="020B0503020204020204" pitchFamily="34" charset="-122"/>
                <a:cs typeface="微软雅黑" panose="020B0503020204020204" pitchFamily="34" charset="-122"/>
              </a:rPr>
              <a:t>人设</a:t>
            </a:r>
          </a:p>
        </p:txBody>
      </p:sp>
      <p:sp>
        <p:nvSpPr>
          <p:cNvPr id="52" name="文本框 51"/>
          <p:cNvSpPr txBox="1"/>
          <p:nvPr/>
        </p:nvSpPr>
        <p:spPr>
          <a:xfrm>
            <a:off x="6770424" y="5165538"/>
            <a:ext cx="2857363" cy="11156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33375" marR="327660" algn="l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Medium" pitchFamily="2" charset="-128"/>
                <a:ea typeface="Heiti SC Medium" pitchFamily="2" charset="-128"/>
                <a:cs typeface="微软雅黑" panose="020B0503020204020204" pitchFamily="34" charset="-122"/>
                <a:sym typeface="+mn-ea"/>
              </a:rPr>
              <a:t>格局运营数据</a:t>
            </a:r>
          </a:p>
          <a:p>
            <a:pPr marL="333375" marR="327660" algn="l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Medium" pitchFamily="2" charset="-128"/>
                <a:ea typeface="Heiti SC Medium" pitchFamily="2" charset="-128"/>
                <a:cs typeface="微软雅黑" panose="020B0503020204020204" pitchFamily="34" charset="-122"/>
                <a:sym typeface="+mn-ea"/>
              </a:rPr>
              <a:t>进行分</a:t>
            </a:r>
            <a:r>
              <a:rPr sz="1600" spc="-5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Medium" pitchFamily="2" charset="-128"/>
                <a:ea typeface="Heiti SC Medium" pitchFamily="2" charset="-128"/>
                <a:cs typeface="微软雅黑" panose="020B0503020204020204" pitchFamily="34" charset="-122"/>
                <a:sym typeface="+mn-ea"/>
              </a:rPr>
              <a:t>层</a:t>
            </a:r>
            <a:r>
              <a:rPr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Medium" pitchFamily="2" charset="-128"/>
                <a:ea typeface="Heiti SC Medium" pitchFamily="2" charset="-128"/>
                <a:cs typeface="微软雅黑" panose="020B0503020204020204" pitchFamily="34" charset="-122"/>
                <a:sym typeface="+mn-ea"/>
              </a:rPr>
              <a:t>提炼</a:t>
            </a:r>
            <a:endParaRPr sz="1600" spc="-5" dirty="0">
              <a:solidFill>
                <a:schemeClr val="tx1">
                  <a:lumMod val="65000"/>
                  <a:lumOff val="35000"/>
                </a:schemeClr>
              </a:solidFill>
              <a:latin typeface="Heiti SC Medium" pitchFamily="2" charset="-128"/>
              <a:ea typeface="Heiti SC Medium" pitchFamily="2" charset="-128"/>
              <a:cs typeface="Arial" panose="020B0604020202020204"/>
              <a:sym typeface="+mn-ea"/>
            </a:endParaRPr>
          </a:p>
          <a:p>
            <a:pPr marL="333375" marR="327660" algn="l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Medium" pitchFamily="2" charset="-128"/>
                <a:ea typeface="Heiti SC Medium" pitchFamily="2" charset="-128"/>
                <a:cs typeface="Arial" panose="020B0604020202020204"/>
                <a:sym typeface="+mn-ea"/>
              </a:rPr>
              <a:t>KOC</a:t>
            </a:r>
            <a:r>
              <a:rPr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Medium" pitchFamily="2" charset="-128"/>
                <a:ea typeface="Heiti SC Medium" pitchFamily="2" charset="-128"/>
                <a:cs typeface="微软雅黑" panose="020B0503020204020204" pitchFamily="34" charset="-122"/>
                <a:sym typeface="+mn-ea"/>
              </a:rPr>
              <a:t>招募、培训、</a:t>
            </a:r>
          </a:p>
          <a:p>
            <a:pPr marL="333375" marR="327660" algn="l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Medium" pitchFamily="2" charset="-128"/>
                <a:ea typeface="Heiti SC Medium" pitchFamily="2" charset="-128"/>
                <a:cs typeface="微软雅黑" panose="020B0503020204020204" pitchFamily="34" charset="-122"/>
                <a:sym typeface="+mn-ea"/>
              </a:rPr>
              <a:t>激励、运</a:t>
            </a:r>
            <a:r>
              <a:rPr sz="1600" spc="-5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Medium" pitchFamily="2" charset="-128"/>
                <a:ea typeface="Heiti SC Medium" pitchFamily="2" charset="-128"/>
                <a:cs typeface="微软雅黑" panose="020B0503020204020204" pitchFamily="34" charset="-122"/>
                <a:sym typeface="+mn-ea"/>
              </a:rPr>
              <a:t>营</a:t>
            </a:r>
            <a:endParaRPr lang="zh-CN" altLang="en-US" sz="1600" dirty="0">
              <a:solidFill>
                <a:schemeClr val="tx1">
                  <a:lumMod val="65000"/>
                  <a:lumOff val="35000"/>
                </a:schemeClr>
              </a:solidFill>
              <a:latin typeface="Heiti SC Medium" pitchFamily="2" charset="-128"/>
              <a:ea typeface="Heiti SC Medium" pitchFamily="2" charset="-128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文本框 24"/>
          <p:cNvSpPr txBox="1"/>
          <p:nvPr/>
        </p:nvSpPr>
        <p:spPr>
          <a:xfrm>
            <a:off x="974856" y="276675"/>
            <a:ext cx="5486904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spc="300" dirty="0">
                <a:solidFill>
                  <a:srgbClr val="189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咨询服务</a:t>
            </a:r>
            <a:endParaRPr lang="zh-CN" sz="2400" b="1" spc="300" dirty="0">
              <a:solidFill>
                <a:srgbClr val="189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1859280" y="1541195"/>
            <a:ext cx="85547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dirty="0">
                <a:latin typeface="Heiti SC Medium" pitchFamily="2" charset="-128"/>
                <a:ea typeface="Heiti SC Medium" pitchFamily="2" charset="-128"/>
                <a:sym typeface="+mn-ea"/>
              </a:rPr>
              <a:t>专属服务团队，助你快速上手，推动新店快速上线</a:t>
            </a:r>
            <a:endParaRPr lang="zh-CN" altLang="en-US" dirty="0">
              <a:latin typeface="Heiti SC Medium" pitchFamily="2" charset="-128"/>
              <a:ea typeface="Heiti SC Medium" pitchFamily="2" charset="-128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671574" y="2209927"/>
            <a:ext cx="1813306" cy="25968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99085" indent="-287020">
              <a:lnSpc>
                <a:spcPct val="100000"/>
              </a:lnSpc>
              <a:spcBef>
                <a:spcPts val="105"/>
              </a:spcBef>
              <a:buFont typeface="Wingdings" panose="05000000000000000000"/>
              <a:buChar char=""/>
              <a:tabLst>
                <a:tab pos="299085" algn="l"/>
                <a:tab pos="299720" algn="l"/>
              </a:tabLst>
            </a:pPr>
            <a:r>
              <a:rPr sz="1600" dirty="0">
                <a:solidFill>
                  <a:srgbClr val="5183F5"/>
                </a:solidFill>
                <a:latin typeface="Heiti SC Medium" pitchFamily="2" charset="-128"/>
                <a:ea typeface="Heiti SC Medium" pitchFamily="2" charset="-128"/>
                <a:cs typeface="方正兰亭粗黑简体" panose="02000000000000000000" charset="-122"/>
              </a:rPr>
              <a:t>极速认证指导</a:t>
            </a:r>
            <a:endParaRPr sz="1600" dirty="0">
              <a:latin typeface="Heiti SC Medium" pitchFamily="2" charset="-128"/>
              <a:ea typeface="Heiti SC Medium" pitchFamily="2" charset="-128"/>
              <a:cs typeface="方正兰亭粗黑简体" panose="02000000000000000000" charset="-122"/>
            </a:endParaRPr>
          </a:p>
        </p:txBody>
      </p:sp>
      <p:sp>
        <p:nvSpPr>
          <p:cNvPr id="6" name="object 7"/>
          <p:cNvSpPr txBox="1"/>
          <p:nvPr/>
        </p:nvSpPr>
        <p:spPr>
          <a:xfrm>
            <a:off x="3566033" y="2209927"/>
            <a:ext cx="4330191" cy="25968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99085" indent="-287020">
              <a:lnSpc>
                <a:spcPct val="100000"/>
              </a:lnSpc>
              <a:spcBef>
                <a:spcPts val="105"/>
              </a:spcBef>
              <a:buFont typeface="Wingdings" panose="05000000000000000000"/>
              <a:buChar char=""/>
              <a:tabLst>
                <a:tab pos="299085" algn="l"/>
                <a:tab pos="299720" algn="l"/>
                <a:tab pos="2084070" algn="l"/>
                <a:tab pos="2371090" algn="l"/>
              </a:tabLst>
            </a:pPr>
            <a:r>
              <a:rPr sz="1600" dirty="0" err="1">
                <a:solidFill>
                  <a:srgbClr val="5183F5"/>
                </a:solidFill>
                <a:latin typeface="Heiti SC Medium" pitchFamily="2" charset="-128"/>
                <a:ea typeface="Heiti SC Medium" pitchFamily="2" charset="-128"/>
                <a:cs typeface="方正兰亭粗黑简体" panose="02000000000000000000" charset="-122"/>
              </a:rPr>
              <a:t>后台功能高效设置</a:t>
            </a:r>
            <a:endParaRPr sz="1600" dirty="0">
              <a:latin typeface="Heiti SC Medium" pitchFamily="2" charset="-128"/>
              <a:ea typeface="Heiti SC Medium" pitchFamily="2" charset="-128"/>
              <a:cs typeface="方正兰亭粗黑简体" panose="02000000000000000000" charset="-122"/>
            </a:endParaRPr>
          </a:p>
        </p:txBody>
      </p:sp>
      <p:sp>
        <p:nvSpPr>
          <p:cNvPr id="7" name="object 8"/>
          <p:cNvSpPr txBox="1"/>
          <p:nvPr/>
        </p:nvSpPr>
        <p:spPr>
          <a:xfrm>
            <a:off x="8465185" y="2209927"/>
            <a:ext cx="2517775" cy="25968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99085" indent="-287020">
              <a:lnSpc>
                <a:spcPct val="100000"/>
              </a:lnSpc>
              <a:spcBef>
                <a:spcPts val="105"/>
              </a:spcBef>
              <a:buFont typeface="Wingdings" panose="05000000000000000000"/>
              <a:buChar char=""/>
              <a:tabLst>
                <a:tab pos="299085" algn="l"/>
                <a:tab pos="299720" algn="l"/>
              </a:tabLst>
            </a:pPr>
            <a:r>
              <a:rPr sz="1600" spc="-55" dirty="0">
                <a:solidFill>
                  <a:srgbClr val="5183F5"/>
                </a:solidFill>
                <a:latin typeface="Heiti SC Medium" pitchFamily="2" charset="-128"/>
                <a:ea typeface="Heiti SC Medium" pitchFamily="2" charset="-128"/>
                <a:cs typeface="方正兰亭粗黑简体" panose="02000000000000000000" charset="-122"/>
              </a:rPr>
              <a:t>VIP</a:t>
            </a:r>
            <a:r>
              <a:rPr sz="1600" dirty="0">
                <a:solidFill>
                  <a:srgbClr val="5183F5"/>
                </a:solidFill>
                <a:latin typeface="Heiti SC Medium" pitchFamily="2" charset="-128"/>
                <a:ea typeface="Heiti SC Medium" pitchFamily="2" charset="-128"/>
                <a:cs typeface="方正兰亭粗黑简体" panose="02000000000000000000" charset="-122"/>
              </a:rPr>
              <a:t>专属服</a:t>
            </a:r>
            <a:r>
              <a:rPr sz="1600" spc="-15" dirty="0">
                <a:solidFill>
                  <a:srgbClr val="5183F5"/>
                </a:solidFill>
                <a:latin typeface="Heiti SC Medium" pitchFamily="2" charset="-128"/>
                <a:ea typeface="Heiti SC Medium" pitchFamily="2" charset="-128"/>
                <a:cs typeface="方正兰亭粗黑简体" panose="02000000000000000000" charset="-122"/>
              </a:rPr>
              <a:t>务</a:t>
            </a:r>
            <a:r>
              <a:rPr sz="1600" dirty="0">
                <a:solidFill>
                  <a:srgbClr val="5183F5"/>
                </a:solidFill>
                <a:latin typeface="Heiti SC Medium" pitchFamily="2" charset="-128"/>
                <a:ea typeface="Heiti SC Medium" pitchFamily="2" charset="-128"/>
                <a:cs typeface="方正兰亭粗黑简体" panose="02000000000000000000" charset="-122"/>
              </a:rPr>
              <a:t>群贴</a:t>
            </a:r>
            <a:r>
              <a:rPr sz="1600" spc="-15" dirty="0">
                <a:solidFill>
                  <a:srgbClr val="5183F5"/>
                </a:solidFill>
                <a:latin typeface="Heiti SC Medium" pitchFamily="2" charset="-128"/>
                <a:ea typeface="Heiti SC Medium" pitchFamily="2" charset="-128"/>
                <a:cs typeface="方正兰亭粗黑简体" panose="02000000000000000000" charset="-122"/>
              </a:rPr>
              <a:t>身</a:t>
            </a:r>
            <a:r>
              <a:rPr sz="1600" dirty="0">
                <a:solidFill>
                  <a:srgbClr val="5183F5"/>
                </a:solidFill>
                <a:latin typeface="Heiti SC Medium" pitchFamily="2" charset="-128"/>
                <a:ea typeface="Heiti SC Medium" pitchFamily="2" charset="-128"/>
                <a:cs typeface="方正兰亭粗黑简体" panose="02000000000000000000" charset="-122"/>
              </a:rPr>
              <a:t>服务</a:t>
            </a:r>
            <a:endParaRPr sz="1600" dirty="0">
              <a:latin typeface="Heiti SC Medium" pitchFamily="2" charset="-128"/>
              <a:ea typeface="Heiti SC Medium" pitchFamily="2" charset="-128"/>
              <a:cs typeface="方正兰亭粗黑简体" panose="02000000000000000000" charset="-122"/>
            </a:endParaRPr>
          </a:p>
        </p:txBody>
      </p:sp>
      <p:sp>
        <p:nvSpPr>
          <p:cNvPr id="8" name="object 7"/>
          <p:cNvSpPr txBox="1"/>
          <p:nvPr/>
        </p:nvSpPr>
        <p:spPr>
          <a:xfrm>
            <a:off x="5893688" y="2209927"/>
            <a:ext cx="2895727" cy="25968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99085" indent="-287020">
              <a:lnSpc>
                <a:spcPct val="100000"/>
              </a:lnSpc>
              <a:spcBef>
                <a:spcPts val="105"/>
              </a:spcBef>
              <a:buFont typeface="Wingdings" panose="05000000000000000000"/>
              <a:buChar char=""/>
              <a:tabLst>
                <a:tab pos="299085" algn="l"/>
                <a:tab pos="299720" algn="l"/>
                <a:tab pos="2084070" algn="l"/>
                <a:tab pos="2371090" algn="l"/>
              </a:tabLst>
            </a:pPr>
            <a:r>
              <a:rPr sz="1600" dirty="0" err="1">
                <a:solidFill>
                  <a:srgbClr val="5183F5"/>
                </a:solidFill>
                <a:latin typeface="Heiti SC Medium" pitchFamily="2" charset="-128"/>
                <a:ea typeface="Heiti SC Medium" pitchFamily="2" charset="-128"/>
                <a:cs typeface="方正兰亭粗黑简体" panose="02000000000000000000" charset="-122"/>
              </a:rPr>
              <a:t>辅助开通各大营销平台</a:t>
            </a:r>
            <a:endParaRPr sz="1600" dirty="0">
              <a:latin typeface="Heiti SC Medium" pitchFamily="2" charset="-128"/>
              <a:ea typeface="Heiti SC Medium" pitchFamily="2" charset="-128"/>
              <a:cs typeface="方正兰亭粗黑简体" panose="02000000000000000000" charset="-122"/>
            </a:endParaRPr>
          </a:p>
        </p:txBody>
      </p:sp>
      <p:grpSp>
        <p:nvGrpSpPr>
          <p:cNvPr id="17" name="组合 16"/>
          <p:cNvGrpSpPr/>
          <p:nvPr>
            <p:custDataLst>
              <p:tags r:id="rId1"/>
            </p:custDataLst>
          </p:nvPr>
        </p:nvGrpSpPr>
        <p:grpSpPr>
          <a:xfrm>
            <a:off x="480961" y="3454715"/>
            <a:ext cx="2188706" cy="2264333"/>
            <a:chOff x="2053008" y="1642534"/>
            <a:chExt cx="2610662" cy="2700866"/>
          </a:xfrm>
        </p:grpSpPr>
        <p:sp>
          <p:nvSpPr>
            <p:cNvPr id="18" name="任意多边形 11"/>
            <p:cNvSpPr/>
            <p:nvPr>
              <p:custDataLst>
                <p:tags r:id="rId22"/>
              </p:custDataLst>
            </p:nvPr>
          </p:nvSpPr>
          <p:spPr>
            <a:xfrm>
              <a:off x="2053008" y="2197346"/>
              <a:ext cx="2610662" cy="2146054"/>
            </a:xfrm>
            <a:custGeom>
              <a:avLst/>
              <a:gdLst>
                <a:gd name="connsiteX0" fmla="*/ 840722 w 2610662"/>
                <a:gd name="connsiteY0" fmla="*/ 1681446 h 2146054"/>
                <a:gd name="connsiteX1" fmla="*/ 933609 w 2610662"/>
                <a:gd name="connsiteY1" fmla="*/ 1681446 h 2146054"/>
                <a:gd name="connsiteX2" fmla="*/ 1305330 w 2610662"/>
                <a:gd name="connsiteY2" fmla="*/ 2053167 h 2146054"/>
                <a:gd name="connsiteX3" fmla="*/ 1677052 w 2610662"/>
                <a:gd name="connsiteY3" fmla="*/ 1681446 h 2146054"/>
                <a:gd name="connsiteX4" fmla="*/ 1769939 w 2610662"/>
                <a:gd name="connsiteY4" fmla="*/ 1681446 h 2146054"/>
                <a:gd name="connsiteX5" fmla="*/ 1305330 w 2610662"/>
                <a:gd name="connsiteY5" fmla="*/ 2146054 h 2146054"/>
                <a:gd name="connsiteX6" fmla="*/ 840722 w 2610662"/>
                <a:gd name="connsiteY6" fmla="*/ 0 h 2146054"/>
                <a:gd name="connsiteX7" fmla="*/ 860831 w 2610662"/>
                <a:gd name="connsiteY7" fmla="*/ 0 h 2146054"/>
                <a:gd name="connsiteX8" fmla="*/ 56498 w 2610662"/>
                <a:gd name="connsiteY8" fmla="*/ 804333 h 2146054"/>
                <a:gd name="connsiteX9" fmla="*/ 860832 w 2610662"/>
                <a:gd name="connsiteY9" fmla="*/ 1608667 h 2146054"/>
                <a:gd name="connsiteX10" fmla="*/ 1749830 w 2610662"/>
                <a:gd name="connsiteY10" fmla="*/ 1608667 h 2146054"/>
                <a:gd name="connsiteX11" fmla="*/ 2554164 w 2610662"/>
                <a:gd name="connsiteY11" fmla="*/ 804333 h 2146054"/>
                <a:gd name="connsiteX12" fmla="*/ 1749831 w 2610662"/>
                <a:gd name="connsiteY12" fmla="*/ 0 h 2146054"/>
                <a:gd name="connsiteX13" fmla="*/ 1769941 w 2610662"/>
                <a:gd name="connsiteY13" fmla="*/ 0 h 2146054"/>
                <a:gd name="connsiteX14" fmla="*/ 2610662 w 2610662"/>
                <a:gd name="connsiteY14" fmla="*/ 840722 h 2146054"/>
                <a:gd name="connsiteX15" fmla="*/ 1769940 w 2610662"/>
                <a:gd name="connsiteY15" fmla="*/ 1681445 h 2146054"/>
                <a:gd name="connsiteX16" fmla="*/ 1677053 w 2610662"/>
                <a:gd name="connsiteY16" fmla="*/ 1681445 h 2146054"/>
                <a:gd name="connsiteX17" fmla="*/ 1749829 w 2610662"/>
                <a:gd name="connsiteY17" fmla="*/ 1608668 h 2146054"/>
                <a:gd name="connsiteX18" fmla="*/ 860831 w 2610662"/>
                <a:gd name="connsiteY18" fmla="*/ 1608668 h 2146054"/>
                <a:gd name="connsiteX19" fmla="*/ 933608 w 2610662"/>
                <a:gd name="connsiteY19" fmla="*/ 1681445 h 2146054"/>
                <a:gd name="connsiteX20" fmla="*/ 840723 w 2610662"/>
                <a:gd name="connsiteY20" fmla="*/ 1681445 h 2146054"/>
                <a:gd name="connsiteX21" fmla="*/ 0 w 2610662"/>
                <a:gd name="connsiteY21" fmla="*/ 840722 h 2146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610662" h="2146054">
                  <a:moveTo>
                    <a:pt x="840722" y="1681446"/>
                  </a:moveTo>
                  <a:lnTo>
                    <a:pt x="933609" y="1681446"/>
                  </a:lnTo>
                  <a:lnTo>
                    <a:pt x="1305330" y="2053167"/>
                  </a:lnTo>
                  <a:lnTo>
                    <a:pt x="1677052" y="1681446"/>
                  </a:lnTo>
                  <a:lnTo>
                    <a:pt x="1769939" y="1681446"/>
                  </a:lnTo>
                  <a:lnTo>
                    <a:pt x="1305330" y="2146054"/>
                  </a:lnTo>
                  <a:close/>
                  <a:moveTo>
                    <a:pt x="840722" y="0"/>
                  </a:moveTo>
                  <a:lnTo>
                    <a:pt x="860831" y="0"/>
                  </a:lnTo>
                  <a:lnTo>
                    <a:pt x="56498" y="804333"/>
                  </a:lnTo>
                  <a:lnTo>
                    <a:pt x="860832" y="1608667"/>
                  </a:lnTo>
                  <a:lnTo>
                    <a:pt x="1749830" y="1608667"/>
                  </a:lnTo>
                  <a:lnTo>
                    <a:pt x="2554164" y="804333"/>
                  </a:lnTo>
                  <a:lnTo>
                    <a:pt x="1749831" y="0"/>
                  </a:lnTo>
                  <a:lnTo>
                    <a:pt x="1769941" y="0"/>
                  </a:lnTo>
                  <a:lnTo>
                    <a:pt x="2610662" y="840722"/>
                  </a:lnTo>
                  <a:lnTo>
                    <a:pt x="1769940" y="1681445"/>
                  </a:lnTo>
                  <a:lnTo>
                    <a:pt x="1677053" y="1681445"/>
                  </a:lnTo>
                  <a:lnTo>
                    <a:pt x="1749829" y="1608668"/>
                  </a:lnTo>
                  <a:lnTo>
                    <a:pt x="860831" y="1608668"/>
                  </a:lnTo>
                  <a:lnTo>
                    <a:pt x="933608" y="1681445"/>
                  </a:lnTo>
                  <a:lnTo>
                    <a:pt x="840723" y="1681445"/>
                  </a:lnTo>
                  <a:lnTo>
                    <a:pt x="0" y="840722"/>
                  </a:lnTo>
                  <a:close/>
                </a:path>
              </a:pathLst>
            </a:custGeom>
            <a:solidFill>
              <a:srgbClr val="37AFE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rmAutofit/>
            </a:bodyPr>
            <a:lstStyle/>
            <a:p>
              <a:pPr algn="ctr"/>
              <a:endParaRPr lang="zh-CN" altLang="en-US">
                <a:solidFill>
                  <a:srgbClr val="FFFFFF"/>
                </a:solidFill>
                <a:latin typeface="Heiti SC Medium" pitchFamily="2" charset="-128"/>
                <a:ea typeface="Heiti SC Medium" pitchFamily="2" charset="-128"/>
                <a:sym typeface="Arial" panose="020B0604020202020204" pitchFamily="34" charset="0"/>
              </a:endParaRPr>
            </a:p>
          </p:txBody>
        </p:sp>
        <p:sp>
          <p:nvSpPr>
            <p:cNvPr id="19" name="任意多边形 12"/>
            <p:cNvSpPr/>
            <p:nvPr>
              <p:custDataLst>
                <p:tags r:id="rId23"/>
              </p:custDataLst>
            </p:nvPr>
          </p:nvSpPr>
          <p:spPr>
            <a:xfrm>
              <a:off x="2109506" y="2087034"/>
              <a:ext cx="2497666" cy="2053167"/>
            </a:xfrm>
            <a:custGeom>
              <a:avLst/>
              <a:gdLst>
                <a:gd name="connsiteX0" fmla="*/ 804333 w 2497666"/>
                <a:gd name="connsiteY0" fmla="*/ 1608668 h 2053167"/>
                <a:gd name="connsiteX1" fmla="*/ 1693331 w 2497666"/>
                <a:gd name="connsiteY1" fmla="*/ 1608668 h 2053167"/>
                <a:gd name="connsiteX2" fmla="*/ 1248832 w 2497666"/>
                <a:gd name="connsiteY2" fmla="*/ 2053167 h 2053167"/>
                <a:gd name="connsiteX3" fmla="*/ 804333 w 2497666"/>
                <a:gd name="connsiteY3" fmla="*/ 0 h 2053167"/>
                <a:gd name="connsiteX4" fmla="*/ 1693333 w 2497666"/>
                <a:gd name="connsiteY4" fmla="*/ 0 h 2053167"/>
                <a:gd name="connsiteX5" fmla="*/ 2497666 w 2497666"/>
                <a:gd name="connsiteY5" fmla="*/ 804333 h 2053167"/>
                <a:gd name="connsiteX6" fmla="*/ 1693332 w 2497666"/>
                <a:gd name="connsiteY6" fmla="*/ 1608667 h 2053167"/>
                <a:gd name="connsiteX7" fmla="*/ 804334 w 2497666"/>
                <a:gd name="connsiteY7" fmla="*/ 1608667 h 2053167"/>
                <a:gd name="connsiteX8" fmla="*/ 0 w 2497666"/>
                <a:gd name="connsiteY8" fmla="*/ 804333 h 2053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97666" h="2053167">
                  <a:moveTo>
                    <a:pt x="804333" y="1608668"/>
                  </a:moveTo>
                  <a:lnTo>
                    <a:pt x="1693331" y="1608668"/>
                  </a:lnTo>
                  <a:lnTo>
                    <a:pt x="1248832" y="2053167"/>
                  </a:lnTo>
                  <a:close/>
                  <a:moveTo>
                    <a:pt x="804333" y="0"/>
                  </a:moveTo>
                  <a:lnTo>
                    <a:pt x="1693333" y="0"/>
                  </a:lnTo>
                  <a:lnTo>
                    <a:pt x="2497666" y="804333"/>
                  </a:lnTo>
                  <a:lnTo>
                    <a:pt x="1693332" y="1608667"/>
                  </a:lnTo>
                  <a:lnTo>
                    <a:pt x="804334" y="1608667"/>
                  </a:lnTo>
                  <a:lnTo>
                    <a:pt x="0" y="804333"/>
                  </a:lnTo>
                  <a:close/>
                </a:path>
              </a:pathLst>
            </a:custGeom>
            <a:solidFill>
              <a:srgbClr val="1A90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bIns="468000" rtlCol="0" anchor="ctr">
              <a:normAutofit/>
            </a:bodyPr>
            <a:lstStyle/>
            <a:p>
              <a:pPr algn="ctr"/>
              <a:r>
                <a:rPr lang="zh-CN" altLang="en-US">
                  <a:solidFill>
                    <a:srgbClr val="FFFFFF"/>
                  </a:solidFill>
                  <a:latin typeface="Heiti SC Medium" pitchFamily="2" charset="-128"/>
                  <a:ea typeface="Heiti SC Medium" pitchFamily="2" charset="-128"/>
                  <a:sym typeface="Arial" panose="020B0604020202020204" pitchFamily="34" charset="0"/>
                </a:rPr>
                <a:t>会员体系</a:t>
              </a:r>
            </a:p>
          </p:txBody>
        </p:sp>
        <p:sp>
          <p:nvSpPr>
            <p:cNvPr id="20" name="任意多边形 13"/>
            <p:cNvSpPr/>
            <p:nvPr>
              <p:custDataLst>
                <p:tags r:id="rId24"/>
              </p:custDataLst>
            </p:nvPr>
          </p:nvSpPr>
          <p:spPr>
            <a:xfrm>
              <a:off x="2913839" y="1642534"/>
              <a:ext cx="889000" cy="444500"/>
            </a:xfrm>
            <a:custGeom>
              <a:avLst/>
              <a:gdLst>
                <a:gd name="connsiteX0" fmla="*/ 444500 w 889000"/>
                <a:gd name="connsiteY0" fmla="*/ 0 h 444500"/>
                <a:gd name="connsiteX1" fmla="*/ 889000 w 889000"/>
                <a:gd name="connsiteY1" fmla="*/ 444500 h 444500"/>
                <a:gd name="connsiteX2" fmla="*/ 0 w 889000"/>
                <a:gd name="connsiteY2" fmla="*/ 444500 h 444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89000" h="444500">
                  <a:moveTo>
                    <a:pt x="444500" y="0"/>
                  </a:moveTo>
                  <a:lnTo>
                    <a:pt x="889000" y="444500"/>
                  </a:lnTo>
                  <a:lnTo>
                    <a:pt x="0" y="444500"/>
                  </a:lnTo>
                  <a:close/>
                </a:path>
              </a:pathLst>
            </a:custGeom>
            <a:solidFill>
              <a:srgbClr val="37AFE5"/>
            </a:solidFill>
            <a:ln w="12700" cap="flat" cmpd="sng" algn="ctr">
              <a:noFill/>
              <a:prstDash val="solid"/>
              <a:miter lim="800000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tIns="72000" rtlCol="0" anchor="b">
              <a:normAutofit fontScale="92500" lnSpcReduction="10000"/>
            </a:bodyPr>
            <a:lstStyle/>
            <a:p>
              <a:pPr algn="ctr"/>
              <a:r>
                <a:rPr lang="en-US" altLang="zh-CN" dirty="0">
                  <a:solidFill>
                    <a:srgbClr val="FFFFFF"/>
                  </a:solidFill>
                  <a:latin typeface="Heiti SC Medium" pitchFamily="2" charset="-128"/>
                  <a:ea typeface="Heiti SC Medium" pitchFamily="2" charset="-128"/>
                  <a:sym typeface="Arial" panose="020B0604020202020204" pitchFamily="34" charset="0"/>
                </a:rPr>
                <a:t>A</a:t>
              </a:r>
              <a:endParaRPr lang="zh-CN" altLang="en-US" dirty="0">
                <a:solidFill>
                  <a:srgbClr val="FFFFFF"/>
                </a:solidFill>
                <a:latin typeface="Heiti SC Medium" pitchFamily="2" charset="-128"/>
                <a:ea typeface="Heiti SC Medium" pitchFamily="2" charset="-128"/>
                <a:sym typeface="Arial" panose="020B0604020202020204" pitchFamily="34" charset="0"/>
              </a:endParaRPr>
            </a:p>
          </p:txBody>
        </p:sp>
      </p:grpSp>
      <p:grpSp>
        <p:nvGrpSpPr>
          <p:cNvPr id="21" name="组合 20"/>
          <p:cNvGrpSpPr/>
          <p:nvPr>
            <p:custDataLst>
              <p:tags r:id="rId2"/>
            </p:custDataLst>
          </p:nvPr>
        </p:nvGrpSpPr>
        <p:grpSpPr>
          <a:xfrm>
            <a:off x="7312769" y="3827372"/>
            <a:ext cx="2188706" cy="2264333"/>
            <a:chOff x="2053008" y="1642534"/>
            <a:chExt cx="2610662" cy="2700866"/>
          </a:xfrm>
        </p:grpSpPr>
        <p:sp>
          <p:nvSpPr>
            <p:cNvPr id="22" name="任意多边形 19"/>
            <p:cNvSpPr/>
            <p:nvPr>
              <p:custDataLst>
                <p:tags r:id="rId19"/>
              </p:custDataLst>
            </p:nvPr>
          </p:nvSpPr>
          <p:spPr>
            <a:xfrm>
              <a:off x="2053008" y="2197346"/>
              <a:ext cx="2610662" cy="2146054"/>
            </a:xfrm>
            <a:custGeom>
              <a:avLst/>
              <a:gdLst>
                <a:gd name="connsiteX0" fmla="*/ 840722 w 2610662"/>
                <a:gd name="connsiteY0" fmla="*/ 1681446 h 2146054"/>
                <a:gd name="connsiteX1" fmla="*/ 933609 w 2610662"/>
                <a:gd name="connsiteY1" fmla="*/ 1681446 h 2146054"/>
                <a:gd name="connsiteX2" fmla="*/ 1305330 w 2610662"/>
                <a:gd name="connsiteY2" fmla="*/ 2053167 h 2146054"/>
                <a:gd name="connsiteX3" fmla="*/ 1677052 w 2610662"/>
                <a:gd name="connsiteY3" fmla="*/ 1681446 h 2146054"/>
                <a:gd name="connsiteX4" fmla="*/ 1769939 w 2610662"/>
                <a:gd name="connsiteY4" fmla="*/ 1681446 h 2146054"/>
                <a:gd name="connsiteX5" fmla="*/ 1305330 w 2610662"/>
                <a:gd name="connsiteY5" fmla="*/ 2146054 h 2146054"/>
                <a:gd name="connsiteX6" fmla="*/ 840722 w 2610662"/>
                <a:gd name="connsiteY6" fmla="*/ 0 h 2146054"/>
                <a:gd name="connsiteX7" fmla="*/ 860831 w 2610662"/>
                <a:gd name="connsiteY7" fmla="*/ 0 h 2146054"/>
                <a:gd name="connsiteX8" fmla="*/ 56498 w 2610662"/>
                <a:gd name="connsiteY8" fmla="*/ 804333 h 2146054"/>
                <a:gd name="connsiteX9" fmla="*/ 860832 w 2610662"/>
                <a:gd name="connsiteY9" fmla="*/ 1608667 h 2146054"/>
                <a:gd name="connsiteX10" fmla="*/ 1749830 w 2610662"/>
                <a:gd name="connsiteY10" fmla="*/ 1608667 h 2146054"/>
                <a:gd name="connsiteX11" fmla="*/ 2554164 w 2610662"/>
                <a:gd name="connsiteY11" fmla="*/ 804333 h 2146054"/>
                <a:gd name="connsiteX12" fmla="*/ 1749831 w 2610662"/>
                <a:gd name="connsiteY12" fmla="*/ 0 h 2146054"/>
                <a:gd name="connsiteX13" fmla="*/ 1769941 w 2610662"/>
                <a:gd name="connsiteY13" fmla="*/ 0 h 2146054"/>
                <a:gd name="connsiteX14" fmla="*/ 2610662 w 2610662"/>
                <a:gd name="connsiteY14" fmla="*/ 840722 h 2146054"/>
                <a:gd name="connsiteX15" fmla="*/ 1769940 w 2610662"/>
                <a:gd name="connsiteY15" fmla="*/ 1681445 h 2146054"/>
                <a:gd name="connsiteX16" fmla="*/ 1677053 w 2610662"/>
                <a:gd name="connsiteY16" fmla="*/ 1681445 h 2146054"/>
                <a:gd name="connsiteX17" fmla="*/ 1749829 w 2610662"/>
                <a:gd name="connsiteY17" fmla="*/ 1608668 h 2146054"/>
                <a:gd name="connsiteX18" fmla="*/ 860831 w 2610662"/>
                <a:gd name="connsiteY18" fmla="*/ 1608668 h 2146054"/>
                <a:gd name="connsiteX19" fmla="*/ 933608 w 2610662"/>
                <a:gd name="connsiteY19" fmla="*/ 1681445 h 2146054"/>
                <a:gd name="connsiteX20" fmla="*/ 840723 w 2610662"/>
                <a:gd name="connsiteY20" fmla="*/ 1681445 h 2146054"/>
                <a:gd name="connsiteX21" fmla="*/ 0 w 2610662"/>
                <a:gd name="connsiteY21" fmla="*/ 840722 h 2146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610662" h="2146054">
                  <a:moveTo>
                    <a:pt x="840722" y="1681446"/>
                  </a:moveTo>
                  <a:lnTo>
                    <a:pt x="933609" y="1681446"/>
                  </a:lnTo>
                  <a:lnTo>
                    <a:pt x="1305330" y="2053167"/>
                  </a:lnTo>
                  <a:lnTo>
                    <a:pt x="1677052" y="1681446"/>
                  </a:lnTo>
                  <a:lnTo>
                    <a:pt x="1769939" y="1681446"/>
                  </a:lnTo>
                  <a:lnTo>
                    <a:pt x="1305330" y="2146054"/>
                  </a:lnTo>
                  <a:close/>
                  <a:moveTo>
                    <a:pt x="840722" y="0"/>
                  </a:moveTo>
                  <a:lnTo>
                    <a:pt x="860831" y="0"/>
                  </a:lnTo>
                  <a:lnTo>
                    <a:pt x="56498" y="804333"/>
                  </a:lnTo>
                  <a:lnTo>
                    <a:pt x="860832" y="1608667"/>
                  </a:lnTo>
                  <a:lnTo>
                    <a:pt x="1749830" y="1608667"/>
                  </a:lnTo>
                  <a:lnTo>
                    <a:pt x="2554164" y="804333"/>
                  </a:lnTo>
                  <a:lnTo>
                    <a:pt x="1749831" y="0"/>
                  </a:lnTo>
                  <a:lnTo>
                    <a:pt x="1769941" y="0"/>
                  </a:lnTo>
                  <a:lnTo>
                    <a:pt x="2610662" y="840722"/>
                  </a:lnTo>
                  <a:lnTo>
                    <a:pt x="1769940" y="1681445"/>
                  </a:lnTo>
                  <a:lnTo>
                    <a:pt x="1677053" y="1681445"/>
                  </a:lnTo>
                  <a:lnTo>
                    <a:pt x="1749829" y="1608668"/>
                  </a:lnTo>
                  <a:lnTo>
                    <a:pt x="860831" y="1608668"/>
                  </a:lnTo>
                  <a:lnTo>
                    <a:pt x="933608" y="1681445"/>
                  </a:lnTo>
                  <a:lnTo>
                    <a:pt x="840723" y="1681445"/>
                  </a:lnTo>
                  <a:lnTo>
                    <a:pt x="0" y="840722"/>
                  </a:lnTo>
                  <a:close/>
                </a:path>
              </a:pathLst>
            </a:custGeom>
            <a:solidFill>
              <a:srgbClr val="37AFE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rmAutofit/>
            </a:bodyPr>
            <a:lstStyle/>
            <a:p>
              <a:pPr algn="ctr"/>
              <a:endParaRPr lang="zh-CN" altLang="en-US">
                <a:solidFill>
                  <a:srgbClr val="FFFFFF"/>
                </a:solidFill>
                <a:latin typeface="Heiti SC Medium" pitchFamily="2" charset="-128"/>
                <a:ea typeface="Heiti SC Medium" pitchFamily="2" charset="-128"/>
                <a:sym typeface="Arial" panose="020B0604020202020204" pitchFamily="34" charset="0"/>
              </a:endParaRPr>
            </a:p>
          </p:txBody>
        </p:sp>
        <p:sp>
          <p:nvSpPr>
            <p:cNvPr id="23" name="任意多边形 20"/>
            <p:cNvSpPr/>
            <p:nvPr>
              <p:custDataLst>
                <p:tags r:id="rId20"/>
              </p:custDataLst>
            </p:nvPr>
          </p:nvSpPr>
          <p:spPr>
            <a:xfrm>
              <a:off x="2109506" y="2087034"/>
              <a:ext cx="2497666" cy="2053167"/>
            </a:xfrm>
            <a:custGeom>
              <a:avLst/>
              <a:gdLst>
                <a:gd name="connsiteX0" fmla="*/ 804333 w 2497666"/>
                <a:gd name="connsiteY0" fmla="*/ 1608668 h 2053167"/>
                <a:gd name="connsiteX1" fmla="*/ 1693331 w 2497666"/>
                <a:gd name="connsiteY1" fmla="*/ 1608668 h 2053167"/>
                <a:gd name="connsiteX2" fmla="*/ 1248832 w 2497666"/>
                <a:gd name="connsiteY2" fmla="*/ 2053167 h 2053167"/>
                <a:gd name="connsiteX3" fmla="*/ 804333 w 2497666"/>
                <a:gd name="connsiteY3" fmla="*/ 0 h 2053167"/>
                <a:gd name="connsiteX4" fmla="*/ 1693333 w 2497666"/>
                <a:gd name="connsiteY4" fmla="*/ 0 h 2053167"/>
                <a:gd name="connsiteX5" fmla="*/ 2497666 w 2497666"/>
                <a:gd name="connsiteY5" fmla="*/ 804333 h 2053167"/>
                <a:gd name="connsiteX6" fmla="*/ 1693332 w 2497666"/>
                <a:gd name="connsiteY6" fmla="*/ 1608667 h 2053167"/>
                <a:gd name="connsiteX7" fmla="*/ 804334 w 2497666"/>
                <a:gd name="connsiteY7" fmla="*/ 1608667 h 2053167"/>
                <a:gd name="connsiteX8" fmla="*/ 0 w 2497666"/>
                <a:gd name="connsiteY8" fmla="*/ 804333 h 2053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97666" h="2053167">
                  <a:moveTo>
                    <a:pt x="804333" y="1608668"/>
                  </a:moveTo>
                  <a:lnTo>
                    <a:pt x="1693331" y="1608668"/>
                  </a:lnTo>
                  <a:lnTo>
                    <a:pt x="1248832" y="2053167"/>
                  </a:lnTo>
                  <a:close/>
                  <a:moveTo>
                    <a:pt x="804333" y="0"/>
                  </a:moveTo>
                  <a:lnTo>
                    <a:pt x="1693333" y="0"/>
                  </a:lnTo>
                  <a:lnTo>
                    <a:pt x="2497666" y="804333"/>
                  </a:lnTo>
                  <a:lnTo>
                    <a:pt x="1693332" y="1608667"/>
                  </a:lnTo>
                  <a:lnTo>
                    <a:pt x="804334" y="1608667"/>
                  </a:lnTo>
                  <a:lnTo>
                    <a:pt x="0" y="804333"/>
                  </a:lnTo>
                  <a:close/>
                </a:path>
              </a:pathLst>
            </a:custGeom>
            <a:solidFill>
              <a:srgbClr val="1A90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bIns="468000" rtlCol="0" anchor="ctr">
              <a:normAutofit/>
            </a:bodyPr>
            <a:lstStyle/>
            <a:p>
              <a:pPr algn="ctr"/>
              <a:r>
                <a:rPr lang="zh-CN" altLang="en-US">
                  <a:solidFill>
                    <a:srgbClr val="FFFFFF"/>
                  </a:solidFill>
                  <a:latin typeface="Heiti SC Medium" pitchFamily="2" charset="-128"/>
                  <a:ea typeface="Heiti SC Medium" pitchFamily="2" charset="-128"/>
                  <a:sym typeface="Arial" panose="020B0604020202020204" pitchFamily="34" charset="0"/>
                </a:rPr>
                <a:t>私域运营体系</a:t>
              </a:r>
            </a:p>
          </p:txBody>
        </p:sp>
        <p:sp>
          <p:nvSpPr>
            <p:cNvPr id="24" name="任意多边形 21"/>
            <p:cNvSpPr/>
            <p:nvPr>
              <p:custDataLst>
                <p:tags r:id="rId21"/>
              </p:custDataLst>
            </p:nvPr>
          </p:nvSpPr>
          <p:spPr>
            <a:xfrm>
              <a:off x="2913839" y="1642534"/>
              <a:ext cx="889000" cy="444500"/>
            </a:xfrm>
            <a:custGeom>
              <a:avLst/>
              <a:gdLst>
                <a:gd name="connsiteX0" fmla="*/ 444500 w 889000"/>
                <a:gd name="connsiteY0" fmla="*/ 0 h 444500"/>
                <a:gd name="connsiteX1" fmla="*/ 889000 w 889000"/>
                <a:gd name="connsiteY1" fmla="*/ 444500 h 444500"/>
                <a:gd name="connsiteX2" fmla="*/ 0 w 889000"/>
                <a:gd name="connsiteY2" fmla="*/ 444500 h 444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89000" h="444500">
                  <a:moveTo>
                    <a:pt x="444500" y="0"/>
                  </a:moveTo>
                  <a:lnTo>
                    <a:pt x="889000" y="444500"/>
                  </a:lnTo>
                  <a:lnTo>
                    <a:pt x="0" y="444500"/>
                  </a:lnTo>
                  <a:close/>
                </a:path>
              </a:pathLst>
            </a:custGeom>
            <a:solidFill>
              <a:srgbClr val="37AFE5"/>
            </a:solidFill>
            <a:ln w="12700" cap="flat" cmpd="sng" algn="ctr">
              <a:noFill/>
              <a:prstDash val="solid"/>
              <a:miter lim="800000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tIns="72000" rtlCol="0" anchor="b">
              <a:normAutofit fontScale="92500" lnSpcReduction="10000"/>
            </a:bodyPr>
            <a:lstStyle/>
            <a:p>
              <a:pPr algn="ctr"/>
              <a:r>
                <a:rPr lang="en-US" altLang="zh-CN" dirty="0">
                  <a:solidFill>
                    <a:srgbClr val="FFFFFF"/>
                  </a:solidFill>
                  <a:latin typeface="Heiti SC Medium" pitchFamily="2" charset="-128"/>
                  <a:ea typeface="Heiti SC Medium" pitchFamily="2" charset="-128"/>
                  <a:sym typeface="Arial" panose="020B0604020202020204" pitchFamily="34" charset="0"/>
                </a:rPr>
                <a:t>D</a:t>
              </a:r>
              <a:endParaRPr lang="zh-CN" altLang="en-US" dirty="0">
                <a:solidFill>
                  <a:srgbClr val="FFFFFF"/>
                </a:solidFill>
                <a:latin typeface="Heiti SC Medium" pitchFamily="2" charset="-128"/>
                <a:ea typeface="Heiti SC Medium" pitchFamily="2" charset="-128"/>
                <a:sym typeface="Arial" panose="020B0604020202020204" pitchFamily="34" charset="0"/>
              </a:endParaRPr>
            </a:p>
          </p:txBody>
        </p:sp>
      </p:grpSp>
      <p:grpSp>
        <p:nvGrpSpPr>
          <p:cNvPr id="26" name="组合 25"/>
          <p:cNvGrpSpPr/>
          <p:nvPr>
            <p:custDataLst>
              <p:tags r:id="rId3"/>
            </p:custDataLst>
          </p:nvPr>
        </p:nvGrpSpPr>
        <p:grpSpPr>
          <a:xfrm>
            <a:off x="2119510" y="4367798"/>
            <a:ext cx="2188706" cy="2264333"/>
            <a:chOff x="2053008" y="1642534"/>
            <a:chExt cx="2610662" cy="2700866"/>
          </a:xfrm>
        </p:grpSpPr>
        <p:sp>
          <p:nvSpPr>
            <p:cNvPr id="27" name="任意多边形 31"/>
            <p:cNvSpPr/>
            <p:nvPr>
              <p:custDataLst>
                <p:tags r:id="rId16"/>
              </p:custDataLst>
            </p:nvPr>
          </p:nvSpPr>
          <p:spPr>
            <a:xfrm>
              <a:off x="2053008" y="2197346"/>
              <a:ext cx="2610662" cy="2146054"/>
            </a:xfrm>
            <a:custGeom>
              <a:avLst/>
              <a:gdLst>
                <a:gd name="connsiteX0" fmla="*/ 840722 w 2610662"/>
                <a:gd name="connsiteY0" fmla="*/ 1681446 h 2146054"/>
                <a:gd name="connsiteX1" fmla="*/ 933609 w 2610662"/>
                <a:gd name="connsiteY1" fmla="*/ 1681446 h 2146054"/>
                <a:gd name="connsiteX2" fmla="*/ 1305330 w 2610662"/>
                <a:gd name="connsiteY2" fmla="*/ 2053167 h 2146054"/>
                <a:gd name="connsiteX3" fmla="*/ 1677052 w 2610662"/>
                <a:gd name="connsiteY3" fmla="*/ 1681446 h 2146054"/>
                <a:gd name="connsiteX4" fmla="*/ 1769939 w 2610662"/>
                <a:gd name="connsiteY4" fmla="*/ 1681446 h 2146054"/>
                <a:gd name="connsiteX5" fmla="*/ 1305330 w 2610662"/>
                <a:gd name="connsiteY5" fmla="*/ 2146054 h 2146054"/>
                <a:gd name="connsiteX6" fmla="*/ 840722 w 2610662"/>
                <a:gd name="connsiteY6" fmla="*/ 0 h 2146054"/>
                <a:gd name="connsiteX7" fmla="*/ 860831 w 2610662"/>
                <a:gd name="connsiteY7" fmla="*/ 0 h 2146054"/>
                <a:gd name="connsiteX8" fmla="*/ 56498 w 2610662"/>
                <a:gd name="connsiteY8" fmla="*/ 804333 h 2146054"/>
                <a:gd name="connsiteX9" fmla="*/ 860832 w 2610662"/>
                <a:gd name="connsiteY9" fmla="*/ 1608667 h 2146054"/>
                <a:gd name="connsiteX10" fmla="*/ 1749830 w 2610662"/>
                <a:gd name="connsiteY10" fmla="*/ 1608667 h 2146054"/>
                <a:gd name="connsiteX11" fmla="*/ 2554164 w 2610662"/>
                <a:gd name="connsiteY11" fmla="*/ 804333 h 2146054"/>
                <a:gd name="connsiteX12" fmla="*/ 1749831 w 2610662"/>
                <a:gd name="connsiteY12" fmla="*/ 0 h 2146054"/>
                <a:gd name="connsiteX13" fmla="*/ 1769941 w 2610662"/>
                <a:gd name="connsiteY13" fmla="*/ 0 h 2146054"/>
                <a:gd name="connsiteX14" fmla="*/ 2610662 w 2610662"/>
                <a:gd name="connsiteY14" fmla="*/ 840722 h 2146054"/>
                <a:gd name="connsiteX15" fmla="*/ 1769940 w 2610662"/>
                <a:gd name="connsiteY15" fmla="*/ 1681445 h 2146054"/>
                <a:gd name="connsiteX16" fmla="*/ 1677053 w 2610662"/>
                <a:gd name="connsiteY16" fmla="*/ 1681445 h 2146054"/>
                <a:gd name="connsiteX17" fmla="*/ 1749829 w 2610662"/>
                <a:gd name="connsiteY17" fmla="*/ 1608668 h 2146054"/>
                <a:gd name="connsiteX18" fmla="*/ 860831 w 2610662"/>
                <a:gd name="connsiteY18" fmla="*/ 1608668 h 2146054"/>
                <a:gd name="connsiteX19" fmla="*/ 933608 w 2610662"/>
                <a:gd name="connsiteY19" fmla="*/ 1681445 h 2146054"/>
                <a:gd name="connsiteX20" fmla="*/ 840723 w 2610662"/>
                <a:gd name="connsiteY20" fmla="*/ 1681445 h 2146054"/>
                <a:gd name="connsiteX21" fmla="*/ 0 w 2610662"/>
                <a:gd name="connsiteY21" fmla="*/ 840722 h 2146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610662" h="2146054">
                  <a:moveTo>
                    <a:pt x="840722" y="1681446"/>
                  </a:moveTo>
                  <a:lnTo>
                    <a:pt x="933609" y="1681446"/>
                  </a:lnTo>
                  <a:lnTo>
                    <a:pt x="1305330" y="2053167"/>
                  </a:lnTo>
                  <a:lnTo>
                    <a:pt x="1677052" y="1681446"/>
                  </a:lnTo>
                  <a:lnTo>
                    <a:pt x="1769939" y="1681446"/>
                  </a:lnTo>
                  <a:lnTo>
                    <a:pt x="1305330" y="2146054"/>
                  </a:lnTo>
                  <a:close/>
                  <a:moveTo>
                    <a:pt x="840722" y="0"/>
                  </a:moveTo>
                  <a:lnTo>
                    <a:pt x="860831" y="0"/>
                  </a:lnTo>
                  <a:lnTo>
                    <a:pt x="56498" y="804333"/>
                  </a:lnTo>
                  <a:lnTo>
                    <a:pt x="860832" y="1608667"/>
                  </a:lnTo>
                  <a:lnTo>
                    <a:pt x="1749830" y="1608667"/>
                  </a:lnTo>
                  <a:lnTo>
                    <a:pt x="2554164" y="804333"/>
                  </a:lnTo>
                  <a:lnTo>
                    <a:pt x="1749831" y="0"/>
                  </a:lnTo>
                  <a:lnTo>
                    <a:pt x="1769941" y="0"/>
                  </a:lnTo>
                  <a:lnTo>
                    <a:pt x="2610662" y="840722"/>
                  </a:lnTo>
                  <a:lnTo>
                    <a:pt x="1769940" y="1681445"/>
                  </a:lnTo>
                  <a:lnTo>
                    <a:pt x="1677053" y="1681445"/>
                  </a:lnTo>
                  <a:lnTo>
                    <a:pt x="1749829" y="1608668"/>
                  </a:lnTo>
                  <a:lnTo>
                    <a:pt x="860831" y="1608668"/>
                  </a:lnTo>
                  <a:lnTo>
                    <a:pt x="933608" y="1681445"/>
                  </a:lnTo>
                  <a:lnTo>
                    <a:pt x="840723" y="1681445"/>
                  </a:lnTo>
                  <a:lnTo>
                    <a:pt x="0" y="840722"/>
                  </a:lnTo>
                  <a:close/>
                </a:path>
              </a:pathLst>
            </a:custGeom>
            <a:solidFill>
              <a:srgbClr val="37AFE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rmAutofit/>
            </a:bodyPr>
            <a:lstStyle/>
            <a:p>
              <a:pPr algn="ctr"/>
              <a:endParaRPr lang="zh-CN" altLang="en-US">
                <a:solidFill>
                  <a:srgbClr val="FFFFFF"/>
                </a:solidFill>
                <a:latin typeface="Heiti SC Medium" pitchFamily="2" charset="-128"/>
                <a:ea typeface="Heiti SC Medium" pitchFamily="2" charset="-128"/>
                <a:sym typeface="Arial" panose="020B0604020202020204" pitchFamily="34" charset="0"/>
              </a:endParaRPr>
            </a:p>
          </p:txBody>
        </p:sp>
        <p:sp>
          <p:nvSpPr>
            <p:cNvPr id="28" name="任意多边形 32"/>
            <p:cNvSpPr/>
            <p:nvPr>
              <p:custDataLst>
                <p:tags r:id="rId17"/>
              </p:custDataLst>
            </p:nvPr>
          </p:nvSpPr>
          <p:spPr>
            <a:xfrm>
              <a:off x="2109506" y="2087034"/>
              <a:ext cx="2497666" cy="2053167"/>
            </a:xfrm>
            <a:custGeom>
              <a:avLst/>
              <a:gdLst>
                <a:gd name="connsiteX0" fmla="*/ 804333 w 2497666"/>
                <a:gd name="connsiteY0" fmla="*/ 1608668 h 2053167"/>
                <a:gd name="connsiteX1" fmla="*/ 1693331 w 2497666"/>
                <a:gd name="connsiteY1" fmla="*/ 1608668 h 2053167"/>
                <a:gd name="connsiteX2" fmla="*/ 1248832 w 2497666"/>
                <a:gd name="connsiteY2" fmla="*/ 2053167 h 2053167"/>
                <a:gd name="connsiteX3" fmla="*/ 804333 w 2497666"/>
                <a:gd name="connsiteY3" fmla="*/ 0 h 2053167"/>
                <a:gd name="connsiteX4" fmla="*/ 1693333 w 2497666"/>
                <a:gd name="connsiteY4" fmla="*/ 0 h 2053167"/>
                <a:gd name="connsiteX5" fmla="*/ 2497666 w 2497666"/>
                <a:gd name="connsiteY5" fmla="*/ 804333 h 2053167"/>
                <a:gd name="connsiteX6" fmla="*/ 1693332 w 2497666"/>
                <a:gd name="connsiteY6" fmla="*/ 1608667 h 2053167"/>
                <a:gd name="connsiteX7" fmla="*/ 804334 w 2497666"/>
                <a:gd name="connsiteY7" fmla="*/ 1608667 h 2053167"/>
                <a:gd name="connsiteX8" fmla="*/ 0 w 2497666"/>
                <a:gd name="connsiteY8" fmla="*/ 804333 h 2053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97666" h="2053167">
                  <a:moveTo>
                    <a:pt x="804333" y="1608668"/>
                  </a:moveTo>
                  <a:lnTo>
                    <a:pt x="1693331" y="1608668"/>
                  </a:lnTo>
                  <a:lnTo>
                    <a:pt x="1248832" y="2053167"/>
                  </a:lnTo>
                  <a:close/>
                  <a:moveTo>
                    <a:pt x="804333" y="0"/>
                  </a:moveTo>
                  <a:lnTo>
                    <a:pt x="1693333" y="0"/>
                  </a:lnTo>
                  <a:lnTo>
                    <a:pt x="2497666" y="804333"/>
                  </a:lnTo>
                  <a:lnTo>
                    <a:pt x="1693332" y="1608667"/>
                  </a:lnTo>
                  <a:lnTo>
                    <a:pt x="804334" y="1608667"/>
                  </a:lnTo>
                  <a:lnTo>
                    <a:pt x="0" y="804333"/>
                  </a:lnTo>
                  <a:close/>
                </a:path>
              </a:pathLst>
            </a:custGeom>
            <a:solidFill>
              <a:srgbClr val="1A90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bIns="468000" rtlCol="0" anchor="ctr">
              <a:normAutofit/>
            </a:bodyPr>
            <a:lstStyle/>
            <a:p>
              <a:pPr algn="ctr"/>
              <a:r>
                <a:rPr lang="zh-CN" altLang="en-US" dirty="0">
                  <a:solidFill>
                    <a:srgbClr val="FFFFFF"/>
                  </a:solidFill>
                  <a:latin typeface="Heiti SC Medium" pitchFamily="2" charset="-128"/>
                  <a:ea typeface="Heiti SC Medium" pitchFamily="2" charset="-128"/>
                  <a:sym typeface="Arial" panose="020B0604020202020204" pitchFamily="34" charset="0"/>
                </a:rPr>
                <a:t>社群运营体系</a:t>
              </a:r>
            </a:p>
          </p:txBody>
        </p:sp>
        <p:sp>
          <p:nvSpPr>
            <p:cNvPr id="29" name="任意多边形 33"/>
            <p:cNvSpPr/>
            <p:nvPr>
              <p:custDataLst>
                <p:tags r:id="rId18"/>
              </p:custDataLst>
            </p:nvPr>
          </p:nvSpPr>
          <p:spPr>
            <a:xfrm>
              <a:off x="2913839" y="1642534"/>
              <a:ext cx="889000" cy="444500"/>
            </a:xfrm>
            <a:custGeom>
              <a:avLst/>
              <a:gdLst>
                <a:gd name="connsiteX0" fmla="*/ 444500 w 889000"/>
                <a:gd name="connsiteY0" fmla="*/ 0 h 444500"/>
                <a:gd name="connsiteX1" fmla="*/ 889000 w 889000"/>
                <a:gd name="connsiteY1" fmla="*/ 444500 h 444500"/>
                <a:gd name="connsiteX2" fmla="*/ 0 w 889000"/>
                <a:gd name="connsiteY2" fmla="*/ 444500 h 444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89000" h="444500">
                  <a:moveTo>
                    <a:pt x="444500" y="0"/>
                  </a:moveTo>
                  <a:lnTo>
                    <a:pt x="889000" y="444500"/>
                  </a:lnTo>
                  <a:lnTo>
                    <a:pt x="0" y="444500"/>
                  </a:lnTo>
                  <a:close/>
                </a:path>
              </a:pathLst>
            </a:custGeom>
            <a:solidFill>
              <a:srgbClr val="37AFE5"/>
            </a:solidFill>
            <a:ln w="12700" cap="flat" cmpd="sng" algn="ctr">
              <a:noFill/>
              <a:prstDash val="solid"/>
              <a:miter lim="800000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tIns="72000" rtlCol="0" anchor="b">
              <a:normAutofit fontScale="92500" lnSpcReduction="10000"/>
            </a:bodyPr>
            <a:lstStyle/>
            <a:p>
              <a:pPr algn="ctr"/>
              <a:r>
                <a:rPr lang="en-US" altLang="zh-CN" dirty="0">
                  <a:solidFill>
                    <a:srgbClr val="FFFFFF"/>
                  </a:solidFill>
                  <a:latin typeface="Heiti SC Medium" pitchFamily="2" charset="-128"/>
                  <a:ea typeface="Heiti SC Medium" pitchFamily="2" charset="-128"/>
                  <a:sym typeface="Arial" panose="020B0604020202020204" pitchFamily="34" charset="0"/>
                </a:rPr>
                <a:t>B</a:t>
              </a:r>
              <a:endParaRPr lang="zh-CN" altLang="en-US" dirty="0">
                <a:solidFill>
                  <a:srgbClr val="FFFFFF"/>
                </a:solidFill>
                <a:latin typeface="Heiti SC Medium" pitchFamily="2" charset="-128"/>
                <a:ea typeface="Heiti SC Medium" pitchFamily="2" charset="-128"/>
                <a:sym typeface="Arial" panose="020B0604020202020204" pitchFamily="34" charset="0"/>
              </a:endParaRPr>
            </a:p>
          </p:txBody>
        </p:sp>
      </p:grpSp>
      <p:grpSp>
        <p:nvGrpSpPr>
          <p:cNvPr id="30" name="组合 29"/>
          <p:cNvGrpSpPr/>
          <p:nvPr>
            <p:custDataLst>
              <p:tags r:id="rId4"/>
            </p:custDataLst>
          </p:nvPr>
        </p:nvGrpSpPr>
        <p:grpSpPr>
          <a:xfrm>
            <a:off x="5709934" y="2905496"/>
            <a:ext cx="2188706" cy="2264333"/>
            <a:chOff x="2053008" y="1642534"/>
            <a:chExt cx="2610662" cy="2700866"/>
          </a:xfrm>
        </p:grpSpPr>
        <p:sp>
          <p:nvSpPr>
            <p:cNvPr id="31" name="任意多边形 39"/>
            <p:cNvSpPr/>
            <p:nvPr>
              <p:custDataLst>
                <p:tags r:id="rId13"/>
              </p:custDataLst>
            </p:nvPr>
          </p:nvSpPr>
          <p:spPr>
            <a:xfrm>
              <a:off x="2053008" y="2197346"/>
              <a:ext cx="2610662" cy="2146054"/>
            </a:xfrm>
            <a:custGeom>
              <a:avLst/>
              <a:gdLst>
                <a:gd name="connsiteX0" fmla="*/ 840722 w 2610662"/>
                <a:gd name="connsiteY0" fmla="*/ 1681446 h 2146054"/>
                <a:gd name="connsiteX1" fmla="*/ 933609 w 2610662"/>
                <a:gd name="connsiteY1" fmla="*/ 1681446 h 2146054"/>
                <a:gd name="connsiteX2" fmla="*/ 1305330 w 2610662"/>
                <a:gd name="connsiteY2" fmla="*/ 2053167 h 2146054"/>
                <a:gd name="connsiteX3" fmla="*/ 1677052 w 2610662"/>
                <a:gd name="connsiteY3" fmla="*/ 1681446 h 2146054"/>
                <a:gd name="connsiteX4" fmla="*/ 1769939 w 2610662"/>
                <a:gd name="connsiteY4" fmla="*/ 1681446 h 2146054"/>
                <a:gd name="connsiteX5" fmla="*/ 1305330 w 2610662"/>
                <a:gd name="connsiteY5" fmla="*/ 2146054 h 2146054"/>
                <a:gd name="connsiteX6" fmla="*/ 840722 w 2610662"/>
                <a:gd name="connsiteY6" fmla="*/ 0 h 2146054"/>
                <a:gd name="connsiteX7" fmla="*/ 860831 w 2610662"/>
                <a:gd name="connsiteY7" fmla="*/ 0 h 2146054"/>
                <a:gd name="connsiteX8" fmla="*/ 56498 w 2610662"/>
                <a:gd name="connsiteY8" fmla="*/ 804333 h 2146054"/>
                <a:gd name="connsiteX9" fmla="*/ 860832 w 2610662"/>
                <a:gd name="connsiteY9" fmla="*/ 1608667 h 2146054"/>
                <a:gd name="connsiteX10" fmla="*/ 1749830 w 2610662"/>
                <a:gd name="connsiteY10" fmla="*/ 1608667 h 2146054"/>
                <a:gd name="connsiteX11" fmla="*/ 2554164 w 2610662"/>
                <a:gd name="connsiteY11" fmla="*/ 804333 h 2146054"/>
                <a:gd name="connsiteX12" fmla="*/ 1749831 w 2610662"/>
                <a:gd name="connsiteY12" fmla="*/ 0 h 2146054"/>
                <a:gd name="connsiteX13" fmla="*/ 1769941 w 2610662"/>
                <a:gd name="connsiteY13" fmla="*/ 0 h 2146054"/>
                <a:gd name="connsiteX14" fmla="*/ 2610662 w 2610662"/>
                <a:gd name="connsiteY14" fmla="*/ 840722 h 2146054"/>
                <a:gd name="connsiteX15" fmla="*/ 1769940 w 2610662"/>
                <a:gd name="connsiteY15" fmla="*/ 1681445 h 2146054"/>
                <a:gd name="connsiteX16" fmla="*/ 1677053 w 2610662"/>
                <a:gd name="connsiteY16" fmla="*/ 1681445 h 2146054"/>
                <a:gd name="connsiteX17" fmla="*/ 1749829 w 2610662"/>
                <a:gd name="connsiteY17" fmla="*/ 1608668 h 2146054"/>
                <a:gd name="connsiteX18" fmla="*/ 860831 w 2610662"/>
                <a:gd name="connsiteY18" fmla="*/ 1608668 h 2146054"/>
                <a:gd name="connsiteX19" fmla="*/ 933608 w 2610662"/>
                <a:gd name="connsiteY19" fmla="*/ 1681445 h 2146054"/>
                <a:gd name="connsiteX20" fmla="*/ 840723 w 2610662"/>
                <a:gd name="connsiteY20" fmla="*/ 1681445 h 2146054"/>
                <a:gd name="connsiteX21" fmla="*/ 0 w 2610662"/>
                <a:gd name="connsiteY21" fmla="*/ 840722 h 2146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610662" h="2146054">
                  <a:moveTo>
                    <a:pt x="840722" y="1681446"/>
                  </a:moveTo>
                  <a:lnTo>
                    <a:pt x="933609" y="1681446"/>
                  </a:lnTo>
                  <a:lnTo>
                    <a:pt x="1305330" y="2053167"/>
                  </a:lnTo>
                  <a:lnTo>
                    <a:pt x="1677052" y="1681446"/>
                  </a:lnTo>
                  <a:lnTo>
                    <a:pt x="1769939" y="1681446"/>
                  </a:lnTo>
                  <a:lnTo>
                    <a:pt x="1305330" y="2146054"/>
                  </a:lnTo>
                  <a:close/>
                  <a:moveTo>
                    <a:pt x="840722" y="0"/>
                  </a:moveTo>
                  <a:lnTo>
                    <a:pt x="860831" y="0"/>
                  </a:lnTo>
                  <a:lnTo>
                    <a:pt x="56498" y="804333"/>
                  </a:lnTo>
                  <a:lnTo>
                    <a:pt x="860832" y="1608667"/>
                  </a:lnTo>
                  <a:lnTo>
                    <a:pt x="1749830" y="1608667"/>
                  </a:lnTo>
                  <a:lnTo>
                    <a:pt x="2554164" y="804333"/>
                  </a:lnTo>
                  <a:lnTo>
                    <a:pt x="1749831" y="0"/>
                  </a:lnTo>
                  <a:lnTo>
                    <a:pt x="1769941" y="0"/>
                  </a:lnTo>
                  <a:lnTo>
                    <a:pt x="2610662" y="840722"/>
                  </a:lnTo>
                  <a:lnTo>
                    <a:pt x="1769940" y="1681445"/>
                  </a:lnTo>
                  <a:lnTo>
                    <a:pt x="1677053" y="1681445"/>
                  </a:lnTo>
                  <a:lnTo>
                    <a:pt x="1749829" y="1608668"/>
                  </a:lnTo>
                  <a:lnTo>
                    <a:pt x="860831" y="1608668"/>
                  </a:lnTo>
                  <a:lnTo>
                    <a:pt x="933608" y="1681445"/>
                  </a:lnTo>
                  <a:lnTo>
                    <a:pt x="840723" y="1681445"/>
                  </a:lnTo>
                  <a:lnTo>
                    <a:pt x="0" y="840722"/>
                  </a:lnTo>
                  <a:close/>
                </a:path>
              </a:pathLst>
            </a:custGeom>
            <a:solidFill>
              <a:srgbClr val="37AFE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rmAutofit/>
            </a:bodyPr>
            <a:lstStyle/>
            <a:p>
              <a:pPr algn="ctr"/>
              <a:endParaRPr lang="zh-CN" altLang="en-US">
                <a:solidFill>
                  <a:srgbClr val="FFFFFF"/>
                </a:solidFill>
                <a:latin typeface="Heiti SC Medium" pitchFamily="2" charset="-128"/>
                <a:ea typeface="Heiti SC Medium" pitchFamily="2" charset="-128"/>
                <a:sym typeface="Arial" panose="020B0604020202020204" pitchFamily="34" charset="0"/>
              </a:endParaRPr>
            </a:p>
          </p:txBody>
        </p:sp>
        <p:sp>
          <p:nvSpPr>
            <p:cNvPr id="32" name="任意多边形 40"/>
            <p:cNvSpPr/>
            <p:nvPr>
              <p:custDataLst>
                <p:tags r:id="rId14"/>
              </p:custDataLst>
            </p:nvPr>
          </p:nvSpPr>
          <p:spPr>
            <a:xfrm>
              <a:off x="2109506" y="2087034"/>
              <a:ext cx="2497666" cy="2053167"/>
            </a:xfrm>
            <a:custGeom>
              <a:avLst/>
              <a:gdLst>
                <a:gd name="connsiteX0" fmla="*/ 804333 w 2497666"/>
                <a:gd name="connsiteY0" fmla="*/ 1608668 h 2053167"/>
                <a:gd name="connsiteX1" fmla="*/ 1693331 w 2497666"/>
                <a:gd name="connsiteY1" fmla="*/ 1608668 h 2053167"/>
                <a:gd name="connsiteX2" fmla="*/ 1248832 w 2497666"/>
                <a:gd name="connsiteY2" fmla="*/ 2053167 h 2053167"/>
                <a:gd name="connsiteX3" fmla="*/ 804333 w 2497666"/>
                <a:gd name="connsiteY3" fmla="*/ 0 h 2053167"/>
                <a:gd name="connsiteX4" fmla="*/ 1693333 w 2497666"/>
                <a:gd name="connsiteY4" fmla="*/ 0 h 2053167"/>
                <a:gd name="connsiteX5" fmla="*/ 2497666 w 2497666"/>
                <a:gd name="connsiteY5" fmla="*/ 804333 h 2053167"/>
                <a:gd name="connsiteX6" fmla="*/ 1693332 w 2497666"/>
                <a:gd name="connsiteY6" fmla="*/ 1608667 h 2053167"/>
                <a:gd name="connsiteX7" fmla="*/ 804334 w 2497666"/>
                <a:gd name="connsiteY7" fmla="*/ 1608667 h 2053167"/>
                <a:gd name="connsiteX8" fmla="*/ 0 w 2497666"/>
                <a:gd name="connsiteY8" fmla="*/ 804333 h 2053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97666" h="2053167">
                  <a:moveTo>
                    <a:pt x="804333" y="1608668"/>
                  </a:moveTo>
                  <a:lnTo>
                    <a:pt x="1693331" y="1608668"/>
                  </a:lnTo>
                  <a:lnTo>
                    <a:pt x="1248832" y="2053167"/>
                  </a:lnTo>
                  <a:close/>
                  <a:moveTo>
                    <a:pt x="804333" y="0"/>
                  </a:moveTo>
                  <a:lnTo>
                    <a:pt x="1693333" y="0"/>
                  </a:lnTo>
                  <a:lnTo>
                    <a:pt x="2497666" y="804333"/>
                  </a:lnTo>
                  <a:lnTo>
                    <a:pt x="1693332" y="1608667"/>
                  </a:lnTo>
                  <a:lnTo>
                    <a:pt x="804334" y="1608667"/>
                  </a:lnTo>
                  <a:lnTo>
                    <a:pt x="0" y="804333"/>
                  </a:lnTo>
                  <a:close/>
                </a:path>
              </a:pathLst>
            </a:custGeom>
            <a:solidFill>
              <a:srgbClr val="1A90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bIns="468000" rtlCol="0" anchor="ctr">
              <a:normAutofit/>
            </a:bodyPr>
            <a:lstStyle/>
            <a:p>
              <a:pPr algn="ctr"/>
              <a:r>
                <a:rPr lang="zh-CN" altLang="en-US" dirty="0">
                  <a:solidFill>
                    <a:srgbClr val="FFFFFF"/>
                  </a:solidFill>
                  <a:latin typeface="Heiti SC Medium" pitchFamily="2" charset="-128"/>
                  <a:ea typeface="Heiti SC Medium" pitchFamily="2" charset="-128"/>
                  <a:sym typeface="Arial" panose="020B0604020202020204" pitchFamily="34" charset="0"/>
                </a:rPr>
                <a:t>标签体系</a:t>
              </a:r>
            </a:p>
          </p:txBody>
        </p:sp>
        <p:sp>
          <p:nvSpPr>
            <p:cNvPr id="33" name="任意多边形 41"/>
            <p:cNvSpPr/>
            <p:nvPr>
              <p:custDataLst>
                <p:tags r:id="rId15"/>
              </p:custDataLst>
            </p:nvPr>
          </p:nvSpPr>
          <p:spPr>
            <a:xfrm>
              <a:off x="2913839" y="1642534"/>
              <a:ext cx="889000" cy="444500"/>
            </a:xfrm>
            <a:custGeom>
              <a:avLst/>
              <a:gdLst>
                <a:gd name="connsiteX0" fmla="*/ 444500 w 889000"/>
                <a:gd name="connsiteY0" fmla="*/ 0 h 444500"/>
                <a:gd name="connsiteX1" fmla="*/ 889000 w 889000"/>
                <a:gd name="connsiteY1" fmla="*/ 444500 h 444500"/>
                <a:gd name="connsiteX2" fmla="*/ 0 w 889000"/>
                <a:gd name="connsiteY2" fmla="*/ 444500 h 444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89000" h="444500">
                  <a:moveTo>
                    <a:pt x="444500" y="0"/>
                  </a:moveTo>
                  <a:lnTo>
                    <a:pt x="889000" y="444500"/>
                  </a:lnTo>
                  <a:lnTo>
                    <a:pt x="0" y="444500"/>
                  </a:lnTo>
                  <a:close/>
                </a:path>
              </a:pathLst>
            </a:custGeom>
            <a:solidFill>
              <a:srgbClr val="37AFE5"/>
            </a:solidFill>
            <a:ln w="12700" cap="flat" cmpd="sng" algn="ctr">
              <a:noFill/>
              <a:prstDash val="solid"/>
              <a:miter lim="800000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tIns="72000" rtlCol="0" anchor="b">
              <a:normAutofit fontScale="92500" lnSpcReduction="10000"/>
            </a:bodyPr>
            <a:lstStyle/>
            <a:p>
              <a:pPr algn="ctr"/>
              <a:r>
                <a:rPr lang="en-US" altLang="zh-CN" dirty="0">
                  <a:solidFill>
                    <a:srgbClr val="FFFFFF"/>
                  </a:solidFill>
                  <a:latin typeface="Heiti SC Medium" pitchFamily="2" charset="-128"/>
                  <a:ea typeface="Heiti SC Medium" pitchFamily="2" charset="-128"/>
                  <a:sym typeface="Arial" panose="020B0604020202020204" pitchFamily="34" charset="0"/>
                </a:rPr>
                <a:t>E</a:t>
              </a:r>
              <a:endParaRPr lang="zh-CN" altLang="en-US" dirty="0">
                <a:solidFill>
                  <a:srgbClr val="FFFFFF"/>
                </a:solidFill>
                <a:latin typeface="Heiti SC Medium" pitchFamily="2" charset="-128"/>
                <a:ea typeface="Heiti SC Medium" pitchFamily="2" charset="-128"/>
                <a:sym typeface="Arial" panose="020B0604020202020204" pitchFamily="34" charset="0"/>
              </a:endParaRPr>
            </a:p>
          </p:txBody>
        </p:sp>
      </p:grpSp>
      <p:grpSp>
        <p:nvGrpSpPr>
          <p:cNvPr id="34" name="组合 33"/>
          <p:cNvGrpSpPr/>
          <p:nvPr>
            <p:custDataLst>
              <p:tags r:id="rId5"/>
            </p:custDataLst>
          </p:nvPr>
        </p:nvGrpSpPr>
        <p:grpSpPr>
          <a:xfrm>
            <a:off x="3769712" y="3437932"/>
            <a:ext cx="2188706" cy="2264333"/>
            <a:chOff x="2053008" y="1642534"/>
            <a:chExt cx="2610662" cy="2700866"/>
          </a:xfrm>
        </p:grpSpPr>
        <p:sp>
          <p:nvSpPr>
            <p:cNvPr id="35" name="任意多边形 14"/>
            <p:cNvSpPr/>
            <p:nvPr>
              <p:custDataLst>
                <p:tags r:id="rId10"/>
              </p:custDataLst>
            </p:nvPr>
          </p:nvSpPr>
          <p:spPr>
            <a:xfrm>
              <a:off x="2053008" y="2197346"/>
              <a:ext cx="2610662" cy="2146054"/>
            </a:xfrm>
            <a:custGeom>
              <a:avLst/>
              <a:gdLst>
                <a:gd name="connsiteX0" fmla="*/ 840722 w 2610662"/>
                <a:gd name="connsiteY0" fmla="*/ 1681446 h 2146054"/>
                <a:gd name="connsiteX1" fmla="*/ 933609 w 2610662"/>
                <a:gd name="connsiteY1" fmla="*/ 1681446 h 2146054"/>
                <a:gd name="connsiteX2" fmla="*/ 1305330 w 2610662"/>
                <a:gd name="connsiteY2" fmla="*/ 2053167 h 2146054"/>
                <a:gd name="connsiteX3" fmla="*/ 1677052 w 2610662"/>
                <a:gd name="connsiteY3" fmla="*/ 1681446 h 2146054"/>
                <a:gd name="connsiteX4" fmla="*/ 1769939 w 2610662"/>
                <a:gd name="connsiteY4" fmla="*/ 1681446 h 2146054"/>
                <a:gd name="connsiteX5" fmla="*/ 1305330 w 2610662"/>
                <a:gd name="connsiteY5" fmla="*/ 2146054 h 2146054"/>
                <a:gd name="connsiteX6" fmla="*/ 840722 w 2610662"/>
                <a:gd name="connsiteY6" fmla="*/ 0 h 2146054"/>
                <a:gd name="connsiteX7" fmla="*/ 860831 w 2610662"/>
                <a:gd name="connsiteY7" fmla="*/ 0 h 2146054"/>
                <a:gd name="connsiteX8" fmla="*/ 56498 w 2610662"/>
                <a:gd name="connsiteY8" fmla="*/ 804333 h 2146054"/>
                <a:gd name="connsiteX9" fmla="*/ 860832 w 2610662"/>
                <a:gd name="connsiteY9" fmla="*/ 1608667 h 2146054"/>
                <a:gd name="connsiteX10" fmla="*/ 1749830 w 2610662"/>
                <a:gd name="connsiteY10" fmla="*/ 1608667 h 2146054"/>
                <a:gd name="connsiteX11" fmla="*/ 2554164 w 2610662"/>
                <a:gd name="connsiteY11" fmla="*/ 804333 h 2146054"/>
                <a:gd name="connsiteX12" fmla="*/ 1749831 w 2610662"/>
                <a:gd name="connsiteY12" fmla="*/ 0 h 2146054"/>
                <a:gd name="connsiteX13" fmla="*/ 1769941 w 2610662"/>
                <a:gd name="connsiteY13" fmla="*/ 0 h 2146054"/>
                <a:gd name="connsiteX14" fmla="*/ 2610662 w 2610662"/>
                <a:gd name="connsiteY14" fmla="*/ 840722 h 2146054"/>
                <a:gd name="connsiteX15" fmla="*/ 1769940 w 2610662"/>
                <a:gd name="connsiteY15" fmla="*/ 1681445 h 2146054"/>
                <a:gd name="connsiteX16" fmla="*/ 1677053 w 2610662"/>
                <a:gd name="connsiteY16" fmla="*/ 1681445 h 2146054"/>
                <a:gd name="connsiteX17" fmla="*/ 1749829 w 2610662"/>
                <a:gd name="connsiteY17" fmla="*/ 1608668 h 2146054"/>
                <a:gd name="connsiteX18" fmla="*/ 860831 w 2610662"/>
                <a:gd name="connsiteY18" fmla="*/ 1608668 h 2146054"/>
                <a:gd name="connsiteX19" fmla="*/ 933608 w 2610662"/>
                <a:gd name="connsiteY19" fmla="*/ 1681445 h 2146054"/>
                <a:gd name="connsiteX20" fmla="*/ 840723 w 2610662"/>
                <a:gd name="connsiteY20" fmla="*/ 1681445 h 2146054"/>
                <a:gd name="connsiteX21" fmla="*/ 0 w 2610662"/>
                <a:gd name="connsiteY21" fmla="*/ 840722 h 2146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610662" h="2146054">
                  <a:moveTo>
                    <a:pt x="840722" y="1681446"/>
                  </a:moveTo>
                  <a:lnTo>
                    <a:pt x="933609" y="1681446"/>
                  </a:lnTo>
                  <a:lnTo>
                    <a:pt x="1305330" y="2053167"/>
                  </a:lnTo>
                  <a:lnTo>
                    <a:pt x="1677052" y="1681446"/>
                  </a:lnTo>
                  <a:lnTo>
                    <a:pt x="1769939" y="1681446"/>
                  </a:lnTo>
                  <a:lnTo>
                    <a:pt x="1305330" y="2146054"/>
                  </a:lnTo>
                  <a:close/>
                  <a:moveTo>
                    <a:pt x="840722" y="0"/>
                  </a:moveTo>
                  <a:lnTo>
                    <a:pt x="860831" y="0"/>
                  </a:lnTo>
                  <a:lnTo>
                    <a:pt x="56498" y="804333"/>
                  </a:lnTo>
                  <a:lnTo>
                    <a:pt x="860832" y="1608667"/>
                  </a:lnTo>
                  <a:lnTo>
                    <a:pt x="1749830" y="1608667"/>
                  </a:lnTo>
                  <a:lnTo>
                    <a:pt x="2554164" y="804333"/>
                  </a:lnTo>
                  <a:lnTo>
                    <a:pt x="1749831" y="0"/>
                  </a:lnTo>
                  <a:lnTo>
                    <a:pt x="1769941" y="0"/>
                  </a:lnTo>
                  <a:lnTo>
                    <a:pt x="2610662" y="840722"/>
                  </a:lnTo>
                  <a:lnTo>
                    <a:pt x="1769940" y="1681445"/>
                  </a:lnTo>
                  <a:lnTo>
                    <a:pt x="1677053" y="1681445"/>
                  </a:lnTo>
                  <a:lnTo>
                    <a:pt x="1749829" y="1608668"/>
                  </a:lnTo>
                  <a:lnTo>
                    <a:pt x="860831" y="1608668"/>
                  </a:lnTo>
                  <a:lnTo>
                    <a:pt x="933608" y="1681445"/>
                  </a:lnTo>
                  <a:lnTo>
                    <a:pt x="840723" y="1681445"/>
                  </a:lnTo>
                  <a:lnTo>
                    <a:pt x="0" y="840722"/>
                  </a:lnTo>
                  <a:close/>
                </a:path>
              </a:pathLst>
            </a:custGeom>
            <a:solidFill>
              <a:srgbClr val="37AFE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rmAutofit/>
            </a:bodyPr>
            <a:lstStyle/>
            <a:p>
              <a:pPr algn="ctr"/>
              <a:endParaRPr lang="zh-CN" altLang="en-US">
                <a:solidFill>
                  <a:srgbClr val="FFFFFF"/>
                </a:solidFill>
                <a:latin typeface="Heiti SC Medium" pitchFamily="2" charset="-128"/>
                <a:ea typeface="Heiti SC Medium" pitchFamily="2" charset="-128"/>
                <a:sym typeface="Arial" panose="020B0604020202020204" pitchFamily="34" charset="0"/>
              </a:endParaRPr>
            </a:p>
          </p:txBody>
        </p:sp>
        <p:sp>
          <p:nvSpPr>
            <p:cNvPr id="36" name="任意多边形 15"/>
            <p:cNvSpPr/>
            <p:nvPr>
              <p:custDataLst>
                <p:tags r:id="rId11"/>
              </p:custDataLst>
            </p:nvPr>
          </p:nvSpPr>
          <p:spPr>
            <a:xfrm>
              <a:off x="2109506" y="2087034"/>
              <a:ext cx="2497666" cy="2053167"/>
            </a:xfrm>
            <a:custGeom>
              <a:avLst/>
              <a:gdLst>
                <a:gd name="connsiteX0" fmla="*/ 804333 w 2497666"/>
                <a:gd name="connsiteY0" fmla="*/ 1608668 h 2053167"/>
                <a:gd name="connsiteX1" fmla="*/ 1693331 w 2497666"/>
                <a:gd name="connsiteY1" fmla="*/ 1608668 h 2053167"/>
                <a:gd name="connsiteX2" fmla="*/ 1248832 w 2497666"/>
                <a:gd name="connsiteY2" fmla="*/ 2053167 h 2053167"/>
                <a:gd name="connsiteX3" fmla="*/ 804333 w 2497666"/>
                <a:gd name="connsiteY3" fmla="*/ 0 h 2053167"/>
                <a:gd name="connsiteX4" fmla="*/ 1693333 w 2497666"/>
                <a:gd name="connsiteY4" fmla="*/ 0 h 2053167"/>
                <a:gd name="connsiteX5" fmla="*/ 2497666 w 2497666"/>
                <a:gd name="connsiteY5" fmla="*/ 804333 h 2053167"/>
                <a:gd name="connsiteX6" fmla="*/ 1693332 w 2497666"/>
                <a:gd name="connsiteY6" fmla="*/ 1608667 h 2053167"/>
                <a:gd name="connsiteX7" fmla="*/ 804334 w 2497666"/>
                <a:gd name="connsiteY7" fmla="*/ 1608667 h 2053167"/>
                <a:gd name="connsiteX8" fmla="*/ 0 w 2497666"/>
                <a:gd name="connsiteY8" fmla="*/ 804333 h 2053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97666" h="2053167">
                  <a:moveTo>
                    <a:pt x="804333" y="1608668"/>
                  </a:moveTo>
                  <a:lnTo>
                    <a:pt x="1693331" y="1608668"/>
                  </a:lnTo>
                  <a:lnTo>
                    <a:pt x="1248832" y="2053167"/>
                  </a:lnTo>
                  <a:close/>
                  <a:moveTo>
                    <a:pt x="804333" y="0"/>
                  </a:moveTo>
                  <a:lnTo>
                    <a:pt x="1693333" y="0"/>
                  </a:lnTo>
                  <a:lnTo>
                    <a:pt x="2497666" y="804333"/>
                  </a:lnTo>
                  <a:lnTo>
                    <a:pt x="1693332" y="1608667"/>
                  </a:lnTo>
                  <a:lnTo>
                    <a:pt x="804334" y="1608667"/>
                  </a:lnTo>
                  <a:lnTo>
                    <a:pt x="0" y="804333"/>
                  </a:lnTo>
                  <a:close/>
                </a:path>
              </a:pathLst>
            </a:custGeom>
            <a:solidFill>
              <a:srgbClr val="1A90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bIns="468000" rtlCol="0" anchor="ctr">
              <a:normAutofit/>
            </a:bodyPr>
            <a:lstStyle/>
            <a:p>
              <a:pPr algn="ctr"/>
              <a:r>
                <a:rPr lang="zh-CN" altLang="en-US">
                  <a:solidFill>
                    <a:srgbClr val="FFFFFF"/>
                  </a:solidFill>
                  <a:latin typeface="Heiti SC Medium" pitchFamily="2" charset="-128"/>
                  <a:ea typeface="Heiti SC Medium" pitchFamily="2" charset="-128"/>
                  <a:sym typeface="Arial" panose="020B0604020202020204" pitchFamily="34" charset="0"/>
                </a:rPr>
                <a:t>内容体系</a:t>
              </a:r>
            </a:p>
          </p:txBody>
        </p:sp>
        <p:sp>
          <p:nvSpPr>
            <p:cNvPr id="37" name="任意多边形 16"/>
            <p:cNvSpPr/>
            <p:nvPr>
              <p:custDataLst>
                <p:tags r:id="rId12"/>
              </p:custDataLst>
            </p:nvPr>
          </p:nvSpPr>
          <p:spPr>
            <a:xfrm>
              <a:off x="2913839" y="1642534"/>
              <a:ext cx="889000" cy="444500"/>
            </a:xfrm>
            <a:custGeom>
              <a:avLst/>
              <a:gdLst>
                <a:gd name="connsiteX0" fmla="*/ 444500 w 889000"/>
                <a:gd name="connsiteY0" fmla="*/ 0 h 444500"/>
                <a:gd name="connsiteX1" fmla="*/ 889000 w 889000"/>
                <a:gd name="connsiteY1" fmla="*/ 444500 h 444500"/>
                <a:gd name="connsiteX2" fmla="*/ 0 w 889000"/>
                <a:gd name="connsiteY2" fmla="*/ 444500 h 444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89000" h="444500">
                  <a:moveTo>
                    <a:pt x="444500" y="0"/>
                  </a:moveTo>
                  <a:lnTo>
                    <a:pt x="889000" y="444500"/>
                  </a:lnTo>
                  <a:lnTo>
                    <a:pt x="0" y="444500"/>
                  </a:lnTo>
                  <a:close/>
                </a:path>
              </a:pathLst>
            </a:custGeom>
            <a:solidFill>
              <a:srgbClr val="37AFE5"/>
            </a:solidFill>
            <a:ln w="12700" cap="flat" cmpd="sng" algn="ctr">
              <a:noFill/>
              <a:prstDash val="solid"/>
              <a:miter lim="800000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tIns="72000" rtlCol="0" anchor="b">
              <a:normAutofit fontScale="92500" lnSpcReduction="10000"/>
            </a:bodyPr>
            <a:lstStyle/>
            <a:p>
              <a:pPr algn="ctr"/>
              <a:r>
                <a:rPr lang="en-US" altLang="zh-CN" dirty="0">
                  <a:solidFill>
                    <a:srgbClr val="FFFFFF"/>
                  </a:solidFill>
                  <a:latin typeface="Heiti SC Medium" pitchFamily="2" charset="-128"/>
                  <a:ea typeface="Heiti SC Medium" pitchFamily="2" charset="-128"/>
                  <a:sym typeface="Arial" panose="020B0604020202020204" pitchFamily="34" charset="0"/>
                </a:rPr>
                <a:t>C</a:t>
              </a:r>
              <a:endParaRPr lang="zh-CN" altLang="en-US" dirty="0">
                <a:solidFill>
                  <a:srgbClr val="FFFFFF"/>
                </a:solidFill>
                <a:latin typeface="Heiti SC Medium" pitchFamily="2" charset="-128"/>
                <a:ea typeface="Heiti SC Medium" pitchFamily="2" charset="-128"/>
                <a:sym typeface="Arial" panose="020B0604020202020204" pitchFamily="34" charset="0"/>
              </a:endParaRPr>
            </a:p>
          </p:txBody>
        </p:sp>
      </p:grpSp>
      <p:grpSp>
        <p:nvGrpSpPr>
          <p:cNvPr id="38" name="组合 37"/>
          <p:cNvGrpSpPr/>
          <p:nvPr>
            <p:custDataLst>
              <p:tags r:id="rId6"/>
            </p:custDataLst>
          </p:nvPr>
        </p:nvGrpSpPr>
        <p:grpSpPr>
          <a:xfrm>
            <a:off x="9205624" y="3267576"/>
            <a:ext cx="2188706" cy="2264333"/>
            <a:chOff x="2053008" y="1642534"/>
            <a:chExt cx="2610662" cy="2700866"/>
          </a:xfrm>
        </p:grpSpPr>
        <p:sp>
          <p:nvSpPr>
            <p:cNvPr id="39" name="任意多边形 22"/>
            <p:cNvSpPr/>
            <p:nvPr>
              <p:custDataLst>
                <p:tags r:id="rId7"/>
              </p:custDataLst>
            </p:nvPr>
          </p:nvSpPr>
          <p:spPr>
            <a:xfrm>
              <a:off x="2053008" y="2197346"/>
              <a:ext cx="2610662" cy="2146054"/>
            </a:xfrm>
            <a:custGeom>
              <a:avLst/>
              <a:gdLst>
                <a:gd name="connsiteX0" fmla="*/ 840722 w 2610662"/>
                <a:gd name="connsiteY0" fmla="*/ 1681446 h 2146054"/>
                <a:gd name="connsiteX1" fmla="*/ 933609 w 2610662"/>
                <a:gd name="connsiteY1" fmla="*/ 1681446 h 2146054"/>
                <a:gd name="connsiteX2" fmla="*/ 1305330 w 2610662"/>
                <a:gd name="connsiteY2" fmla="*/ 2053167 h 2146054"/>
                <a:gd name="connsiteX3" fmla="*/ 1677052 w 2610662"/>
                <a:gd name="connsiteY3" fmla="*/ 1681446 h 2146054"/>
                <a:gd name="connsiteX4" fmla="*/ 1769939 w 2610662"/>
                <a:gd name="connsiteY4" fmla="*/ 1681446 h 2146054"/>
                <a:gd name="connsiteX5" fmla="*/ 1305330 w 2610662"/>
                <a:gd name="connsiteY5" fmla="*/ 2146054 h 2146054"/>
                <a:gd name="connsiteX6" fmla="*/ 840722 w 2610662"/>
                <a:gd name="connsiteY6" fmla="*/ 0 h 2146054"/>
                <a:gd name="connsiteX7" fmla="*/ 860831 w 2610662"/>
                <a:gd name="connsiteY7" fmla="*/ 0 h 2146054"/>
                <a:gd name="connsiteX8" fmla="*/ 56498 w 2610662"/>
                <a:gd name="connsiteY8" fmla="*/ 804333 h 2146054"/>
                <a:gd name="connsiteX9" fmla="*/ 860832 w 2610662"/>
                <a:gd name="connsiteY9" fmla="*/ 1608667 h 2146054"/>
                <a:gd name="connsiteX10" fmla="*/ 1749830 w 2610662"/>
                <a:gd name="connsiteY10" fmla="*/ 1608667 h 2146054"/>
                <a:gd name="connsiteX11" fmla="*/ 2554164 w 2610662"/>
                <a:gd name="connsiteY11" fmla="*/ 804333 h 2146054"/>
                <a:gd name="connsiteX12" fmla="*/ 1749831 w 2610662"/>
                <a:gd name="connsiteY12" fmla="*/ 0 h 2146054"/>
                <a:gd name="connsiteX13" fmla="*/ 1769941 w 2610662"/>
                <a:gd name="connsiteY13" fmla="*/ 0 h 2146054"/>
                <a:gd name="connsiteX14" fmla="*/ 2610662 w 2610662"/>
                <a:gd name="connsiteY14" fmla="*/ 840722 h 2146054"/>
                <a:gd name="connsiteX15" fmla="*/ 1769940 w 2610662"/>
                <a:gd name="connsiteY15" fmla="*/ 1681445 h 2146054"/>
                <a:gd name="connsiteX16" fmla="*/ 1677053 w 2610662"/>
                <a:gd name="connsiteY16" fmla="*/ 1681445 h 2146054"/>
                <a:gd name="connsiteX17" fmla="*/ 1749829 w 2610662"/>
                <a:gd name="connsiteY17" fmla="*/ 1608668 h 2146054"/>
                <a:gd name="connsiteX18" fmla="*/ 860831 w 2610662"/>
                <a:gd name="connsiteY18" fmla="*/ 1608668 h 2146054"/>
                <a:gd name="connsiteX19" fmla="*/ 933608 w 2610662"/>
                <a:gd name="connsiteY19" fmla="*/ 1681445 h 2146054"/>
                <a:gd name="connsiteX20" fmla="*/ 840723 w 2610662"/>
                <a:gd name="connsiteY20" fmla="*/ 1681445 h 2146054"/>
                <a:gd name="connsiteX21" fmla="*/ 0 w 2610662"/>
                <a:gd name="connsiteY21" fmla="*/ 840722 h 2146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610662" h="2146054">
                  <a:moveTo>
                    <a:pt x="840722" y="1681446"/>
                  </a:moveTo>
                  <a:lnTo>
                    <a:pt x="933609" y="1681446"/>
                  </a:lnTo>
                  <a:lnTo>
                    <a:pt x="1305330" y="2053167"/>
                  </a:lnTo>
                  <a:lnTo>
                    <a:pt x="1677052" y="1681446"/>
                  </a:lnTo>
                  <a:lnTo>
                    <a:pt x="1769939" y="1681446"/>
                  </a:lnTo>
                  <a:lnTo>
                    <a:pt x="1305330" y="2146054"/>
                  </a:lnTo>
                  <a:close/>
                  <a:moveTo>
                    <a:pt x="840722" y="0"/>
                  </a:moveTo>
                  <a:lnTo>
                    <a:pt x="860831" y="0"/>
                  </a:lnTo>
                  <a:lnTo>
                    <a:pt x="56498" y="804333"/>
                  </a:lnTo>
                  <a:lnTo>
                    <a:pt x="860832" y="1608667"/>
                  </a:lnTo>
                  <a:lnTo>
                    <a:pt x="1749830" y="1608667"/>
                  </a:lnTo>
                  <a:lnTo>
                    <a:pt x="2554164" y="804333"/>
                  </a:lnTo>
                  <a:lnTo>
                    <a:pt x="1749831" y="0"/>
                  </a:lnTo>
                  <a:lnTo>
                    <a:pt x="1769941" y="0"/>
                  </a:lnTo>
                  <a:lnTo>
                    <a:pt x="2610662" y="840722"/>
                  </a:lnTo>
                  <a:lnTo>
                    <a:pt x="1769940" y="1681445"/>
                  </a:lnTo>
                  <a:lnTo>
                    <a:pt x="1677053" y="1681445"/>
                  </a:lnTo>
                  <a:lnTo>
                    <a:pt x="1749829" y="1608668"/>
                  </a:lnTo>
                  <a:lnTo>
                    <a:pt x="860831" y="1608668"/>
                  </a:lnTo>
                  <a:lnTo>
                    <a:pt x="933608" y="1681445"/>
                  </a:lnTo>
                  <a:lnTo>
                    <a:pt x="840723" y="1681445"/>
                  </a:lnTo>
                  <a:lnTo>
                    <a:pt x="0" y="840722"/>
                  </a:lnTo>
                  <a:close/>
                </a:path>
              </a:pathLst>
            </a:custGeom>
            <a:solidFill>
              <a:srgbClr val="37AFE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rmAutofit/>
            </a:bodyPr>
            <a:lstStyle/>
            <a:p>
              <a:pPr algn="ctr"/>
              <a:endParaRPr lang="zh-CN" altLang="en-US">
                <a:solidFill>
                  <a:srgbClr val="FFFFFF"/>
                </a:solidFill>
                <a:latin typeface="Heiti SC Medium" pitchFamily="2" charset="-128"/>
                <a:ea typeface="Heiti SC Medium" pitchFamily="2" charset="-128"/>
                <a:sym typeface="Arial" panose="020B0604020202020204" pitchFamily="34" charset="0"/>
              </a:endParaRPr>
            </a:p>
          </p:txBody>
        </p:sp>
        <p:sp>
          <p:nvSpPr>
            <p:cNvPr id="40" name="任意多边形 23"/>
            <p:cNvSpPr/>
            <p:nvPr>
              <p:custDataLst>
                <p:tags r:id="rId8"/>
              </p:custDataLst>
            </p:nvPr>
          </p:nvSpPr>
          <p:spPr>
            <a:xfrm>
              <a:off x="2109506" y="2087034"/>
              <a:ext cx="2497666" cy="2053167"/>
            </a:xfrm>
            <a:custGeom>
              <a:avLst/>
              <a:gdLst>
                <a:gd name="connsiteX0" fmla="*/ 804333 w 2497666"/>
                <a:gd name="connsiteY0" fmla="*/ 1608668 h 2053167"/>
                <a:gd name="connsiteX1" fmla="*/ 1693331 w 2497666"/>
                <a:gd name="connsiteY1" fmla="*/ 1608668 h 2053167"/>
                <a:gd name="connsiteX2" fmla="*/ 1248832 w 2497666"/>
                <a:gd name="connsiteY2" fmla="*/ 2053167 h 2053167"/>
                <a:gd name="connsiteX3" fmla="*/ 804333 w 2497666"/>
                <a:gd name="connsiteY3" fmla="*/ 0 h 2053167"/>
                <a:gd name="connsiteX4" fmla="*/ 1693333 w 2497666"/>
                <a:gd name="connsiteY4" fmla="*/ 0 h 2053167"/>
                <a:gd name="connsiteX5" fmla="*/ 2497666 w 2497666"/>
                <a:gd name="connsiteY5" fmla="*/ 804333 h 2053167"/>
                <a:gd name="connsiteX6" fmla="*/ 1693332 w 2497666"/>
                <a:gd name="connsiteY6" fmla="*/ 1608667 h 2053167"/>
                <a:gd name="connsiteX7" fmla="*/ 804334 w 2497666"/>
                <a:gd name="connsiteY7" fmla="*/ 1608667 h 2053167"/>
                <a:gd name="connsiteX8" fmla="*/ 0 w 2497666"/>
                <a:gd name="connsiteY8" fmla="*/ 804333 h 2053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97666" h="2053167">
                  <a:moveTo>
                    <a:pt x="804333" y="1608668"/>
                  </a:moveTo>
                  <a:lnTo>
                    <a:pt x="1693331" y="1608668"/>
                  </a:lnTo>
                  <a:lnTo>
                    <a:pt x="1248832" y="2053167"/>
                  </a:lnTo>
                  <a:close/>
                  <a:moveTo>
                    <a:pt x="804333" y="0"/>
                  </a:moveTo>
                  <a:lnTo>
                    <a:pt x="1693333" y="0"/>
                  </a:lnTo>
                  <a:lnTo>
                    <a:pt x="2497666" y="804333"/>
                  </a:lnTo>
                  <a:lnTo>
                    <a:pt x="1693332" y="1608667"/>
                  </a:lnTo>
                  <a:lnTo>
                    <a:pt x="804334" y="1608667"/>
                  </a:lnTo>
                  <a:lnTo>
                    <a:pt x="0" y="804333"/>
                  </a:lnTo>
                  <a:close/>
                </a:path>
              </a:pathLst>
            </a:custGeom>
            <a:solidFill>
              <a:srgbClr val="1A90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bIns="468000" rtlCol="0" anchor="ctr">
              <a:normAutofit/>
            </a:bodyPr>
            <a:lstStyle/>
            <a:p>
              <a:pPr algn="ctr"/>
              <a:r>
                <a:rPr lang="zh-CN" altLang="en-US" dirty="0">
                  <a:solidFill>
                    <a:srgbClr val="FFFFFF"/>
                  </a:solidFill>
                  <a:latin typeface="Heiti SC Medium" pitchFamily="2" charset="-128"/>
                  <a:ea typeface="Heiti SC Medium" pitchFamily="2" charset="-128"/>
                  <a:sym typeface="Arial" panose="020B0604020202020204" pitchFamily="34" charset="0"/>
                </a:rPr>
                <a:t>选品咨询体系</a:t>
              </a:r>
            </a:p>
          </p:txBody>
        </p:sp>
        <p:sp>
          <p:nvSpPr>
            <p:cNvPr id="41" name="任意多边形 24"/>
            <p:cNvSpPr/>
            <p:nvPr>
              <p:custDataLst>
                <p:tags r:id="rId9"/>
              </p:custDataLst>
            </p:nvPr>
          </p:nvSpPr>
          <p:spPr>
            <a:xfrm>
              <a:off x="2913839" y="1642534"/>
              <a:ext cx="889000" cy="444500"/>
            </a:xfrm>
            <a:custGeom>
              <a:avLst/>
              <a:gdLst>
                <a:gd name="connsiteX0" fmla="*/ 444500 w 889000"/>
                <a:gd name="connsiteY0" fmla="*/ 0 h 444500"/>
                <a:gd name="connsiteX1" fmla="*/ 889000 w 889000"/>
                <a:gd name="connsiteY1" fmla="*/ 444500 h 444500"/>
                <a:gd name="connsiteX2" fmla="*/ 0 w 889000"/>
                <a:gd name="connsiteY2" fmla="*/ 444500 h 444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89000" h="444500">
                  <a:moveTo>
                    <a:pt x="444500" y="0"/>
                  </a:moveTo>
                  <a:lnTo>
                    <a:pt x="889000" y="444500"/>
                  </a:lnTo>
                  <a:lnTo>
                    <a:pt x="0" y="444500"/>
                  </a:lnTo>
                  <a:close/>
                </a:path>
              </a:pathLst>
            </a:custGeom>
            <a:solidFill>
              <a:srgbClr val="37AFE5"/>
            </a:solidFill>
            <a:ln w="12700" cap="flat" cmpd="sng" algn="ctr">
              <a:noFill/>
              <a:prstDash val="solid"/>
              <a:miter lim="800000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tIns="72000" rtlCol="0" anchor="b">
              <a:normAutofit fontScale="92500" lnSpcReduction="10000"/>
            </a:bodyPr>
            <a:lstStyle/>
            <a:p>
              <a:pPr algn="ctr"/>
              <a:r>
                <a:rPr lang="en-US" altLang="zh-CN" dirty="0">
                  <a:solidFill>
                    <a:srgbClr val="FFFFFF"/>
                  </a:solidFill>
                  <a:latin typeface="Heiti SC Medium" pitchFamily="2" charset="-128"/>
                  <a:ea typeface="Heiti SC Medium" pitchFamily="2" charset="-128"/>
                  <a:sym typeface="Arial" panose="020B0604020202020204" pitchFamily="34" charset="0"/>
                </a:rPr>
                <a:t>F</a:t>
              </a:r>
              <a:endParaRPr lang="zh-CN" altLang="en-US" dirty="0">
                <a:solidFill>
                  <a:srgbClr val="FFFFFF"/>
                </a:solidFill>
                <a:latin typeface="Heiti SC Medium" pitchFamily="2" charset="-128"/>
                <a:ea typeface="Heiti SC Medium" pitchFamily="2" charset="-128"/>
                <a:sym typeface="Arial" panose="020B0604020202020204" pitchFamily="34" charset="0"/>
              </a:endParaRPr>
            </a:p>
          </p:txBody>
        </p:sp>
      </p:grp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文本框 24"/>
          <p:cNvSpPr txBox="1"/>
          <p:nvPr/>
        </p:nvSpPr>
        <p:spPr>
          <a:xfrm>
            <a:off x="974856" y="276675"/>
            <a:ext cx="5486904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spc="300" dirty="0">
                <a:solidFill>
                  <a:srgbClr val="189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咨询服务</a:t>
            </a:r>
            <a:endParaRPr lang="zh-CN" altLang="zh-CN" sz="2400" b="1" spc="300" dirty="0">
              <a:solidFill>
                <a:srgbClr val="189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7" name="object 6"/>
          <p:cNvSpPr txBox="1">
            <a:spLocks noGrp="1"/>
          </p:cNvSpPr>
          <p:nvPr/>
        </p:nvSpPr>
        <p:spPr>
          <a:xfrm>
            <a:off x="903668" y="1120624"/>
            <a:ext cx="2309952" cy="773930"/>
          </a:xfrm>
          <a:prstGeom prst="rect">
            <a:avLst/>
          </a:prstGeom>
        </p:spPr>
        <p:txBody>
          <a:bodyPr vert="horz" wrap="square" lIns="0" tIns="141605" rIns="0" bIns="0" rtlCol="0">
            <a:spAutoFit/>
          </a:bodyPr>
          <a:lstStyle>
            <a:lvl1pPr>
              <a:defRPr sz="2500" b="1" i="1">
                <a:solidFill>
                  <a:srgbClr val="585858"/>
                </a:solidFill>
                <a:latin typeface="微软雅黑" panose="020B0503020204020204" pitchFamily="34" charset="-122"/>
                <a:ea typeface="+mj-ea"/>
                <a:cs typeface="微软雅黑" panose="020B0503020204020204" pitchFamily="34" charset="-122"/>
              </a:defRPr>
            </a:lvl1pPr>
          </a:lstStyle>
          <a:p>
            <a:pPr marL="38100" algn="dist">
              <a:lnSpc>
                <a:spcPct val="100000"/>
              </a:lnSpc>
              <a:spcBef>
                <a:spcPts val="565"/>
              </a:spcBef>
            </a:pPr>
            <a:r>
              <a:rPr lang="zh-CN" altLang="en-US" sz="2000" i="0" spc="5" dirty="0">
                <a:solidFill>
                  <a:schemeClr val="tx1"/>
                </a:solidFill>
                <a:latin typeface="Heiti SC Medium" pitchFamily="2" charset="-128"/>
                <a:ea typeface="Heiti SC Medium" pitchFamily="2" charset="-128"/>
              </a:rPr>
              <a:t>标签体系咨询服务</a:t>
            </a:r>
          </a:p>
          <a:p>
            <a:pPr marL="38100" algn="dist">
              <a:lnSpc>
                <a:spcPct val="100000"/>
              </a:lnSpc>
              <a:spcBef>
                <a:spcPts val="565"/>
              </a:spcBef>
            </a:pPr>
            <a:r>
              <a:rPr lang="en-US" altLang="zh-CN" sz="1200" i="0" spc="5" dirty="0">
                <a:solidFill>
                  <a:srgbClr val="2069D2"/>
                </a:solidFill>
                <a:latin typeface="Heiti SC Medium" pitchFamily="2" charset="-128"/>
                <a:ea typeface="Heiti SC Medium" pitchFamily="2" charset="-128"/>
              </a:rPr>
              <a:t>—</a:t>
            </a:r>
            <a:r>
              <a:rPr lang="zh-CN" altLang="en-US" sz="1200" i="0" spc="-130" dirty="0">
                <a:solidFill>
                  <a:srgbClr val="2069D2"/>
                </a:solidFill>
                <a:latin typeface="Heiti SC Medium" pitchFamily="2" charset="-128"/>
                <a:ea typeface="Heiti SC Medium" pitchFamily="2" charset="-128"/>
              </a:rPr>
              <a:t> </a:t>
            </a:r>
            <a:r>
              <a:rPr lang="en-US" altLang="zh-CN" sz="1200" i="0" spc="5" dirty="0">
                <a:solidFill>
                  <a:srgbClr val="2069D2"/>
                </a:solidFill>
                <a:latin typeface="Heiti SC Medium" pitchFamily="2" charset="-128"/>
                <a:ea typeface="Heiti SC Medium" pitchFamily="2" charset="-128"/>
              </a:rPr>
              <a:t>—</a:t>
            </a:r>
            <a:r>
              <a:rPr lang="zh-CN" altLang="en-US" sz="1200" i="0" spc="-130" dirty="0">
                <a:solidFill>
                  <a:srgbClr val="2069D2"/>
                </a:solidFill>
                <a:latin typeface="Heiti SC Medium" pitchFamily="2" charset="-128"/>
                <a:ea typeface="Heiti SC Medium" pitchFamily="2" charset="-128"/>
              </a:rPr>
              <a:t> </a:t>
            </a:r>
            <a:r>
              <a:rPr lang="zh-CN" altLang="en-US" sz="1600" i="0" spc="300" dirty="0">
                <a:solidFill>
                  <a:srgbClr val="2069D2"/>
                </a:solidFill>
                <a:latin typeface="Heiti SC Medium" pitchFamily="2" charset="-128"/>
                <a:ea typeface="Heiti SC Medium" pitchFamily="2" charset="-128"/>
              </a:rPr>
              <a:t>案例示</a:t>
            </a:r>
            <a:r>
              <a:rPr lang="zh-CN" altLang="en-US" sz="1600" i="0" spc="5" dirty="0">
                <a:solidFill>
                  <a:srgbClr val="2069D2"/>
                </a:solidFill>
                <a:latin typeface="Heiti SC Medium" pitchFamily="2" charset="-128"/>
                <a:ea typeface="Heiti SC Medium" pitchFamily="2" charset="-128"/>
              </a:rPr>
              <a:t>意</a:t>
            </a:r>
            <a:endParaRPr lang="zh-CN" altLang="en-US" sz="1200" i="0" spc="5" dirty="0">
              <a:solidFill>
                <a:srgbClr val="2069D2"/>
              </a:solidFill>
              <a:latin typeface="Heiti SC Medium" pitchFamily="2" charset="-128"/>
              <a:ea typeface="Heiti SC Medium" pitchFamily="2" charset="-128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3788410" y="1341509"/>
            <a:ext cx="6621780" cy="4012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dirty="0">
                <a:solidFill>
                  <a:srgbClr val="1A90FF"/>
                </a:solidFill>
                <a:latin typeface="Heiti SC Medium" pitchFamily="2" charset="-128"/>
                <a:ea typeface="Heiti SC Medium" pitchFamily="2" charset="-128"/>
              </a:rPr>
              <a:t>标签体系咨询服务；收集数据、分析现状、提出专业建议</a:t>
            </a: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4050" y="2570480"/>
            <a:ext cx="8343900" cy="2508250"/>
          </a:xfrm>
          <a:prstGeom prst="rect">
            <a:avLst/>
          </a:prstGeom>
        </p:spPr>
      </p:pic>
      <p:sp>
        <p:nvSpPr>
          <p:cNvPr id="20" name="文本框 19"/>
          <p:cNvSpPr txBox="1"/>
          <p:nvPr/>
        </p:nvSpPr>
        <p:spPr>
          <a:xfrm>
            <a:off x="2482533" y="5674360"/>
            <a:ext cx="7226935" cy="68698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Medium" pitchFamily="2" charset="-128"/>
                <a:ea typeface="Heiti SC Medium" pitchFamily="2" charset="-128"/>
                <a:sym typeface="+mn-ea"/>
              </a:rPr>
              <a:t>社群管理工具+运营数据分析相结合进行用户分层</a:t>
            </a:r>
            <a:endParaRPr lang="zh-CN" altLang="en-US" sz="1600" b="1" dirty="0">
              <a:solidFill>
                <a:schemeClr val="tx1">
                  <a:lumMod val="65000"/>
                  <a:lumOff val="35000"/>
                </a:schemeClr>
              </a:solidFill>
              <a:latin typeface="Heiti SC Medium" pitchFamily="2" charset="-128"/>
              <a:ea typeface="Heiti SC Medium" pitchFamily="2" charset="-128"/>
            </a:endParaRPr>
          </a:p>
          <a:p>
            <a:pPr algn="ctr">
              <a:lnSpc>
                <a:spcPct val="130000"/>
              </a:lnSpc>
            </a:pPr>
            <a:r>
              <a:rPr lang="zh-CN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Medium" pitchFamily="2" charset="-128"/>
                <a:ea typeface="Heiti SC Medium" pitchFamily="2" charset="-128"/>
                <a:sym typeface="+mn-ea"/>
              </a:rPr>
              <a:t>为精细化运营提供数据支撑</a:t>
            </a:r>
            <a:endParaRPr lang="zh-CN" altLang="en-US" sz="1600" dirty="0">
              <a:solidFill>
                <a:schemeClr val="tx1">
                  <a:lumMod val="65000"/>
                  <a:lumOff val="35000"/>
                </a:schemeClr>
              </a:solidFill>
              <a:latin typeface="Heiti SC Medium" pitchFamily="2" charset="-128"/>
              <a:ea typeface="Heiti SC Medium" pitchFamily="2" charset="-128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3361" y="2644078"/>
            <a:ext cx="2920446" cy="2011863"/>
          </a:xfrm>
          <a:prstGeom prst="rect">
            <a:avLst/>
          </a:prstGeom>
        </p:spPr>
      </p:pic>
      <p:grpSp>
        <p:nvGrpSpPr>
          <p:cNvPr id="28" name="组合 27"/>
          <p:cNvGrpSpPr/>
          <p:nvPr/>
        </p:nvGrpSpPr>
        <p:grpSpPr>
          <a:xfrm flipH="1" flipV="1">
            <a:off x="7091986" y="4117188"/>
            <a:ext cx="1645920" cy="561518"/>
            <a:chOff x="2607366" y="1866722"/>
            <a:chExt cx="1645920" cy="561518"/>
          </a:xfrm>
        </p:grpSpPr>
        <p:sp>
          <p:nvSpPr>
            <p:cNvPr id="29" name="圆角矩形 28"/>
            <p:cNvSpPr/>
            <p:nvPr/>
          </p:nvSpPr>
          <p:spPr>
            <a:xfrm>
              <a:off x="2607366" y="1866722"/>
              <a:ext cx="1645920" cy="455409"/>
            </a:xfrm>
            <a:prstGeom prst="roundRect">
              <a:avLst/>
            </a:prstGeom>
            <a:solidFill>
              <a:srgbClr val="1985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30" name="三角形 29"/>
            <p:cNvSpPr/>
            <p:nvPr/>
          </p:nvSpPr>
          <p:spPr>
            <a:xfrm rot="9408053">
              <a:off x="4013200" y="2271331"/>
              <a:ext cx="223520" cy="156909"/>
            </a:xfrm>
            <a:prstGeom prst="triangle">
              <a:avLst/>
            </a:prstGeom>
            <a:solidFill>
              <a:srgbClr val="1985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grpSp>
        <p:nvGrpSpPr>
          <p:cNvPr id="31" name="组合 30"/>
          <p:cNvGrpSpPr/>
          <p:nvPr/>
        </p:nvGrpSpPr>
        <p:grpSpPr>
          <a:xfrm flipV="1">
            <a:off x="2916373" y="4075953"/>
            <a:ext cx="1317046" cy="561518"/>
            <a:chOff x="2936240" y="1866722"/>
            <a:chExt cx="1317046" cy="561518"/>
          </a:xfrm>
        </p:grpSpPr>
        <p:sp>
          <p:nvSpPr>
            <p:cNvPr id="32" name="圆角矩形 31"/>
            <p:cNvSpPr/>
            <p:nvPr/>
          </p:nvSpPr>
          <p:spPr>
            <a:xfrm>
              <a:off x="2936240" y="1866722"/>
              <a:ext cx="1317046" cy="455409"/>
            </a:xfrm>
            <a:prstGeom prst="roundRect">
              <a:avLst/>
            </a:prstGeom>
            <a:solidFill>
              <a:srgbClr val="1985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33" name="三角形 32"/>
            <p:cNvSpPr/>
            <p:nvPr/>
          </p:nvSpPr>
          <p:spPr>
            <a:xfrm rot="9408053">
              <a:off x="4013200" y="2271331"/>
              <a:ext cx="223520" cy="156909"/>
            </a:xfrm>
            <a:prstGeom prst="triangle">
              <a:avLst/>
            </a:prstGeom>
            <a:solidFill>
              <a:srgbClr val="1985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grpSp>
        <p:nvGrpSpPr>
          <p:cNvPr id="25" name="组合 24"/>
          <p:cNvGrpSpPr/>
          <p:nvPr/>
        </p:nvGrpSpPr>
        <p:grpSpPr>
          <a:xfrm flipH="1">
            <a:off x="6979920" y="1866722"/>
            <a:ext cx="1645920" cy="561518"/>
            <a:chOff x="2607366" y="1866722"/>
            <a:chExt cx="1645920" cy="561518"/>
          </a:xfrm>
        </p:grpSpPr>
        <p:sp>
          <p:nvSpPr>
            <p:cNvPr id="26" name="圆角矩形 25"/>
            <p:cNvSpPr/>
            <p:nvPr/>
          </p:nvSpPr>
          <p:spPr>
            <a:xfrm>
              <a:off x="2607366" y="1866722"/>
              <a:ext cx="1645920" cy="455409"/>
            </a:xfrm>
            <a:prstGeom prst="roundRect">
              <a:avLst/>
            </a:prstGeom>
            <a:solidFill>
              <a:srgbClr val="1985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27" name="三角形 26"/>
            <p:cNvSpPr/>
            <p:nvPr/>
          </p:nvSpPr>
          <p:spPr>
            <a:xfrm rot="9408053">
              <a:off x="4013200" y="2271331"/>
              <a:ext cx="223520" cy="156909"/>
            </a:xfrm>
            <a:prstGeom prst="triangle">
              <a:avLst/>
            </a:prstGeom>
            <a:solidFill>
              <a:srgbClr val="1985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2936240" y="1866722"/>
            <a:ext cx="1317046" cy="561518"/>
            <a:chOff x="2936240" y="1866722"/>
            <a:chExt cx="1317046" cy="561518"/>
          </a:xfrm>
        </p:grpSpPr>
        <p:sp>
          <p:nvSpPr>
            <p:cNvPr id="4" name="圆角矩形 3"/>
            <p:cNvSpPr/>
            <p:nvPr/>
          </p:nvSpPr>
          <p:spPr>
            <a:xfrm>
              <a:off x="2936240" y="1866722"/>
              <a:ext cx="1317046" cy="455409"/>
            </a:xfrm>
            <a:prstGeom prst="roundRect">
              <a:avLst/>
            </a:prstGeom>
            <a:solidFill>
              <a:srgbClr val="1985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5" name="三角形 4"/>
            <p:cNvSpPr/>
            <p:nvPr/>
          </p:nvSpPr>
          <p:spPr>
            <a:xfrm rot="9408053">
              <a:off x="4013200" y="2271331"/>
              <a:ext cx="223520" cy="156909"/>
            </a:xfrm>
            <a:prstGeom prst="triangle">
              <a:avLst/>
            </a:prstGeom>
            <a:solidFill>
              <a:srgbClr val="1985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sp>
        <p:nvSpPr>
          <p:cNvPr id="12" name="矩形 11"/>
          <p:cNvSpPr/>
          <p:nvPr/>
        </p:nvSpPr>
        <p:spPr>
          <a:xfrm>
            <a:off x="1808480" y="4784728"/>
            <a:ext cx="2644880" cy="93936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r">
              <a:lnSpc>
                <a:spcPct val="120000"/>
              </a:lnSpc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Medium" pitchFamily="2" charset="-128"/>
                <a:ea typeface="Heiti SC Medium" pitchFamily="2" charset="-128"/>
              </a:rPr>
              <a:t>门店商品</a:t>
            </a:r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Medium" pitchFamily="2" charset="-128"/>
                <a:ea typeface="Heiti SC Medium" pitchFamily="2" charset="-128"/>
              </a:rPr>
              <a:t>SKU</a:t>
            </a: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Medium" pitchFamily="2" charset="-128"/>
                <a:ea typeface="Heiti SC Medium" pitchFamily="2" charset="-128"/>
              </a:rPr>
              <a:t>繁多，数据量大，难以管理</a:t>
            </a:r>
          </a:p>
          <a:p>
            <a:pPr algn="r">
              <a:lnSpc>
                <a:spcPct val="120000"/>
              </a:lnSpc>
            </a:pPr>
            <a:endParaRPr lang="zh-CN" altLang="en-US" sz="1600" dirty="0">
              <a:solidFill>
                <a:schemeClr val="tx1">
                  <a:lumMod val="65000"/>
                  <a:lumOff val="35000"/>
                </a:schemeClr>
              </a:solidFill>
              <a:latin typeface="Heiti SC Medium" pitchFamily="2" charset="-128"/>
              <a:ea typeface="Heiti SC Medium" pitchFamily="2" charset="-128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2607365" y="4212104"/>
            <a:ext cx="1517121" cy="38055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r">
              <a:lnSpc>
                <a:spcPct val="120000"/>
              </a:lnSpc>
            </a:pPr>
            <a:r>
              <a:rPr lang="zh-CN" altLang="en-US" b="1" dirty="0">
                <a:solidFill>
                  <a:schemeClr val="bg1"/>
                </a:solidFill>
                <a:latin typeface="Heiti SC Medium" pitchFamily="2" charset="-128"/>
                <a:ea typeface="Heiti SC Medium" pitchFamily="2" charset="-128"/>
              </a:rPr>
              <a:t>管理难题</a:t>
            </a:r>
          </a:p>
        </p:txBody>
      </p:sp>
      <p:sp>
        <p:nvSpPr>
          <p:cNvPr id="15" name="矩形 14"/>
          <p:cNvSpPr/>
          <p:nvPr/>
        </p:nvSpPr>
        <p:spPr>
          <a:xfrm>
            <a:off x="1537459" y="2536895"/>
            <a:ext cx="2789092" cy="93936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r">
              <a:lnSpc>
                <a:spcPct val="120000"/>
              </a:lnSpc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Medium" pitchFamily="2" charset="-128"/>
                <a:ea typeface="Heiti SC Medium" pitchFamily="2" charset="-128"/>
              </a:rPr>
              <a:t>各类线上平台、生鲜团购崛起，冲击线下门店消费，抢占客户源</a:t>
            </a:r>
          </a:p>
        </p:txBody>
      </p:sp>
      <p:sp>
        <p:nvSpPr>
          <p:cNvPr id="16" name="矩形 15"/>
          <p:cNvSpPr/>
          <p:nvPr/>
        </p:nvSpPr>
        <p:spPr>
          <a:xfrm>
            <a:off x="2773680" y="1895683"/>
            <a:ext cx="1371600" cy="38042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r">
              <a:lnSpc>
                <a:spcPct val="120000"/>
              </a:lnSpc>
            </a:pPr>
            <a:r>
              <a:rPr lang="zh-CN" altLang="en-US" b="1" dirty="0">
                <a:solidFill>
                  <a:schemeClr val="bg1"/>
                </a:solidFill>
                <a:latin typeface="Heiti SC Medium" pitchFamily="2" charset="-128"/>
                <a:ea typeface="Heiti SC Medium" pitchFamily="2" charset="-128"/>
              </a:rPr>
              <a:t>电商冲击</a:t>
            </a:r>
          </a:p>
        </p:txBody>
      </p:sp>
      <p:sp>
        <p:nvSpPr>
          <p:cNvPr id="18" name="矩形 17"/>
          <p:cNvSpPr/>
          <p:nvPr/>
        </p:nvSpPr>
        <p:spPr>
          <a:xfrm>
            <a:off x="7031333" y="4815208"/>
            <a:ext cx="3085410" cy="64389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lnSpc>
                <a:spcPct val="120000"/>
              </a:lnSpc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Medium" pitchFamily="2" charset="-128"/>
                <a:ea typeface="Heiti SC Medium" pitchFamily="2" charset="-128"/>
              </a:rPr>
              <a:t>缺乏专业的线上运营团队，无法链接线上线下客户</a:t>
            </a:r>
          </a:p>
        </p:txBody>
      </p:sp>
      <p:sp>
        <p:nvSpPr>
          <p:cNvPr id="19" name="矩形 18"/>
          <p:cNvSpPr/>
          <p:nvPr/>
        </p:nvSpPr>
        <p:spPr>
          <a:xfrm>
            <a:off x="7125822" y="4262091"/>
            <a:ext cx="1813958" cy="38042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lnSpc>
                <a:spcPct val="120000"/>
              </a:lnSpc>
            </a:pPr>
            <a:r>
              <a:rPr lang="zh-CN" altLang="en-US" b="1" dirty="0">
                <a:solidFill>
                  <a:schemeClr val="bg1"/>
                </a:solidFill>
                <a:latin typeface="Heiti SC Medium" pitchFamily="2" charset="-128"/>
                <a:ea typeface="Heiti SC Medium" pitchFamily="2" charset="-128"/>
              </a:rPr>
              <a:t>缺乏线上渠道</a:t>
            </a:r>
          </a:p>
        </p:txBody>
      </p:sp>
      <p:sp>
        <p:nvSpPr>
          <p:cNvPr id="21" name="矩形 20"/>
          <p:cNvSpPr/>
          <p:nvPr/>
        </p:nvSpPr>
        <p:spPr>
          <a:xfrm>
            <a:off x="6899955" y="2536895"/>
            <a:ext cx="2915901" cy="64389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lnSpc>
                <a:spcPct val="120000"/>
              </a:lnSpc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Medium" pitchFamily="2" charset="-128"/>
                <a:ea typeface="Heiti SC Medium" pitchFamily="2" charset="-128"/>
              </a:rPr>
              <a:t>门店辐射范围小，依赖顾客到店，客户消费频次低</a:t>
            </a:r>
          </a:p>
        </p:txBody>
      </p:sp>
      <p:sp>
        <p:nvSpPr>
          <p:cNvPr id="22" name="矩形 21"/>
          <p:cNvSpPr/>
          <p:nvPr/>
        </p:nvSpPr>
        <p:spPr>
          <a:xfrm>
            <a:off x="7014062" y="1905843"/>
            <a:ext cx="1767227" cy="38042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lnSpc>
                <a:spcPct val="120000"/>
              </a:lnSpc>
            </a:pPr>
            <a:r>
              <a:rPr lang="zh-CN" altLang="en-US" b="1" dirty="0">
                <a:solidFill>
                  <a:schemeClr val="bg1"/>
                </a:solidFill>
                <a:latin typeface="Heiti SC Medium" pitchFamily="2" charset="-128"/>
                <a:ea typeface="Heiti SC Medium" pitchFamily="2" charset="-128"/>
              </a:rPr>
              <a:t>门店位置受限</a:t>
            </a:r>
          </a:p>
        </p:txBody>
      </p:sp>
      <p:sp>
        <p:nvSpPr>
          <p:cNvPr id="24" name="文本框 23"/>
          <p:cNvSpPr txBox="1"/>
          <p:nvPr/>
        </p:nvSpPr>
        <p:spPr>
          <a:xfrm>
            <a:off x="974856" y="276675"/>
            <a:ext cx="5486904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spc="300" dirty="0">
                <a:solidFill>
                  <a:srgbClr val="189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便利商超行业中的常见痛点</a:t>
            </a:r>
            <a:endParaRPr lang="zh-CN" sz="2400" b="1" spc="300" dirty="0">
              <a:solidFill>
                <a:srgbClr val="189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文本框 24"/>
          <p:cNvSpPr txBox="1"/>
          <p:nvPr/>
        </p:nvSpPr>
        <p:spPr>
          <a:xfrm>
            <a:off x="974856" y="276675"/>
            <a:ext cx="5486904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spc="300" dirty="0">
                <a:solidFill>
                  <a:srgbClr val="189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培训服务</a:t>
            </a:r>
            <a:endParaRPr lang="zh-CN" sz="2400" b="1" spc="300" dirty="0">
              <a:solidFill>
                <a:srgbClr val="189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1859280" y="1541195"/>
            <a:ext cx="85547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dirty="0">
                <a:latin typeface="Heiti SC Medium" pitchFamily="2" charset="-128"/>
                <a:ea typeface="Heiti SC Medium" pitchFamily="2" charset="-128"/>
                <a:sym typeface="+mn-ea"/>
              </a:rPr>
              <a:t>专属服务团队，助你快速上手，推动新店快速上线</a:t>
            </a:r>
            <a:endParaRPr lang="zh-CN" altLang="en-US" dirty="0">
              <a:latin typeface="Heiti SC Medium" pitchFamily="2" charset="-128"/>
              <a:ea typeface="Heiti SC Medium" pitchFamily="2" charset="-128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671574" y="2209927"/>
            <a:ext cx="1813306" cy="25968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99085" indent="-287020">
              <a:lnSpc>
                <a:spcPct val="100000"/>
              </a:lnSpc>
              <a:spcBef>
                <a:spcPts val="105"/>
              </a:spcBef>
              <a:buFont typeface="Wingdings" panose="05000000000000000000"/>
              <a:buChar char=""/>
              <a:tabLst>
                <a:tab pos="299085" algn="l"/>
                <a:tab pos="299720" algn="l"/>
              </a:tabLst>
            </a:pPr>
            <a:r>
              <a:rPr sz="1600" dirty="0">
                <a:solidFill>
                  <a:srgbClr val="5183F5"/>
                </a:solidFill>
                <a:latin typeface="Heiti SC Medium" pitchFamily="2" charset="-128"/>
                <a:ea typeface="Heiti SC Medium" pitchFamily="2" charset="-128"/>
                <a:cs typeface="方正兰亭粗黑简体" panose="02000000000000000000" charset="-122"/>
              </a:rPr>
              <a:t>极速认证指导</a:t>
            </a:r>
            <a:endParaRPr sz="1600" dirty="0">
              <a:latin typeface="Heiti SC Medium" pitchFamily="2" charset="-128"/>
              <a:ea typeface="Heiti SC Medium" pitchFamily="2" charset="-128"/>
              <a:cs typeface="方正兰亭粗黑简体" panose="02000000000000000000" charset="-122"/>
            </a:endParaRPr>
          </a:p>
        </p:txBody>
      </p:sp>
      <p:sp>
        <p:nvSpPr>
          <p:cNvPr id="6" name="object 7"/>
          <p:cNvSpPr txBox="1"/>
          <p:nvPr/>
        </p:nvSpPr>
        <p:spPr>
          <a:xfrm>
            <a:off x="3566033" y="2209927"/>
            <a:ext cx="4330191" cy="25968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99085" indent="-287020">
              <a:lnSpc>
                <a:spcPct val="100000"/>
              </a:lnSpc>
              <a:spcBef>
                <a:spcPts val="105"/>
              </a:spcBef>
              <a:buFont typeface="Wingdings" panose="05000000000000000000"/>
              <a:buChar char=""/>
              <a:tabLst>
                <a:tab pos="299085" algn="l"/>
                <a:tab pos="299720" algn="l"/>
                <a:tab pos="2084070" algn="l"/>
                <a:tab pos="2371090" algn="l"/>
              </a:tabLst>
            </a:pPr>
            <a:r>
              <a:rPr sz="1600" dirty="0" err="1">
                <a:solidFill>
                  <a:srgbClr val="5183F5"/>
                </a:solidFill>
                <a:latin typeface="Heiti SC Medium" pitchFamily="2" charset="-128"/>
                <a:ea typeface="Heiti SC Medium" pitchFamily="2" charset="-128"/>
                <a:cs typeface="方正兰亭粗黑简体" panose="02000000000000000000" charset="-122"/>
              </a:rPr>
              <a:t>后台功能高效设置</a:t>
            </a:r>
            <a:endParaRPr sz="1600" dirty="0">
              <a:latin typeface="Heiti SC Medium" pitchFamily="2" charset="-128"/>
              <a:ea typeface="Heiti SC Medium" pitchFamily="2" charset="-128"/>
              <a:cs typeface="方正兰亭粗黑简体" panose="02000000000000000000" charset="-122"/>
            </a:endParaRPr>
          </a:p>
        </p:txBody>
      </p:sp>
      <p:sp>
        <p:nvSpPr>
          <p:cNvPr id="7" name="object 8"/>
          <p:cNvSpPr txBox="1"/>
          <p:nvPr/>
        </p:nvSpPr>
        <p:spPr>
          <a:xfrm>
            <a:off x="8465185" y="2209927"/>
            <a:ext cx="2517775" cy="25968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99085" indent="-287020">
              <a:lnSpc>
                <a:spcPct val="100000"/>
              </a:lnSpc>
              <a:spcBef>
                <a:spcPts val="105"/>
              </a:spcBef>
              <a:buFont typeface="Wingdings" panose="05000000000000000000"/>
              <a:buChar char=""/>
              <a:tabLst>
                <a:tab pos="299085" algn="l"/>
                <a:tab pos="299720" algn="l"/>
              </a:tabLst>
            </a:pPr>
            <a:r>
              <a:rPr sz="1600" spc="-55" dirty="0">
                <a:solidFill>
                  <a:srgbClr val="5183F5"/>
                </a:solidFill>
                <a:latin typeface="Heiti SC Medium" pitchFamily="2" charset="-128"/>
                <a:ea typeface="Heiti SC Medium" pitchFamily="2" charset="-128"/>
                <a:cs typeface="方正兰亭粗黑简体" panose="02000000000000000000" charset="-122"/>
              </a:rPr>
              <a:t>VIP</a:t>
            </a:r>
            <a:r>
              <a:rPr sz="1600" dirty="0">
                <a:solidFill>
                  <a:srgbClr val="5183F5"/>
                </a:solidFill>
                <a:latin typeface="Heiti SC Medium" pitchFamily="2" charset="-128"/>
                <a:ea typeface="Heiti SC Medium" pitchFamily="2" charset="-128"/>
                <a:cs typeface="方正兰亭粗黑简体" panose="02000000000000000000" charset="-122"/>
              </a:rPr>
              <a:t>专属服</a:t>
            </a:r>
            <a:r>
              <a:rPr sz="1600" spc="-15" dirty="0">
                <a:solidFill>
                  <a:srgbClr val="5183F5"/>
                </a:solidFill>
                <a:latin typeface="Heiti SC Medium" pitchFamily="2" charset="-128"/>
                <a:ea typeface="Heiti SC Medium" pitchFamily="2" charset="-128"/>
                <a:cs typeface="方正兰亭粗黑简体" panose="02000000000000000000" charset="-122"/>
              </a:rPr>
              <a:t>务</a:t>
            </a:r>
            <a:r>
              <a:rPr sz="1600" dirty="0">
                <a:solidFill>
                  <a:srgbClr val="5183F5"/>
                </a:solidFill>
                <a:latin typeface="Heiti SC Medium" pitchFamily="2" charset="-128"/>
                <a:ea typeface="Heiti SC Medium" pitchFamily="2" charset="-128"/>
                <a:cs typeface="方正兰亭粗黑简体" panose="02000000000000000000" charset="-122"/>
              </a:rPr>
              <a:t>群贴</a:t>
            </a:r>
            <a:r>
              <a:rPr sz="1600" spc="-15" dirty="0">
                <a:solidFill>
                  <a:srgbClr val="5183F5"/>
                </a:solidFill>
                <a:latin typeface="Heiti SC Medium" pitchFamily="2" charset="-128"/>
                <a:ea typeface="Heiti SC Medium" pitchFamily="2" charset="-128"/>
                <a:cs typeface="方正兰亭粗黑简体" panose="02000000000000000000" charset="-122"/>
              </a:rPr>
              <a:t>身</a:t>
            </a:r>
            <a:r>
              <a:rPr sz="1600" dirty="0">
                <a:solidFill>
                  <a:srgbClr val="5183F5"/>
                </a:solidFill>
                <a:latin typeface="Heiti SC Medium" pitchFamily="2" charset="-128"/>
                <a:ea typeface="Heiti SC Medium" pitchFamily="2" charset="-128"/>
                <a:cs typeface="方正兰亭粗黑简体" panose="02000000000000000000" charset="-122"/>
              </a:rPr>
              <a:t>服务</a:t>
            </a:r>
            <a:endParaRPr sz="1600" dirty="0">
              <a:latin typeface="Heiti SC Medium" pitchFamily="2" charset="-128"/>
              <a:ea typeface="Heiti SC Medium" pitchFamily="2" charset="-128"/>
              <a:cs typeface="方正兰亭粗黑简体" panose="02000000000000000000" charset="-122"/>
            </a:endParaRPr>
          </a:p>
        </p:txBody>
      </p:sp>
      <p:sp>
        <p:nvSpPr>
          <p:cNvPr id="8" name="object 7"/>
          <p:cNvSpPr txBox="1"/>
          <p:nvPr/>
        </p:nvSpPr>
        <p:spPr>
          <a:xfrm>
            <a:off x="5893688" y="2209927"/>
            <a:ext cx="2895727" cy="25968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99085" indent="-287020">
              <a:lnSpc>
                <a:spcPct val="100000"/>
              </a:lnSpc>
              <a:spcBef>
                <a:spcPts val="105"/>
              </a:spcBef>
              <a:buFont typeface="Wingdings" panose="05000000000000000000"/>
              <a:buChar char=""/>
              <a:tabLst>
                <a:tab pos="299085" algn="l"/>
                <a:tab pos="299720" algn="l"/>
                <a:tab pos="2084070" algn="l"/>
                <a:tab pos="2371090" algn="l"/>
              </a:tabLst>
            </a:pPr>
            <a:r>
              <a:rPr sz="1600" dirty="0" err="1">
                <a:solidFill>
                  <a:srgbClr val="5183F5"/>
                </a:solidFill>
                <a:latin typeface="Heiti SC Medium" pitchFamily="2" charset="-128"/>
                <a:ea typeface="Heiti SC Medium" pitchFamily="2" charset="-128"/>
                <a:cs typeface="方正兰亭粗黑简体" panose="02000000000000000000" charset="-122"/>
              </a:rPr>
              <a:t>辅助开通各大营销平台</a:t>
            </a:r>
            <a:endParaRPr sz="1600" dirty="0">
              <a:latin typeface="Heiti SC Medium" pitchFamily="2" charset="-128"/>
              <a:ea typeface="Heiti SC Medium" pitchFamily="2" charset="-128"/>
              <a:cs typeface="方正兰亭粗黑简体" panose="02000000000000000000" charset="-122"/>
            </a:endParaRPr>
          </a:p>
        </p:txBody>
      </p:sp>
      <p:grpSp>
        <p:nvGrpSpPr>
          <p:cNvPr id="56" name="组合 55"/>
          <p:cNvGrpSpPr/>
          <p:nvPr/>
        </p:nvGrpSpPr>
        <p:grpSpPr>
          <a:xfrm>
            <a:off x="2009764" y="3505606"/>
            <a:ext cx="2149052" cy="1016008"/>
            <a:chOff x="1416981" y="3434486"/>
            <a:chExt cx="2149052" cy="1016008"/>
          </a:xfrm>
        </p:grpSpPr>
        <p:sp>
          <p:nvSpPr>
            <p:cNvPr id="36" name="矩形 35"/>
            <p:cNvSpPr/>
            <p:nvPr>
              <p:custDataLst>
                <p:tags r:id="rId17"/>
              </p:custDataLst>
            </p:nvPr>
          </p:nvSpPr>
          <p:spPr>
            <a:xfrm rot="885390">
              <a:off x="1420420" y="3480271"/>
              <a:ext cx="773783" cy="921170"/>
            </a:xfrm>
            <a:prstGeom prst="rect">
              <a:avLst/>
            </a:prstGeom>
            <a:noFill/>
            <a:ln w="19050">
              <a:solidFill>
                <a:srgbClr val="018BE9">
                  <a:lumMod val="20000"/>
                  <a:lumOff val="80000"/>
                </a:srgbClr>
              </a:solidFill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rmAutofit/>
            </a:bodyPr>
            <a:lstStyle/>
            <a:p>
              <a:pPr algn="just">
                <a:lnSpc>
                  <a:spcPct val="130000"/>
                </a:lnSpc>
              </a:pPr>
              <a:endParaRPr lang="zh-CN" altLang="en-US" dirty="0" err="1">
                <a:solidFill>
                  <a:srgbClr val="FFFFFF"/>
                </a:solidFill>
              </a:endParaRPr>
            </a:p>
          </p:txBody>
        </p:sp>
        <p:sp>
          <p:nvSpPr>
            <p:cNvPr id="37" name="矩形 36"/>
            <p:cNvSpPr/>
            <p:nvPr>
              <p:custDataLst>
                <p:tags r:id="rId18"/>
              </p:custDataLst>
            </p:nvPr>
          </p:nvSpPr>
          <p:spPr>
            <a:xfrm>
              <a:off x="1416981" y="3481905"/>
              <a:ext cx="773783" cy="921170"/>
            </a:xfrm>
            <a:prstGeom prst="rect">
              <a:avLst/>
            </a:prstGeom>
            <a:solidFill>
              <a:srgbClr val="018BE9">
                <a:lumMod val="60000"/>
                <a:lumOff val="40000"/>
              </a:srgbClr>
            </a:solidFill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noAutofit/>
            </a:bodyPr>
            <a:lstStyle/>
            <a:p>
              <a:pPr algn="ctr">
                <a:lnSpc>
                  <a:spcPct val="130000"/>
                </a:lnSpc>
              </a:pPr>
              <a:endParaRPr lang="en-US" altLang="zh-CN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38" name="文本框 37"/>
            <p:cNvSpPr txBox="1"/>
            <p:nvPr>
              <p:custDataLst>
                <p:tags r:id="rId19"/>
              </p:custDataLst>
            </p:nvPr>
          </p:nvSpPr>
          <p:spPr>
            <a:xfrm>
              <a:off x="1512884" y="3680064"/>
              <a:ext cx="585417" cy="523220"/>
            </a:xfrm>
            <a:prstGeom prst="rect">
              <a:avLst/>
            </a:prstGeom>
            <a:noFill/>
          </p:spPr>
          <p:txBody>
            <a:bodyPr wrap="none" rtlCol="0">
              <a:normAutofit/>
            </a:bodyPr>
            <a:lstStyle/>
            <a:p>
              <a:r>
                <a:rPr lang="en-US" altLang="zh-CN" sz="2800" b="1" dirty="0">
                  <a:solidFill>
                    <a:srgbClr val="FFFFFF"/>
                  </a:solidFill>
                </a:rPr>
                <a:t>01</a:t>
              </a:r>
              <a:endParaRPr lang="zh-CN" altLang="en-US" sz="2800" b="1" dirty="0">
                <a:solidFill>
                  <a:srgbClr val="FFFFFF"/>
                </a:solidFill>
              </a:endParaRPr>
            </a:p>
          </p:txBody>
        </p:sp>
        <p:sp>
          <p:nvSpPr>
            <p:cNvPr id="39" name="矩形 1"/>
            <p:cNvSpPr>
              <a:spLocks noChangeArrowheads="1"/>
            </p:cNvSpPr>
            <p:nvPr>
              <p:custDataLst>
                <p:tags r:id="rId20"/>
              </p:custDataLst>
            </p:nvPr>
          </p:nvSpPr>
          <p:spPr bwMode="auto">
            <a:xfrm>
              <a:off x="2321917" y="3434486"/>
              <a:ext cx="1244116" cy="10160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ctr">
              <a:normAutofit/>
            </a:bodyPr>
            <a:lstStyle/>
            <a:p>
              <a:pPr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1600" spc="15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Heiti SC Medium" pitchFamily="2" charset="-128"/>
                  <a:ea typeface="Heiti SC Medium" pitchFamily="2" charset="-128"/>
                  <a:cs typeface="微软雅黑" panose="020B0503020204020204" pitchFamily="34" charset="-122"/>
                  <a:sym typeface="Arial" panose="020B0604020202020204" pitchFamily="34" charset="0"/>
                </a:rPr>
                <a:t>高管培训</a:t>
              </a: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8088738" y="3505606"/>
            <a:ext cx="2420573" cy="1016008"/>
            <a:chOff x="6073148" y="3497224"/>
            <a:chExt cx="2420573" cy="1016008"/>
          </a:xfrm>
        </p:grpSpPr>
        <p:sp>
          <p:nvSpPr>
            <p:cNvPr id="44" name="矩形 43"/>
            <p:cNvSpPr/>
            <p:nvPr>
              <p:custDataLst>
                <p:tags r:id="rId13"/>
              </p:custDataLst>
            </p:nvPr>
          </p:nvSpPr>
          <p:spPr>
            <a:xfrm rot="885390">
              <a:off x="6076587" y="3543009"/>
              <a:ext cx="773783" cy="921170"/>
            </a:xfrm>
            <a:prstGeom prst="rect">
              <a:avLst/>
            </a:prstGeom>
            <a:noFill/>
            <a:ln w="19050">
              <a:solidFill>
                <a:srgbClr val="018BE9">
                  <a:lumMod val="20000"/>
                  <a:lumOff val="80000"/>
                </a:srgbClr>
              </a:solidFill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rmAutofit/>
            </a:bodyPr>
            <a:lstStyle/>
            <a:p>
              <a:pPr algn="just">
                <a:lnSpc>
                  <a:spcPct val="130000"/>
                </a:lnSpc>
              </a:pPr>
              <a:endParaRPr lang="zh-CN" altLang="en-US" dirty="0" err="1">
                <a:solidFill>
                  <a:srgbClr val="FFFFFF"/>
                </a:solidFill>
              </a:endParaRPr>
            </a:p>
          </p:txBody>
        </p:sp>
        <p:sp>
          <p:nvSpPr>
            <p:cNvPr id="45" name="矩形 44"/>
            <p:cNvSpPr/>
            <p:nvPr>
              <p:custDataLst>
                <p:tags r:id="rId14"/>
              </p:custDataLst>
            </p:nvPr>
          </p:nvSpPr>
          <p:spPr>
            <a:xfrm>
              <a:off x="6073148" y="3544643"/>
              <a:ext cx="773783" cy="921170"/>
            </a:xfrm>
            <a:prstGeom prst="rect">
              <a:avLst/>
            </a:prstGeom>
            <a:solidFill>
              <a:srgbClr val="00B0F0">
                <a:lumMod val="60000"/>
                <a:lumOff val="40000"/>
              </a:srgbClr>
            </a:solidFill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noAutofit/>
            </a:bodyPr>
            <a:lstStyle/>
            <a:p>
              <a:pPr algn="ctr">
                <a:lnSpc>
                  <a:spcPct val="130000"/>
                </a:lnSpc>
              </a:pPr>
              <a:endParaRPr lang="en-US" altLang="zh-CN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46" name="文本框 45"/>
            <p:cNvSpPr txBox="1"/>
            <p:nvPr>
              <p:custDataLst>
                <p:tags r:id="rId15"/>
              </p:custDataLst>
            </p:nvPr>
          </p:nvSpPr>
          <p:spPr>
            <a:xfrm>
              <a:off x="6169051" y="3742802"/>
              <a:ext cx="585417" cy="523220"/>
            </a:xfrm>
            <a:prstGeom prst="rect">
              <a:avLst/>
            </a:prstGeom>
            <a:noFill/>
          </p:spPr>
          <p:txBody>
            <a:bodyPr wrap="none" rtlCol="0">
              <a:normAutofit/>
            </a:bodyPr>
            <a:lstStyle/>
            <a:p>
              <a:r>
                <a:rPr lang="en-US" altLang="zh-CN" sz="2800" b="1" dirty="0">
                  <a:solidFill>
                    <a:srgbClr val="FFFFFF"/>
                  </a:solidFill>
                </a:rPr>
                <a:t>03</a:t>
              </a:r>
              <a:endParaRPr lang="zh-CN" altLang="en-US" sz="2800" b="1" dirty="0">
                <a:solidFill>
                  <a:srgbClr val="FFFFFF"/>
                </a:solidFill>
              </a:endParaRPr>
            </a:p>
          </p:txBody>
        </p:sp>
        <p:sp>
          <p:nvSpPr>
            <p:cNvPr id="47" name="矩形 1"/>
            <p:cNvSpPr>
              <a:spLocks noChangeArrowheads="1"/>
            </p:cNvSpPr>
            <p:nvPr>
              <p:custDataLst>
                <p:tags r:id="rId16"/>
              </p:custDataLst>
            </p:nvPr>
          </p:nvSpPr>
          <p:spPr bwMode="auto">
            <a:xfrm>
              <a:off x="6978084" y="3497224"/>
              <a:ext cx="1515637" cy="10160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ctr">
              <a:normAutofit/>
            </a:bodyPr>
            <a:lstStyle/>
            <a:p>
              <a:pPr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1600" spc="15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Heiti SC Medium" pitchFamily="2" charset="-128"/>
                  <a:ea typeface="Heiti SC Medium" pitchFamily="2" charset="-128"/>
                  <a:cs typeface="微软雅黑" panose="020B0503020204020204" pitchFamily="34" charset="-122"/>
                  <a:sym typeface="Arial" panose="020B0604020202020204" pitchFamily="34" charset="0"/>
                </a:rPr>
                <a:t>店长培训</a:t>
              </a: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3152538" y="5184922"/>
            <a:ext cx="2163820" cy="1016008"/>
            <a:chOff x="5313940" y="5502844"/>
            <a:chExt cx="2163820" cy="1016008"/>
          </a:xfrm>
        </p:grpSpPr>
        <p:sp>
          <p:nvSpPr>
            <p:cNvPr id="48" name="矩形 47"/>
            <p:cNvSpPr/>
            <p:nvPr>
              <p:custDataLst>
                <p:tags r:id="rId9"/>
              </p:custDataLst>
            </p:nvPr>
          </p:nvSpPr>
          <p:spPr>
            <a:xfrm rot="885390">
              <a:off x="5317379" y="5548629"/>
              <a:ext cx="773783" cy="921170"/>
            </a:xfrm>
            <a:prstGeom prst="rect">
              <a:avLst/>
            </a:prstGeom>
            <a:noFill/>
            <a:ln w="19050">
              <a:solidFill>
                <a:srgbClr val="018BE9">
                  <a:lumMod val="20000"/>
                  <a:lumOff val="80000"/>
                </a:srgbClr>
              </a:solidFill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rmAutofit/>
            </a:bodyPr>
            <a:lstStyle/>
            <a:p>
              <a:pPr algn="just">
                <a:lnSpc>
                  <a:spcPct val="130000"/>
                </a:lnSpc>
              </a:pPr>
              <a:endParaRPr lang="zh-CN" altLang="en-US" dirty="0" err="1">
                <a:solidFill>
                  <a:srgbClr val="FFFFFF"/>
                </a:solidFill>
              </a:endParaRPr>
            </a:p>
          </p:txBody>
        </p:sp>
        <p:sp>
          <p:nvSpPr>
            <p:cNvPr id="49" name="矩形 48"/>
            <p:cNvSpPr/>
            <p:nvPr>
              <p:custDataLst>
                <p:tags r:id="rId10"/>
              </p:custDataLst>
            </p:nvPr>
          </p:nvSpPr>
          <p:spPr>
            <a:xfrm>
              <a:off x="5313940" y="5550263"/>
              <a:ext cx="773783" cy="921170"/>
            </a:xfrm>
            <a:prstGeom prst="rect">
              <a:avLst/>
            </a:prstGeom>
            <a:solidFill>
              <a:srgbClr val="8DC03F">
                <a:lumMod val="60000"/>
                <a:lumOff val="40000"/>
              </a:srgbClr>
            </a:solidFill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noAutofit/>
            </a:bodyPr>
            <a:lstStyle/>
            <a:p>
              <a:pPr algn="ctr">
                <a:lnSpc>
                  <a:spcPct val="130000"/>
                </a:lnSpc>
              </a:pPr>
              <a:endParaRPr lang="en-US" altLang="zh-CN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50" name="文本框 49"/>
            <p:cNvSpPr txBox="1"/>
            <p:nvPr>
              <p:custDataLst>
                <p:tags r:id="rId11"/>
              </p:custDataLst>
            </p:nvPr>
          </p:nvSpPr>
          <p:spPr>
            <a:xfrm>
              <a:off x="5409843" y="5748422"/>
              <a:ext cx="585417" cy="523220"/>
            </a:xfrm>
            <a:prstGeom prst="rect">
              <a:avLst/>
            </a:prstGeom>
            <a:noFill/>
          </p:spPr>
          <p:txBody>
            <a:bodyPr wrap="none" rtlCol="0">
              <a:normAutofit/>
            </a:bodyPr>
            <a:lstStyle/>
            <a:p>
              <a:r>
                <a:rPr lang="en-US" altLang="zh-CN" sz="2800" b="1" dirty="0">
                  <a:solidFill>
                    <a:srgbClr val="FFFFFF"/>
                  </a:solidFill>
                </a:rPr>
                <a:t>04</a:t>
              </a:r>
              <a:endParaRPr lang="zh-CN" altLang="en-US" sz="2800" b="1" dirty="0">
                <a:solidFill>
                  <a:srgbClr val="FFFFFF"/>
                </a:solidFill>
              </a:endParaRPr>
            </a:p>
          </p:txBody>
        </p:sp>
        <p:sp>
          <p:nvSpPr>
            <p:cNvPr id="51" name="矩形 1"/>
            <p:cNvSpPr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>
              <a:off x="6218876" y="5502844"/>
              <a:ext cx="1258884" cy="10160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ctr">
              <a:normAutofit/>
            </a:bodyPr>
            <a:lstStyle/>
            <a:p>
              <a:pPr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1600" spc="150">
                  <a:solidFill>
                    <a:schemeClr val="tx1">
                      <a:lumMod val="65000"/>
                      <a:lumOff val="35000"/>
                    </a:schemeClr>
                  </a:solidFill>
                  <a:latin typeface="Heiti SC Medium" pitchFamily="2" charset="-128"/>
                  <a:ea typeface="Heiti SC Medium" pitchFamily="2" charset="-128"/>
                  <a:cs typeface="微软雅黑" panose="020B0503020204020204" pitchFamily="34" charset="-122"/>
                  <a:sym typeface="Arial" panose="020B0604020202020204" pitchFamily="34" charset="0"/>
                </a:rPr>
                <a:t>员工培训</a:t>
              </a: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6573101" y="5184922"/>
            <a:ext cx="2631859" cy="1016008"/>
            <a:chOff x="6285669" y="4981722"/>
            <a:chExt cx="2631859" cy="1016008"/>
          </a:xfrm>
        </p:grpSpPr>
        <p:sp>
          <p:nvSpPr>
            <p:cNvPr id="52" name="矩形 51"/>
            <p:cNvSpPr/>
            <p:nvPr>
              <p:custDataLst>
                <p:tags r:id="rId5"/>
              </p:custDataLst>
            </p:nvPr>
          </p:nvSpPr>
          <p:spPr>
            <a:xfrm rot="885390">
              <a:off x="6289108" y="5027507"/>
              <a:ext cx="773783" cy="921170"/>
            </a:xfrm>
            <a:prstGeom prst="rect">
              <a:avLst/>
            </a:prstGeom>
            <a:noFill/>
            <a:ln w="19050">
              <a:solidFill>
                <a:srgbClr val="018BE9">
                  <a:lumMod val="20000"/>
                  <a:lumOff val="80000"/>
                </a:srgbClr>
              </a:solidFill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rmAutofit/>
            </a:bodyPr>
            <a:lstStyle/>
            <a:p>
              <a:pPr algn="just">
                <a:lnSpc>
                  <a:spcPct val="130000"/>
                </a:lnSpc>
              </a:pPr>
              <a:endParaRPr lang="zh-CN" altLang="en-US" dirty="0" err="1">
                <a:solidFill>
                  <a:srgbClr val="FFFFFF"/>
                </a:solidFill>
              </a:endParaRPr>
            </a:p>
          </p:txBody>
        </p:sp>
        <p:sp>
          <p:nvSpPr>
            <p:cNvPr id="53" name="矩形 52"/>
            <p:cNvSpPr/>
            <p:nvPr>
              <p:custDataLst>
                <p:tags r:id="rId6"/>
              </p:custDataLst>
            </p:nvPr>
          </p:nvSpPr>
          <p:spPr>
            <a:xfrm>
              <a:off x="6285669" y="5029141"/>
              <a:ext cx="773783" cy="921170"/>
            </a:xfrm>
            <a:prstGeom prst="rect">
              <a:avLst/>
            </a:prstGeom>
            <a:solidFill>
              <a:srgbClr val="96B23C">
                <a:lumMod val="60000"/>
                <a:lumOff val="40000"/>
              </a:srgbClr>
            </a:solidFill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noAutofit/>
            </a:bodyPr>
            <a:lstStyle/>
            <a:p>
              <a:pPr algn="ctr">
                <a:lnSpc>
                  <a:spcPct val="130000"/>
                </a:lnSpc>
              </a:pPr>
              <a:endParaRPr lang="en-US" altLang="zh-CN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54" name="文本框 53"/>
            <p:cNvSpPr txBox="1"/>
            <p:nvPr>
              <p:custDataLst>
                <p:tags r:id="rId7"/>
              </p:custDataLst>
            </p:nvPr>
          </p:nvSpPr>
          <p:spPr>
            <a:xfrm>
              <a:off x="6381572" y="5227300"/>
              <a:ext cx="585417" cy="523220"/>
            </a:xfrm>
            <a:prstGeom prst="rect">
              <a:avLst/>
            </a:prstGeom>
            <a:noFill/>
          </p:spPr>
          <p:txBody>
            <a:bodyPr wrap="none" rtlCol="0">
              <a:normAutofit/>
            </a:bodyPr>
            <a:lstStyle/>
            <a:p>
              <a:r>
                <a:rPr lang="en-US" altLang="zh-CN" sz="2800" b="1" dirty="0">
                  <a:solidFill>
                    <a:srgbClr val="FFFFFF"/>
                  </a:solidFill>
                </a:rPr>
                <a:t>05</a:t>
              </a:r>
              <a:endParaRPr lang="zh-CN" altLang="en-US" sz="2800" b="1" dirty="0">
                <a:solidFill>
                  <a:srgbClr val="FFFFFF"/>
                </a:solidFill>
              </a:endParaRPr>
            </a:p>
          </p:txBody>
        </p:sp>
        <p:sp>
          <p:nvSpPr>
            <p:cNvPr id="55" name="矩形 1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7190605" y="4981722"/>
              <a:ext cx="1726923" cy="10160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ctr">
              <a:normAutofit/>
            </a:bodyPr>
            <a:lstStyle/>
            <a:p>
              <a:pPr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1600" spc="15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Heiti SC Medium" pitchFamily="2" charset="-128"/>
                  <a:ea typeface="Heiti SC Medium" pitchFamily="2" charset="-128"/>
                  <a:cs typeface="微软雅黑" panose="020B0503020204020204" pitchFamily="34" charset="-122"/>
                  <a:sym typeface="Arial" panose="020B0604020202020204" pitchFamily="34" charset="0"/>
                </a:rPr>
                <a:t>运营人员培训</a:t>
              </a: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5159573" y="3505606"/>
            <a:ext cx="2163820" cy="1016008"/>
            <a:chOff x="5313940" y="4083450"/>
            <a:chExt cx="2163820" cy="1016008"/>
          </a:xfrm>
        </p:grpSpPr>
        <p:sp>
          <p:nvSpPr>
            <p:cNvPr id="40" name="矩形 39"/>
            <p:cNvSpPr/>
            <p:nvPr>
              <p:custDataLst>
                <p:tags r:id="rId1"/>
              </p:custDataLst>
            </p:nvPr>
          </p:nvSpPr>
          <p:spPr>
            <a:xfrm rot="885390">
              <a:off x="5317379" y="4129235"/>
              <a:ext cx="773783" cy="921170"/>
            </a:xfrm>
            <a:prstGeom prst="rect">
              <a:avLst/>
            </a:prstGeom>
            <a:noFill/>
            <a:ln w="19050">
              <a:solidFill>
                <a:srgbClr val="018BE9">
                  <a:lumMod val="20000"/>
                  <a:lumOff val="80000"/>
                </a:srgbClr>
              </a:solidFill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rmAutofit/>
            </a:bodyPr>
            <a:lstStyle/>
            <a:p>
              <a:pPr algn="just">
                <a:lnSpc>
                  <a:spcPct val="130000"/>
                </a:lnSpc>
              </a:pPr>
              <a:endParaRPr lang="zh-CN" altLang="en-US" dirty="0" err="1">
                <a:solidFill>
                  <a:srgbClr val="FFFFFF"/>
                </a:solidFill>
              </a:endParaRPr>
            </a:p>
          </p:txBody>
        </p:sp>
        <p:sp>
          <p:nvSpPr>
            <p:cNvPr id="41" name="矩形 40"/>
            <p:cNvSpPr/>
            <p:nvPr>
              <p:custDataLst>
                <p:tags r:id="rId2"/>
              </p:custDataLst>
            </p:nvPr>
          </p:nvSpPr>
          <p:spPr>
            <a:xfrm>
              <a:off x="5313940" y="4130869"/>
              <a:ext cx="773783" cy="921170"/>
            </a:xfrm>
            <a:prstGeom prst="rect">
              <a:avLst/>
            </a:prstGeom>
            <a:solidFill>
              <a:srgbClr val="25BADB">
                <a:lumMod val="60000"/>
                <a:lumOff val="40000"/>
              </a:srgbClr>
            </a:solidFill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noAutofit/>
            </a:bodyPr>
            <a:lstStyle/>
            <a:p>
              <a:pPr algn="ctr">
                <a:lnSpc>
                  <a:spcPct val="130000"/>
                </a:lnSpc>
              </a:pPr>
              <a:endParaRPr lang="en-US" altLang="zh-CN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42" name="文本框 41"/>
            <p:cNvSpPr txBox="1"/>
            <p:nvPr>
              <p:custDataLst>
                <p:tags r:id="rId3"/>
              </p:custDataLst>
            </p:nvPr>
          </p:nvSpPr>
          <p:spPr>
            <a:xfrm>
              <a:off x="5409843" y="4329028"/>
              <a:ext cx="585417" cy="523220"/>
            </a:xfrm>
            <a:prstGeom prst="rect">
              <a:avLst/>
            </a:prstGeom>
            <a:noFill/>
          </p:spPr>
          <p:txBody>
            <a:bodyPr wrap="none" rtlCol="0">
              <a:normAutofit/>
            </a:bodyPr>
            <a:lstStyle/>
            <a:p>
              <a:r>
                <a:rPr lang="en-US" altLang="zh-CN" sz="2800" b="1" dirty="0">
                  <a:solidFill>
                    <a:srgbClr val="FFFFFF"/>
                  </a:solidFill>
                </a:rPr>
                <a:t>02</a:t>
              </a:r>
              <a:endParaRPr lang="zh-CN" altLang="en-US" sz="2800" b="1" dirty="0">
                <a:solidFill>
                  <a:srgbClr val="FFFFFF"/>
                </a:solidFill>
              </a:endParaRPr>
            </a:p>
          </p:txBody>
        </p:sp>
        <p:sp>
          <p:nvSpPr>
            <p:cNvPr id="43" name="矩形 1"/>
            <p:cNvSpPr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>
              <a:off x="6218876" y="4083450"/>
              <a:ext cx="1258884" cy="10160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ctr">
              <a:normAutofit/>
            </a:bodyPr>
            <a:lstStyle/>
            <a:p>
              <a:pPr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1600" spc="15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Heiti SC Medium" pitchFamily="2" charset="-128"/>
                  <a:ea typeface="Heiti SC Medium" pitchFamily="2" charset="-128"/>
                  <a:cs typeface="微软雅黑" panose="020B0503020204020204" pitchFamily="34" charset="-122"/>
                  <a:sym typeface="Arial" panose="020B0604020202020204" pitchFamily="34" charset="0"/>
                </a:rPr>
                <a:t>督导培训</a:t>
              </a:r>
            </a:p>
          </p:txBody>
        </p:sp>
      </p:grp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文本框 24"/>
          <p:cNvSpPr txBox="1"/>
          <p:nvPr/>
        </p:nvSpPr>
        <p:spPr>
          <a:xfrm>
            <a:off x="974856" y="276675"/>
            <a:ext cx="5486904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spc="300" dirty="0">
                <a:solidFill>
                  <a:srgbClr val="189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培训服务</a:t>
            </a:r>
            <a:endParaRPr lang="zh-CN" altLang="zh-CN" sz="2400" b="1" spc="300" dirty="0">
              <a:solidFill>
                <a:srgbClr val="189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7" name="object 6"/>
          <p:cNvSpPr txBox="1">
            <a:spLocks noGrp="1"/>
          </p:cNvSpPr>
          <p:nvPr/>
        </p:nvSpPr>
        <p:spPr>
          <a:xfrm>
            <a:off x="903668" y="1120624"/>
            <a:ext cx="2103692" cy="835485"/>
          </a:xfrm>
          <a:prstGeom prst="rect">
            <a:avLst/>
          </a:prstGeom>
        </p:spPr>
        <p:txBody>
          <a:bodyPr vert="horz" wrap="square" lIns="0" tIns="141605" rIns="0" bIns="0" rtlCol="0">
            <a:spAutoFit/>
          </a:bodyPr>
          <a:lstStyle>
            <a:lvl1pPr>
              <a:defRPr sz="2500" b="1" i="1">
                <a:solidFill>
                  <a:srgbClr val="585858"/>
                </a:solidFill>
                <a:latin typeface="微软雅黑" panose="020B0503020204020204" pitchFamily="34" charset="-122"/>
                <a:ea typeface="+mj-ea"/>
                <a:cs typeface="微软雅黑" panose="020B0503020204020204" pitchFamily="34" charset="-122"/>
              </a:defRPr>
            </a:lvl1pPr>
          </a:lstStyle>
          <a:p>
            <a:pPr marL="38100" algn="dist">
              <a:lnSpc>
                <a:spcPct val="100000"/>
              </a:lnSpc>
              <a:spcBef>
                <a:spcPts val="565"/>
              </a:spcBef>
            </a:pPr>
            <a:r>
              <a:rPr lang="zh-CN" altLang="en-US" sz="2000" i="0" spc="5" dirty="0">
                <a:solidFill>
                  <a:schemeClr val="tx1"/>
                </a:solidFill>
                <a:latin typeface="Heiti SC Medium" pitchFamily="2" charset="-128"/>
                <a:ea typeface="Heiti SC Medium" pitchFamily="2" charset="-128"/>
              </a:rPr>
              <a:t>员工培训服务</a:t>
            </a:r>
          </a:p>
          <a:p>
            <a:pPr marL="38100" algn="dist">
              <a:lnSpc>
                <a:spcPct val="100000"/>
              </a:lnSpc>
              <a:spcBef>
                <a:spcPts val="565"/>
              </a:spcBef>
            </a:pPr>
            <a:r>
              <a:rPr lang="en-US" altLang="zh-CN" sz="2000" i="0" spc="5" dirty="0">
                <a:solidFill>
                  <a:srgbClr val="2069D2"/>
                </a:solidFill>
              </a:rPr>
              <a:t>—</a:t>
            </a:r>
            <a:r>
              <a:rPr lang="zh-CN" altLang="en-US" sz="2000" i="0" spc="-130" dirty="0">
                <a:solidFill>
                  <a:srgbClr val="2069D2"/>
                </a:solidFill>
              </a:rPr>
              <a:t> </a:t>
            </a:r>
            <a:r>
              <a:rPr lang="en-US" altLang="zh-CN" sz="2000" i="0" spc="5" dirty="0">
                <a:solidFill>
                  <a:srgbClr val="2069D2"/>
                </a:solidFill>
              </a:rPr>
              <a:t>—</a:t>
            </a:r>
            <a:r>
              <a:rPr lang="zh-CN" altLang="en-US" sz="2000" i="0" spc="-130" dirty="0">
                <a:solidFill>
                  <a:srgbClr val="2069D2"/>
                </a:solidFill>
              </a:rPr>
              <a:t> </a:t>
            </a:r>
            <a:r>
              <a:rPr lang="zh-CN" altLang="en-US" sz="1600" i="0" spc="300" dirty="0">
                <a:solidFill>
                  <a:srgbClr val="2069D2"/>
                </a:solidFill>
                <a:latin typeface="Heiti SC Medium" pitchFamily="2" charset="-128"/>
                <a:ea typeface="Heiti SC Medium" pitchFamily="2" charset="-128"/>
              </a:rPr>
              <a:t>案例示</a:t>
            </a:r>
            <a:r>
              <a:rPr lang="zh-CN" altLang="en-US" sz="1600" i="0" spc="5" dirty="0">
                <a:solidFill>
                  <a:srgbClr val="2069D2"/>
                </a:solidFill>
                <a:latin typeface="Heiti SC Medium" pitchFamily="2" charset="-128"/>
                <a:ea typeface="Heiti SC Medium" pitchFamily="2" charset="-128"/>
              </a:rPr>
              <a:t>意</a:t>
            </a:r>
            <a:endParaRPr lang="zh-CN" altLang="en-US" sz="2000" i="0" spc="5" dirty="0">
              <a:solidFill>
                <a:srgbClr val="2069D2"/>
              </a:solidFill>
              <a:latin typeface="Heiti SC Medium" pitchFamily="2" charset="-128"/>
              <a:ea typeface="Heiti SC Medium" pitchFamily="2" charset="-128"/>
            </a:endParaRPr>
          </a:p>
        </p:txBody>
      </p:sp>
      <p:sp>
        <p:nvSpPr>
          <p:cNvPr id="70" name="空心弧 69"/>
          <p:cNvSpPr/>
          <p:nvPr>
            <p:custDataLst>
              <p:tags r:id="rId1"/>
            </p:custDataLst>
          </p:nvPr>
        </p:nvSpPr>
        <p:spPr>
          <a:xfrm rot="9000000">
            <a:off x="1258520" y="2569116"/>
            <a:ext cx="3349535" cy="3349535"/>
          </a:xfrm>
          <a:prstGeom prst="blockArc">
            <a:avLst>
              <a:gd name="adj1" fmla="val 18226258"/>
              <a:gd name="adj2" fmla="val 21461861"/>
              <a:gd name="adj3" fmla="val 20592"/>
            </a:avLst>
          </a:prstGeom>
          <a:solidFill>
            <a:srgbClr val="FFFFFF">
              <a:lumMod val="8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zh-CN" altLang="en-US">
              <a:solidFill>
                <a:srgbClr val="00000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71" name="空心弧 70"/>
          <p:cNvSpPr/>
          <p:nvPr>
            <p:custDataLst>
              <p:tags r:id="rId2"/>
            </p:custDataLst>
          </p:nvPr>
        </p:nvSpPr>
        <p:spPr>
          <a:xfrm rot="12600000">
            <a:off x="1258520" y="2569116"/>
            <a:ext cx="3349535" cy="3349535"/>
          </a:xfrm>
          <a:prstGeom prst="blockArc">
            <a:avLst>
              <a:gd name="adj1" fmla="val 18226258"/>
              <a:gd name="adj2" fmla="val 21461861"/>
              <a:gd name="adj3" fmla="val 20592"/>
            </a:avLst>
          </a:prstGeom>
          <a:solidFill>
            <a:srgbClr val="FFFFFF">
              <a:lumMod val="8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zh-CN" altLang="en-US">
              <a:solidFill>
                <a:srgbClr val="00000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72" name="空心弧 71"/>
          <p:cNvSpPr/>
          <p:nvPr>
            <p:custDataLst>
              <p:tags r:id="rId3"/>
            </p:custDataLst>
          </p:nvPr>
        </p:nvSpPr>
        <p:spPr>
          <a:xfrm rot="1800000">
            <a:off x="1258520" y="2569116"/>
            <a:ext cx="3349535" cy="3349535"/>
          </a:xfrm>
          <a:prstGeom prst="blockArc">
            <a:avLst>
              <a:gd name="adj1" fmla="val 18226258"/>
              <a:gd name="adj2" fmla="val 21461861"/>
              <a:gd name="adj3" fmla="val 20592"/>
            </a:avLst>
          </a:prstGeom>
          <a:solidFill>
            <a:srgbClr val="009EC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zh-CN" altLang="en-US">
              <a:solidFill>
                <a:srgbClr val="00000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73" name="空心弧 72"/>
          <p:cNvSpPr/>
          <p:nvPr>
            <p:custDataLst>
              <p:tags r:id="rId4"/>
            </p:custDataLst>
          </p:nvPr>
        </p:nvSpPr>
        <p:spPr>
          <a:xfrm rot="19800000">
            <a:off x="1258520" y="2569116"/>
            <a:ext cx="3349535" cy="3349535"/>
          </a:xfrm>
          <a:prstGeom prst="blockArc">
            <a:avLst>
              <a:gd name="adj1" fmla="val 18226258"/>
              <a:gd name="adj2" fmla="val 21461861"/>
              <a:gd name="adj3" fmla="val 20592"/>
            </a:avLst>
          </a:prstGeom>
          <a:solidFill>
            <a:srgbClr val="0088D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zh-CN" altLang="en-US">
              <a:solidFill>
                <a:srgbClr val="00000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74" name="矩形: 圆角 132"/>
          <p:cNvSpPr/>
          <p:nvPr>
            <p:custDataLst>
              <p:tags r:id="rId5"/>
            </p:custDataLst>
          </p:nvPr>
        </p:nvSpPr>
        <p:spPr>
          <a:xfrm>
            <a:off x="5015025" y="3182538"/>
            <a:ext cx="2893467" cy="1093014"/>
          </a:xfrm>
          <a:prstGeom prst="roundRect">
            <a:avLst>
              <a:gd name="adj" fmla="val 3638"/>
            </a:avLst>
          </a:prstGeom>
          <a:noFill/>
          <a:ln w="12700" cap="flat" cmpd="sng" algn="ctr">
            <a:solidFill>
              <a:srgbClr val="1D6DC2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75" name="矩形: 圆角 133"/>
          <p:cNvSpPr/>
          <p:nvPr>
            <p:custDataLst>
              <p:tags r:id="rId6"/>
            </p:custDataLst>
          </p:nvPr>
        </p:nvSpPr>
        <p:spPr>
          <a:xfrm>
            <a:off x="5169247" y="2963974"/>
            <a:ext cx="2585025" cy="426281"/>
          </a:xfrm>
          <a:prstGeom prst="roundRect">
            <a:avLst>
              <a:gd name="adj" fmla="val 50000"/>
            </a:avLst>
          </a:prstGeom>
          <a:solidFill>
            <a:srgbClr val="3AD8B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76" name="文本框 75"/>
          <p:cNvSpPr txBox="1"/>
          <p:nvPr>
            <p:custDataLst>
              <p:tags r:id="rId7"/>
            </p:custDataLst>
          </p:nvPr>
        </p:nvSpPr>
        <p:spPr>
          <a:xfrm>
            <a:off x="5638067" y="2966022"/>
            <a:ext cx="1647385" cy="422186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norm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b="1" spc="300" dirty="0">
                <a:solidFill>
                  <a:srgbClr val="FFFFFF"/>
                </a:solidFill>
                <a:latin typeface="Heiti SC Medium" pitchFamily="2" charset="-128"/>
                <a:ea typeface="Heiti SC Medium" pitchFamily="2" charset="-128"/>
                <a:sym typeface="Arial" panose="020B0604020202020204" pitchFamily="34" charset="0"/>
              </a:rPr>
              <a:t>软件培训</a:t>
            </a:r>
          </a:p>
        </p:txBody>
      </p:sp>
      <p:sp>
        <p:nvSpPr>
          <p:cNvPr id="77" name="文本框 76"/>
          <p:cNvSpPr txBox="1"/>
          <p:nvPr>
            <p:custDataLst>
              <p:tags r:id="rId8"/>
            </p:custDataLst>
          </p:nvPr>
        </p:nvSpPr>
        <p:spPr>
          <a:xfrm>
            <a:off x="5169247" y="3464411"/>
            <a:ext cx="2893466" cy="885297"/>
          </a:xfrm>
          <a:prstGeom prst="rect">
            <a:avLst/>
          </a:prstGeom>
          <a:noFill/>
        </p:spPr>
        <p:txBody>
          <a:bodyPr wrap="square" lIns="91440" tIns="45720" rIns="91440" bIns="45720" rtlCol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Medium" pitchFamily="2" charset="-128"/>
                <a:ea typeface="Heiti SC Medium" pitchFamily="2" charset="-128"/>
                <a:sym typeface="Arial" panose="020B0604020202020204" pitchFamily="34" charset="0"/>
              </a:rPr>
              <a:t>前端、后端、移动端培训；</a:t>
            </a:r>
          </a:p>
          <a:p>
            <a:pPr>
              <a:lnSpc>
                <a:spcPct val="120000"/>
              </a:lnSpc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Medium" pitchFamily="2" charset="-128"/>
                <a:ea typeface="Heiti SC Medium" pitchFamily="2" charset="-128"/>
                <a:sym typeface="Arial" panose="020B0604020202020204" pitchFamily="34" charset="0"/>
              </a:rPr>
              <a:t>收银、新建、会员操作培训；</a:t>
            </a:r>
          </a:p>
        </p:txBody>
      </p:sp>
      <p:sp>
        <p:nvSpPr>
          <p:cNvPr id="78" name="矩形: 圆角 140"/>
          <p:cNvSpPr/>
          <p:nvPr>
            <p:custDataLst>
              <p:tags r:id="rId9"/>
            </p:custDataLst>
          </p:nvPr>
        </p:nvSpPr>
        <p:spPr>
          <a:xfrm>
            <a:off x="8142903" y="3182538"/>
            <a:ext cx="2893467" cy="1093014"/>
          </a:xfrm>
          <a:prstGeom prst="roundRect">
            <a:avLst>
              <a:gd name="adj" fmla="val 3638"/>
            </a:avLst>
          </a:prstGeom>
          <a:noFill/>
          <a:ln w="12700" cap="flat" cmpd="sng" algn="ctr">
            <a:solidFill>
              <a:srgbClr val="1D6DC2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79" name="矩形: 圆角 141"/>
          <p:cNvSpPr/>
          <p:nvPr>
            <p:custDataLst>
              <p:tags r:id="rId10"/>
            </p:custDataLst>
          </p:nvPr>
        </p:nvSpPr>
        <p:spPr>
          <a:xfrm>
            <a:off x="8297124" y="2963974"/>
            <a:ext cx="2585025" cy="426281"/>
          </a:xfrm>
          <a:prstGeom prst="roundRect">
            <a:avLst>
              <a:gd name="adj" fmla="val 50000"/>
            </a:avLst>
          </a:prstGeom>
          <a:solidFill>
            <a:srgbClr val="1A90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80" name="文本框 79"/>
          <p:cNvSpPr txBox="1"/>
          <p:nvPr>
            <p:custDataLst>
              <p:tags r:id="rId11"/>
            </p:custDataLst>
          </p:nvPr>
        </p:nvSpPr>
        <p:spPr>
          <a:xfrm>
            <a:off x="8765944" y="2966022"/>
            <a:ext cx="1647385" cy="422186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norm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b="1" spc="300" dirty="0">
                <a:solidFill>
                  <a:srgbClr val="FFFFFF"/>
                </a:solidFill>
                <a:latin typeface="Heiti SC Medium" charset="0"/>
                <a:ea typeface="Heiti SC Medium" charset="0"/>
                <a:sym typeface="Arial" panose="020B0604020202020204" pitchFamily="34" charset="0"/>
              </a:rPr>
              <a:t>汇邻商</a:t>
            </a:r>
            <a:r>
              <a:rPr lang="zh-CN" altLang="en-US" b="1" spc="300" dirty="0">
                <a:solidFill>
                  <a:srgbClr val="FFFFFF"/>
                </a:solidFill>
                <a:latin typeface="Heiti SC Medium" pitchFamily="2" charset="-128"/>
                <a:ea typeface="Heiti SC Medium" pitchFamily="2" charset="-128"/>
                <a:sym typeface="Arial" panose="020B0604020202020204" pitchFamily="34" charset="0"/>
              </a:rPr>
              <a:t>学院</a:t>
            </a:r>
          </a:p>
        </p:txBody>
      </p:sp>
      <p:sp>
        <p:nvSpPr>
          <p:cNvPr id="81" name="文本框 80"/>
          <p:cNvSpPr txBox="1"/>
          <p:nvPr>
            <p:custDataLst>
              <p:tags r:id="rId12"/>
            </p:custDataLst>
          </p:nvPr>
        </p:nvSpPr>
        <p:spPr>
          <a:xfrm>
            <a:off x="8451344" y="3464412"/>
            <a:ext cx="2585025" cy="647660"/>
          </a:xfrm>
          <a:prstGeom prst="rect">
            <a:avLst/>
          </a:prstGeom>
          <a:noFill/>
        </p:spPr>
        <p:txBody>
          <a:bodyPr wrap="square" lIns="91440" tIns="45720" rIns="91440" bIns="45720" rtlCol="0">
            <a:norm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spc="150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Medium" pitchFamily="2" charset="-128"/>
                <a:ea typeface="Heiti SC Medium" pitchFamily="2" charset="-128"/>
                <a:sym typeface="Arial" panose="020B0604020202020204" pitchFamily="34" charset="0"/>
              </a:rPr>
              <a:t>在线课程、案例分享、专家指导；</a:t>
            </a:r>
          </a:p>
        </p:txBody>
      </p:sp>
      <p:sp>
        <p:nvSpPr>
          <p:cNvPr id="82" name="矩形: 圆角 159"/>
          <p:cNvSpPr/>
          <p:nvPr>
            <p:custDataLst>
              <p:tags r:id="rId13"/>
            </p:custDataLst>
          </p:nvPr>
        </p:nvSpPr>
        <p:spPr>
          <a:xfrm>
            <a:off x="5015025" y="4634860"/>
            <a:ext cx="2893467" cy="1093014"/>
          </a:xfrm>
          <a:prstGeom prst="roundRect">
            <a:avLst>
              <a:gd name="adj" fmla="val 3638"/>
            </a:avLst>
          </a:prstGeom>
          <a:noFill/>
          <a:ln w="12700" cap="flat" cmpd="sng" algn="ctr">
            <a:solidFill>
              <a:srgbClr val="1D6DC2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83" name="矩形: 圆角 160"/>
          <p:cNvSpPr/>
          <p:nvPr>
            <p:custDataLst>
              <p:tags r:id="rId14"/>
            </p:custDataLst>
          </p:nvPr>
        </p:nvSpPr>
        <p:spPr>
          <a:xfrm>
            <a:off x="5169247" y="4416296"/>
            <a:ext cx="2585025" cy="426281"/>
          </a:xfrm>
          <a:prstGeom prst="roundRect">
            <a:avLst>
              <a:gd name="adj" fmla="val 50000"/>
            </a:avLst>
          </a:prstGeom>
          <a:solidFill>
            <a:srgbClr val="1A90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84" name="文本框 83"/>
          <p:cNvSpPr txBox="1"/>
          <p:nvPr>
            <p:custDataLst>
              <p:tags r:id="rId15"/>
            </p:custDataLst>
          </p:nvPr>
        </p:nvSpPr>
        <p:spPr>
          <a:xfrm>
            <a:off x="5638067" y="4418344"/>
            <a:ext cx="1647385" cy="422186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norm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b="1" spc="300">
                <a:solidFill>
                  <a:srgbClr val="FFFFFF"/>
                </a:solidFill>
                <a:latin typeface="Heiti SC Medium" pitchFamily="2" charset="-128"/>
                <a:ea typeface="Heiti SC Medium" pitchFamily="2" charset="-128"/>
                <a:sym typeface="Arial" panose="020B0604020202020204" pitchFamily="34" charset="0"/>
              </a:rPr>
              <a:t>话术培训</a:t>
            </a:r>
          </a:p>
        </p:txBody>
      </p:sp>
      <p:sp>
        <p:nvSpPr>
          <p:cNvPr id="85" name="文本框 84"/>
          <p:cNvSpPr txBox="1"/>
          <p:nvPr>
            <p:custDataLst>
              <p:tags r:id="rId16"/>
            </p:custDataLst>
          </p:nvPr>
        </p:nvSpPr>
        <p:spPr>
          <a:xfrm>
            <a:off x="5323467" y="4916734"/>
            <a:ext cx="2585025" cy="647660"/>
          </a:xfrm>
          <a:prstGeom prst="rect">
            <a:avLst/>
          </a:prstGeom>
          <a:noFill/>
        </p:spPr>
        <p:txBody>
          <a:bodyPr wrap="square" lIns="91440" tIns="45720" rIns="91440" bIns="45720" rtlCol="0">
            <a:norm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spc="150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Medium" pitchFamily="2" charset="-128"/>
                <a:ea typeface="Heiti SC Medium" pitchFamily="2" charset="-128"/>
                <a:sym typeface="Arial" panose="020B0604020202020204" pitchFamily="34" charset="0"/>
              </a:rPr>
              <a:t>售前话术、售后话术、推销话术；</a:t>
            </a:r>
          </a:p>
        </p:txBody>
      </p:sp>
      <p:sp>
        <p:nvSpPr>
          <p:cNvPr id="86" name="矩形: 圆角 163"/>
          <p:cNvSpPr/>
          <p:nvPr>
            <p:custDataLst>
              <p:tags r:id="rId17"/>
            </p:custDataLst>
          </p:nvPr>
        </p:nvSpPr>
        <p:spPr>
          <a:xfrm>
            <a:off x="8142903" y="4634860"/>
            <a:ext cx="2893467" cy="1093014"/>
          </a:xfrm>
          <a:prstGeom prst="roundRect">
            <a:avLst>
              <a:gd name="adj" fmla="val 3638"/>
            </a:avLst>
          </a:prstGeom>
          <a:noFill/>
          <a:ln w="12700" cap="flat" cmpd="sng" algn="ctr">
            <a:solidFill>
              <a:srgbClr val="1D6DC2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87" name="矩形: 圆角 164"/>
          <p:cNvSpPr/>
          <p:nvPr>
            <p:custDataLst>
              <p:tags r:id="rId18"/>
            </p:custDataLst>
          </p:nvPr>
        </p:nvSpPr>
        <p:spPr>
          <a:xfrm>
            <a:off x="8297124" y="4416296"/>
            <a:ext cx="2585025" cy="426281"/>
          </a:xfrm>
          <a:prstGeom prst="roundRect">
            <a:avLst>
              <a:gd name="adj" fmla="val 50000"/>
            </a:avLst>
          </a:prstGeom>
          <a:solidFill>
            <a:srgbClr val="3AD8B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88" name="文本框 87"/>
          <p:cNvSpPr txBox="1"/>
          <p:nvPr>
            <p:custDataLst>
              <p:tags r:id="rId19"/>
            </p:custDataLst>
          </p:nvPr>
        </p:nvSpPr>
        <p:spPr>
          <a:xfrm>
            <a:off x="8765944" y="4418344"/>
            <a:ext cx="1647385" cy="422186"/>
          </a:xfrm>
          <a:prstGeom prst="rect">
            <a:avLst/>
          </a:prstGeom>
          <a:noFill/>
        </p:spPr>
        <p:txBody>
          <a:bodyPr wrap="square" lIns="91440" tIns="45720" rIns="91440" bIns="45720" rtlCol="0" anchor="ctr">
            <a:norm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b="1" spc="300">
                <a:solidFill>
                  <a:srgbClr val="FFFFFF"/>
                </a:solidFill>
                <a:latin typeface="Heiti SC Medium" pitchFamily="2" charset="-128"/>
                <a:ea typeface="Heiti SC Medium" pitchFamily="2" charset="-128"/>
                <a:sym typeface="Arial" panose="020B0604020202020204" pitchFamily="34" charset="0"/>
              </a:rPr>
              <a:t>商品培训</a:t>
            </a:r>
          </a:p>
        </p:txBody>
      </p:sp>
      <p:sp>
        <p:nvSpPr>
          <p:cNvPr id="89" name="文本框 88"/>
          <p:cNvSpPr txBox="1"/>
          <p:nvPr>
            <p:custDataLst>
              <p:tags r:id="rId20"/>
            </p:custDataLst>
          </p:nvPr>
        </p:nvSpPr>
        <p:spPr>
          <a:xfrm>
            <a:off x="8451345" y="4916734"/>
            <a:ext cx="2585025" cy="647660"/>
          </a:xfrm>
          <a:prstGeom prst="rect">
            <a:avLst/>
          </a:prstGeom>
          <a:noFill/>
        </p:spPr>
        <p:txBody>
          <a:bodyPr wrap="square" lIns="91440" tIns="45720" rIns="91440" bIns="45720" rtlCol="0">
            <a:norm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spc="150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Medium" pitchFamily="2" charset="-128"/>
                <a:ea typeface="Heiti SC Medium" pitchFamily="2" charset="-128"/>
                <a:sym typeface="Arial" panose="020B0604020202020204" pitchFamily="34" charset="0"/>
              </a:rPr>
              <a:t>卖点培训、陈列培训、套餐搭配培训；</a:t>
            </a:r>
          </a:p>
        </p:txBody>
      </p:sp>
      <p:sp>
        <p:nvSpPr>
          <p:cNvPr id="90" name="空心弧 89"/>
          <p:cNvSpPr/>
          <p:nvPr>
            <p:custDataLst>
              <p:tags r:id="rId21"/>
            </p:custDataLst>
          </p:nvPr>
        </p:nvSpPr>
        <p:spPr>
          <a:xfrm rot="5400000">
            <a:off x="1258520" y="2569117"/>
            <a:ext cx="3349535" cy="3349535"/>
          </a:xfrm>
          <a:prstGeom prst="blockArc">
            <a:avLst>
              <a:gd name="adj1" fmla="val 18226258"/>
              <a:gd name="adj2" fmla="val 21461861"/>
              <a:gd name="adj3" fmla="val 20592"/>
            </a:avLst>
          </a:prstGeom>
          <a:solidFill>
            <a:srgbClr val="00AFA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zh-CN" altLang="en-US">
              <a:solidFill>
                <a:srgbClr val="00000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91" name="空心弧 90"/>
          <p:cNvSpPr/>
          <p:nvPr>
            <p:custDataLst>
              <p:tags r:id="rId22"/>
            </p:custDataLst>
          </p:nvPr>
        </p:nvSpPr>
        <p:spPr>
          <a:xfrm rot="16200000">
            <a:off x="1258520" y="2569116"/>
            <a:ext cx="3349535" cy="3349535"/>
          </a:xfrm>
          <a:prstGeom prst="blockArc">
            <a:avLst>
              <a:gd name="adj1" fmla="val 18226258"/>
              <a:gd name="adj2" fmla="val 21461861"/>
              <a:gd name="adj3" fmla="val 20592"/>
            </a:avLst>
          </a:prstGeom>
          <a:solidFill>
            <a:srgbClr val="1D6DC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zh-CN" altLang="en-US">
              <a:solidFill>
                <a:srgbClr val="00000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92" name="Freeform 148"/>
          <p:cNvSpPr>
            <a:spLocks noEditPoints="1"/>
          </p:cNvSpPr>
          <p:nvPr>
            <p:custDataLst>
              <p:tags r:id="rId23"/>
            </p:custDataLst>
          </p:nvPr>
        </p:nvSpPr>
        <p:spPr bwMode="auto">
          <a:xfrm>
            <a:off x="3432201" y="5206720"/>
            <a:ext cx="269273" cy="344386"/>
          </a:xfrm>
          <a:custGeom>
            <a:avLst/>
            <a:gdLst>
              <a:gd name="T0" fmla="*/ 83 w 97"/>
              <a:gd name="T1" fmla="*/ 44 h 123"/>
              <a:gd name="T2" fmla="*/ 83 w 97"/>
              <a:gd name="T3" fmla="*/ 35 h 123"/>
              <a:gd name="T4" fmla="*/ 48 w 97"/>
              <a:gd name="T5" fmla="*/ 0 h 123"/>
              <a:gd name="T6" fmla="*/ 14 w 97"/>
              <a:gd name="T7" fmla="*/ 35 h 123"/>
              <a:gd name="T8" fmla="*/ 14 w 97"/>
              <a:gd name="T9" fmla="*/ 44 h 123"/>
              <a:gd name="T10" fmla="*/ 0 w 97"/>
              <a:gd name="T11" fmla="*/ 64 h 123"/>
              <a:gd name="T12" fmla="*/ 0 w 97"/>
              <a:gd name="T13" fmla="*/ 103 h 123"/>
              <a:gd name="T14" fmla="*/ 21 w 97"/>
              <a:gd name="T15" fmla="*/ 123 h 123"/>
              <a:gd name="T16" fmla="*/ 76 w 97"/>
              <a:gd name="T17" fmla="*/ 123 h 123"/>
              <a:gd name="T18" fmla="*/ 97 w 97"/>
              <a:gd name="T19" fmla="*/ 103 h 123"/>
              <a:gd name="T20" fmla="*/ 97 w 97"/>
              <a:gd name="T21" fmla="*/ 64 h 123"/>
              <a:gd name="T22" fmla="*/ 83 w 97"/>
              <a:gd name="T23" fmla="*/ 44 h 123"/>
              <a:gd name="T24" fmla="*/ 48 w 97"/>
              <a:gd name="T25" fmla="*/ 14 h 123"/>
              <a:gd name="T26" fmla="*/ 69 w 97"/>
              <a:gd name="T27" fmla="*/ 35 h 123"/>
              <a:gd name="T28" fmla="*/ 69 w 97"/>
              <a:gd name="T29" fmla="*/ 43 h 123"/>
              <a:gd name="T30" fmla="*/ 28 w 97"/>
              <a:gd name="T31" fmla="*/ 43 h 123"/>
              <a:gd name="T32" fmla="*/ 28 w 97"/>
              <a:gd name="T33" fmla="*/ 35 h 123"/>
              <a:gd name="T34" fmla="*/ 48 w 97"/>
              <a:gd name="T35" fmla="*/ 14 h 123"/>
              <a:gd name="T36" fmla="*/ 55 w 97"/>
              <a:gd name="T37" fmla="*/ 87 h 123"/>
              <a:gd name="T38" fmla="*/ 55 w 97"/>
              <a:gd name="T39" fmla="*/ 95 h 123"/>
              <a:gd name="T40" fmla="*/ 48 w 97"/>
              <a:gd name="T41" fmla="*/ 102 h 123"/>
              <a:gd name="T42" fmla="*/ 42 w 97"/>
              <a:gd name="T43" fmla="*/ 95 h 123"/>
              <a:gd name="T44" fmla="*/ 42 w 97"/>
              <a:gd name="T45" fmla="*/ 87 h 123"/>
              <a:gd name="T46" fmla="*/ 36 w 97"/>
              <a:gd name="T47" fmla="*/ 77 h 123"/>
              <a:gd name="T48" fmla="*/ 48 w 97"/>
              <a:gd name="T49" fmla="*/ 65 h 123"/>
              <a:gd name="T50" fmla="*/ 61 w 97"/>
              <a:gd name="T51" fmla="*/ 77 h 123"/>
              <a:gd name="T52" fmla="*/ 55 w 97"/>
              <a:gd name="T53" fmla="*/ 87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97" h="123">
                <a:moveTo>
                  <a:pt x="83" y="44"/>
                </a:moveTo>
                <a:cubicBezTo>
                  <a:pt x="83" y="35"/>
                  <a:pt x="83" y="35"/>
                  <a:pt x="83" y="35"/>
                </a:cubicBezTo>
                <a:cubicBezTo>
                  <a:pt x="83" y="16"/>
                  <a:pt x="67" y="0"/>
                  <a:pt x="48" y="0"/>
                </a:cubicBezTo>
                <a:cubicBezTo>
                  <a:pt x="29" y="0"/>
                  <a:pt x="14" y="16"/>
                  <a:pt x="14" y="35"/>
                </a:cubicBezTo>
                <a:cubicBezTo>
                  <a:pt x="14" y="44"/>
                  <a:pt x="14" y="44"/>
                  <a:pt x="14" y="44"/>
                </a:cubicBezTo>
                <a:cubicBezTo>
                  <a:pt x="6" y="47"/>
                  <a:pt x="0" y="55"/>
                  <a:pt x="0" y="64"/>
                </a:cubicBezTo>
                <a:cubicBezTo>
                  <a:pt x="0" y="103"/>
                  <a:pt x="0" y="103"/>
                  <a:pt x="0" y="103"/>
                </a:cubicBezTo>
                <a:cubicBezTo>
                  <a:pt x="0" y="114"/>
                  <a:pt x="9" y="123"/>
                  <a:pt x="21" y="123"/>
                </a:cubicBezTo>
                <a:cubicBezTo>
                  <a:pt x="76" y="123"/>
                  <a:pt x="76" y="123"/>
                  <a:pt x="76" y="123"/>
                </a:cubicBezTo>
                <a:cubicBezTo>
                  <a:pt x="88" y="123"/>
                  <a:pt x="97" y="114"/>
                  <a:pt x="97" y="103"/>
                </a:cubicBezTo>
                <a:cubicBezTo>
                  <a:pt x="97" y="64"/>
                  <a:pt x="97" y="64"/>
                  <a:pt x="97" y="64"/>
                </a:cubicBezTo>
                <a:cubicBezTo>
                  <a:pt x="97" y="55"/>
                  <a:pt x="91" y="47"/>
                  <a:pt x="83" y="44"/>
                </a:cubicBezTo>
                <a:close/>
                <a:moveTo>
                  <a:pt x="48" y="14"/>
                </a:moveTo>
                <a:cubicBezTo>
                  <a:pt x="60" y="14"/>
                  <a:pt x="69" y="23"/>
                  <a:pt x="69" y="35"/>
                </a:cubicBezTo>
                <a:cubicBezTo>
                  <a:pt x="69" y="43"/>
                  <a:pt x="69" y="43"/>
                  <a:pt x="69" y="43"/>
                </a:cubicBezTo>
                <a:cubicBezTo>
                  <a:pt x="28" y="43"/>
                  <a:pt x="28" y="43"/>
                  <a:pt x="28" y="43"/>
                </a:cubicBezTo>
                <a:cubicBezTo>
                  <a:pt x="28" y="35"/>
                  <a:pt x="28" y="35"/>
                  <a:pt x="28" y="35"/>
                </a:cubicBezTo>
                <a:cubicBezTo>
                  <a:pt x="28" y="23"/>
                  <a:pt x="37" y="14"/>
                  <a:pt x="48" y="14"/>
                </a:cubicBezTo>
                <a:close/>
                <a:moveTo>
                  <a:pt x="55" y="87"/>
                </a:moveTo>
                <a:cubicBezTo>
                  <a:pt x="55" y="95"/>
                  <a:pt x="55" y="95"/>
                  <a:pt x="55" y="95"/>
                </a:cubicBezTo>
                <a:cubicBezTo>
                  <a:pt x="55" y="99"/>
                  <a:pt x="52" y="102"/>
                  <a:pt x="48" y="102"/>
                </a:cubicBezTo>
                <a:cubicBezTo>
                  <a:pt x="45" y="102"/>
                  <a:pt x="42" y="99"/>
                  <a:pt x="42" y="95"/>
                </a:cubicBezTo>
                <a:cubicBezTo>
                  <a:pt x="42" y="87"/>
                  <a:pt x="42" y="87"/>
                  <a:pt x="42" y="87"/>
                </a:cubicBezTo>
                <a:cubicBezTo>
                  <a:pt x="38" y="85"/>
                  <a:pt x="36" y="81"/>
                  <a:pt x="36" y="77"/>
                </a:cubicBezTo>
                <a:cubicBezTo>
                  <a:pt x="36" y="70"/>
                  <a:pt x="42" y="65"/>
                  <a:pt x="48" y="65"/>
                </a:cubicBezTo>
                <a:cubicBezTo>
                  <a:pt x="55" y="65"/>
                  <a:pt x="61" y="70"/>
                  <a:pt x="61" y="77"/>
                </a:cubicBezTo>
                <a:cubicBezTo>
                  <a:pt x="61" y="81"/>
                  <a:pt x="58" y="85"/>
                  <a:pt x="55" y="8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/>
          <a:lstStyle/>
          <a:p>
            <a:pPr eaLnBrk="1" hangingPunct="1">
              <a:lnSpc>
                <a:spcPct val="120000"/>
              </a:lnSpc>
            </a:pPr>
            <a:endParaRPr lang="id-ID" sz="1800" kern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93" name="settings_320253"/>
          <p:cNvSpPr>
            <a:spLocks noChangeAspect="1"/>
          </p:cNvSpPr>
          <p:nvPr>
            <p:custDataLst>
              <p:tags r:id="rId24"/>
            </p:custDataLst>
          </p:nvPr>
        </p:nvSpPr>
        <p:spPr bwMode="auto">
          <a:xfrm>
            <a:off x="3394384" y="2970877"/>
            <a:ext cx="344907" cy="344386"/>
          </a:xfrm>
          <a:custGeom>
            <a:avLst/>
            <a:gdLst>
              <a:gd name="connsiteX0" fmla="*/ 303820 w 607639"/>
              <a:gd name="connsiteY0" fmla="*/ 278099 h 606722"/>
              <a:gd name="connsiteX1" fmla="*/ 329118 w 607639"/>
              <a:gd name="connsiteY1" fmla="*/ 303362 h 606722"/>
              <a:gd name="connsiteX2" fmla="*/ 303820 w 607639"/>
              <a:gd name="connsiteY2" fmla="*/ 328625 h 606722"/>
              <a:gd name="connsiteX3" fmla="*/ 278522 w 607639"/>
              <a:gd name="connsiteY3" fmla="*/ 303362 h 606722"/>
              <a:gd name="connsiteX4" fmla="*/ 303820 w 607639"/>
              <a:gd name="connsiteY4" fmla="*/ 278099 h 606722"/>
              <a:gd name="connsiteX5" fmla="*/ 303775 w 607639"/>
              <a:gd name="connsiteY5" fmla="*/ 252735 h 606722"/>
              <a:gd name="connsiteX6" fmla="*/ 253140 w 607639"/>
              <a:gd name="connsiteY6" fmla="*/ 303317 h 606722"/>
              <a:gd name="connsiteX7" fmla="*/ 303775 w 607639"/>
              <a:gd name="connsiteY7" fmla="*/ 353900 h 606722"/>
              <a:gd name="connsiteX8" fmla="*/ 354410 w 607639"/>
              <a:gd name="connsiteY8" fmla="*/ 303317 h 606722"/>
              <a:gd name="connsiteX9" fmla="*/ 303775 w 607639"/>
              <a:gd name="connsiteY9" fmla="*/ 252735 h 606722"/>
              <a:gd name="connsiteX10" fmla="*/ 303775 w 607639"/>
              <a:gd name="connsiteY10" fmla="*/ 202241 h 606722"/>
              <a:gd name="connsiteX11" fmla="*/ 405045 w 607639"/>
              <a:gd name="connsiteY11" fmla="*/ 303317 h 606722"/>
              <a:gd name="connsiteX12" fmla="*/ 303775 w 607639"/>
              <a:gd name="connsiteY12" fmla="*/ 404482 h 606722"/>
              <a:gd name="connsiteX13" fmla="*/ 202593 w 607639"/>
              <a:gd name="connsiteY13" fmla="*/ 303317 h 606722"/>
              <a:gd name="connsiteX14" fmla="*/ 303775 w 607639"/>
              <a:gd name="connsiteY14" fmla="*/ 202241 h 606722"/>
              <a:gd name="connsiteX15" fmla="*/ 303775 w 607639"/>
              <a:gd name="connsiteY15" fmla="*/ 151703 h 606722"/>
              <a:gd name="connsiteX16" fmla="*/ 151932 w 607639"/>
              <a:gd name="connsiteY16" fmla="*/ 303317 h 606722"/>
              <a:gd name="connsiteX17" fmla="*/ 303775 w 607639"/>
              <a:gd name="connsiteY17" fmla="*/ 455019 h 606722"/>
              <a:gd name="connsiteX18" fmla="*/ 455707 w 607639"/>
              <a:gd name="connsiteY18" fmla="*/ 303317 h 606722"/>
              <a:gd name="connsiteX19" fmla="*/ 303775 w 607639"/>
              <a:gd name="connsiteY19" fmla="*/ 151703 h 606722"/>
              <a:gd name="connsiteX20" fmla="*/ 253131 w 607639"/>
              <a:gd name="connsiteY20" fmla="*/ 0 h 606722"/>
              <a:gd name="connsiteX21" fmla="*/ 354419 w 607639"/>
              <a:gd name="connsiteY21" fmla="*/ 0 h 606722"/>
              <a:gd name="connsiteX22" fmla="*/ 379786 w 607639"/>
              <a:gd name="connsiteY22" fmla="*/ 25239 h 606722"/>
              <a:gd name="connsiteX23" fmla="*/ 379786 w 607639"/>
              <a:gd name="connsiteY23" fmla="*/ 62387 h 606722"/>
              <a:gd name="connsiteX24" fmla="*/ 420639 w 607639"/>
              <a:gd name="connsiteY24" fmla="*/ 79451 h 606722"/>
              <a:gd name="connsiteX25" fmla="*/ 446985 w 607639"/>
              <a:gd name="connsiteY25" fmla="*/ 53145 h 606722"/>
              <a:gd name="connsiteX26" fmla="*/ 482854 w 607639"/>
              <a:gd name="connsiteY26" fmla="*/ 53145 h 606722"/>
              <a:gd name="connsiteX27" fmla="*/ 554414 w 607639"/>
              <a:gd name="connsiteY27" fmla="*/ 124597 h 606722"/>
              <a:gd name="connsiteX28" fmla="*/ 554414 w 607639"/>
              <a:gd name="connsiteY28" fmla="*/ 160323 h 606722"/>
              <a:gd name="connsiteX29" fmla="*/ 528069 w 607639"/>
              <a:gd name="connsiteY29" fmla="*/ 186629 h 606722"/>
              <a:gd name="connsiteX30" fmla="*/ 545158 w 607639"/>
              <a:gd name="connsiteY30" fmla="*/ 227510 h 606722"/>
              <a:gd name="connsiteX31" fmla="*/ 582273 w 607639"/>
              <a:gd name="connsiteY31" fmla="*/ 227510 h 606722"/>
              <a:gd name="connsiteX32" fmla="*/ 607639 w 607639"/>
              <a:gd name="connsiteY32" fmla="*/ 252749 h 606722"/>
              <a:gd name="connsiteX33" fmla="*/ 607639 w 607639"/>
              <a:gd name="connsiteY33" fmla="*/ 353884 h 606722"/>
              <a:gd name="connsiteX34" fmla="*/ 582273 w 607639"/>
              <a:gd name="connsiteY34" fmla="*/ 379212 h 606722"/>
              <a:gd name="connsiteX35" fmla="*/ 545158 w 607639"/>
              <a:gd name="connsiteY35" fmla="*/ 379212 h 606722"/>
              <a:gd name="connsiteX36" fmla="*/ 528069 w 607639"/>
              <a:gd name="connsiteY36" fmla="*/ 420004 h 606722"/>
              <a:gd name="connsiteX37" fmla="*/ 554414 w 607639"/>
              <a:gd name="connsiteY37" fmla="*/ 446310 h 606722"/>
              <a:gd name="connsiteX38" fmla="*/ 554414 w 607639"/>
              <a:gd name="connsiteY38" fmla="*/ 482125 h 606722"/>
              <a:gd name="connsiteX39" fmla="*/ 482854 w 607639"/>
              <a:gd name="connsiteY39" fmla="*/ 553577 h 606722"/>
              <a:gd name="connsiteX40" fmla="*/ 446985 w 607639"/>
              <a:gd name="connsiteY40" fmla="*/ 553577 h 606722"/>
              <a:gd name="connsiteX41" fmla="*/ 420639 w 607639"/>
              <a:gd name="connsiteY41" fmla="*/ 527271 h 606722"/>
              <a:gd name="connsiteX42" fmla="*/ 379786 w 607639"/>
              <a:gd name="connsiteY42" fmla="*/ 544246 h 606722"/>
              <a:gd name="connsiteX43" fmla="*/ 379786 w 607639"/>
              <a:gd name="connsiteY43" fmla="*/ 581394 h 606722"/>
              <a:gd name="connsiteX44" fmla="*/ 354419 w 607639"/>
              <a:gd name="connsiteY44" fmla="*/ 606722 h 606722"/>
              <a:gd name="connsiteX45" fmla="*/ 253131 w 607639"/>
              <a:gd name="connsiteY45" fmla="*/ 606722 h 606722"/>
              <a:gd name="connsiteX46" fmla="*/ 227854 w 607639"/>
              <a:gd name="connsiteY46" fmla="*/ 581394 h 606722"/>
              <a:gd name="connsiteX47" fmla="*/ 227854 w 607639"/>
              <a:gd name="connsiteY47" fmla="*/ 544246 h 606722"/>
              <a:gd name="connsiteX48" fmla="*/ 186911 w 607639"/>
              <a:gd name="connsiteY48" fmla="*/ 527271 h 606722"/>
              <a:gd name="connsiteX49" fmla="*/ 160566 w 607639"/>
              <a:gd name="connsiteY49" fmla="*/ 553577 h 606722"/>
              <a:gd name="connsiteX50" fmla="*/ 124786 w 607639"/>
              <a:gd name="connsiteY50" fmla="*/ 553577 h 606722"/>
              <a:gd name="connsiteX51" fmla="*/ 53225 w 607639"/>
              <a:gd name="connsiteY51" fmla="*/ 482125 h 606722"/>
              <a:gd name="connsiteX52" fmla="*/ 53225 w 607639"/>
              <a:gd name="connsiteY52" fmla="*/ 446310 h 606722"/>
              <a:gd name="connsiteX53" fmla="*/ 79482 w 607639"/>
              <a:gd name="connsiteY53" fmla="*/ 420004 h 606722"/>
              <a:gd name="connsiteX54" fmla="*/ 62482 w 607639"/>
              <a:gd name="connsiteY54" fmla="*/ 379212 h 606722"/>
              <a:gd name="connsiteX55" fmla="*/ 25278 w 607639"/>
              <a:gd name="connsiteY55" fmla="*/ 379212 h 606722"/>
              <a:gd name="connsiteX56" fmla="*/ 0 w 607639"/>
              <a:gd name="connsiteY56" fmla="*/ 353884 h 606722"/>
              <a:gd name="connsiteX57" fmla="*/ 0 w 607639"/>
              <a:gd name="connsiteY57" fmla="*/ 252749 h 606722"/>
              <a:gd name="connsiteX58" fmla="*/ 25278 w 607639"/>
              <a:gd name="connsiteY58" fmla="*/ 227510 h 606722"/>
              <a:gd name="connsiteX59" fmla="*/ 62482 w 607639"/>
              <a:gd name="connsiteY59" fmla="*/ 227510 h 606722"/>
              <a:gd name="connsiteX60" fmla="*/ 79482 w 607639"/>
              <a:gd name="connsiteY60" fmla="*/ 186629 h 606722"/>
              <a:gd name="connsiteX61" fmla="*/ 53225 w 607639"/>
              <a:gd name="connsiteY61" fmla="*/ 160323 h 606722"/>
              <a:gd name="connsiteX62" fmla="*/ 53225 w 607639"/>
              <a:gd name="connsiteY62" fmla="*/ 124597 h 606722"/>
              <a:gd name="connsiteX63" fmla="*/ 124786 w 607639"/>
              <a:gd name="connsiteY63" fmla="*/ 53145 h 606722"/>
              <a:gd name="connsiteX64" fmla="*/ 160566 w 607639"/>
              <a:gd name="connsiteY64" fmla="*/ 53145 h 606722"/>
              <a:gd name="connsiteX65" fmla="*/ 186911 w 607639"/>
              <a:gd name="connsiteY65" fmla="*/ 79451 h 606722"/>
              <a:gd name="connsiteX66" fmla="*/ 227854 w 607639"/>
              <a:gd name="connsiteY66" fmla="*/ 62387 h 606722"/>
              <a:gd name="connsiteX67" fmla="*/ 227854 w 607639"/>
              <a:gd name="connsiteY67" fmla="*/ 25239 h 606722"/>
              <a:gd name="connsiteX68" fmla="*/ 253131 w 607639"/>
              <a:gd name="connsiteY68" fmla="*/ 0 h 606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</a:cxnLst>
            <a:rect l="l" t="t" r="r" b="b"/>
            <a:pathLst>
              <a:path w="607639" h="606722">
                <a:moveTo>
                  <a:pt x="303820" y="278099"/>
                </a:moveTo>
                <a:cubicBezTo>
                  <a:pt x="317792" y="278099"/>
                  <a:pt x="329118" y="289410"/>
                  <a:pt x="329118" y="303362"/>
                </a:cubicBezTo>
                <a:cubicBezTo>
                  <a:pt x="329118" y="317314"/>
                  <a:pt x="317792" y="328625"/>
                  <a:pt x="303820" y="328625"/>
                </a:cubicBezTo>
                <a:cubicBezTo>
                  <a:pt x="289848" y="328625"/>
                  <a:pt x="278522" y="317314"/>
                  <a:pt x="278522" y="303362"/>
                </a:cubicBezTo>
                <a:cubicBezTo>
                  <a:pt x="278522" y="289410"/>
                  <a:pt x="289848" y="278099"/>
                  <a:pt x="303820" y="278099"/>
                </a:cubicBezTo>
                <a:close/>
                <a:moveTo>
                  <a:pt x="303775" y="252735"/>
                </a:moveTo>
                <a:cubicBezTo>
                  <a:pt x="275921" y="252735"/>
                  <a:pt x="253140" y="275492"/>
                  <a:pt x="253140" y="303317"/>
                </a:cubicBezTo>
                <a:cubicBezTo>
                  <a:pt x="253140" y="331231"/>
                  <a:pt x="275921" y="353900"/>
                  <a:pt x="303775" y="353900"/>
                </a:cubicBezTo>
                <a:cubicBezTo>
                  <a:pt x="331718" y="353900"/>
                  <a:pt x="354410" y="331231"/>
                  <a:pt x="354410" y="303317"/>
                </a:cubicBezTo>
                <a:cubicBezTo>
                  <a:pt x="354410" y="275492"/>
                  <a:pt x="331718" y="252735"/>
                  <a:pt x="303775" y="252735"/>
                </a:cubicBezTo>
                <a:close/>
                <a:moveTo>
                  <a:pt x="303775" y="202241"/>
                </a:moveTo>
                <a:cubicBezTo>
                  <a:pt x="359660" y="202241"/>
                  <a:pt x="405045" y="247579"/>
                  <a:pt x="405045" y="303317"/>
                </a:cubicBezTo>
                <a:cubicBezTo>
                  <a:pt x="405045" y="359144"/>
                  <a:pt x="359660" y="404482"/>
                  <a:pt x="303775" y="404482"/>
                </a:cubicBezTo>
                <a:cubicBezTo>
                  <a:pt x="247978" y="404482"/>
                  <a:pt x="202593" y="359144"/>
                  <a:pt x="202593" y="303317"/>
                </a:cubicBezTo>
                <a:cubicBezTo>
                  <a:pt x="202593" y="247579"/>
                  <a:pt x="247978" y="202241"/>
                  <a:pt x="303775" y="202241"/>
                </a:cubicBezTo>
                <a:close/>
                <a:moveTo>
                  <a:pt x="303775" y="151703"/>
                </a:moveTo>
                <a:cubicBezTo>
                  <a:pt x="220021" y="151703"/>
                  <a:pt x="151932" y="219689"/>
                  <a:pt x="151932" y="303317"/>
                </a:cubicBezTo>
                <a:cubicBezTo>
                  <a:pt x="151932" y="387033"/>
                  <a:pt x="220021" y="455019"/>
                  <a:pt x="303775" y="455019"/>
                </a:cubicBezTo>
                <a:cubicBezTo>
                  <a:pt x="387618" y="455019"/>
                  <a:pt x="455707" y="387033"/>
                  <a:pt x="455707" y="303317"/>
                </a:cubicBezTo>
                <a:cubicBezTo>
                  <a:pt x="455707" y="219689"/>
                  <a:pt x="387618" y="151703"/>
                  <a:pt x="303775" y="151703"/>
                </a:cubicBezTo>
                <a:close/>
                <a:moveTo>
                  <a:pt x="253131" y="0"/>
                </a:moveTo>
                <a:lnTo>
                  <a:pt x="354419" y="0"/>
                </a:lnTo>
                <a:cubicBezTo>
                  <a:pt x="368482" y="0"/>
                  <a:pt x="379786" y="11287"/>
                  <a:pt x="379786" y="25239"/>
                </a:cubicBezTo>
                <a:lnTo>
                  <a:pt x="379786" y="62387"/>
                </a:lnTo>
                <a:cubicBezTo>
                  <a:pt x="393849" y="66831"/>
                  <a:pt x="407555" y="72519"/>
                  <a:pt x="420639" y="79451"/>
                </a:cubicBezTo>
                <a:lnTo>
                  <a:pt x="446985" y="53145"/>
                </a:lnTo>
                <a:cubicBezTo>
                  <a:pt x="456953" y="43191"/>
                  <a:pt x="472974" y="43191"/>
                  <a:pt x="482854" y="53145"/>
                </a:cubicBezTo>
                <a:lnTo>
                  <a:pt x="554414" y="124597"/>
                </a:lnTo>
                <a:cubicBezTo>
                  <a:pt x="564294" y="134462"/>
                  <a:pt x="564294" y="150459"/>
                  <a:pt x="554414" y="160323"/>
                </a:cubicBezTo>
                <a:lnTo>
                  <a:pt x="528069" y="186629"/>
                </a:lnTo>
                <a:cubicBezTo>
                  <a:pt x="535011" y="199782"/>
                  <a:pt x="540707" y="213468"/>
                  <a:pt x="545158" y="227510"/>
                </a:cubicBezTo>
                <a:lnTo>
                  <a:pt x="582273" y="227510"/>
                </a:lnTo>
                <a:cubicBezTo>
                  <a:pt x="596336" y="227510"/>
                  <a:pt x="607639" y="238796"/>
                  <a:pt x="607639" y="252749"/>
                </a:cubicBezTo>
                <a:lnTo>
                  <a:pt x="607639" y="353884"/>
                </a:lnTo>
                <a:cubicBezTo>
                  <a:pt x="607639" y="367926"/>
                  <a:pt x="596247" y="379212"/>
                  <a:pt x="582273" y="379212"/>
                </a:cubicBezTo>
                <a:lnTo>
                  <a:pt x="545158" y="379212"/>
                </a:lnTo>
                <a:cubicBezTo>
                  <a:pt x="540707" y="393254"/>
                  <a:pt x="535011" y="406940"/>
                  <a:pt x="528069" y="420004"/>
                </a:cubicBezTo>
                <a:lnTo>
                  <a:pt x="554414" y="446310"/>
                </a:lnTo>
                <a:cubicBezTo>
                  <a:pt x="564294" y="456263"/>
                  <a:pt x="564294" y="472260"/>
                  <a:pt x="554414" y="482125"/>
                </a:cubicBezTo>
                <a:lnTo>
                  <a:pt x="482854" y="553577"/>
                </a:lnTo>
                <a:cubicBezTo>
                  <a:pt x="472974" y="563442"/>
                  <a:pt x="456953" y="563442"/>
                  <a:pt x="446985" y="553577"/>
                </a:cubicBezTo>
                <a:lnTo>
                  <a:pt x="420639" y="527271"/>
                </a:lnTo>
                <a:cubicBezTo>
                  <a:pt x="407555" y="534203"/>
                  <a:pt x="393849" y="539802"/>
                  <a:pt x="379786" y="544246"/>
                </a:cubicBezTo>
                <a:lnTo>
                  <a:pt x="379786" y="581394"/>
                </a:lnTo>
                <a:cubicBezTo>
                  <a:pt x="379786" y="595435"/>
                  <a:pt x="368393" y="606722"/>
                  <a:pt x="354419" y="606722"/>
                </a:cubicBezTo>
                <a:lnTo>
                  <a:pt x="253131" y="606722"/>
                </a:lnTo>
                <a:cubicBezTo>
                  <a:pt x="239157" y="606722"/>
                  <a:pt x="227854" y="595435"/>
                  <a:pt x="227854" y="581394"/>
                </a:cubicBezTo>
                <a:lnTo>
                  <a:pt x="227854" y="544246"/>
                </a:lnTo>
                <a:cubicBezTo>
                  <a:pt x="213791" y="539802"/>
                  <a:pt x="200084" y="534203"/>
                  <a:pt x="186911" y="527271"/>
                </a:cubicBezTo>
                <a:lnTo>
                  <a:pt x="160566" y="553577"/>
                </a:lnTo>
                <a:cubicBezTo>
                  <a:pt x="150686" y="563442"/>
                  <a:pt x="134665" y="563442"/>
                  <a:pt x="124786" y="553577"/>
                </a:cubicBezTo>
                <a:lnTo>
                  <a:pt x="53225" y="482125"/>
                </a:lnTo>
                <a:cubicBezTo>
                  <a:pt x="43257" y="472260"/>
                  <a:pt x="43257" y="456263"/>
                  <a:pt x="53225" y="446310"/>
                </a:cubicBezTo>
                <a:lnTo>
                  <a:pt x="79482" y="420004"/>
                </a:lnTo>
                <a:cubicBezTo>
                  <a:pt x="72629" y="406940"/>
                  <a:pt x="66932" y="393254"/>
                  <a:pt x="62482" y="379212"/>
                </a:cubicBezTo>
                <a:lnTo>
                  <a:pt x="25278" y="379212"/>
                </a:lnTo>
                <a:cubicBezTo>
                  <a:pt x="11304" y="379212"/>
                  <a:pt x="0" y="367926"/>
                  <a:pt x="0" y="353884"/>
                </a:cubicBezTo>
                <a:lnTo>
                  <a:pt x="0" y="252749"/>
                </a:lnTo>
                <a:cubicBezTo>
                  <a:pt x="0" y="238796"/>
                  <a:pt x="11304" y="227510"/>
                  <a:pt x="25278" y="227510"/>
                </a:cubicBezTo>
                <a:lnTo>
                  <a:pt x="62482" y="227510"/>
                </a:lnTo>
                <a:cubicBezTo>
                  <a:pt x="66932" y="213468"/>
                  <a:pt x="72629" y="199782"/>
                  <a:pt x="79482" y="186629"/>
                </a:cubicBezTo>
                <a:lnTo>
                  <a:pt x="53225" y="160323"/>
                </a:lnTo>
                <a:cubicBezTo>
                  <a:pt x="43257" y="150459"/>
                  <a:pt x="43257" y="134462"/>
                  <a:pt x="53225" y="124597"/>
                </a:cubicBezTo>
                <a:lnTo>
                  <a:pt x="124786" y="53145"/>
                </a:lnTo>
                <a:cubicBezTo>
                  <a:pt x="134665" y="43191"/>
                  <a:pt x="150686" y="43191"/>
                  <a:pt x="160566" y="53145"/>
                </a:cubicBezTo>
                <a:lnTo>
                  <a:pt x="186911" y="79451"/>
                </a:lnTo>
                <a:cubicBezTo>
                  <a:pt x="200084" y="72519"/>
                  <a:pt x="213791" y="66831"/>
                  <a:pt x="227854" y="62387"/>
                </a:cubicBezTo>
                <a:lnTo>
                  <a:pt x="227854" y="25239"/>
                </a:lnTo>
                <a:cubicBezTo>
                  <a:pt x="227854" y="11287"/>
                  <a:pt x="239157" y="0"/>
                  <a:pt x="25313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/>
          <a:lstStyle/>
          <a:p>
            <a:pPr>
              <a:lnSpc>
                <a:spcPct val="120000"/>
              </a:lnSpc>
            </a:pPr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94" name="placeholder_286118"/>
          <p:cNvSpPr>
            <a:spLocks noChangeAspect="1"/>
          </p:cNvSpPr>
          <p:nvPr>
            <p:custDataLst>
              <p:tags r:id="rId25"/>
            </p:custDataLst>
          </p:nvPr>
        </p:nvSpPr>
        <p:spPr bwMode="auto">
          <a:xfrm>
            <a:off x="4108699" y="4049014"/>
            <a:ext cx="293557" cy="344386"/>
          </a:xfrm>
          <a:custGeom>
            <a:avLst/>
            <a:gdLst>
              <a:gd name="T0" fmla="*/ 4448 w 5811"/>
              <a:gd name="T1" fmla="*/ 4374 h 6827"/>
              <a:gd name="T2" fmla="*/ 4640 w 5811"/>
              <a:gd name="T3" fmla="*/ 4074 h 6827"/>
              <a:gd name="T4" fmla="*/ 5160 w 5811"/>
              <a:gd name="T5" fmla="*/ 2255 h 6827"/>
              <a:gd name="T6" fmla="*/ 2905 w 5811"/>
              <a:gd name="T7" fmla="*/ 0 h 6827"/>
              <a:gd name="T8" fmla="*/ 650 w 5811"/>
              <a:gd name="T9" fmla="*/ 2255 h 6827"/>
              <a:gd name="T10" fmla="*/ 1363 w 5811"/>
              <a:gd name="T11" fmla="*/ 4373 h 6827"/>
              <a:gd name="T12" fmla="*/ 0 w 5811"/>
              <a:gd name="T13" fmla="*/ 5506 h 6827"/>
              <a:gd name="T14" fmla="*/ 939 w 5811"/>
              <a:gd name="T15" fmla="*/ 6498 h 6827"/>
              <a:gd name="T16" fmla="*/ 2905 w 5811"/>
              <a:gd name="T17" fmla="*/ 6827 h 6827"/>
              <a:gd name="T18" fmla="*/ 4871 w 5811"/>
              <a:gd name="T19" fmla="*/ 6498 h 6827"/>
              <a:gd name="T20" fmla="*/ 5811 w 5811"/>
              <a:gd name="T21" fmla="*/ 5506 h 6827"/>
              <a:gd name="T22" fmla="*/ 4448 w 5811"/>
              <a:gd name="T23" fmla="*/ 4374 h 6827"/>
              <a:gd name="T24" fmla="*/ 2905 w 5811"/>
              <a:gd name="T25" fmla="*/ 1551 h 6827"/>
              <a:gd name="T26" fmla="*/ 3610 w 5811"/>
              <a:gd name="T27" fmla="*/ 2255 h 6827"/>
              <a:gd name="T28" fmla="*/ 2905 w 5811"/>
              <a:gd name="T29" fmla="*/ 2960 h 6827"/>
              <a:gd name="T30" fmla="*/ 2201 w 5811"/>
              <a:gd name="T31" fmla="*/ 2255 h 6827"/>
              <a:gd name="T32" fmla="*/ 2905 w 5811"/>
              <a:gd name="T33" fmla="*/ 1551 h 6827"/>
              <a:gd name="T34" fmla="*/ 4675 w 5811"/>
              <a:gd name="T35" fmla="*/ 6008 h 6827"/>
              <a:gd name="T36" fmla="*/ 2905 w 5811"/>
              <a:gd name="T37" fmla="*/ 6298 h 6827"/>
              <a:gd name="T38" fmla="*/ 1136 w 5811"/>
              <a:gd name="T39" fmla="*/ 6008 h 6827"/>
              <a:gd name="T40" fmla="*/ 528 w 5811"/>
              <a:gd name="T41" fmla="*/ 5506 h 6827"/>
              <a:gd name="T42" fmla="*/ 1719 w 5811"/>
              <a:gd name="T43" fmla="*/ 4831 h 6827"/>
              <a:gd name="T44" fmla="*/ 2761 w 5811"/>
              <a:gd name="T45" fmla="*/ 5768 h 6827"/>
              <a:gd name="T46" fmla="*/ 2905 w 5811"/>
              <a:gd name="T47" fmla="*/ 5812 h 6827"/>
              <a:gd name="T48" fmla="*/ 3050 w 5811"/>
              <a:gd name="T49" fmla="*/ 5768 h 6827"/>
              <a:gd name="T50" fmla="*/ 3666 w 5811"/>
              <a:gd name="T51" fmla="*/ 5270 h 6827"/>
              <a:gd name="T52" fmla="*/ 4092 w 5811"/>
              <a:gd name="T53" fmla="*/ 4831 h 6827"/>
              <a:gd name="T54" fmla="*/ 5283 w 5811"/>
              <a:gd name="T55" fmla="*/ 5506 h 6827"/>
              <a:gd name="T56" fmla="*/ 4675 w 5811"/>
              <a:gd name="T57" fmla="*/ 6008 h 68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5811" h="6827">
                <a:moveTo>
                  <a:pt x="4448" y="4374"/>
                </a:moveTo>
                <a:cubicBezTo>
                  <a:pt x="4517" y="4275"/>
                  <a:pt x="4581" y="4175"/>
                  <a:pt x="4640" y="4074"/>
                </a:cubicBezTo>
                <a:cubicBezTo>
                  <a:pt x="4985" y="3483"/>
                  <a:pt x="5160" y="2871"/>
                  <a:pt x="5160" y="2255"/>
                </a:cubicBezTo>
                <a:cubicBezTo>
                  <a:pt x="5160" y="1012"/>
                  <a:pt x="4149" y="0"/>
                  <a:pt x="2905" y="0"/>
                </a:cubicBezTo>
                <a:cubicBezTo>
                  <a:pt x="1662" y="0"/>
                  <a:pt x="650" y="1012"/>
                  <a:pt x="650" y="2255"/>
                </a:cubicBezTo>
                <a:cubicBezTo>
                  <a:pt x="650" y="2973"/>
                  <a:pt x="895" y="3696"/>
                  <a:pt x="1363" y="4373"/>
                </a:cubicBezTo>
                <a:cubicBezTo>
                  <a:pt x="501" y="4604"/>
                  <a:pt x="0" y="5014"/>
                  <a:pt x="0" y="5506"/>
                </a:cubicBezTo>
                <a:cubicBezTo>
                  <a:pt x="0" y="5903"/>
                  <a:pt x="333" y="6256"/>
                  <a:pt x="939" y="6498"/>
                </a:cubicBezTo>
                <a:cubicBezTo>
                  <a:pt x="1469" y="6710"/>
                  <a:pt x="2167" y="6827"/>
                  <a:pt x="2905" y="6827"/>
                </a:cubicBezTo>
                <a:cubicBezTo>
                  <a:pt x="3644" y="6827"/>
                  <a:pt x="4342" y="6710"/>
                  <a:pt x="4871" y="6498"/>
                </a:cubicBezTo>
                <a:cubicBezTo>
                  <a:pt x="5477" y="6256"/>
                  <a:pt x="5811" y="5903"/>
                  <a:pt x="5811" y="5506"/>
                </a:cubicBezTo>
                <a:cubicBezTo>
                  <a:pt x="5811" y="5014"/>
                  <a:pt x="5310" y="4604"/>
                  <a:pt x="4448" y="4374"/>
                </a:cubicBezTo>
                <a:close/>
                <a:moveTo>
                  <a:pt x="2905" y="1551"/>
                </a:moveTo>
                <a:cubicBezTo>
                  <a:pt x="3294" y="1551"/>
                  <a:pt x="3610" y="1866"/>
                  <a:pt x="3610" y="2255"/>
                </a:cubicBezTo>
                <a:cubicBezTo>
                  <a:pt x="3610" y="2644"/>
                  <a:pt x="3294" y="2960"/>
                  <a:pt x="2905" y="2960"/>
                </a:cubicBezTo>
                <a:cubicBezTo>
                  <a:pt x="2516" y="2960"/>
                  <a:pt x="2201" y="2644"/>
                  <a:pt x="2201" y="2255"/>
                </a:cubicBezTo>
                <a:cubicBezTo>
                  <a:pt x="2201" y="1866"/>
                  <a:pt x="2516" y="1551"/>
                  <a:pt x="2905" y="1551"/>
                </a:cubicBezTo>
                <a:close/>
                <a:moveTo>
                  <a:pt x="4675" y="6008"/>
                </a:moveTo>
                <a:cubicBezTo>
                  <a:pt x="4207" y="6195"/>
                  <a:pt x="3578" y="6298"/>
                  <a:pt x="2905" y="6298"/>
                </a:cubicBezTo>
                <a:cubicBezTo>
                  <a:pt x="2233" y="6298"/>
                  <a:pt x="1604" y="6195"/>
                  <a:pt x="1136" y="6008"/>
                </a:cubicBezTo>
                <a:cubicBezTo>
                  <a:pt x="766" y="5860"/>
                  <a:pt x="528" y="5663"/>
                  <a:pt x="528" y="5506"/>
                </a:cubicBezTo>
                <a:cubicBezTo>
                  <a:pt x="528" y="5295"/>
                  <a:pt x="944" y="4996"/>
                  <a:pt x="1719" y="4831"/>
                </a:cubicBezTo>
                <a:cubicBezTo>
                  <a:pt x="2232" y="5420"/>
                  <a:pt x="2739" y="5754"/>
                  <a:pt x="2761" y="5768"/>
                </a:cubicBezTo>
                <a:cubicBezTo>
                  <a:pt x="2805" y="5797"/>
                  <a:pt x="2855" y="5812"/>
                  <a:pt x="2905" y="5812"/>
                </a:cubicBezTo>
                <a:cubicBezTo>
                  <a:pt x="2956" y="5812"/>
                  <a:pt x="3006" y="5797"/>
                  <a:pt x="3050" y="5768"/>
                </a:cubicBezTo>
                <a:cubicBezTo>
                  <a:pt x="3061" y="5761"/>
                  <a:pt x="3327" y="5586"/>
                  <a:pt x="3666" y="5270"/>
                </a:cubicBezTo>
                <a:cubicBezTo>
                  <a:pt x="3819" y="5128"/>
                  <a:pt x="3961" y="4982"/>
                  <a:pt x="4092" y="4831"/>
                </a:cubicBezTo>
                <a:cubicBezTo>
                  <a:pt x="4866" y="4997"/>
                  <a:pt x="5283" y="5295"/>
                  <a:pt x="5283" y="5506"/>
                </a:cubicBezTo>
                <a:cubicBezTo>
                  <a:pt x="5283" y="5663"/>
                  <a:pt x="5044" y="5860"/>
                  <a:pt x="4675" y="600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/>
          <a:lstStyle/>
          <a:p>
            <a:pPr>
              <a:lnSpc>
                <a:spcPct val="120000"/>
              </a:lnSpc>
            </a:pPr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95" name="statistical-chart_64023"/>
          <p:cNvSpPr>
            <a:spLocks noChangeAspect="1"/>
          </p:cNvSpPr>
          <p:nvPr>
            <p:custDataLst>
              <p:tags r:id="rId26"/>
            </p:custDataLst>
          </p:nvPr>
        </p:nvSpPr>
        <p:spPr bwMode="auto">
          <a:xfrm>
            <a:off x="2038372" y="5118704"/>
            <a:ext cx="306989" cy="344386"/>
          </a:xfrm>
          <a:custGeom>
            <a:avLst/>
            <a:gdLst>
              <a:gd name="connsiteX0" fmla="*/ 16193 w 538132"/>
              <a:gd name="connsiteY0" fmla="*/ 302232 h 603687"/>
              <a:gd name="connsiteX1" fmla="*/ 132346 w 538132"/>
              <a:gd name="connsiteY1" fmla="*/ 302232 h 603687"/>
              <a:gd name="connsiteX2" fmla="*/ 148540 w 538132"/>
              <a:gd name="connsiteY2" fmla="*/ 318399 h 603687"/>
              <a:gd name="connsiteX3" fmla="*/ 148540 w 538132"/>
              <a:gd name="connsiteY3" fmla="*/ 587520 h 603687"/>
              <a:gd name="connsiteX4" fmla="*/ 132346 w 538132"/>
              <a:gd name="connsiteY4" fmla="*/ 603687 h 603687"/>
              <a:gd name="connsiteX5" fmla="*/ 16193 w 538132"/>
              <a:gd name="connsiteY5" fmla="*/ 603687 h 603687"/>
              <a:gd name="connsiteX6" fmla="*/ 0 w 538132"/>
              <a:gd name="connsiteY6" fmla="*/ 587520 h 603687"/>
              <a:gd name="connsiteX7" fmla="*/ 0 w 538132"/>
              <a:gd name="connsiteY7" fmla="*/ 318399 h 603687"/>
              <a:gd name="connsiteX8" fmla="*/ 16193 w 538132"/>
              <a:gd name="connsiteY8" fmla="*/ 302232 h 603687"/>
              <a:gd name="connsiteX9" fmla="*/ 405786 w 538132"/>
              <a:gd name="connsiteY9" fmla="*/ 186857 h 603687"/>
              <a:gd name="connsiteX10" fmla="*/ 521939 w 538132"/>
              <a:gd name="connsiteY10" fmla="*/ 186857 h 603687"/>
              <a:gd name="connsiteX11" fmla="*/ 538132 w 538132"/>
              <a:gd name="connsiteY11" fmla="*/ 203025 h 603687"/>
              <a:gd name="connsiteX12" fmla="*/ 538132 w 538132"/>
              <a:gd name="connsiteY12" fmla="*/ 587520 h 603687"/>
              <a:gd name="connsiteX13" fmla="*/ 521939 w 538132"/>
              <a:gd name="connsiteY13" fmla="*/ 603687 h 603687"/>
              <a:gd name="connsiteX14" fmla="*/ 405786 w 538132"/>
              <a:gd name="connsiteY14" fmla="*/ 603687 h 603687"/>
              <a:gd name="connsiteX15" fmla="*/ 389592 w 538132"/>
              <a:gd name="connsiteY15" fmla="*/ 587520 h 603687"/>
              <a:gd name="connsiteX16" fmla="*/ 389592 w 538132"/>
              <a:gd name="connsiteY16" fmla="*/ 203025 h 603687"/>
              <a:gd name="connsiteX17" fmla="*/ 405786 w 538132"/>
              <a:gd name="connsiteY17" fmla="*/ 186857 h 603687"/>
              <a:gd name="connsiteX18" fmla="*/ 211024 w 538132"/>
              <a:gd name="connsiteY18" fmla="*/ 0 h 603687"/>
              <a:gd name="connsiteX19" fmla="*/ 327177 w 538132"/>
              <a:gd name="connsiteY19" fmla="*/ 0 h 603687"/>
              <a:gd name="connsiteX20" fmla="*/ 343371 w 538132"/>
              <a:gd name="connsiteY20" fmla="*/ 16168 h 603687"/>
              <a:gd name="connsiteX21" fmla="*/ 343371 w 538132"/>
              <a:gd name="connsiteY21" fmla="*/ 587519 h 603687"/>
              <a:gd name="connsiteX22" fmla="*/ 327177 w 538132"/>
              <a:gd name="connsiteY22" fmla="*/ 603687 h 603687"/>
              <a:gd name="connsiteX23" fmla="*/ 211024 w 538132"/>
              <a:gd name="connsiteY23" fmla="*/ 603687 h 603687"/>
              <a:gd name="connsiteX24" fmla="*/ 194831 w 538132"/>
              <a:gd name="connsiteY24" fmla="*/ 587519 h 603687"/>
              <a:gd name="connsiteX25" fmla="*/ 194831 w 538132"/>
              <a:gd name="connsiteY25" fmla="*/ 16168 h 603687"/>
              <a:gd name="connsiteX26" fmla="*/ 211024 w 538132"/>
              <a:gd name="connsiteY26" fmla="*/ 0 h 603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538132" h="603687">
                <a:moveTo>
                  <a:pt x="16193" y="302232"/>
                </a:moveTo>
                <a:lnTo>
                  <a:pt x="132346" y="302232"/>
                </a:lnTo>
                <a:cubicBezTo>
                  <a:pt x="141235" y="302232"/>
                  <a:pt x="148540" y="309525"/>
                  <a:pt x="148540" y="318399"/>
                </a:cubicBezTo>
                <a:lnTo>
                  <a:pt x="148540" y="587520"/>
                </a:lnTo>
                <a:cubicBezTo>
                  <a:pt x="148540" y="596394"/>
                  <a:pt x="141235" y="603687"/>
                  <a:pt x="132346" y="603687"/>
                </a:cubicBezTo>
                <a:lnTo>
                  <a:pt x="16193" y="603687"/>
                </a:lnTo>
                <a:cubicBezTo>
                  <a:pt x="7305" y="603687"/>
                  <a:pt x="0" y="596394"/>
                  <a:pt x="0" y="587520"/>
                </a:cubicBezTo>
                <a:lnTo>
                  <a:pt x="0" y="318399"/>
                </a:lnTo>
                <a:cubicBezTo>
                  <a:pt x="0" y="309525"/>
                  <a:pt x="7305" y="302232"/>
                  <a:pt x="16193" y="302232"/>
                </a:cubicBezTo>
                <a:close/>
                <a:moveTo>
                  <a:pt x="405786" y="186857"/>
                </a:moveTo>
                <a:lnTo>
                  <a:pt x="521939" y="186857"/>
                </a:lnTo>
                <a:cubicBezTo>
                  <a:pt x="530827" y="186857"/>
                  <a:pt x="538132" y="194029"/>
                  <a:pt x="538132" y="203025"/>
                </a:cubicBezTo>
                <a:lnTo>
                  <a:pt x="538132" y="587520"/>
                </a:lnTo>
                <a:cubicBezTo>
                  <a:pt x="538132" y="596393"/>
                  <a:pt x="530827" y="603687"/>
                  <a:pt x="521939" y="603687"/>
                </a:cubicBezTo>
                <a:lnTo>
                  <a:pt x="405786" y="603687"/>
                </a:lnTo>
                <a:cubicBezTo>
                  <a:pt x="396897" y="603687"/>
                  <a:pt x="389592" y="596393"/>
                  <a:pt x="389592" y="587520"/>
                </a:cubicBezTo>
                <a:lnTo>
                  <a:pt x="389592" y="203025"/>
                </a:lnTo>
                <a:cubicBezTo>
                  <a:pt x="389592" y="194029"/>
                  <a:pt x="396897" y="186857"/>
                  <a:pt x="405786" y="186857"/>
                </a:cubicBezTo>
                <a:close/>
                <a:moveTo>
                  <a:pt x="211024" y="0"/>
                </a:moveTo>
                <a:lnTo>
                  <a:pt x="327177" y="0"/>
                </a:lnTo>
                <a:cubicBezTo>
                  <a:pt x="336066" y="0"/>
                  <a:pt x="343371" y="7294"/>
                  <a:pt x="343371" y="16168"/>
                </a:cubicBezTo>
                <a:lnTo>
                  <a:pt x="343371" y="587519"/>
                </a:lnTo>
                <a:cubicBezTo>
                  <a:pt x="343371" y="596393"/>
                  <a:pt x="336066" y="603687"/>
                  <a:pt x="327177" y="603687"/>
                </a:cubicBezTo>
                <a:lnTo>
                  <a:pt x="211024" y="603687"/>
                </a:lnTo>
                <a:cubicBezTo>
                  <a:pt x="202136" y="603687"/>
                  <a:pt x="194831" y="596393"/>
                  <a:pt x="194831" y="587519"/>
                </a:cubicBezTo>
                <a:lnTo>
                  <a:pt x="194831" y="16168"/>
                </a:lnTo>
                <a:cubicBezTo>
                  <a:pt x="194831" y="7294"/>
                  <a:pt x="202136" y="0"/>
                  <a:pt x="21102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/>
          <a:lstStyle/>
          <a:p>
            <a:pPr>
              <a:lnSpc>
                <a:spcPct val="120000"/>
              </a:lnSpc>
            </a:pPr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96" name="wifi-cloud_72981"/>
          <p:cNvSpPr>
            <a:spLocks noChangeAspect="1"/>
          </p:cNvSpPr>
          <p:nvPr>
            <p:custDataLst>
              <p:tags r:id="rId27"/>
            </p:custDataLst>
          </p:nvPr>
        </p:nvSpPr>
        <p:spPr bwMode="auto">
          <a:xfrm>
            <a:off x="1406923" y="4049014"/>
            <a:ext cx="343507" cy="344386"/>
          </a:xfrm>
          <a:custGeom>
            <a:avLst/>
            <a:gdLst>
              <a:gd name="connsiteX0" fmla="*/ 283655 w 606580"/>
              <a:gd name="connsiteY0" fmla="*/ 180789 h 608133"/>
              <a:gd name="connsiteX1" fmla="*/ 463969 w 606580"/>
              <a:gd name="connsiteY1" fmla="*/ 329895 h 608133"/>
              <a:gd name="connsiteX2" fmla="*/ 467288 w 606580"/>
              <a:gd name="connsiteY2" fmla="*/ 329803 h 608133"/>
              <a:gd name="connsiteX3" fmla="*/ 606580 w 606580"/>
              <a:gd name="connsiteY3" fmla="*/ 468968 h 608133"/>
              <a:gd name="connsiteX4" fmla="*/ 467288 w 606580"/>
              <a:gd name="connsiteY4" fmla="*/ 608133 h 608133"/>
              <a:gd name="connsiteX5" fmla="*/ 92278 w 606580"/>
              <a:gd name="connsiteY5" fmla="*/ 608133 h 608133"/>
              <a:gd name="connsiteX6" fmla="*/ 0 w 606580"/>
              <a:gd name="connsiteY6" fmla="*/ 508177 h 608133"/>
              <a:gd name="connsiteX7" fmla="*/ 100113 w 606580"/>
              <a:gd name="connsiteY7" fmla="*/ 408221 h 608133"/>
              <a:gd name="connsiteX8" fmla="*/ 105829 w 606580"/>
              <a:gd name="connsiteY8" fmla="*/ 408774 h 608133"/>
              <a:gd name="connsiteX9" fmla="*/ 100113 w 606580"/>
              <a:gd name="connsiteY9" fmla="*/ 364042 h 608133"/>
              <a:gd name="connsiteX10" fmla="*/ 283655 w 606580"/>
              <a:gd name="connsiteY10" fmla="*/ 180789 h 608133"/>
              <a:gd name="connsiteX11" fmla="*/ 399230 w 606580"/>
              <a:gd name="connsiteY11" fmla="*/ 97945 h 608133"/>
              <a:gd name="connsiteX12" fmla="*/ 506377 w 606580"/>
              <a:gd name="connsiteY12" fmla="*/ 204910 h 608133"/>
              <a:gd name="connsiteX13" fmla="*/ 476133 w 606580"/>
              <a:gd name="connsiteY13" fmla="*/ 235195 h 608133"/>
              <a:gd name="connsiteX14" fmla="*/ 445888 w 606580"/>
              <a:gd name="connsiteY14" fmla="*/ 204910 h 608133"/>
              <a:gd name="connsiteX15" fmla="*/ 399230 w 606580"/>
              <a:gd name="connsiteY15" fmla="*/ 158424 h 608133"/>
              <a:gd name="connsiteX16" fmla="*/ 368986 w 606580"/>
              <a:gd name="connsiteY16" fmla="*/ 128230 h 608133"/>
              <a:gd name="connsiteX17" fmla="*/ 399230 w 606580"/>
              <a:gd name="connsiteY17" fmla="*/ 97945 h 608133"/>
              <a:gd name="connsiteX18" fmla="*/ 403459 w 606580"/>
              <a:gd name="connsiteY18" fmla="*/ 0 h 608133"/>
              <a:gd name="connsiteX19" fmla="*/ 403552 w 606580"/>
              <a:gd name="connsiteY19" fmla="*/ 0 h 608133"/>
              <a:gd name="connsiteX20" fmla="*/ 604533 w 606580"/>
              <a:gd name="connsiteY20" fmla="*/ 200633 h 608133"/>
              <a:gd name="connsiteX21" fmla="*/ 574294 w 606580"/>
              <a:gd name="connsiteY21" fmla="*/ 230820 h 608133"/>
              <a:gd name="connsiteX22" fmla="*/ 574201 w 606580"/>
              <a:gd name="connsiteY22" fmla="*/ 230820 h 608133"/>
              <a:gd name="connsiteX23" fmla="*/ 543962 w 606580"/>
              <a:gd name="connsiteY23" fmla="*/ 200633 h 608133"/>
              <a:gd name="connsiteX24" fmla="*/ 403552 w 606580"/>
              <a:gd name="connsiteY24" fmla="*/ 60466 h 608133"/>
              <a:gd name="connsiteX25" fmla="*/ 403459 w 606580"/>
              <a:gd name="connsiteY25" fmla="*/ 60466 h 608133"/>
              <a:gd name="connsiteX26" fmla="*/ 373220 w 606580"/>
              <a:gd name="connsiteY26" fmla="*/ 30187 h 608133"/>
              <a:gd name="connsiteX27" fmla="*/ 403459 w 606580"/>
              <a:gd name="connsiteY27" fmla="*/ 0 h 608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606580" h="608133">
                <a:moveTo>
                  <a:pt x="283655" y="180789"/>
                </a:moveTo>
                <a:cubicBezTo>
                  <a:pt x="373351" y="180789"/>
                  <a:pt x="447929" y="245034"/>
                  <a:pt x="463969" y="329895"/>
                </a:cubicBezTo>
                <a:cubicBezTo>
                  <a:pt x="465075" y="329895"/>
                  <a:pt x="466089" y="329803"/>
                  <a:pt x="467288" y="329803"/>
                </a:cubicBezTo>
                <a:cubicBezTo>
                  <a:pt x="544263" y="329803"/>
                  <a:pt x="606580" y="392022"/>
                  <a:pt x="606580" y="468968"/>
                </a:cubicBezTo>
                <a:cubicBezTo>
                  <a:pt x="606580" y="545730"/>
                  <a:pt x="544263" y="608133"/>
                  <a:pt x="467288" y="608133"/>
                </a:cubicBezTo>
                <a:lnTo>
                  <a:pt x="92278" y="608133"/>
                </a:lnTo>
                <a:cubicBezTo>
                  <a:pt x="40101" y="604636"/>
                  <a:pt x="0" y="561101"/>
                  <a:pt x="0" y="508177"/>
                </a:cubicBezTo>
                <a:cubicBezTo>
                  <a:pt x="0" y="452953"/>
                  <a:pt x="44802" y="408221"/>
                  <a:pt x="100113" y="408221"/>
                </a:cubicBezTo>
                <a:cubicBezTo>
                  <a:pt x="102049" y="408221"/>
                  <a:pt x="103893" y="408589"/>
                  <a:pt x="105829" y="408774"/>
                </a:cubicBezTo>
                <a:cubicBezTo>
                  <a:pt x="102234" y="394415"/>
                  <a:pt x="100113" y="379505"/>
                  <a:pt x="100113" y="364042"/>
                </a:cubicBezTo>
                <a:cubicBezTo>
                  <a:pt x="100113" y="262797"/>
                  <a:pt x="182251" y="180789"/>
                  <a:pt x="283655" y="180789"/>
                </a:cubicBezTo>
                <a:close/>
                <a:moveTo>
                  <a:pt x="399230" y="97945"/>
                </a:moveTo>
                <a:cubicBezTo>
                  <a:pt x="458336" y="97945"/>
                  <a:pt x="506377" y="145997"/>
                  <a:pt x="506377" y="204910"/>
                </a:cubicBezTo>
                <a:cubicBezTo>
                  <a:pt x="506377" y="221664"/>
                  <a:pt x="492822" y="235195"/>
                  <a:pt x="476133" y="235195"/>
                </a:cubicBezTo>
                <a:cubicBezTo>
                  <a:pt x="459443" y="235195"/>
                  <a:pt x="445888" y="221664"/>
                  <a:pt x="445888" y="204910"/>
                </a:cubicBezTo>
                <a:cubicBezTo>
                  <a:pt x="445888" y="179227"/>
                  <a:pt x="424957" y="158424"/>
                  <a:pt x="399230" y="158424"/>
                </a:cubicBezTo>
                <a:cubicBezTo>
                  <a:pt x="382541" y="158424"/>
                  <a:pt x="368986" y="144892"/>
                  <a:pt x="368986" y="128230"/>
                </a:cubicBezTo>
                <a:cubicBezTo>
                  <a:pt x="368986" y="111477"/>
                  <a:pt x="382541" y="97945"/>
                  <a:pt x="399230" y="97945"/>
                </a:cubicBezTo>
                <a:close/>
                <a:moveTo>
                  <a:pt x="403459" y="0"/>
                </a:moveTo>
                <a:lnTo>
                  <a:pt x="403552" y="0"/>
                </a:lnTo>
                <a:cubicBezTo>
                  <a:pt x="514276" y="0"/>
                  <a:pt x="604441" y="90009"/>
                  <a:pt x="604533" y="200633"/>
                </a:cubicBezTo>
                <a:cubicBezTo>
                  <a:pt x="604533" y="217291"/>
                  <a:pt x="590981" y="230820"/>
                  <a:pt x="574294" y="230820"/>
                </a:cubicBezTo>
                <a:lnTo>
                  <a:pt x="574201" y="230820"/>
                </a:lnTo>
                <a:cubicBezTo>
                  <a:pt x="557514" y="230820"/>
                  <a:pt x="543962" y="217291"/>
                  <a:pt x="543962" y="200633"/>
                </a:cubicBezTo>
                <a:cubicBezTo>
                  <a:pt x="543962" y="123325"/>
                  <a:pt x="480902" y="60466"/>
                  <a:pt x="403552" y="60466"/>
                </a:cubicBezTo>
                <a:lnTo>
                  <a:pt x="403459" y="60466"/>
                </a:lnTo>
                <a:cubicBezTo>
                  <a:pt x="386772" y="60466"/>
                  <a:pt x="373220" y="46937"/>
                  <a:pt x="373220" y="30187"/>
                </a:cubicBezTo>
                <a:cubicBezTo>
                  <a:pt x="373220" y="13529"/>
                  <a:pt x="386772" y="0"/>
                  <a:pt x="40345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/>
          <a:lstStyle/>
          <a:p>
            <a:pPr>
              <a:lnSpc>
                <a:spcPct val="120000"/>
              </a:lnSpc>
            </a:pPr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97" name="two-coin-stacks_72132"/>
          <p:cNvSpPr>
            <a:spLocks noChangeAspect="1"/>
          </p:cNvSpPr>
          <p:nvPr>
            <p:custDataLst>
              <p:tags r:id="rId28"/>
            </p:custDataLst>
          </p:nvPr>
        </p:nvSpPr>
        <p:spPr bwMode="auto">
          <a:xfrm>
            <a:off x="2072744" y="2970877"/>
            <a:ext cx="349327" cy="344386"/>
          </a:xfrm>
          <a:custGeom>
            <a:avLst/>
            <a:gdLst>
              <a:gd name="connsiteX0" fmla="*/ 261001 w 608698"/>
              <a:gd name="connsiteY0" fmla="*/ 479068 h 600088"/>
              <a:gd name="connsiteX1" fmla="*/ 432425 w 608698"/>
              <a:gd name="connsiteY1" fmla="*/ 554184 h 600088"/>
              <a:gd name="connsiteX2" fmla="*/ 603774 w 608698"/>
              <a:gd name="connsiteY2" fmla="*/ 479068 h 600088"/>
              <a:gd name="connsiteX3" fmla="*/ 608697 w 608698"/>
              <a:gd name="connsiteY3" fmla="*/ 502020 h 600088"/>
              <a:gd name="connsiteX4" fmla="*/ 432425 w 608698"/>
              <a:gd name="connsiteY4" fmla="*/ 600088 h 600088"/>
              <a:gd name="connsiteX5" fmla="*/ 256152 w 608698"/>
              <a:gd name="connsiteY5" fmla="*/ 502020 h 600088"/>
              <a:gd name="connsiteX6" fmla="*/ 261001 w 608698"/>
              <a:gd name="connsiteY6" fmla="*/ 479068 h 600088"/>
              <a:gd name="connsiteX7" fmla="*/ 4924 w 608698"/>
              <a:gd name="connsiteY7" fmla="*/ 382605 h 600088"/>
              <a:gd name="connsiteX8" fmla="*/ 176285 w 608698"/>
              <a:gd name="connsiteY8" fmla="*/ 457793 h 600088"/>
              <a:gd name="connsiteX9" fmla="*/ 236041 w 608698"/>
              <a:gd name="connsiteY9" fmla="*/ 451980 h 600088"/>
              <a:gd name="connsiteX10" fmla="*/ 231640 w 608698"/>
              <a:gd name="connsiteY10" fmla="*/ 462264 h 600088"/>
              <a:gd name="connsiteX11" fmla="*/ 225000 w 608698"/>
              <a:gd name="connsiteY11" fmla="*/ 493412 h 600088"/>
              <a:gd name="connsiteX12" fmla="*/ 225298 w 608698"/>
              <a:gd name="connsiteY12" fmla="*/ 499820 h 600088"/>
              <a:gd name="connsiteX13" fmla="*/ 176285 w 608698"/>
              <a:gd name="connsiteY13" fmla="*/ 503695 h 600088"/>
              <a:gd name="connsiteX14" fmla="*/ 0 w 608698"/>
              <a:gd name="connsiteY14" fmla="*/ 405556 h 600088"/>
              <a:gd name="connsiteX15" fmla="*/ 4924 w 608698"/>
              <a:gd name="connsiteY15" fmla="*/ 382605 h 600088"/>
              <a:gd name="connsiteX16" fmla="*/ 261001 w 608698"/>
              <a:gd name="connsiteY16" fmla="*/ 375478 h 600088"/>
              <a:gd name="connsiteX17" fmla="*/ 432425 w 608698"/>
              <a:gd name="connsiteY17" fmla="*/ 450622 h 600088"/>
              <a:gd name="connsiteX18" fmla="*/ 603774 w 608698"/>
              <a:gd name="connsiteY18" fmla="*/ 375478 h 600088"/>
              <a:gd name="connsiteX19" fmla="*/ 608697 w 608698"/>
              <a:gd name="connsiteY19" fmla="*/ 398416 h 600088"/>
              <a:gd name="connsiteX20" fmla="*/ 432425 w 608698"/>
              <a:gd name="connsiteY20" fmla="*/ 496498 h 600088"/>
              <a:gd name="connsiteX21" fmla="*/ 256152 w 608698"/>
              <a:gd name="connsiteY21" fmla="*/ 398416 h 600088"/>
              <a:gd name="connsiteX22" fmla="*/ 261001 w 608698"/>
              <a:gd name="connsiteY22" fmla="*/ 375478 h 600088"/>
              <a:gd name="connsiteX23" fmla="*/ 4924 w 608698"/>
              <a:gd name="connsiteY23" fmla="*/ 279086 h 600088"/>
              <a:gd name="connsiteX24" fmla="*/ 176285 w 608698"/>
              <a:gd name="connsiteY24" fmla="*/ 354274 h 600088"/>
              <a:gd name="connsiteX25" fmla="*/ 236041 w 608698"/>
              <a:gd name="connsiteY25" fmla="*/ 348461 h 600088"/>
              <a:gd name="connsiteX26" fmla="*/ 231640 w 608698"/>
              <a:gd name="connsiteY26" fmla="*/ 358745 h 600088"/>
              <a:gd name="connsiteX27" fmla="*/ 225000 w 608698"/>
              <a:gd name="connsiteY27" fmla="*/ 389818 h 600088"/>
              <a:gd name="connsiteX28" fmla="*/ 225298 w 608698"/>
              <a:gd name="connsiteY28" fmla="*/ 396301 h 600088"/>
              <a:gd name="connsiteX29" fmla="*/ 176285 w 608698"/>
              <a:gd name="connsiteY29" fmla="*/ 400176 h 600088"/>
              <a:gd name="connsiteX30" fmla="*/ 0 w 608698"/>
              <a:gd name="connsiteY30" fmla="*/ 302037 h 600088"/>
              <a:gd name="connsiteX31" fmla="*/ 4924 w 608698"/>
              <a:gd name="connsiteY31" fmla="*/ 279086 h 600088"/>
              <a:gd name="connsiteX32" fmla="*/ 261001 w 608698"/>
              <a:gd name="connsiteY32" fmla="*/ 271959 h 600088"/>
              <a:gd name="connsiteX33" fmla="*/ 432425 w 608698"/>
              <a:gd name="connsiteY33" fmla="*/ 347103 h 600088"/>
              <a:gd name="connsiteX34" fmla="*/ 603774 w 608698"/>
              <a:gd name="connsiteY34" fmla="*/ 271959 h 600088"/>
              <a:gd name="connsiteX35" fmla="*/ 608697 w 608698"/>
              <a:gd name="connsiteY35" fmla="*/ 294897 h 600088"/>
              <a:gd name="connsiteX36" fmla="*/ 432425 w 608698"/>
              <a:gd name="connsiteY36" fmla="*/ 392979 h 600088"/>
              <a:gd name="connsiteX37" fmla="*/ 256152 w 608698"/>
              <a:gd name="connsiteY37" fmla="*/ 294897 h 600088"/>
              <a:gd name="connsiteX38" fmla="*/ 261001 w 608698"/>
              <a:gd name="connsiteY38" fmla="*/ 271959 h 600088"/>
              <a:gd name="connsiteX39" fmla="*/ 4924 w 608698"/>
              <a:gd name="connsiteY39" fmla="*/ 175567 h 600088"/>
              <a:gd name="connsiteX40" fmla="*/ 176285 w 608698"/>
              <a:gd name="connsiteY40" fmla="*/ 250713 h 600088"/>
              <a:gd name="connsiteX41" fmla="*/ 236041 w 608698"/>
              <a:gd name="connsiteY41" fmla="*/ 244904 h 600088"/>
              <a:gd name="connsiteX42" fmla="*/ 231640 w 608698"/>
              <a:gd name="connsiteY42" fmla="*/ 255182 h 600088"/>
              <a:gd name="connsiteX43" fmla="*/ 225000 w 608698"/>
              <a:gd name="connsiteY43" fmla="*/ 286238 h 600088"/>
              <a:gd name="connsiteX44" fmla="*/ 225298 w 608698"/>
              <a:gd name="connsiteY44" fmla="*/ 292718 h 600088"/>
              <a:gd name="connsiteX45" fmla="*/ 176285 w 608698"/>
              <a:gd name="connsiteY45" fmla="*/ 296516 h 600088"/>
              <a:gd name="connsiteX46" fmla="*/ 0 w 608698"/>
              <a:gd name="connsiteY46" fmla="*/ 198506 h 600088"/>
              <a:gd name="connsiteX47" fmla="*/ 4924 w 608698"/>
              <a:gd name="connsiteY47" fmla="*/ 175567 h 600088"/>
              <a:gd name="connsiteX48" fmla="*/ 432425 w 608698"/>
              <a:gd name="connsiteY48" fmla="*/ 96392 h 600088"/>
              <a:gd name="connsiteX49" fmla="*/ 608698 w 608698"/>
              <a:gd name="connsiteY49" fmla="*/ 194443 h 600088"/>
              <a:gd name="connsiteX50" fmla="*/ 432425 w 608698"/>
              <a:gd name="connsiteY50" fmla="*/ 292494 h 600088"/>
              <a:gd name="connsiteX51" fmla="*/ 256152 w 608698"/>
              <a:gd name="connsiteY51" fmla="*/ 194443 h 600088"/>
              <a:gd name="connsiteX52" fmla="*/ 432425 w 608698"/>
              <a:gd name="connsiteY52" fmla="*/ 96392 h 600088"/>
              <a:gd name="connsiteX53" fmla="*/ 176258 w 608698"/>
              <a:gd name="connsiteY53" fmla="*/ 0 h 600088"/>
              <a:gd name="connsiteX54" fmla="*/ 347817 w 608698"/>
              <a:gd name="connsiteY54" fmla="*/ 75446 h 600088"/>
              <a:gd name="connsiteX55" fmla="*/ 224966 w 608698"/>
              <a:gd name="connsiteY55" fmla="*/ 185823 h 600088"/>
              <a:gd name="connsiteX56" fmla="*/ 225264 w 608698"/>
              <a:gd name="connsiteY56" fmla="*/ 192228 h 600088"/>
              <a:gd name="connsiteX57" fmla="*/ 176258 w 608698"/>
              <a:gd name="connsiteY57" fmla="*/ 196101 h 600088"/>
              <a:gd name="connsiteX58" fmla="*/ 0 w 608698"/>
              <a:gd name="connsiteY58" fmla="*/ 98013 h 600088"/>
              <a:gd name="connsiteX59" fmla="*/ 176258 w 608698"/>
              <a:gd name="connsiteY59" fmla="*/ 0 h 600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608698" h="600088">
                <a:moveTo>
                  <a:pt x="261001" y="479068"/>
                </a:moveTo>
                <a:cubicBezTo>
                  <a:pt x="279575" y="522140"/>
                  <a:pt x="349249" y="554184"/>
                  <a:pt x="432425" y="554184"/>
                </a:cubicBezTo>
                <a:cubicBezTo>
                  <a:pt x="515600" y="554184"/>
                  <a:pt x="585199" y="522140"/>
                  <a:pt x="603774" y="479068"/>
                </a:cubicBezTo>
                <a:cubicBezTo>
                  <a:pt x="606981" y="486371"/>
                  <a:pt x="608697" y="494046"/>
                  <a:pt x="608697" y="502020"/>
                </a:cubicBezTo>
                <a:cubicBezTo>
                  <a:pt x="608697" y="556196"/>
                  <a:pt x="529774" y="600088"/>
                  <a:pt x="432425" y="600088"/>
                </a:cubicBezTo>
                <a:cubicBezTo>
                  <a:pt x="335076" y="600088"/>
                  <a:pt x="256152" y="556196"/>
                  <a:pt x="256152" y="502020"/>
                </a:cubicBezTo>
                <a:cubicBezTo>
                  <a:pt x="256152" y="494046"/>
                  <a:pt x="257868" y="486371"/>
                  <a:pt x="261001" y="479068"/>
                </a:cubicBezTo>
                <a:close/>
                <a:moveTo>
                  <a:pt x="4924" y="382605"/>
                </a:moveTo>
                <a:cubicBezTo>
                  <a:pt x="23425" y="425750"/>
                  <a:pt x="93103" y="457793"/>
                  <a:pt x="176285" y="457793"/>
                </a:cubicBezTo>
                <a:cubicBezTo>
                  <a:pt x="197248" y="457793"/>
                  <a:pt x="217391" y="455781"/>
                  <a:pt x="236041" y="451980"/>
                </a:cubicBezTo>
                <a:lnTo>
                  <a:pt x="231640" y="462264"/>
                </a:lnTo>
                <a:cubicBezTo>
                  <a:pt x="227238" y="472398"/>
                  <a:pt x="225000" y="482905"/>
                  <a:pt x="225000" y="493412"/>
                </a:cubicBezTo>
                <a:cubicBezTo>
                  <a:pt x="225000" y="495573"/>
                  <a:pt x="225149" y="497734"/>
                  <a:pt x="225298" y="499820"/>
                </a:cubicBezTo>
                <a:cubicBezTo>
                  <a:pt x="209781" y="502354"/>
                  <a:pt x="193294" y="503695"/>
                  <a:pt x="176285" y="503695"/>
                </a:cubicBezTo>
                <a:cubicBezTo>
                  <a:pt x="78929" y="503695"/>
                  <a:pt x="0" y="459730"/>
                  <a:pt x="0" y="405556"/>
                </a:cubicBezTo>
                <a:cubicBezTo>
                  <a:pt x="0" y="397657"/>
                  <a:pt x="1716" y="389982"/>
                  <a:pt x="4924" y="382605"/>
                </a:cubicBezTo>
                <a:close/>
                <a:moveTo>
                  <a:pt x="261001" y="375478"/>
                </a:moveTo>
                <a:cubicBezTo>
                  <a:pt x="279575" y="418598"/>
                  <a:pt x="349249" y="450622"/>
                  <a:pt x="432425" y="450622"/>
                </a:cubicBezTo>
                <a:cubicBezTo>
                  <a:pt x="515600" y="450622"/>
                  <a:pt x="585199" y="418598"/>
                  <a:pt x="603774" y="375478"/>
                </a:cubicBezTo>
                <a:cubicBezTo>
                  <a:pt x="606981" y="382851"/>
                  <a:pt x="608697" y="390522"/>
                  <a:pt x="608697" y="398416"/>
                </a:cubicBezTo>
                <a:cubicBezTo>
                  <a:pt x="608697" y="452558"/>
                  <a:pt x="529774" y="496498"/>
                  <a:pt x="432425" y="496498"/>
                </a:cubicBezTo>
                <a:cubicBezTo>
                  <a:pt x="335076" y="496498"/>
                  <a:pt x="256152" y="452558"/>
                  <a:pt x="256152" y="398416"/>
                </a:cubicBezTo>
                <a:cubicBezTo>
                  <a:pt x="256152" y="390522"/>
                  <a:pt x="257868" y="382851"/>
                  <a:pt x="261001" y="375478"/>
                </a:cubicBezTo>
                <a:close/>
                <a:moveTo>
                  <a:pt x="4924" y="279086"/>
                </a:moveTo>
                <a:cubicBezTo>
                  <a:pt x="23425" y="322231"/>
                  <a:pt x="93103" y="354274"/>
                  <a:pt x="176285" y="354274"/>
                </a:cubicBezTo>
                <a:cubicBezTo>
                  <a:pt x="197248" y="354274"/>
                  <a:pt x="217391" y="352187"/>
                  <a:pt x="236041" y="348461"/>
                </a:cubicBezTo>
                <a:lnTo>
                  <a:pt x="231640" y="358745"/>
                </a:lnTo>
                <a:cubicBezTo>
                  <a:pt x="227238" y="368879"/>
                  <a:pt x="225000" y="379311"/>
                  <a:pt x="225000" y="389818"/>
                </a:cubicBezTo>
                <a:cubicBezTo>
                  <a:pt x="225000" y="392054"/>
                  <a:pt x="225149" y="394140"/>
                  <a:pt x="225298" y="396301"/>
                </a:cubicBezTo>
                <a:cubicBezTo>
                  <a:pt x="209781" y="398835"/>
                  <a:pt x="193294" y="400176"/>
                  <a:pt x="176285" y="400176"/>
                </a:cubicBezTo>
                <a:cubicBezTo>
                  <a:pt x="78929" y="400176"/>
                  <a:pt x="0" y="356211"/>
                  <a:pt x="0" y="302037"/>
                </a:cubicBezTo>
                <a:cubicBezTo>
                  <a:pt x="0" y="294138"/>
                  <a:pt x="1716" y="286463"/>
                  <a:pt x="4924" y="279086"/>
                </a:cubicBezTo>
                <a:close/>
                <a:moveTo>
                  <a:pt x="261001" y="271959"/>
                </a:moveTo>
                <a:cubicBezTo>
                  <a:pt x="279575" y="315079"/>
                  <a:pt x="349249" y="347103"/>
                  <a:pt x="432425" y="347103"/>
                </a:cubicBezTo>
                <a:cubicBezTo>
                  <a:pt x="515600" y="347103"/>
                  <a:pt x="585199" y="315079"/>
                  <a:pt x="603774" y="271959"/>
                </a:cubicBezTo>
                <a:cubicBezTo>
                  <a:pt x="606981" y="279332"/>
                  <a:pt x="608697" y="287003"/>
                  <a:pt x="608697" y="294897"/>
                </a:cubicBezTo>
                <a:cubicBezTo>
                  <a:pt x="608697" y="349039"/>
                  <a:pt x="529774" y="392979"/>
                  <a:pt x="432425" y="392979"/>
                </a:cubicBezTo>
                <a:cubicBezTo>
                  <a:pt x="335076" y="392979"/>
                  <a:pt x="256152" y="349039"/>
                  <a:pt x="256152" y="294897"/>
                </a:cubicBezTo>
                <a:cubicBezTo>
                  <a:pt x="256152" y="287003"/>
                  <a:pt x="257868" y="279332"/>
                  <a:pt x="261001" y="271959"/>
                </a:cubicBezTo>
                <a:close/>
                <a:moveTo>
                  <a:pt x="4924" y="175567"/>
                </a:moveTo>
                <a:cubicBezTo>
                  <a:pt x="23425" y="218689"/>
                  <a:pt x="93103" y="250713"/>
                  <a:pt x="176285" y="250713"/>
                </a:cubicBezTo>
                <a:cubicBezTo>
                  <a:pt x="197248" y="250713"/>
                  <a:pt x="217391" y="248628"/>
                  <a:pt x="236041" y="244904"/>
                </a:cubicBezTo>
                <a:lnTo>
                  <a:pt x="231640" y="255182"/>
                </a:lnTo>
                <a:cubicBezTo>
                  <a:pt x="227238" y="265311"/>
                  <a:pt x="225000" y="275737"/>
                  <a:pt x="225000" y="286238"/>
                </a:cubicBezTo>
                <a:cubicBezTo>
                  <a:pt x="225000" y="288398"/>
                  <a:pt x="225149" y="290558"/>
                  <a:pt x="225298" y="292718"/>
                </a:cubicBezTo>
                <a:cubicBezTo>
                  <a:pt x="209781" y="295175"/>
                  <a:pt x="193294" y="296516"/>
                  <a:pt x="176285" y="296516"/>
                </a:cubicBezTo>
                <a:cubicBezTo>
                  <a:pt x="78929" y="296516"/>
                  <a:pt x="0" y="252650"/>
                  <a:pt x="0" y="198506"/>
                </a:cubicBezTo>
                <a:cubicBezTo>
                  <a:pt x="0" y="190611"/>
                  <a:pt x="1716" y="182940"/>
                  <a:pt x="4924" y="175567"/>
                </a:cubicBezTo>
                <a:close/>
                <a:moveTo>
                  <a:pt x="432425" y="96392"/>
                </a:moveTo>
                <a:cubicBezTo>
                  <a:pt x="529778" y="96392"/>
                  <a:pt x="608698" y="140291"/>
                  <a:pt x="608698" y="194443"/>
                </a:cubicBezTo>
                <a:cubicBezTo>
                  <a:pt x="608698" y="248595"/>
                  <a:pt x="529778" y="292494"/>
                  <a:pt x="432425" y="292494"/>
                </a:cubicBezTo>
                <a:cubicBezTo>
                  <a:pt x="335072" y="292494"/>
                  <a:pt x="256152" y="248595"/>
                  <a:pt x="256152" y="194443"/>
                </a:cubicBezTo>
                <a:cubicBezTo>
                  <a:pt x="256152" y="140291"/>
                  <a:pt x="335072" y="96392"/>
                  <a:pt x="432425" y="96392"/>
                </a:cubicBezTo>
                <a:close/>
                <a:moveTo>
                  <a:pt x="176258" y="0"/>
                </a:moveTo>
                <a:cubicBezTo>
                  <a:pt x="259651" y="0"/>
                  <a:pt x="329542" y="32175"/>
                  <a:pt x="347817" y="75446"/>
                </a:cubicBezTo>
                <a:cubicBezTo>
                  <a:pt x="275166" y="92800"/>
                  <a:pt x="224966" y="135103"/>
                  <a:pt x="224966" y="185823"/>
                </a:cubicBezTo>
                <a:cubicBezTo>
                  <a:pt x="224966" y="187983"/>
                  <a:pt x="225115" y="190143"/>
                  <a:pt x="225264" y="192228"/>
                </a:cubicBezTo>
                <a:cubicBezTo>
                  <a:pt x="209749" y="194760"/>
                  <a:pt x="193265" y="196101"/>
                  <a:pt x="176258" y="196101"/>
                </a:cubicBezTo>
                <a:cubicBezTo>
                  <a:pt x="78917" y="196101"/>
                  <a:pt x="0" y="152159"/>
                  <a:pt x="0" y="98013"/>
                </a:cubicBezTo>
                <a:cubicBezTo>
                  <a:pt x="0" y="43868"/>
                  <a:pt x="78917" y="0"/>
                  <a:pt x="17625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/>
          <a:lstStyle/>
          <a:p>
            <a:pPr>
              <a:lnSpc>
                <a:spcPct val="120000"/>
              </a:lnSpc>
            </a:pPr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98" name="图片 97"/>
          <p:cNvPicPr>
            <a:picLocks noChangeAspect="1"/>
          </p:cNvPicPr>
          <p:nvPr>
            <p:custDataLst>
              <p:tags r:id="rId29"/>
            </p:custDataLst>
          </p:nvPr>
        </p:nvPicPr>
        <p:blipFill>
          <a:blip r:embed="rId32"/>
          <a:stretch>
            <a:fillRect/>
          </a:stretch>
        </p:blipFill>
        <p:spPr>
          <a:xfrm>
            <a:off x="2506040" y="3617981"/>
            <a:ext cx="854493" cy="1251805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 22"/>
          <p:cNvGrpSpPr/>
          <p:nvPr/>
        </p:nvGrpSpPr>
        <p:grpSpPr>
          <a:xfrm>
            <a:off x="1011236" y="4443412"/>
            <a:ext cx="530225" cy="447675"/>
            <a:chOff x="5268913" y="1114425"/>
            <a:chExt cx="530225" cy="447675"/>
          </a:xfrm>
          <a:solidFill>
            <a:schemeClr val="bg1"/>
          </a:solidFill>
        </p:grpSpPr>
        <p:sp>
          <p:nvSpPr>
            <p:cNvPr id="4" name="Freeform 137"/>
            <p:cNvSpPr>
              <a:spLocks noEditPoints="1"/>
            </p:cNvSpPr>
            <p:nvPr/>
          </p:nvSpPr>
          <p:spPr bwMode="auto">
            <a:xfrm>
              <a:off x="5268913" y="1114425"/>
              <a:ext cx="530225" cy="447675"/>
            </a:xfrm>
            <a:custGeom>
              <a:avLst/>
              <a:gdLst/>
              <a:ahLst/>
              <a:cxnLst>
                <a:cxn ang="0">
                  <a:pos x="248" y="0"/>
                </a:cxn>
                <a:cxn ang="0">
                  <a:pos x="214" y="10"/>
                </a:cxn>
                <a:cxn ang="0">
                  <a:pos x="204" y="44"/>
                </a:cxn>
                <a:cxn ang="0">
                  <a:pos x="212" y="84"/>
                </a:cxn>
                <a:cxn ang="0">
                  <a:pos x="158" y="128"/>
                </a:cxn>
                <a:cxn ang="0">
                  <a:pos x="128" y="66"/>
                </a:cxn>
                <a:cxn ang="0">
                  <a:pos x="102" y="28"/>
                </a:cxn>
                <a:cxn ang="0">
                  <a:pos x="66" y="18"/>
                </a:cxn>
                <a:cxn ang="0">
                  <a:pos x="44" y="22"/>
                </a:cxn>
                <a:cxn ang="0">
                  <a:pos x="44" y="32"/>
                </a:cxn>
                <a:cxn ang="0">
                  <a:pos x="32" y="78"/>
                </a:cxn>
                <a:cxn ang="0">
                  <a:pos x="8" y="60"/>
                </a:cxn>
                <a:cxn ang="0">
                  <a:pos x="2" y="64"/>
                </a:cxn>
                <a:cxn ang="0">
                  <a:pos x="8" y="114"/>
                </a:cxn>
                <a:cxn ang="0">
                  <a:pos x="30" y="136"/>
                </a:cxn>
                <a:cxn ang="0">
                  <a:pos x="64" y="148"/>
                </a:cxn>
                <a:cxn ang="0">
                  <a:pos x="52" y="234"/>
                </a:cxn>
                <a:cxn ang="0">
                  <a:pos x="90" y="280"/>
                </a:cxn>
                <a:cxn ang="0">
                  <a:pos x="100" y="280"/>
                </a:cxn>
                <a:cxn ang="0">
                  <a:pos x="218" y="280"/>
                </a:cxn>
                <a:cxn ang="0">
                  <a:pos x="262" y="236"/>
                </a:cxn>
                <a:cxn ang="0">
                  <a:pos x="248" y="130"/>
                </a:cxn>
                <a:cxn ang="0">
                  <a:pos x="244" y="116"/>
                </a:cxn>
                <a:cxn ang="0">
                  <a:pos x="290" y="130"/>
                </a:cxn>
                <a:cxn ang="0">
                  <a:pos x="334" y="86"/>
                </a:cxn>
                <a:cxn ang="0">
                  <a:pos x="248" y="92"/>
                </a:cxn>
                <a:cxn ang="0">
                  <a:pos x="248" y="92"/>
                </a:cxn>
                <a:cxn ang="0">
                  <a:pos x="94" y="266"/>
                </a:cxn>
                <a:cxn ang="0">
                  <a:pos x="162" y="144"/>
                </a:cxn>
                <a:cxn ang="0">
                  <a:pos x="82" y="72"/>
                </a:cxn>
                <a:cxn ang="0">
                  <a:pos x="62" y="32"/>
                </a:cxn>
                <a:cxn ang="0">
                  <a:pos x="92" y="40"/>
                </a:cxn>
                <a:cxn ang="0">
                  <a:pos x="114" y="72"/>
                </a:cxn>
                <a:cxn ang="0">
                  <a:pos x="108" y="110"/>
                </a:cxn>
                <a:cxn ang="0">
                  <a:pos x="96" y="122"/>
                </a:cxn>
                <a:cxn ang="0">
                  <a:pos x="74" y="132"/>
                </a:cxn>
                <a:cxn ang="0">
                  <a:pos x="46" y="130"/>
                </a:cxn>
                <a:cxn ang="0">
                  <a:pos x="22" y="110"/>
                </a:cxn>
                <a:cxn ang="0">
                  <a:pos x="22" y="88"/>
                </a:cxn>
                <a:cxn ang="0">
                  <a:pos x="54" y="100"/>
                </a:cxn>
                <a:cxn ang="0">
                  <a:pos x="120" y="166"/>
                </a:cxn>
                <a:cxn ang="0">
                  <a:pos x="98" y="138"/>
                </a:cxn>
                <a:cxn ang="0">
                  <a:pos x="104" y="134"/>
                </a:cxn>
                <a:cxn ang="0">
                  <a:pos x="110" y="128"/>
                </a:cxn>
                <a:cxn ang="0">
                  <a:pos x="116" y="122"/>
                </a:cxn>
                <a:cxn ang="0">
                  <a:pos x="120" y="118"/>
                </a:cxn>
                <a:cxn ang="0">
                  <a:pos x="148" y="138"/>
                </a:cxn>
                <a:cxn ang="0">
                  <a:pos x="218" y="262"/>
                </a:cxn>
                <a:cxn ang="0">
                  <a:pos x="290" y="112"/>
                </a:cxn>
                <a:cxn ang="0">
                  <a:pos x="316" y="86"/>
                </a:cxn>
              </a:cxnLst>
              <a:rect l="0" t="0" r="r" b="b"/>
              <a:pathLst>
                <a:path w="334" h="282">
                  <a:moveTo>
                    <a:pt x="332" y="80"/>
                  </a:moveTo>
                  <a:lnTo>
                    <a:pt x="252" y="2"/>
                  </a:lnTo>
                  <a:lnTo>
                    <a:pt x="252" y="2"/>
                  </a:lnTo>
                  <a:lnTo>
                    <a:pt x="248" y="0"/>
                  </a:lnTo>
                  <a:lnTo>
                    <a:pt x="244" y="0"/>
                  </a:lnTo>
                  <a:lnTo>
                    <a:pt x="216" y="8"/>
                  </a:lnTo>
                  <a:lnTo>
                    <a:pt x="216" y="8"/>
                  </a:lnTo>
                  <a:lnTo>
                    <a:pt x="214" y="10"/>
                  </a:lnTo>
                  <a:lnTo>
                    <a:pt x="212" y="14"/>
                  </a:lnTo>
                  <a:lnTo>
                    <a:pt x="204" y="40"/>
                  </a:lnTo>
                  <a:lnTo>
                    <a:pt x="204" y="40"/>
                  </a:lnTo>
                  <a:lnTo>
                    <a:pt x="204" y="44"/>
                  </a:lnTo>
                  <a:lnTo>
                    <a:pt x="204" y="48"/>
                  </a:lnTo>
                  <a:lnTo>
                    <a:pt x="230" y="74"/>
                  </a:lnTo>
                  <a:lnTo>
                    <a:pt x="216" y="88"/>
                  </a:lnTo>
                  <a:lnTo>
                    <a:pt x="212" y="84"/>
                  </a:lnTo>
                  <a:lnTo>
                    <a:pt x="212" y="84"/>
                  </a:lnTo>
                  <a:lnTo>
                    <a:pt x="206" y="82"/>
                  </a:lnTo>
                  <a:lnTo>
                    <a:pt x="202" y="84"/>
                  </a:lnTo>
                  <a:lnTo>
                    <a:pt x="158" y="128"/>
                  </a:lnTo>
                  <a:lnTo>
                    <a:pt x="128" y="98"/>
                  </a:lnTo>
                  <a:lnTo>
                    <a:pt x="128" y="98"/>
                  </a:lnTo>
                  <a:lnTo>
                    <a:pt x="130" y="82"/>
                  </a:lnTo>
                  <a:lnTo>
                    <a:pt x="128" y="66"/>
                  </a:lnTo>
                  <a:lnTo>
                    <a:pt x="122" y="50"/>
                  </a:lnTo>
                  <a:lnTo>
                    <a:pt x="110" y="36"/>
                  </a:lnTo>
                  <a:lnTo>
                    <a:pt x="110" y="36"/>
                  </a:lnTo>
                  <a:lnTo>
                    <a:pt x="102" y="28"/>
                  </a:lnTo>
                  <a:lnTo>
                    <a:pt x="90" y="22"/>
                  </a:lnTo>
                  <a:lnTo>
                    <a:pt x="78" y="20"/>
                  </a:lnTo>
                  <a:lnTo>
                    <a:pt x="66" y="18"/>
                  </a:lnTo>
                  <a:lnTo>
                    <a:pt x="66" y="18"/>
                  </a:lnTo>
                  <a:lnTo>
                    <a:pt x="56" y="18"/>
                  </a:lnTo>
                  <a:lnTo>
                    <a:pt x="46" y="20"/>
                  </a:lnTo>
                  <a:lnTo>
                    <a:pt x="46" y="20"/>
                  </a:lnTo>
                  <a:lnTo>
                    <a:pt x="44" y="22"/>
                  </a:lnTo>
                  <a:lnTo>
                    <a:pt x="42" y="26"/>
                  </a:lnTo>
                  <a:lnTo>
                    <a:pt x="42" y="26"/>
                  </a:lnTo>
                  <a:lnTo>
                    <a:pt x="42" y="30"/>
                  </a:lnTo>
                  <a:lnTo>
                    <a:pt x="44" y="32"/>
                  </a:lnTo>
                  <a:lnTo>
                    <a:pt x="60" y="48"/>
                  </a:lnTo>
                  <a:lnTo>
                    <a:pt x="66" y="72"/>
                  </a:lnTo>
                  <a:lnTo>
                    <a:pt x="54" y="84"/>
                  </a:lnTo>
                  <a:lnTo>
                    <a:pt x="32" y="78"/>
                  </a:lnTo>
                  <a:lnTo>
                    <a:pt x="14" y="62"/>
                  </a:lnTo>
                  <a:lnTo>
                    <a:pt x="14" y="62"/>
                  </a:lnTo>
                  <a:lnTo>
                    <a:pt x="12" y="60"/>
                  </a:lnTo>
                  <a:lnTo>
                    <a:pt x="8" y="60"/>
                  </a:lnTo>
                  <a:lnTo>
                    <a:pt x="8" y="60"/>
                  </a:lnTo>
                  <a:lnTo>
                    <a:pt x="4" y="62"/>
                  </a:lnTo>
                  <a:lnTo>
                    <a:pt x="2" y="64"/>
                  </a:lnTo>
                  <a:lnTo>
                    <a:pt x="2" y="64"/>
                  </a:lnTo>
                  <a:lnTo>
                    <a:pt x="0" y="72"/>
                  </a:lnTo>
                  <a:lnTo>
                    <a:pt x="0" y="82"/>
                  </a:lnTo>
                  <a:lnTo>
                    <a:pt x="2" y="98"/>
                  </a:lnTo>
                  <a:lnTo>
                    <a:pt x="8" y="114"/>
                  </a:lnTo>
                  <a:lnTo>
                    <a:pt x="14" y="122"/>
                  </a:lnTo>
                  <a:lnTo>
                    <a:pt x="20" y="128"/>
                  </a:lnTo>
                  <a:lnTo>
                    <a:pt x="20" y="128"/>
                  </a:lnTo>
                  <a:lnTo>
                    <a:pt x="30" y="136"/>
                  </a:lnTo>
                  <a:lnTo>
                    <a:pt x="40" y="142"/>
                  </a:lnTo>
                  <a:lnTo>
                    <a:pt x="52" y="146"/>
                  </a:lnTo>
                  <a:lnTo>
                    <a:pt x="64" y="148"/>
                  </a:lnTo>
                  <a:lnTo>
                    <a:pt x="64" y="148"/>
                  </a:lnTo>
                  <a:lnTo>
                    <a:pt x="82" y="146"/>
                  </a:lnTo>
                  <a:lnTo>
                    <a:pt x="110" y="176"/>
                  </a:lnTo>
                  <a:lnTo>
                    <a:pt x="52" y="234"/>
                  </a:lnTo>
                  <a:lnTo>
                    <a:pt x="52" y="234"/>
                  </a:lnTo>
                  <a:lnTo>
                    <a:pt x="50" y="238"/>
                  </a:lnTo>
                  <a:lnTo>
                    <a:pt x="50" y="238"/>
                  </a:lnTo>
                  <a:lnTo>
                    <a:pt x="52" y="244"/>
                  </a:lnTo>
                  <a:lnTo>
                    <a:pt x="90" y="280"/>
                  </a:lnTo>
                  <a:lnTo>
                    <a:pt x="90" y="280"/>
                  </a:lnTo>
                  <a:lnTo>
                    <a:pt x="94" y="282"/>
                  </a:lnTo>
                  <a:lnTo>
                    <a:pt x="94" y="282"/>
                  </a:lnTo>
                  <a:lnTo>
                    <a:pt x="100" y="280"/>
                  </a:lnTo>
                  <a:lnTo>
                    <a:pt x="158" y="222"/>
                  </a:lnTo>
                  <a:lnTo>
                    <a:pt x="212" y="278"/>
                  </a:lnTo>
                  <a:lnTo>
                    <a:pt x="212" y="278"/>
                  </a:lnTo>
                  <a:lnTo>
                    <a:pt x="218" y="280"/>
                  </a:lnTo>
                  <a:lnTo>
                    <a:pt x="222" y="278"/>
                  </a:lnTo>
                  <a:lnTo>
                    <a:pt x="260" y="240"/>
                  </a:lnTo>
                  <a:lnTo>
                    <a:pt x="260" y="240"/>
                  </a:lnTo>
                  <a:lnTo>
                    <a:pt x="262" y="236"/>
                  </a:lnTo>
                  <a:lnTo>
                    <a:pt x="260" y="230"/>
                  </a:lnTo>
                  <a:lnTo>
                    <a:pt x="204" y="176"/>
                  </a:lnTo>
                  <a:lnTo>
                    <a:pt x="248" y="130"/>
                  </a:lnTo>
                  <a:lnTo>
                    <a:pt x="248" y="130"/>
                  </a:lnTo>
                  <a:lnTo>
                    <a:pt x="250" y="126"/>
                  </a:lnTo>
                  <a:lnTo>
                    <a:pt x="250" y="126"/>
                  </a:lnTo>
                  <a:lnTo>
                    <a:pt x="248" y="120"/>
                  </a:lnTo>
                  <a:lnTo>
                    <a:pt x="244" y="116"/>
                  </a:lnTo>
                  <a:lnTo>
                    <a:pt x="258" y="102"/>
                  </a:lnTo>
                  <a:lnTo>
                    <a:pt x="284" y="128"/>
                  </a:lnTo>
                  <a:lnTo>
                    <a:pt x="284" y="128"/>
                  </a:lnTo>
                  <a:lnTo>
                    <a:pt x="290" y="130"/>
                  </a:lnTo>
                  <a:lnTo>
                    <a:pt x="294" y="128"/>
                  </a:lnTo>
                  <a:lnTo>
                    <a:pt x="332" y="90"/>
                  </a:lnTo>
                  <a:lnTo>
                    <a:pt x="332" y="90"/>
                  </a:lnTo>
                  <a:lnTo>
                    <a:pt x="334" y="86"/>
                  </a:lnTo>
                  <a:lnTo>
                    <a:pt x="334" y="86"/>
                  </a:lnTo>
                  <a:lnTo>
                    <a:pt x="332" y="80"/>
                  </a:lnTo>
                  <a:lnTo>
                    <a:pt x="332" y="80"/>
                  </a:lnTo>
                  <a:close/>
                  <a:moveTo>
                    <a:pt x="248" y="92"/>
                  </a:moveTo>
                  <a:lnTo>
                    <a:pt x="234" y="106"/>
                  </a:lnTo>
                  <a:lnTo>
                    <a:pt x="226" y="98"/>
                  </a:lnTo>
                  <a:lnTo>
                    <a:pt x="240" y="84"/>
                  </a:lnTo>
                  <a:lnTo>
                    <a:pt x="248" y="92"/>
                  </a:lnTo>
                  <a:close/>
                  <a:moveTo>
                    <a:pt x="162" y="144"/>
                  </a:moveTo>
                  <a:lnTo>
                    <a:pt x="206" y="98"/>
                  </a:lnTo>
                  <a:lnTo>
                    <a:pt x="234" y="126"/>
                  </a:lnTo>
                  <a:lnTo>
                    <a:pt x="94" y="266"/>
                  </a:lnTo>
                  <a:lnTo>
                    <a:pt x="68" y="238"/>
                  </a:lnTo>
                  <a:lnTo>
                    <a:pt x="162" y="144"/>
                  </a:lnTo>
                  <a:lnTo>
                    <a:pt x="162" y="142"/>
                  </a:lnTo>
                  <a:lnTo>
                    <a:pt x="162" y="144"/>
                  </a:lnTo>
                  <a:close/>
                  <a:moveTo>
                    <a:pt x="80" y="78"/>
                  </a:moveTo>
                  <a:lnTo>
                    <a:pt x="80" y="78"/>
                  </a:lnTo>
                  <a:lnTo>
                    <a:pt x="82" y="74"/>
                  </a:lnTo>
                  <a:lnTo>
                    <a:pt x="82" y="72"/>
                  </a:lnTo>
                  <a:lnTo>
                    <a:pt x="72" y="44"/>
                  </a:lnTo>
                  <a:lnTo>
                    <a:pt x="72" y="44"/>
                  </a:lnTo>
                  <a:lnTo>
                    <a:pt x="72" y="40"/>
                  </a:lnTo>
                  <a:lnTo>
                    <a:pt x="62" y="32"/>
                  </a:lnTo>
                  <a:lnTo>
                    <a:pt x="62" y="32"/>
                  </a:lnTo>
                  <a:lnTo>
                    <a:pt x="74" y="32"/>
                  </a:lnTo>
                  <a:lnTo>
                    <a:pt x="84" y="36"/>
                  </a:lnTo>
                  <a:lnTo>
                    <a:pt x="92" y="40"/>
                  </a:lnTo>
                  <a:lnTo>
                    <a:pt x="102" y="46"/>
                  </a:lnTo>
                  <a:lnTo>
                    <a:pt x="102" y="46"/>
                  </a:lnTo>
                  <a:lnTo>
                    <a:pt x="110" y="58"/>
                  </a:lnTo>
                  <a:lnTo>
                    <a:pt x="114" y="72"/>
                  </a:lnTo>
                  <a:lnTo>
                    <a:pt x="116" y="84"/>
                  </a:lnTo>
                  <a:lnTo>
                    <a:pt x="114" y="98"/>
                  </a:lnTo>
                  <a:lnTo>
                    <a:pt x="114" y="98"/>
                  </a:lnTo>
                  <a:lnTo>
                    <a:pt x="108" y="110"/>
                  </a:lnTo>
                  <a:lnTo>
                    <a:pt x="102" y="118"/>
                  </a:lnTo>
                  <a:lnTo>
                    <a:pt x="102" y="118"/>
                  </a:lnTo>
                  <a:lnTo>
                    <a:pt x="96" y="122"/>
                  </a:lnTo>
                  <a:lnTo>
                    <a:pt x="96" y="122"/>
                  </a:lnTo>
                  <a:lnTo>
                    <a:pt x="90" y="128"/>
                  </a:lnTo>
                  <a:lnTo>
                    <a:pt x="82" y="132"/>
                  </a:lnTo>
                  <a:lnTo>
                    <a:pt x="82" y="132"/>
                  </a:lnTo>
                  <a:lnTo>
                    <a:pt x="74" y="132"/>
                  </a:lnTo>
                  <a:lnTo>
                    <a:pt x="64" y="134"/>
                  </a:lnTo>
                  <a:lnTo>
                    <a:pt x="64" y="134"/>
                  </a:lnTo>
                  <a:lnTo>
                    <a:pt x="54" y="132"/>
                  </a:lnTo>
                  <a:lnTo>
                    <a:pt x="46" y="130"/>
                  </a:lnTo>
                  <a:lnTo>
                    <a:pt x="36" y="126"/>
                  </a:lnTo>
                  <a:lnTo>
                    <a:pt x="30" y="118"/>
                  </a:lnTo>
                  <a:lnTo>
                    <a:pt x="30" y="118"/>
                  </a:lnTo>
                  <a:lnTo>
                    <a:pt x="22" y="110"/>
                  </a:lnTo>
                  <a:lnTo>
                    <a:pt x="18" y="102"/>
                  </a:lnTo>
                  <a:lnTo>
                    <a:pt x="14" y="92"/>
                  </a:lnTo>
                  <a:lnTo>
                    <a:pt x="14" y="80"/>
                  </a:lnTo>
                  <a:lnTo>
                    <a:pt x="22" y="88"/>
                  </a:lnTo>
                  <a:lnTo>
                    <a:pt x="22" y="88"/>
                  </a:lnTo>
                  <a:lnTo>
                    <a:pt x="26" y="90"/>
                  </a:lnTo>
                  <a:lnTo>
                    <a:pt x="54" y="100"/>
                  </a:lnTo>
                  <a:lnTo>
                    <a:pt x="54" y="100"/>
                  </a:lnTo>
                  <a:lnTo>
                    <a:pt x="58" y="100"/>
                  </a:lnTo>
                  <a:lnTo>
                    <a:pt x="60" y="98"/>
                  </a:lnTo>
                  <a:lnTo>
                    <a:pt x="80" y="78"/>
                  </a:lnTo>
                  <a:close/>
                  <a:moveTo>
                    <a:pt x="120" y="166"/>
                  </a:moveTo>
                  <a:lnTo>
                    <a:pt x="96" y="140"/>
                  </a:lnTo>
                  <a:lnTo>
                    <a:pt x="96" y="140"/>
                  </a:lnTo>
                  <a:lnTo>
                    <a:pt x="98" y="138"/>
                  </a:lnTo>
                  <a:lnTo>
                    <a:pt x="98" y="138"/>
                  </a:lnTo>
                  <a:lnTo>
                    <a:pt x="100" y="138"/>
                  </a:lnTo>
                  <a:lnTo>
                    <a:pt x="100" y="138"/>
                  </a:lnTo>
                  <a:lnTo>
                    <a:pt x="100" y="138"/>
                  </a:lnTo>
                  <a:lnTo>
                    <a:pt x="104" y="134"/>
                  </a:lnTo>
                  <a:lnTo>
                    <a:pt x="104" y="134"/>
                  </a:lnTo>
                  <a:lnTo>
                    <a:pt x="106" y="134"/>
                  </a:lnTo>
                  <a:lnTo>
                    <a:pt x="106" y="134"/>
                  </a:lnTo>
                  <a:lnTo>
                    <a:pt x="110" y="128"/>
                  </a:lnTo>
                  <a:lnTo>
                    <a:pt x="110" y="128"/>
                  </a:lnTo>
                  <a:lnTo>
                    <a:pt x="116" y="124"/>
                  </a:lnTo>
                  <a:lnTo>
                    <a:pt x="116" y="124"/>
                  </a:lnTo>
                  <a:lnTo>
                    <a:pt x="116" y="122"/>
                  </a:lnTo>
                  <a:lnTo>
                    <a:pt x="116" y="122"/>
                  </a:lnTo>
                  <a:lnTo>
                    <a:pt x="120" y="118"/>
                  </a:lnTo>
                  <a:lnTo>
                    <a:pt x="120" y="118"/>
                  </a:lnTo>
                  <a:lnTo>
                    <a:pt x="120" y="118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2" y="114"/>
                  </a:lnTo>
                  <a:lnTo>
                    <a:pt x="148" y="138"/>
                  </a:lnTo>
                  <a:lnTo>
                    <a:pt x="120" y="166"/>
                  </a:lnTo>
                  <a:close/>
                  <a:moveTo>
                    <a:pt x="194" y="184"/>
                  </a:moveTo>
                  <a:lnTo>
                    <a:pt x="244" y="236"/>
                  </a:lnTo>
                  <a:lnTo>
                    <a:pt x="218" y="262"/>
                  </a:lnTo>
                  <a:lnTo>
                    <a:pt x="168" y="212"/>
                  </a:lnTo>
                  <a:lnTo>
                    <a:pt x="194" y="184"/>
                  </a:lnTo>
                  <a:close/>
                  <a:moveTo>
                    <a:pt x="316" y="86"/>
                  </a:moveTo>
                  <a:lnTo>
                    <a:pt x="290" y="112"/>
                  </a:lnTo>
                  <a:lnTo>
                    <a:pt x="218" y="42"/>
                  </a:lnTo>
                  <a:lnTo>
                    <a:pt x="224" y="20"/>
                  </a:lnTo>
                  <a:lnTo>
                    <a:pt x="244" y="14"/>
                  </a:lnTo>
                  <a:lnTo>
                    <a:pt x="316" y="86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" name="Freeform 138"/>
            <p:cNvSpPr/>
            <p:nvPr/>
          </p:nvSpPr>
          <p:spPr bwMode="auto">
            <a:xfrm>
              <a:off x="5430838" y="1336675"/>
              <a:ext cx="142875" cy="146050"/>
            </a:xfrm>
            <a:custGeom>
              <a:avLst/>
              <a:gdLst/>
              <a:ahLst/>
              <a:cxnLst>
                <a:cxn ang="0">
                  <a:pos x="0" y="84"/>
                </a:cxn>
                <a:cxn ang="0">
                  <a:pos x="0" y="84"/>
                </a:cxn>
                <a:cxn ang="0">
                  <a:pos x="2" y="90"/>
                </a:cxn>
                <a:cxn ang="0">
                  <a:pos x="2" y="90"/>
                </a:cxn>
                <a:cxn ang="0">
                  <a:pos x="6" y="92"/>
                </a:cxn>
                <a:cxn ang="0">
                  <a:pos x="6" y="92"/>
                </a:cxn>
                <a:cxn ang="0">
                  <a:pos x="12" y="90"/>
                </a:cxn>
                <a:cxn ang="0">
                  <a:pos x="88" y="12"/>
                </a:cxn>
                <a:cxn ang="0">
                  <a:pos x="88" y="12"/>
                </a:cxn>
                <a:cxn ang="0">
                  <a:pos x="90" y="8"/>
                </a:cxn>
                <a:cxn ang="0">
                  <a:pos x="88" y="2"/>
                </a:cxn>
                <a:cxn ang="0">
                  <a:pos x="88" y="2"/>
                </a:cxn>
                <a:cxn ang="0">
                  <a:pos x="84" y="0"/>
                </a:cxn>
                <a:cxn ang="0">
                  <a:pos x="78" y="2"/>
                </a:cxn>
                <a:cxn ang="0">
                  <a:pos x="2" y="80"/>
                </a:cxn>
                <a:cxn ang="0">
                  <a:pos x="2" y="80"/>
                </a:cxn>
                <a:cxn ang="0">
                  <a:pos x="0" y="84"/>
                </a:cxn>
                <a:cxn ang="0">
                  <a:pos x="0" y="84"/>
                </a:cxn>
              </a:cxnLst>
              <a:rect l="0" t="0" r="r" b="b"/>
              <a:pathLst>
                <a:path w="90" h="92">
                  <a:moveTo>
                    <a:pt x="0" y="84"/>
                  </a:moveTo>
                  <a:lnTo>
                    <a:pt x="0" y="84"/>
                  </a:lnTo>
                  <a:lnTo>
                    <a:pt x="2" y="90"/>
                  </a:lnTo>
                  <a:lnTo>
                    <a:pt x="2" y="90"/>
                  </a:lnTo>
                  <a:lnTo>
                    <a:pt x="6" y="92"/>
                  </a:lnTo>
                  <a:lnTo>
                    <a:pt x="6" y="92"/>
                  </a:lnTo>
                  <a:lnTo>
                    <a:pt x="12" y="90"/>
                  </a:lnTo>
                  <a:lnTo>
                    <a:pt x="88" y="12"/>
                  </a:lnTo>
                  <a:lnTo>
                    <a:pt x="88" y="12"/>
                  </a:lnTo>
                  <a:lnTo>
                    <a:pt x="90" y="8"/>
                  </a:lnTo>
                  <a:lnTo>
                    <a:pt x="88" y="2"/>
                  </a:lnTo>
                  <a:lnTo>
                    <a:pt x="88" y="2"/>
                  </a:lnTo>
                  <a:lnTo>
                    <a:pt x="84" y="0"/>
                  </a:lnTo>
                  <a:lnTo>
                    <a:pt x="78" y="2"/>
                  </a:lnTo>
                  <a:lnTo>
                    <a:pt x="2" y="80"/>
                  </a:lnTo>
                  <a:lnTo>
                    <a:pt x="2" y="80"/>
                  </a:lnTo>
                  <a:lnTo>
                    <a:pt x="0" y="84"/>
                  </a:lnTo>
                  <a:lnTo>
                    <a:pt x="0" y="84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6" name="TextBox 18"/>
          <p:cNvSpPr txBox="1"/>
          <p:nvPr/>
        </p:nvSpPr>
        <p:spPr>
          <a:xfrm>
            <a:off x="1757362" y="4287710"/>
            <a:ext cx="3598416" cy="812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13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Levenim MT" pitchFamily="2" charset="-79"/>
              </a:rPr>
              <a:t>标题数字等都可以通过点击和重新输入进行更改，顶部“开始”面板中可以对字体、字号、颜色、行距等进行修改。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974856" y="276675"/>
            <a:ext cx="5486904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spc="300" dirty="0">
                <a:solidFill>
                  <a:srgbClr val="189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服务支持</a:t>
            </a:r>
            <a:endParaRPr lang="zh-CN" sz="2400" b="1" spc="300" dirty="0">
              <a:solidFill>
                <a:srgbClr val="189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1" name="TextBox 18"/>
          <p:cNvSpPr txBox="1"/>
          <p:nvPr/>
        </p:nvSpPr>
        <p:spPr>
          <a:xfrm>
            <a:off x="1046229" y="2307372"/>
            <a:ext cx="3000080" cy="3668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30000"/>
              </a:lnSpc>
            </a:pPr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Medium" pitchFamily="2" charset="-128"/>
                <a:ea typeface="Heiti SC Medium" pitchFamily="2" charset="-128"/>
                <a:cs typeface="Levenim MT" pitchFamily="2" charset="-79"/>
              </a:rPr>
              <a:t>1</a:t>
            </a: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Medium" pitchFamily="2" charset="-128"/>
                <a:ea typeface="Heiti SC Medium" pitchFamily="2" charset="-128"/>
                <a:cs typeface="Levenim MT" pitchFamily="2" charset="-79"/>
              </a:rPr>
              <a:t>对</a:t>
            </a:r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Medium" pitchFamily="2" charset="-128"/>
                <a:ea typeface="Heiti SC Medium" pitchFamily="2" charset="-128"/>
                <a:cs typeface="Levenim MT" pitchFamily="2" charset="-79"/>
              </a:rPr>
              <a:t>1</a:t>
            </a: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Medium" pitchFamily="2" charset="-128"/>
                <a:ea typeface="Heiti SC Medium" pitchFamily="2" charset="-128"/>
                <a:cs typeface="Levenim MT" pitchFamily="2" charset="-79"/>
              </a:rPr>
              <a:t>售后工程师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1799857" y="1926646"/>
            <a:ext cx="2246452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b="1" dirty="0">
                <a:solidFill>
                  <a:srgbClr val="F17265"/>
                </a:solidFill>
                <a:latin typeface="Heiti SC Medium" pitchFamily="2" charset="-128"/>
                <a:ea typeface="Heiti SC Medium" pitchFamily="2" charset="-128"/>
              </a:rPr>
              <a:t>技术支持</a:t>
            </a:r>
          </a:p>
        </p:txBody>
      </p:sp>
      <p:sp>
        <p:nvSpPr>
          <p:cNvPr id="13" name="TextBox 18"/>
          <p:cNvSpPr txBox="1"/>
          <p:nvPr/>
        </p:nvSpPr>
        <p:spPr>
          <a:xfrm>
            <a:off x="1076722" y="4728768"/>
            <a:ext cx="2969587" cy="10070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30000"/>
              </a:lnSpc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Medium" pitchFamily="2" charset="-128"/>
                <a:ea typeface="Heiti SC Medium" pitchFamily="2" charset="-128"/>
                <a:cs typeface="Levenim MT" pitchFamily="2" charset="-79"/>
              </a:rPr>
              <a:t>人工客服</a:t>
            </a:r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Medium" pitchFamily="2" charset="-128"/>
                <a:ea typeface="Heiti SC Medium" pitchFamily="2" charset="-128"/>
                <a:cs typeface="Levenim MT" pitchFamily="2" charset="-79"/>
              </a:rPr>
              <a:t>7×12</a:t>
            </a: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Medium" pitchFamily="2" charset="-128"/>
                <a:ea typeface="Heiti SC Medium" pitchFamily="2" charset="-128"/>
                <a:cs typeface="Levenim MT" pitchFamily="2" charset="-79"/>
              </a:rPr>
              <a:t>小时在线，售前售后定向指导，专业客服答疑解惑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1799857" y="4348042"/>
            <a:ext cx="22464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b="1" dirty="0">
                <a:solidFill>
                  <a:srgbClr val="FED025"/>
                </a:solidFill>
                <a:latin typeface="Heiti SC Medium" pitchFamily="2" charset="-128"/>
                <a:ea typeface="Heiti SC Medium" pitchFamily="2" charset="-128"/>
              </a:rPr>
              <a:t>服务支持</a:t>
            </a:r>
          </a:p>
        </p:txBody>
      </p:sp>
      <p:sp>
        <p:nvSpPr>
          <p:cNvPr id="15" name="TextBox 18"/>
          <p:cNvSpPr txBox="1"/>
          <p:nvPr/>
        </p:nvSpPr>
        <p:spPr>
          <a:xfrm>
            <a:off x="7960749" y="4728768"/>
            <a:ext cx="2920661" cy="686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Medium" pitchFamily="2" charset="-128"/>
                <a:ea typeface="Heiti SC Medium" pitchFamily="2" charset="-128"/>
                <a:cs typeface="Levenim MT" pitchFamily="2" charset="-79"/>
              </a:rPr>
              <a:t>赋能大课，在线课程自助教学，随时随地提升业务能力</a:t>
            </a:r>
          </a:p>
        </p:txBody>
      </p:sp>
      <p:sp>
        <p:nvSpPr>
          <p:cNvPr id="16" name="文本框 15"/>
          <p:cNvSpPr txBox="1"/>
          <p:nvPr/>
        </p:nvSpPr>
        <p:spPr>
          <a:xfrm>
            <a:off x="7960749" y="4348042"/>
            <a:ext cx="22464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rgbClr val="9BD97D"/>
                </a:solidFill>
                <a:latin typeface="Heiti SC Medium" pitchFamily="2" charset="-128"/>
                <a:ea typeface="Heiti SC Medium" pitchFamily="2" charset="-128"/>
              </a:rPr>
              <a:t>培训支持</a:t>
            </a:r>
          </a:p>
        </p:txBody>
      </p:sp>
      <p:sp>
        <p:nvSpPr>
          <p:cNvPr id="17" name="TextBox 18"/>
          <p:cNvSpPr txBox="1"/>
          <p:nvPr/>
        </p:nvSpPr>
        <p:spPr>
          <a:xfrm>
            <a:off x="7960749" y="2307372"/>
            <a:ext cx="2722229" cy="3668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Medium" pitchFamily="2" charset="-128"/>
                <a:ea typeface="Heiti SC Medium" pitchFamily="2" charset="-128"/>
                <a:cs typeface="Levenim MT" pitchFamily="2" charset="-79"/>
              </a:rPr>
              <a:t>1</a:t>
            </a: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Medium" pitchFamily="2" charset="-128"/>
                <a:ea typeface="Heiti SC Medium" pitchFamily="2" charset="-128"/>
                <a:cs typeface="Levenim MT" pitchFamily="2" charset="-79"/>
              </a:rPr>
              <a:t>对</a:t>
            </a:r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Medium" pitchFamily="2" charset="-128"/>
                <a:ea typeface="Heiti SC Medium" pitchFamily="2" charset="-128"/>
                <a:cs typeface="Levenim MT" pitchFamily="2" charset="-79"/>
              </a:rPr>
              <a:t>1 </a:t>
            </a: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Medium" pitchFamily="2" charset="-128"/>
                <a:ea typeface="Heiti SC Medium" pitchFamily="2" charset="-128"/>
                <a:cs typeface="Levenim MT" pitchFamily="2" charset="-79"/>
              </a:rPr>
              <a:t>运营顾问</a:t>
            </a:r>
          </a:p>
        </p:txBody>
      </p:sp>
      <p:sp>
        <p:nvSpPr>
          <p:cNvPr id="18" name="文本框 17"/>
          <p:cNvSpPr txBox="1"/>
          <p:nvPr/>
        </p:nvSpPr>
        <p:spPr>
          <a:xfrm>
            <a:off x="7960749" y="1926646"/>
            <a:ext cx="2246452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rgbClr val="00AAE0"/>
                </a:solidFill>
                <a:latin typeface="Heiti SC Medium" pitchFamily="2" charset="-128"/>
                <a:ea typeface="Heiti SC Medium" pitchFamily="2" charset="-128"/>
              </a:rPr>
              <a:t>运营支持</a:t>
            </a:r>
          </a:p>
        </p:txBody>
      </p:sp>
      <p:grpSp>
        <p:nvGrpSpPr>
          <p:cNvPr id="19" name="Group 19"/>
          <p:cNvGrpSpPr/>
          <p:nvPr/>
        </p:nvGrpSpPr>
        <p:grpSpPr>
          <a:xfrm>
            <a:off x="6328336" y="2696335"/>
            <a:ext cx="1414328" cy="2577707"/>
            <a:chOff x="6474042" y="2675607"/>
            <a:chExt cx="1424911" cy="2596994"/>
          </a:xfrm>
        </p:grpSpPr>
        <p:sp>
          <p:nvSpPr>
            <p:cNvPr id="20" name="Speech Bubble: Oval 1"/>
            <p:cNvSpPr/>
            <p:nvPr/>
          </p:nvSpPr>
          <p:spPr>
            <a:xfrm>
              <a:off x="6474042" y="2675607"/>
              <a:ext cx="1424911" cy="1347837"/>
            </a:xfrm>
            <a:prstGeom prst="wedgeEllipseCallout">
              <a:avLst>
                <a:gd name="adj1" fmla="val -29"/>
                <a:gd name="adj2" fmla="val 65817"/>
              </a:avLst>
            </a:prstGeom>
            <a:solidFill>
              <a:srgbClr val="9BD97D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dirty="0">
                <a:latin typeface="字魂59号-创粗黑" panose="00000500000000000000" pitchFamily="2" charset="-122"/>
                <a:ea typeface="字魂59号-创粗黑" panose="00000500000000000000" pitchFamily="2" charset="-122"/>
              </a:endParaRPr>
            </a:p>
          </p:txBody>
        </p:sp>
        <p:cxnSp>
          <p:nvCxnSpPr>
            <p:cNvPr id="21" name="Straight Connector 3"/>
            <p:cNvCxnSpPr/>
            <p:nvPr/>
          </p:nvCxnSpPr>
          <p:spPr>
            <a:xfrm>
              <a:off x="7186497" y="4363198"/>
              <a:ext cx="0" cy="909403"/>
            </a:xfrm>
            <a:prstGeom prst="line">
              <a:avLst/>
            </a:prstGeom>
            <a:solidFill>
              <a:schemeClr val="accent4"/>
            </a:solidFill>
            <a:ln w="28575">
              <a:solidFill>
                <a:srgbClr val="9BD97D"/>
              </a:solidFill>
              <a:prstDash val="sysDash"/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oup 21"/>
          <p:cNvGrpSpPr/>
          <p:nvPr/>
        </p:nvGrpSpPr>
        <p:grpSpPr>
          <a:xfrm>
            <a:off x="4218689" y="1740907"/>
            <a:ext cx="1414328" cy="2577707"/>
            <a:chOff x="4312419" y="1585399"/>
            <a:chExt cx="1424911" cy="2596994"/>
          </a:xfrm>
        </p:grpSpPr>
        <p:sp>
          <p:nvSpPr>
            <p:cNvPr id="23" name="Speech Bubble: Oval 15"/>
            <p:cNvSpPr/>
            <p:nvPr/>
          </p:nvSpPr>
          <p:spPr>
            <a:xfrm flipV="1">
              <a:off x="4312419" y="2834556"/>
              <a:ext cx="1424911" cy="1347837"/>
            </a:xfrm>
            <a:prstGeom prst="wedgeEllipseCallout">
              <a:avLst>
                <a:gd name="adj1" fmla="val -29"/>
                <a:gd name="adj2" fmla="val 65817"/>
              </a:avLst>
            </a:prstGeom>
            <a:solidFill>
              <a:srgbClr val="F17265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dirty="0">
                <a:latin typeface="字魂59号-创粗黑" panose="00000500000000000000" pitchFamily="2" charset="-122"/>
                <a:ea typeface="字魂59号-创粗黑" panose="00000500000000000000" pitchFamily="2" charset="-122"/>
              </a:endParaRPr>
            </a:p>
          </p:txBody>
        </p:sp>
        <p:cxnSp>
          <p:nvCxnSpPr>
            <p:cNvPr id="24" name="Straight Connector 16"/>
            <p:cNvCxnSpPr/>
            <p:nvPr/>
          </p:nvCxnSpPr>
          <p:spPr>
            <a:xfrm flipV="1">
              <a:off x="5024875" y="1585399"/>
              <a:ext cx="0" cy="909403"/>
            </a:xfrm>
            <a:prstGeom prst="line">
              <a:avLst/>
            </a:prstGeom>
            <a:solidFill>
              <a:schemeClr val="accent1"/>
            </a:solidFill>
            <a:ln w="28575">
              <a:solidFill>
                <a:srgbClr val="F17265"/>
              </a:solidFill>
              <a:prstDash val="sysDash"/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oup 18"/>
          <p:cNvGrpSpPr/>
          <p:nvPr/>
        </p:nvGrpSpPr>
        <p:grpSpPr>
          <a:xfrm>
            <a:off x="5170310" y="1613444"/>
            <a:ext cx="2577706" cy="1414328"/>
            <a:chOff x="5327788" y="1623397"/>
            <a:chExt cx="2596993" cy="1424911"/>
          </a:xfrm>
        </p:grpSpPr>
        <p:sp>
          <p:nvSpPr>
            <p:cNvPr id="26" name="Speech Bubble: Oval 12"/>
            <p:cNvSpPr/>
            <p:nvPr/>
          </p:nvSpPr>
          <p:spPr>
            <a:xfrm rot="16200000" flipH="1">
              <a:off x="5289251" y="1661934"/>
              <a:ext cx="1424911" cy="1347837"/>
            </a:xfrm>
            <a:prstGeom prst="wedgeEllipseCallout">
              <a:avLst>
                <a:gd name="adj1" fmla="val -29"/>
                <a:gd name="adj2" fmla="val 65817"/>
              </a:avLst>
            </a:prstGeom>
            <a:solidFill>
              <a:srgbClr val="00AAE0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dirty="0">
                <a:latin typeface="字魂59号-创粗黑" panose="00000500000000000000" pitchFamily="2" charset="-122"/>
                <a:ea typeface="字魂59号-创粗黑" panose="00000500000000000000" pitchFamily="2" charset="-122"/>
              </a:endParaRPr>
            </a:p>
          </p:txBody>
        </p:sp>
        <p:cxnSp>
          <p:nvCxnSpPr>
            <p:cNvPr id="27" name="Straight Connector 13"/>
            <p:cNvCxnSpPr/>
            <p:nvPr/>
          </p:nvCxnSpPr>
          <p:spPr>
            <a:xfrm rot="16200000" flipH="1">
              <a:off x="7470080" y="1881151"/>
              <a:ext cx="0" cy="909403"/>
            </a:xfrm>
            <a:prstGeom prst="line">
              <a:avLst/>
            </a:prstGeom>
            <a:solidFill>
              <a:schemeClr val="accent2"/>
            </a:solidFill>
            <a:ln w="28575">
              <a:solidFill>
                <a:srgbClr val="00AAE0"/>
              </a:solidFill>
              <a:prstDash val="sysDash"/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 20"/>
          <p:cNvGrpSpPr/>
          <p:nvPr/>
        </p:nvGrpSpPr>
        <p:grpSpPr>
          <a:xfrm>
            <a:off x="4184788" y="3945484"/>
            <a:ext cx="2577707" cy="1414328"/>
            <a:chOff x="4267218" y="3805718"/>
            <a:chExt cx="2596994" cy="1424911"/>
          </a:xfrm>
        </p:grpSpPr>
        <p:sp>
          <p:nvSpPr>
            <p:cNvPr id="29" name="Speech Bubble: Oval 9"/>
            <p:cNvSpPr/>
            <p:nvPr/>
          </p:nvSpPr>
          <p:spPr>
            <a:xfrm rot="5400000">
              <a:off x="5477838" y="3844255"/>
              <a:ext cx="1424911" cy="1347837"/>
            </a:xfrm>
            <a:prstGeom prst="wedgeEllipseCallout">
              <a:avLst>
                <a:gd name="adj1" fmla="val -29"/>
                <a:gd name="adj2" fmla="val 65817"/>
              </a:avLst>
            </a:prstGeom>
            <a:solidFill>
              <a:srgbClr val="FED025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dirty="0">
                <a:latin typeface="字魂59号-创粗黑" panose="00000500000000000000" pitchFamily="2" charset="-122"/>
                <a:ea typeface="字魂59号-创粗黑" panose="00000500000000000000" pitchFamily="2" charset="-122"/>
              </a:endParaRPr>
            </a:p>
          </p:txBody>
        </p:sp>
        <p:cxnSp>
          <p:nvCxnSpPr>
            <p:cNvPr id="30" name="Straight Connector 10"/>
            <p:cNvCxnSpPr/>
            <p:nvPr/>
          </p:nvCxnSpPr>
          <p:spPr>
            <a:xfrm rot="5400000">
              <a:off x="4721920" y="4063471"/>
              <a:ext cx="0" cy="909403"/>
            </a:xfrm>
            <a:prstGeom prst="line">
              <a:avLst/>
            </a:prstGeom>
            <a:ln w="28575">
              <a:solidFill>
                <a:srgbClr val="FED025"/>
              </a:solidFill>
              <a:prstDash val="sysDash"/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1" name="图片 3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0960" y="3233606"/>
            <a:ext cx="790057" cy="818400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4667" y="2025819"/>
            <a:ext cx="779363" cy="638597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2259" y="3046207"/>
            <a:ext cx="871837" cy="665113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00725" y="4236081"/>
            <a:ext cx="785712" cy="819873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-194385" y="14408"/>
            <a:ext cx="12580771" cy="6941114"/>
          </a:xfrm>
          <a:prstGeom prst="rect">
            <a:avLst/>
          </a:prstGeom>
          <a:solidFill>
            <a:srgbClr val="FCFC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grpSp>
        <p:nvGrpSpPr>
          <p:cNvPr id="27" name="组合 26"/>
          <p:cNvGrpSpPr/>
          <p:nvPr/>
        </p:nvGrpSpPr>
        <p:grpSpPr>
          <a:xfrm>
            <a:off x="2051984" y="1853317"/>
            <a:ext cx="2643418" cy="2643418"/>
            <a:chOff x="664523" y="300767"/>
            <a:chExt cx="3035689" cy="3035689"/>
          </a:xfrm>
        </p:grpSpPr>
        <p:sp>
          <p:nvSpPr>
            <p:cNvPr id="28" name="椭圆 27"/>
            <p:cNvSpPr/>
            <p:nvPr/>
          </p:nvSpPr>
          <p:spPr>
            <a:xfrm>
              <a:off x="664523" y="300767"/>
              <a:ext cx="3035689" cy="303568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762000" dist="444500" dir="5400000" sx="95000" sy="95000" algn="tl" rotWithShape="0">
                <a:schemeClr val="tx1">
                  <a:lumMod val="65000"/>
                  <a:lumOff val="35000"/>
                  <a:alpha val="1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宋体 CN" panose="02020400000000000000" pitchFamily="18" charset="-122"/>
                <a:ea typeface="思源宋体 CN" panose="02020400000000000000" pitchFamily="18" charset="-122"/>
                <a:cs typeface="+mn-cs"/>
              </a:endParaRPr>
            </a:p>
          </p:txBody>
        </p:sp>
        <p:sp>
          <p:nvSpPr>
            <p:cNvPr id="29" name="文本框 28"/>
            <p:cNvSpPr txBox="1"/>
            <p:nvPr/>
          </p:nvSpPr>
          <p:spPr>
            <a:xfrm>
              <a:off x="674453" y="1182403"/>
              <a:ext cx="3015830" cy="10603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1985C4"/>
                  </a:solidFill>
                  <a:effectLst/>
                  <a:uLnTx/>
                  <a:uFillTx/>
                  <a:latin typeface="Arial Black" panose="020B0A04020102020204" pitchFamily="34" charset="0"/>
                  <a:ea typeface="思源宋体 CN Heavy" panose="02020900000000000000" pitchFamily="18" charset="-122"/>
                  <a:cs typeface="+mn-cs"/>
                </a:rPr>
                <a:t>PART/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1985C4"/>
                  </a:solidFill>
                  <a:effectLst/>
                  <a:uLnTx/>
                  <a:uFillTx/>
                  <a:latin typeface="Arial Black" panose="020B0A04020102020204" pitchFamily="34" charset="0"/>
                  <a:ea typeface="思源宋体 CN Heavy" panose="02020900000000000000" pitchFamily="18" charset="-122"/>
                  <a:cs typeface="+mn-cs"/>
                </a:rPr>
                <a:t>04</a:t>
              </a:r>
              <a:endParaRPr kumimoji="0" lang="en-US" altLang="zh-CN" sz="6600" b="0" i="0" u="none" strike="noStrike" kern="1200" cap="none" spc="0" normalizeH="0" baseline="0" noProof="0" dirty="0">
                <a:ln>
                  <a:noFill/>
                </a:ln>
                <a:solidFill>
                  <a:srgbClr val="1985C4"/>
                </a:solidFill>
                <a:effectLst/>
                <a:uLnTx/>
                <a:uFillTx/>
                <a:latin typeface="Arial Black" panose="020B0A04020102020204" pitchFamily="34" charset="0"/>
                <a:ea typeface="思源宋体 CN Heavy" panose="02020900000000000000" pitchFamily="18" charset="-122"/>
                <a:cs typeface="+mn-cs"/>
              </a:endParaRPr>
            </a:p>
          </p:txBody>
        </p:sp>
      </p:grpSp>
      <p:sp>
        <p:nvSpPr>
          <p:cNvPr id="30" name="文本框 29"/>
          <p:cNvSpPr txBox="1"/>
          <p:nvPr>
            <p:custDataLst>
              <p:tags r:id="rId1"/>
            </p:custDataLst>
          </p:nvPr>
        </p:nvSpPr>
        <p:spPr>
          <a:xfrm>
            <a:off x="5210868" y="2534088"/>
            <a:ext cx="3547052" cy="553998"/>
          </a:xfrm>
          <a:prstGeom prst="rect">
            <a:avLst/>
          </a:prstGeom>
          <a:noFill/>
          <a:effectLst>
            <a:glow rad="203200">
              <a:srgbClr val="FF0000">
                <a:alpha val="69000"/>
              </a:srgbClr>
            </a:glow>
          </a:effectLst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3600" b="1" dirty="0">
                <a:solidFill>
                  <a:srgbClr val="1985C4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行业商家案例</a:t>
            </a:r>
            <a:endParaRPr lang="id-ID" altLang="zh-CN" sz="3600" b="1" dirty="0">
              <a:solidFill>
                <a:srgbClr val="1985C4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3" name="Text Placeholder 5"/>
          <p:cNvSpPr txBox="1"/>
          <p:nvPr/>
        </p:nvSpPr>
        <p:spPr>
          <a:xfrm>
            <a:off x="5210867" y="3287875"/>
            <a:ext cx="2805373" cy="7354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86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zh-CN" altLang="en-US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Open Sans Light" panose="020B0306030504020204" pitchFamily="34" charset="0"/>
              </a:rPr>
              <a:t>同行业商家案例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>
            <a:extLst>
              <a:ext uri="{FF2B5EF4-FFF2-40B4-BE49-F238E27FC236}">
                <a16:creationId xmlns:a16="http://schemas.microsoft.com/office/drawing/2014/main" id="{61C5EC0F-61BB-1E4F-B5AA-156B3BD9A094}"/>
              </a:ext>
            </a:extLst>
          </p:cNvPr>
          <p:cNvSpPr/>
          <p:nvPr/>
        </p:nvSpPr>
        <p:spPr>
          <a:xfrm>
            <a:off x="2207315" y="1356189"/>
            <a:ext cx="1765245" cy="407888"/>
          </a:xfrm>
          <a:prstGeom prst="roundRect">
            <a:avLst>
              <a:gd name="adj" fmla="val 14026"/>
            </a:avLst>
          </a:prstGeom>
          <a:solidFill>
            <a:srgbClr val="1A9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5" name="文本框 24"/>
          <p:cNvSpPr txBox="1"/>
          <p:nvPr/>
        </p:nvSpPr>
        <p:spPr>
          <a:xfrm>
            <a:off x="974856" y="276675"/>
            <a:ext cx="5486904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spc="300" dirty="0">
                <a:solidFill>
                  <a:srgbClr val="189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同行业商家案例</a:t>
            </a:r>
            <a:endParaRPr lang="zh-CN" sz="2400" b="1" spc="300" dirty="0">
              <a:solidFill>
                <a:srgbClr val="189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DC23CC5E-7843-E440-8228-6E01661D0BE1}"/>
              </a:ext>
            </a:extLst>
          </p:cNvPr>
          <p:cNvSpPr txBox="1"/>
          <p:nvPr/>
        </p:nvSpPr>
        <p:spPr>
          <a:xfrm>
            <a:off x="693475" y="1319786"/>
            <a:ext cx="14020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Heiti SC Medium" pitchFamily="2" charset="-128"/>
                <a:ea typeface="Heiti SC Medium" pitchFamily="2" charset="-128"/>
              </a:rPr>
              <a:t>服务商户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F20B657A-D018-7A42-ABFD-F0F22C806D91}"/>
              </a:ext>
            </a:extLst>
          </p:cNvPr>
          <p:cNvSpPr txBox="1"/>
          <p:nvPr/>
        </p:nvSpPr>
        <p:spPr>
          <a:xfrm>
            <a:off x="2286077" y="1365823"/>
            <a:ext cx="16864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000" dirty="0">
                <a:solidFill>
                  <a:schemeClr val="bg1"/>
                </a:solidFill>
                <a:latin typeface="Heiti SC Medium" pitchFamily="2" charset="-128"/>
                <a:ea typeface="Heiti SC Medium" pitchFamily="2" charset="-128"/>
              </a:rPr>
              <a:t>好吉便利店</a:t>
            </a: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BCA8B219-DBC3-5644-BF9B-ED591EC060B0}"/>
              </a:ext>
            </a:extLst>
          </p:cNvPr>
          <p:cNvSpPr txBox="1"/>
          <p:nvPr/>
        </p:nvSpPr>
        <p:spPr>
          <a:xfrm>
            <a:off x="693474" y="1922666"/>
            <a:ext cx="9994846" cy="12737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zh-CN" dirty="0">
                <a:solidFill>
                  <a:srgbClr val="1890FF"/>
                </a:solidFill>
                <a:latin typeface="Heiti SC Medium" pitchFamily="2" charset="-128"/>
                <a:ea typeface="Heiti SC Medium" pitchFamily="2" charset="-128"/>
                <a:cs typeface="微软雅黑" panose="020B0503020204020204" charset="-122"/>
                <a:sym typeface="+mn-ea"/>
              </a:rPr>
              <a:t>好吉便利店</a:t>
            </a:r>
            <a:r>
              <a:rPr lang="zh-CN" altLang="zh-CN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Medium" pitchFamily="2" charset="-128"/>
                <a:ea typeface="Heiti SC Medium" pitchFamily="2" charset="-128"/>
                <a:cs typeface="微软雅黑" panose="020B0503020204020204" charset="-122"/>
                <a:sym typeface="+mn-ea"/>
              </a:rPr>
              <a:t>是</a:t>
            </a:r>
            <a:r>
              <a:rPr altLang="zh-CN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Medium" pitchFamily="2" charset="-128"/>
                <a:ea typeface="Heiti SC Medium" pitchFamily="2" charset="-128"/>
                <a:cs typeface="微软雅黑" panose="020B0503020204020204" charset="-122"/>
                <a:sym typeface="+mn-ea"/>
              </a:rPr>
              <a:t>河南商丘本</a:t>
            </a:r>
            <a:r>
              <a:rPr lang="zh-CN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Medium" pitchFamily="2" charset="-128"/>
                <a:ea typeface="Heiti SC Medium" pitchFamily="2" charset="-128"/>
                <a:cs typeface="微软雅黑" panose="020B0503020204020204" charset="-122"/>
                <a:sym typeface="+mn-ea"/>
              </a:rPr>
              <a:t>土连锁</a:t>
            </a:r>
            <a:r>
              <a:rPr altLang="zh-CN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Medium" pitchFamily="2" charset="-128"/>
                <a:ea typeface="Heiti SC Medium" pitchFamily="2" charset="-128"/>
                <a:cs typeface="微软雅黑" panose="020B0503020204020204" charset="-122"/>
                <a:sym typeface="+mn-ea"/>
              </a:rPr>
              <a:t>便利店</a:t>
            </a:r>
            <a:r>
              <a:rPr lang="zh-CN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Medium" pitchFamily="2" charset="-128"/>
                <a:ea typeface="Heiti SC Medium" pitchFamily="2" charset="-128"/>
                <a:cs typeface="微软雅黑" panose="020B0503020204020204" charset="-122"/>
                <a:sym typeface="+mn-ea"/>
              </a:rPr>
              <a:t>品牌</a:t>
            </a:r>
            <a:r>
              <a:rPr altLang="zh-CN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Medium" pitchFamily="2" charset="-128"/>
                <a:ea typeface="Heiti SC Medium" pitchFamily="2" charset="-128"/>
                <a:cs typeface="微软雅黑" panose="020B0503020204020204" charset="-122"/>
                <a:sym typeface="+mn-ea"/>
              </a:rPr>
              <a:t>，经营食品、饮料</a:t>
            </a:r>
            <a:r>
              <a:rPr lang="zh-CN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Medium" pitchFamily="2" charset="-128"/>
                <a:ea typeface="Heiti SC Medium" pitchFamily="2" charset="-128"/>
                <a:cs typeface="微软雅黑" panose="020B0503020204020204" charset="-122"/>
                <a:sym typeface="+mn-ea"/>
              </a:rPr>
              <a:t>、生活用品等，</a:t>
            </a:r>
            <a:r>
              <a:rPr altLang="zh-CN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Medium" pitchFamily="2" charset="-128"/>
                <a:ea typeface="Heiti SC Medium" pitchFamily="2" charset="-128"/>
                <a:cs typeface="微软雅黑" panose="020B0503020204020204" charset="-122"/>
                <a:sym typeface="+mn-ea"/>
              </a:rPr>
              <a:t>以即时消费、小容量、应急性为主，</a:t>
            </a:r>
            <a:r>
              <a:rPr lang="zh-CN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Medium" pitchFamily="2" charset="-128"/>
                <a:ea typeface="Heiti SC Medium" pitchFamily="2" charset="-128"/>
                <a:cs typeface="微软雅黑" panose="020B0503020204020204" charset="-122"/>
                <a:sym typeface="+mn-ea"/>
              </a:rPr>
              <a:t>为周边客户提供便利的服务，</a:t>
            </a:r>
            <a:r>
              <a:rPr altLang="zh-CN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Medium" pitchFamily="2" charset="-128"/>
                <a:ea typeface="Heiti SC Medium" pitchFamily="2" charset="-128"/>
                <a:cs typeface="微软雅黑" panose="020B0503020204020204" charset="-122"/>
                <a:sym typeface="+mn-ea"/>
              </a:rPr>
              <a:t>目前十几家都</a:t>
            </a:r>
            <a:r>
              <a:rPr lang="zh-CN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Medium" pitchFamily="2" charset="-128"/>
                <a:ea typeface="Heiti SC Medium" pitchFamily="2" charset="-128"/>
                <a:cs typeface="微软雅黑" panose="020B0503020204020204" charset="-122"/>
                <a:sym typeface="+mn-ea"/>
              </a:rPr>
              <a:t>使</a:t>
            </a:r>
            <a:r>
              <a:rPr altLang="zh-CN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Medium" pitchFamily="2" charset="-128"/>
                <a:ea typeface="Heiti SC Medium" pitchFamily="2" charset="-128"/>
                <a:cs typeface="微软雅黑" panose="020B0503020204020204" charset="-122"/>
                <a:sym typeface="+mn-ea"/>
              </a:rPr>
              <a:t>用了银响力连锁版收银系统</a:t>
            </a:r>
            <a:r>
              <a:rPr lang="zh-CN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Medium" pitchFamily="2" charset="-128"/>
                <a:ea typeface="Heiti SC Medium" pitchFamily="2" charset="-128"/>
                <a:cs typeface="微软雅黑" panose="020B0503020204020204" charset="-122"/>
                <a:sym typeface="+mn-ea"/>
              </a:rPr>
              <a:t>，统一管理方便，快捷。</a:t>
            </a:r>
            <a:endParaRPr kumimoji="1" lang="zh-CN" altLang="en-US" dirty="0">
              <a:solidFill>
                <a:schemeClr val="tx1">
                  <a:lumMod val="65000"/>
                  <a:lumOff val="35000"/>
                </a:schemeClr>
              </a:solidFill>
              <a:latin typeface="Heiti SC Medium" pitchFamily="2" charset="-128"/>
              <a:ea typeface="Heiti SC Medium" pitchFamily="2" charset="-128"/>
              <a:cs typeface="微软雅黑" panose="020B0503020204020204" charset="-122"/>
            </a:endParaRP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E5F31C61-BAF4-F14A-9F4B-91286F0B14E8}"/>
              </a:ext>
            </a:extLst>
          </p:cNvPr>
          <p:cNvSpPr/>
          <p:nvPr/>
        </p:nvSpPr>
        <p:spPr>
          <a:xfrm>
            <a:off x="6583680" y="3616959"/>
            <a:ext cx="3881119" cy="2595335"/>
          </a:xfrm>
          <a:prstGeom prst="rect">
            <a:avLst/>
          </a:prstGeom>
          <a:solidFill>
            <a:srgbClr val="1990FF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C16EBD34-940D-C44D-AF97-E3EA32645061}"/>
              </a:ext>
            </a:extLst>
          </p:cNvPr>
          <p:cNvSpPr/>
          <p:nvPr/>
        </p:nvSpPr>
        <p:spPr>
          <a:xfrm>
            <a:off x="6786880" y="3439973"/>
            <a:ext cx="3526327" cy="2645510"/>
          </a:xfrm>
          <a:prstGeom prst="rect">
            <a:avLst/>
          </a:prstGeom>
          <a:solidFill>
            <a:srgbClr val="1990FF">
              <a:alpha val="1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27" name="图片 26" descr="C:/Users/pc/AppData/Local/Temp/picturecompress_20220105161106/output_1.pngoutput_1">
            <a:extLst>
              <a:ext uri="{FF2B5EF4-FFF2-40B4-BE49-F238E27FC236}">
                <a16:creationId xmlns:a16="http://schemas.microsoft.com/office/drawing/2014/main" id="{100D77D9-0409-2D44-BA8E-D19497D640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1406" y="3220003"/>
            <a:ext cx="3676850" cy="2757342"/>
          </a:xfrm>
          <a:prstGeom prst="rect">
            <a:avLst/>
          </a:prstGeom>
        </p:spPr>
      </p:pic>
      <p:sp>
        <p:nvSpPr>
          <p:cNvPr id="29" name="文本框 28">
            <a:extLst>
              <a:ext uri="{FF2B5EF4-FFF2-40B4-BE49-F238E27FC236}">
                <a16:creationId xmlns:a16="http://schemas.microsoft.com/office/drawing/2014/main" id="{E1769144-91BE-3340-BD70-36CCCDBFE0FB}"/>
              </a:ext>
            </a:extLst>
          </p:cNvPr>
          <p:cNvSpPr txBox="1"/>
          <p:nvPr/>
        </p:nvSpPr>
        <p:spPr>
          <a:xfrm>
            <a:off x="802135" y="4395578"/>
            <a:ext cx="5161785" cy="11424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Medium" pitchFamily="2" charset="-128"/>
                <a:ea typeface="Heiti SC Medium" pitchFamily="2" charset="-128"/>
                <a:cs typeface="微软雅黑" panose="020B0503020204020204" charset="-122"/>
              </a:rPr>
              <a:t>连锁管理系统，数据、库存管理清晰；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Medium" pitchFamily="2" charset="-128"/>
                <a:ea typeface="Heiti SC Medium" pitchFamily="2" charset="-128"/>
                <a:cs typeface="微软雅黑" panose="020B0503020204020204" charset="-122"/>
              </a:rPr>
              <a:t>打通连锁门店的会员数据，实现会员一体化管理；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Medium" pitchFamily="2" charset="-128"/>
                <a:ea typeface="Heiti SC Medium" pitchFamily="2" charset="-128"/>
                <a:cs typeface="微软雅黑" panose="020B0503020204020204" charset="-122"/>
              </a:rPr>
              <a:t>软件简单易操作，让门店新员工能够快速上手。</a:t>
            </a:r>
          </a:p>
        </p:txBody>
      </p:sp>
      <p:sp>
        <p:nvSpPr>
          <p:cNvPr id="30" name="圆角矩形 29">
            <a:extLst>
              <a:ext uri="{FF2B5EF4-FFF2-40B4-BE49-F238E27FC236}">
                <a16:creationId xmlns:a16="http://schemas.microsoft.com/office/drawing/2014/main" id="{ECD9356E-64F8-C344-BA96-D50D7F2F5902}"/>
              </a:ext>
            </a:extLst>
          </p:cNvPr>
          <p:cNvSpPr/>
          <p:nvPr/>
        </p:nvSpPr>
        <p:spPr>
          <a:xfrm>
            <a:off x="795024" y="3805137"/>
            <a:ext cx="1554480" cy="429768"/>
          </a:xfrm>
          <a:prstGeom prst="roundRect">
            <a:avLst>
              <a:gd name="adj" fmla="val 50000"/>
            </a:avLst>
          </a:prstGeom>
          <a:solidFill>
            <a:srgbClr val="199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F4B18DFD-4A9D-D440-9A5C-7CFE3F1A4F2C}"/>
              </a:ext>
            </a:extLst>
          </p:cNvPr>
          <p:cNvSpPr txBox="1"/>
          <p:nvPr/>
        </p:nvSpPr>
        <p:spPr>
          <a:xfrm>
            <a:off x="985016" y="3833585"/>
            <a:ext cx="110236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zh-CN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用户体验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圆角矩形 22"/>
          <p:cNvSpPr/>
          <p:nvPr/>
        </p:nvSpPr>
        <p:spPr>
          <a:xfrm>
            <a:off x="1825752" y="3843532"/>
            <a:ext cx="1536192" cy="517158"/>
          </a:xfrm>
          <a:prstGeom prst="roundRect">
            <a:avLst>
              <a:gd name="adj" fmla="val 7456"/>
            </a:avLst>
          </a:prstGeom>
          <a:solidFill>
            <a:srgbClr val="3AD8B4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6" name="圆角矩形 25"/>
          <p:cNvSpPr/>
          <p:nvPr/>
        </p:nvSpPr>
        <p:spPr>
          <a:xfrm>
            <a:off x="6495288" y="3843532"/>
            <a:ext cx="1536192" cy="517158"/>
          </a:xfrm>
          <a:prstGeom prst="roundRect">
            <a:avLst>
              <a:gd name="adj" fmla="val 7456"/>
            </a:avLst>
          </a:prstGeom>
          <a:solidFill>
            <a:srgbClr val="3AD8B4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4" name="圆角矩形 23"/>
          <p:cNvSpPr/>
          <p:nvPr/>
        </p:nvSpPr>
        <p:spPr>
          <a:xfrm>
            <a:off x="4160520" y="3843532"/>
            <a:ext cx="1536192" cy="517158"/>
          </a:xfrm>
          <a:prstGeom prst="roundRect">
            <a:avLst>
              <a:gd name="adj" fmla="val 7456"/>
            </a:avLst>
          </a:prstGeom>
          <a:solidFill>
            <a:srgbClr val="1A90FF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7" name="圆角矩形 26"/>
          <p:cNvSpPr/>
          <p:nvPr/>
        </p:nvSpPr>
        <p:spPr>
          <a:xfrm>
            <a:off x="8830056" y="3843532"/>
            <a:ext cx="1536192" cy="517158"/>
          </a:xfrm>
          <a:prstGeom prst="roundRect">
            <a:avLst>
              <a:gd name="adj" fmla="val 7456"/>
            </a:avLst>
          </a:prstGeom>
          <a:solidFill>
            <a:srgbClr val="1A90FF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9" name="圆角矩形 18"/>
          <p:cNvSpPr/>
          <p:nvPr/>
        </p:nvSpPr>
        <p:spPr>
          <a:xfrm>
            <a:off x="6495288" y="2990298"/>
            <a:ext cx="1536192" cy="517158"/>
          </a:xfrm>
          <a:prstGeom prst="roundRect">
            <a:avLst>
              <a:gd name="adj" fmla="val 7456"/>
            </a:avLst>
          </a:prstGeom>
          <a:solidFill>
            <a:srgbClr val="1A90FF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2" name="圆角矩形 21"/>
          <p:cNvSpPr/>
          <p:nvPr/>
        </p:nvSpPr>
        <p:spPr>
          <a:xfrm>
            <a:off x="8830056" y="2990298"/>
            <a:ext cx="1536192" cy="517158"/>
          </a:xfrm>
          <a:prstGeom prst="roundRect">
            <a:avLst>
              <a:gd name="adj" fmla="val 7456"/>
            </a:avLst>
          </a:prstGeom>
          <a:solidFill>
            <a:srgbClr val="3AD8B4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4" name="圆角矩形 13"/>
          <p:cNvSpPr/>
          <p:nvPr/>
        </p:nvSpPr>
        <p:spPr>
          <a:xfrm>
            <a:off x="4160520" y="2990298"/>
            <a:ext cx="1536192" cy="517158"/>
          </a:xfrm>
          <a:prstGeom prst="roundRect">
            <a:avLst>
              <a:gd name="adj" fmla="val 7456"/>
            </a:avLst>
          </a:prstGeom>
          <a:solidFill>
            <a:srgbClr val="3AD8B4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圆角矩形 1"/>
          <p:cNvSpPr/>
          <p:nvPr/>
        </p:nvSpPr>
        <p:spPr>
          <a:xfrm>
            <a:off x="1825752" y="2990298"/>
            <a:ext cx="1536192" cy="517158"/>
          </a:xfrm>
          <a:prstGeom prst="roundRect">
            <a:avLst>
              <a:gd name="adj" fmla="val 7456"/>
            </a:avLst>
          </a:prstGeom>
          <a:solidFill>
            <a:srgbClr val="1A90FF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5" name="文本框 24"/>
          <p:cNvSpPr txBox="1"/>
          <p:nvPr/>
        </p:nvSpPr>
        <p:spPr>
          <a:xfrm>
            <a:off x="974856" y="276675"/>
            <a:ext cx="5486904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spc="300" dirty="0">
                <a:solidFill>
                  <a:srgbClr val="189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同行业商家案例</a:t>
            </a:r>
            <a:endParaRPr lang="zh-CN" sz="2400" b="1" spc="300" dirty="0">
              <a:solidFill>
                <a:srgbClr val="189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4776047" y="1788612"/>
            <a:ext cx="24432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>
                <a:solidFill>
                  <a:srgbClr val="1890FF"/>
                </a:solidFill>
              </a:rPr>
              <a:t>他们都在用银响力</a:t>
            </a:r>
            <a:r>
              <a:rPr lang="en-US" altLang="zh-CN" sz="2000" b="1" dirty="0">
                <a:solidFill>
                  <a:srgbClr val="1890FF"/>
                </a:solidFill>
              </a:rPr>
              <a:t>…</a:t>
            </a:r>
            <a:endParaRPr lang="zh-CN" altLang="en-US" sz="2000" b="1" dirty="0">
              <a:solidFill>
                <a:srgbClr val="1890FF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924434" y="3055618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dirty="0">
                <a:solidFill>
                  <a:schemeClr val="bg1"/>
                </a:solidFill>
                <a:latin typeface="Heiti SC Medium" pitchFamily="2" charset="-128"/>
                <a:ea typeface="Heiti SC Medium" pitchFamily="2" charset="-128"/>
              </a:rPr>
              <a:t>罗森便利店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4259202" y="3055618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dirty="0">
                <a:solidFill>
                  <a:schemeClr val="bg1"/>
                </a:solidFill>
                <a:latin typeface="Heiti SC Medium" pitchFamily="2" charset="-128"/>
                <a:ea typeface="Heiti SC Medium" pitchFamily="2" charset="-128"/>
              </a:rPr>
              <a:t>义口酥食品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6709386" y="3055618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dirty="0">
                <a:solidFill>
                  <a:schemeClr val="bg1"/>
                </a:solidFill>
                <a:latin typeface="Heiti SC Medium" pitchFamily="2" charset="-128"/>
                <a:ea typeface="Heiti SC Medium" pitchFamily="2" charset="-128"/>
              </a:rPr>
              <a:t>三尚连锁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9044154" y="3055678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dirty="0">
                <a:solidFill>
                  <a:schemeClr val="bg1"/>
                </a:solidFill>
                <a:latin typeface="Heiti SC Medium" pitchFamily="2" charset="-128"/>
                <a:ea typeface="Heiti SC Medium" pitchFamily="2" charset="-128"/>
              </a:rPr>
              <a:t>聚好优选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2039850" y="3908794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dirty="0">
                <a:solidFill>
                  <a:schemeClr val="bg1"/>
                </a:solidFill>
                <a:latin typeface="Heiti SC Medium" pitchFamily="2" charset="-128"/>
                <a:ea typeface="Heiti SC Medium" pitchFamily="2" charset="-128"/>
              </a:rPr>
              <a:t>诺购优选</a:t>
            </a:r>
          </a:p>
        </p:txBody>
      </p:sp>
      <p:sp>
        <p:nvSpPr>
          <p:cNvPr id="16" name="文本框 15"/>
          <p:cNvSpPr txBox="1"/>
          <p:nvPr/>
        </p:nvSpPr>
        <p:spPr>
          <a:xfrm>
            <a:off x="4336146" y="3908794"/>
            <a:ext cx="1184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  <a:latin typeface="Heiti SC Medium" pitchFamily="2" charset="-128"/>
                <a:ea typeface="Heiti SC Medium" pitchFamily="2" charset="-128"/>
              </a:rPr>
              <a:t>DK</a:t>
            </a:r>
            <a:r>
              <a:rPr lang="zh-CN" altLang="en-US" dirty="0">
                <a:solidFill>
                  <a:schemeClr val="bg1"/>
                </a:solidFill>
                <a:latin typeface="Heiti SC Medium" pitchFamily="2" charset="-128"/>
                <a:ea typeface="Heiti SC Medium" pitchFamily="2" charset="-128"/>
              </a:rPr>
              <a:t>便利店</a:t>
            </a:r>
          </a:p>
        </p:txBody>
      </p:sp>
      <p:sp>
        <p:nvSpPr>
          <p:cNvPr id="17" name="文本框 16"/>
          <p:cNvSpPr txBox="1"/>
          <p:nvPr/>
        </p:nvSpPr>
        <p:spPr>
          <a:xfrm>
            <a:off x="6709386" y="3908794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dirty="0">
                <a:solidFill>
                  <a:schemeClr val="bg1"/>
                </a:solidFill>
                <a:latin typeface="Heiti SC Medium" pitchFamily="2" charset="-128"/>
                <a:ea typeface="Heiti SC Medium" pitchFamily="2" charset="-128"/>
              </a:rPr>
              <a:t>优鲜益家</a:t>
            </a:r>
          </a:p>
        </p:txBody>
      </p:sp>
      <p:sp>
        <p:nvSpPr>
          <p:cNvPr id="18" name="文本框 17"/>
          <p:cNvSpPr txBox="1"/>
          <p:nvPr/>
        </p:nvSpPr>
        <p:spPr>
          <a:xfrm>
            <a:off x="8928738" y="3908854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dirty="0">
                <a:solidFill>
                  <a:schemeClr val="bg1"/>
                </a:solidFill>
                <a:latin typeface="Heiti SC Medium" pitchFamily="2" charset="-128"/>
                <a:ea typeface="Heiti SC Medium" pitchFamily="2" charset="-128"/>
              </a:rPr>
              <a:t>恒之祥超市</a:t>
            </a:r>
          </a:p>
        </p:txBody>
      </p:sp>
      <p:sp>
        <p:nvSpPr>
          <p:cNvPr id="21" name="圆角矩形 20">
            <a:extLst>
              <a:ext uri="{FF2B5EF4-FFF2-40B4-BE49-F238E27FC236}">
                <a16:creationId xmlns:a16="http://schemas.microsoft.com/office/drawing/2014/main" id="{682A7B55-0245-4D48-876E-D87281D74CFA}"/>
              </a:ext>
            </a:extLst>
          </p:cNvPr>
          <p:cNvSpPr/>
          <p:nvPr/>
        </p:nvSpPr>
        <p:spPr>
          <a:xfrm>
            <a:off x="6495288" y="4696766"/>
            <a:ext cx="1536192" cy="517158"/>
          </a:xfrm>
          <a:prstGeom prst="roundRect">
            <a:avLst>
              <a:gd name="adj" fmla="val 7456"/>
            </a:avLst>
          </a:prstGeom>
          <a:solidFill>
            <a:srgbClr val="1A90FF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8" name="圆角矩形 27">
            <a:extLst>
              <a:ext uri="{FF2B5EF4-FFF2-40B4-BE49-F238E27FC236}">
                <a16:creationId xmlns:a16="http://schemas.microsoft.com/office/drawing/2014/main" id="{8CAD9850-9ADF-3448-A0F3-106FAA5E0426}"/>
              </a:ext>
            </a:extLst>
          </p:cNvPr>
          <p:cNvSpPr/>
          <p:nvPr/>
        </p:nvSpPr>
        <p:spPr>
          <a:xfrm>
            <a:off x="8830056" y="4696766"/>
            <a:ext cx="1536192" cy="517158"/>
          </a:xfrm>
          <a:prstGeom prst="roundRect">
            <a:avLst>
              <a:gd name="adj" fmla="val 7456"/>
            </a:avLst>
          </a:prstGeom>
          <a:solidFill>
            <a:srgbClr val="3AD8B4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9" name="圆角矩形 28">
            <a:extLst>
              <a:ext uri="{FF2B5EF4-FFF2-40B4-BE49-F238E27FC236}">
                <a16:creationId xmlns:a16="http://schemas.microsoft.com/office/drawing/2014/main" id="{FEE7768D-015E-0A41-A631-88284CEEDBB5}"/>
              </a:ext>
            </a:extLst>
          </p:cNvPr>
          <p:cNvSpPr/>
          <p:nvPr/>
        </p:nvSpPr>
        <p:spPr>
          <a:xfrm>
            <a:off x="4160520" y="4696766"/>
            <a:ext cx="1536192" cy="517158"/>
          </a:xfrm>
          <a:prstGeom prst="roundRect">
            <a:avLst>
              <a:gd name="adj" fmla="val 7456"/>
            </a:avLst>
          </a:prstGeom>
          <a:solidFill>
            <a:srgbClr val="3AD8B4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0" name="圆角矩形 29">
            <a:extLst>
              <a:ext uri="{FF2B5EF4-FFF2-40B4-BE49-F238E27FC236}">
                <a16:creationId xmlns:a16="http://schemas.microsoft.com/office/drawing/2014/main" id="{C0037DEC-14DC-AA43-BC8E-A66475BA31E5}"/>
              </a:ext>
            </a:extLst>
          </p:cNvPr>
          <p:cNvSpPr/>
          <p:nvPr/>
        </p:nvSpPr>
        <p:spPr>
          <a:xfrm>
            <a:off x="1825752" y="4696766"/>
            <a:ext cx="1536192" cy="517158"/>
          </a:xfrm>
          <a:prstGeom prst="roundRect">
            <a:avLst>
              <a:gd name="adj" fmla="val 7456"/>
            </a:avLst>
          </a:prstGeom>
          <a:solidFill>
            <a:srgbClr val="1A90FF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8EBD3CCA-BFCA-8441-B927-494474F22BA1}"/>
              </a:ext>
            </a:extLst>
          </p:cNvPr>
          <p:cNvSpPr txBox="1"/>
          <p:nvPr/>
        </p:nvSpPr>
        <p:spPr>
          <a:xfrm>
            <a:off x="1924434" y="4762086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dirty="0">
                <a:solidFill>
                  <a:schemeClr val="bg1"/>
                </a:solidFill>
                <a:latin typeface="Heiti SC Medium" pitchFamily="2" charset="-128"/>
                <a:ea typeface="Heiti SC Medium" pitchFamily="2" charset="-128"/>
              </a:rPr>
              <a:t>天猫新零售</a:t>
            </a: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BE4F2488-12EB-BF4C-A780-3290A910CDB9}"/>
              </a:ext>
            </a:extLst>
          </p:cNvPr>
          <p:cNvSpPr txBox="1"/>
          <p:nvPr/>
        </p:nvSpPr>
        <p:spPr>
          <a:xfrm>
            <a:off x="4374618" y="4762086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dirty="0">
                <a:solidFill>
                  <a:schemeClr val="bg1"/>
                </a:solidFill>
                <a:latin typeface="Heiti SC Medium" pitchFamily="2" charset="-128"/>
                <a:ea typeface="Heiti SC Medium" pitchFamily="2" charset="-128"/>
              </a:rPr>
              <a:t>华联超市</a:t>
            </a: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6A6CDE73-CE06-F745-B211-B18664DB08FB}"/>
              </a:ext>
            </a:extLst>
          </p:cNvPr>
          <p:cNvSpPr txBox="1"/>
          <p:nvPr/>
        </p:nvSpPr>
        <p:spPr>
          <a:xfrm>
            <a:off x="6824803" y="4762086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dirty="0">
                <a:solidFill>
                  <a:schemeClr val="bg1"/>
                </a:solidFill>
                <a:latin typeface="Heiti SC Medium" pitchFamily="2" charset="-128"/>
                <a:ea typeface="Heiti SC Medium" pitchFamily="2" charset="-128"/>
              </a:rPr>
              <a:t>好丽华</a:t>
            </a: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80E1FFA1-1F18-854B-A0BB-D4125F556F4F}"/>
              </a:ext>
            </a:extLst>
          </p:cNvPr>
          <p:cNvSpPr txBox="1"/>
          <p:nvPr/>
        </p:nvSpPr>
        <p:spPr>
          <a:xfrm>
            <a:off x="9044154" y="4762146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dirty="0">
                <a:solidFill>
                  <a:schemeClr val="bg1"/>
                </a:solidFill>
                <a:latin typeface="Heiti SC Medium" pitchFamily="2" charset="-128"/>
                <a:ea typeface="Heiti SC Medium" pitchFamily="2" charset="-128"/>
              </a:rPr>
              <a:t>仓鼠嗨购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-194385" y="-41557"/>
            <a:ext cx="12580771" cy="6941114"/>
          </a:xfrm>
          <a:prstGeom prst="rect">
            <a:avLst/>
          </a:prstGeom>
          <a:solidFill>
            <a:srgbClr val="FCFC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grpSp>
        <p:nvGrpSpPr>
          <p:cNvPr id="27" name="组合 26"/>
          <p:cNvGrpSpPr/>
          <p:nvPr/>
        </p:nvGrpSpPr>
        <p:grpSpPr>
          <a:xfrm>
            <a:off x="1533824" y="1853317"/>
            <a:ext cx="2643418" cy="2643418"/>
            <a:chOff x="664523" y="300767"/>
            <a:chExt cx="3035689" cy="3035689"/>
          </a:xfrm>
        </p:grpSpPr>
        <p:sp>
          <p:nvSpPr>
            <p:cNvPr id="28" name="椭圆 27"/>
            <p:cNvSpPr/>
            <p:nvPr/>
          </p:nvSpPr>
          <p:spPr>
            <a:xfrm>
              <a:off x="664523" y="300767"/>
              <a:ext cx="3035689" cy="303568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762000" dist="444500" dir="5400000" sx="95000" sy="95000" algn="tl" rotWithShape="0">
                <a:schemeClr val="tx1">
                  <a:lumMod val="65000"/>
                  <a:lumOff val="35000"/>
                  <a:alpha val="1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宋体 CN" panose="02020400000000000000" pitchFamily="18" charset="-122"/>
                <a:ea typeface="思源宋体 CN" panose="02020400000000000000" pitchFamily="18" charset="-122"/>
                <a:cs typeface="+mn-cs"/>
              </a:endParaRPr>
            </a:p>
          </p:txBody>
        </p:sp>
        <p:sp>
          <p:nvSpPr>
            <p:cNvPr id="29" name="文本框 28"/>
            <p:cNvSpPr txBox="1"/>
            <p:nvPr/>
          </p:nvSpPr>
          <p:spPr>
            <a:xfrm>
              <a:off x="674453" y="1182403"/>
              <a:ext cx="3015830" cy="10603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1985C4"/>
                  </a:solidFill>
                  <a:effectLst/>
                  <a:uLnTx/>
                  <a:uFillTx/>
                  <a:latin typeface="Arial Black" panose="020B0A04020102020204" pitchFamily="34" charset="0"/>
                  <a:ea typeface="思源宋体 CN Heavy" panose="02020900000000000000" pitchFamily="18" charset="-122"/>
                  <a:cs typeface="+mn-cs"/>
                </a:rPr>
                <a:t>PART/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1985C4"/>
                  </a:solidFill>
                  <a:effectLst/>
                  <a:uLnTx/>
                  <a:uFillTx/>
                  <a:latin typeface="Arial Black" panose="020B0A04020102020204" pitchFamily="34" charset="0"/>
                  <a:ea typeface="思源宋体 CN Heavy" panose="02020900000000000000" pitchFamily="18" charset="-122"/>
                  <a:cs typeface="+mn-cs"/>
                </a:rPr>
                <a:t>02</a:t>
              </a:r>
              <a:endParaRPr kumimoji="0" lang="en-US" altLang="zh-CN" sz="6600" b="0" i="0" u="none" strike="noStrike" kern="1200" cap="none" spc="0" normalizeH="0" baseline="0" noProof="0" dirty="0">
                <a:ln>
                  <a:noFill/>
                </a:ln>
                <a:solidFill>
                  <a:srgbClr val="1985C4"/>
                </a:solidFill>
                <a:effectLst/>
                <a:uLnTx/>
                <a:uFillTx/>
                <a:latin typeface="Arial Black" panose="020B0A04020102020204" pitchFamily="34" charset="0"/>
                <a:ea typeface="思源宋体 CN Heavy" panose="02020900000000000000" pitchFamily="18" charset="-122"/>
                <a:cs typeface="+mn-cs"/>
              </a:endParaRPr>
            </a:p>
          </p:txBody>
        </p:sp>
      </p:grpSp>
      <p:sp>
        <p:nvSpPr>
          <p:cNvPr id="30" name="文本框 29"/>
          <p:cNvSpPr txBox="1"/>
          <p:nvPr>
            <p:custDataLst>
              <p:tags r:id="rId1"/>
            </p:custDataLst>
          </p:nvPr>
        </p:nvSpPr>
        <p:spPr>
          <a:xfrm>
            <a:off x="4692708" y="2534088"/>
            <a:ext cx="5680652" cy="553998"/>
          </a:xfrm>
          <a:prstGeom prst="rect">
            <a:avLst/>
          </a:prstGeom>
          <a:noFill/>
          <a:effectLst>
            <a:glow rad="203200">
              <a:srgbClr val="FF0000">
                <a:alpha val="69000"/>
              </a:srgbClr>
            </a:glow>
          </a:effectLst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3600" b="1" dirty="0">
                <a:solidFill>
                  <a:srgbClr val="1985C4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银响力便利商超解决方案</a:t>
            </a:r>
            <a:endParaRPr lang="id-ID" altLang="zh-CN" sz="3600" b="1" dirty="0">
              <a:solidFill>
                <a:srgbClr val="1985C4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3" name="Text Placeholder 5"/>
          <p:cNvSpPr txBox="1"/>
          <p:nvPr/>
        </p:nvSpPr>
        <p:spPr>
          <a:xfrm>
            <a:off x="4692707" y="3287875"/>
            <a:ext cx="5680653" cy="12088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86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zh-CN" altLang="en-US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Open Sans Light" panose="020B0306030504020204" pitchFamily="34" charset="0"/>
              </a:rPr>
              <a:t>多级组织架构 </a:t>
            </a:r>
            <a:r>
              <a:rPr lang="en-US" altLang="zh-CN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Open Sans Light" panose="020B0306030504020204" pitchFamily="34" charset="0"/>
              </a:rPr>
              <a:t>| </a:t>
            </a:r>
            <a:r>
              <a:rPr lang="zh-CN" altLang="en-US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Open Sans Light" panose="020B0306030504020204" pitchFamily="34" charset="0"/>
              </a:rPr>
              <a:t>店务管理升级 </a:t>
            </a:r>
            <a:r>
              <a:rPr lang="en-US" altLang="zh-CN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Open Sans Light" panose="020B0306030504020204" pitchFamily="34" charset="0"/>
              </a:rPr>
              <a:t>| </a:t>
            </a:r>
            <a:r>
              <a:rPr lang="zh-CN" altLang="en-US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Open Sans Light" panose="020B0306030504020204" pitchFamily="34" charset="0"/>
              </a:rPr>
              <a:t>会员经营 </a:t>
            </a:r>
            <a:r>
              <a:rPr lang="en-US" altLang="zh-CN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Open Sans Light" panose="020B0306030504020204" pitchFamily="34" charset="0"/>
              </a:rPr>
              <a:t>| </a:t>
            </a:r>
            <a:r>
              <a:rPr lang="zh-CN" altLang="en-US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Open Sans Light" panose="020B0306030504020204" pitchFamily="34" charset="0"/>
              </a:rPr>
              <a:t>数字营销 </a:t>
            </a:r>
            <a:r>
              <a:rPr lang="en-US" altLang="zh-CN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Open Sans Light" panose="020B0306030504020204" pitchFamily="34" charset="0"/>
              </a:rPr>
              <a:t>| </a:t>
            </a:r>
            <a:r>
              <a:rPr lang="zh-CN" altLang="en-US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Open Sans Light" panose="020B0306030504020204" pitchFamily="34" charset="0"/>
              </a:rPr>
              <a:t>多渠道交易 </a:t>
            </a:r>
            <a:r>
              <a:rPr lang="en-US" altLang="zh-CN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Open Sans Light" panose="020B0306030504020204" pitchFamily="34" charset="0"/>
              </a:rPr>
              <a:t>| </a:t>
            </a:r>
            <a:r>
              <a:rPr lang="zh-CN" altLang="en-US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Open Sans Light" panose="020B0306030504020204" pitchFamily="34" charset="0"/>
              </a:rPr>
              <a:t>数据中心</a:t>
            </a:r>
          </a:p>
          <a:p>
            <a:pPr algn="l">
              <a:lnSpc>
                <a:spcPct val="150000"/>
              </a:lnSpc>
            </a:pPr>
            <a:endParaRPr lang="zh-CN" altLang="en-US" sz="2200" dirty="0">
              <a:solidFill>
                <a:schemeClr val="tx1">
                  <a:lumMod val="50000"/>
                  <a:lumOff val="50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  <a:cs typeface="Open Sans Light" panose="020B0306030504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974856" y="276675"/>
            <a:ext cx="5019544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spc="300" dirty="0">
                <a:solidFill>
                  <a:srgbClr val="189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多端齐放，玩转新零售</a:t>
            </a:r>
          </a:p>
        </p:txBody>
      </p:sp>
      <p:sp>
        <p:nvSpPr>
          <p:cNvPr id="7" name="矩形 6"/>
          <p:cNvSpPr/>
          <p:nvPr/>
        </p:nvSpPr>
        <p:spPr>
          <a:xfrm>
            <a:off x="1275080" y="1251250"/>
            <a:ext cx="9641840" cy="432811"/>
          </a:xfrm>
          <a:prstGeom prst="rect">
            <a:avLst/>
          </a:prstGeom>
          <a:noFill/>
          <a:effectLst/>
        </p:spPr>
        <p:txBody>
          <a:bodyPr wrap="square" lIns="68580" tIns="34290" rIns="68580" bIns="3429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dirty="0">
                <a:latin typeface="+mn-ea"/>
                <a:ea typeface="黑体" panose="02010609060101010101" pitchFamily="49" charset="-122"/>
                <a:cs typeface="+mn-ea"/>
                <a:sym typeface="+mn-lt"/>
              </a:rPr>
              <a:t>门店收银、网店收银、商家管理系统均可在多个平台上操作，相互协作，互为补充。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5759" y="2224791"/>
            <a:ext cx="3017262" cy="206949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7821" y="2224791"/>
            <a:ext cx="2569120" cy="414180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621" y="4492700"/>
            <a:ext cx="3019539" cy="1923159"/>
          </a:xfrm>
          <a:prstGeom prst="rect">
            <a:avLst/>
          </a:prstGeom>
        </p:spPr>
      </p:pic>
      <p:sp>
        <p:nvSpPr>
          <p:cNvPr id="11" name="右箭头 10"/>
          <p:cNvSpPr/>
          <p:nvPr/>
        </p:nvSpPr>
        <p:spPr>
          <a:xfrm>
            <a:off x="5565971" y="2604661"/>
            <a:ext cx="1128899" cy="599440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1400" dirty="0">
                <a:latin typeface="Heiti SC Medium" pitchFamily="2" charset="-128"/>
                <a:ea typeface="Heiti SC Medium" pitchFamily="2" charset="-128"/>
              </a:rPr>
              <a:t>交易处理</a:t>
            </a:r>
          </a:p>
        </p:txBody>
      </p:sp>
      <p:sp>
        <p:nvSpPr>
          <p:cNvPr id="12" name="右箭头 11"/>
          <p:cNvSpPr/>
          <p:nvPr/>
        </p:nvSpPr>
        <p:spPr>
          <a:xfrm flipH="1">
            <a:off x="5565971" y="3297337"/>
            <a:ext cx="1128899" cy="599440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1400" dirty="0">
                <a:latin typeface="Heiti SC Medium" pitchFamily="2" charset="-128"/>
                <a:ea typeface="Heiti SC Medium" pitchFamily="2" charset="-128"/>
              </a:rPr>
              <a:t>云端管理</a:t>
            </a:r>
          </a:p>
        </p:txBody>
      </p:sp>
      <p:sp>
        <p:nvSpPr>
          <p:cNvPr id="13" name="右箭头 12"/>
          <p:cNvSpPr/>
          <p:nvPr/>
        </p:nvSpPr>
        <p:spPr>
          <a:xfrm>
            <a:off x="5565971" y="4839861"/>
            <a:ext cx="1128899" cy="599440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1400" dirty="0">
                <a:latin typeface="Heiti SC Medium" pitchFamily="2" charset="-128"/>
                <a:ea typeface="Heiti SC Medium" pitchFamily="2" charset="-128"/>
              </a:rPr>
              <a:t>交易处理</a:t>
            </a:r>
          </a:p>
        </p:txBody>
      </p:sp>
      <p:sp>
        <p:nvSpPr>
          <p:cNvPr id="14" name="右箭头 13"/>
          <p:cNvSpPr/>
          <p:nvPr/>
        </p:nvSpPr>
        <p:spPr>
          <a:xfrm flipH="1">
            <a:off x="5565971" y="5575832"/>
            <a:ext cx="1128899" cy="599440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1400" dirty="0">
                <a:latin typeface="Heiti SC Medium" pitchFamily="2" charset="-128"/>
                <a:ea typeface="Heiti SC Medium" pitchFamily="2" charset="-128"/>
              </a:rPr>
              <a:t>云端管理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文本框 44"/>
          <p:cNvSpPr txBox="1"/>
          <p:nvPr/>
        </p:nvSpPr>
        <p:spPr>
          <a:xfrm>
            <a:off x="6466053" y="2492984"/>
            <a:ext cx="3297707" cy="562630"/>
          </a:xfrm>
          <a:prstGeom prst="round2DiagRect">
            <a:avLst>
              <a:gd name="adj1" fmla="val 50000"/>
              <a:gd name="adj2" fmla="val 0"/>
            </a:avLst>
          </a:prstGeom>
          <a:gradFill>
            <a:gsLst>
              <a:gs pos="36000">
                <a:srgbClr val="3366FF"/>
              </a:gs>
              <a:gs pos="100000">
                <a:srgbClr val="00B0F0"/>
              </a:gs>
            </a:gsLst>
            <a:lin ang="10800000" scaled="0"/>
          </a:gradFill>
        </p:spPr>
        <p:txBody>
          <a:bodyPr wrap="square" rtlCol="0" anchor="ctr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20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宋体 CN" panose="02020400000000000000" pitchFamily="18" charset="-122"/>
              <a:ea typeface="思源宋体 CN" panose="02020400000000000000" pitchFamily="18" charset="-122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974856" y="276675"/>
            <a:ext cx="5486904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spc="300" dirty="0">
                <a:solidFill>
                  <a:srgbClr val="189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多级组织架构</a:t>
            </a:r>
            <a:endParaRPr lang="zh-CN" sz="2400" b="1" spc="300" dirty="0">
              <a:solidFill>
                <a:srgbClr val="189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4" name="TextBox 127"/>
          <p:cNvSpPr txBox="1"/>
          <p:nvPr/>
        </p:nvSpPr>
        <p:spPr>
          <a:xfrm>
            <a:off x="6543057" y="3187910"/>
            <a:ext cx="4145263" cy="11424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Light" panose="02000000000000000000" pitchFamily="2" charset="-128"/>
                <a:ea typeface="Heiti SC Light" panose="02000000000000000000" pitchFamily="2" charset="-128"/>
                <a:cs typeface="微软雅黑" panose="020B0503020204020204" pitchFamily="34" charset="-122"/>
              </a:rPr>
              <a:t>适配品牌商线下渠道的传统管理模式，分总部、部门、门店</a:t>
            </a:r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Light" panose="02000000000000000000" pitchFamily="2" charset="-128"/>
                <a:ea typeface="Heiti SC Light" panose="02000000000000000000" pitchFamily="2" charset="-128"/>
                <a:cs typeface="微软雅黑" panose="020B0503020204020204" pitchFamily="34" charset="-122"/>
              </a:rPr>
              <a:t>/</a:t>
            </a: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Light" panose="02000000000000000000" pitchFamily="2" charset="-128"/>
                <a:ea typeface="Heiti SC Light" panose="02000000000000000000" pitchFamily="2" charset="-128"/>
                <a:cs typeface="微软雅黑" panose="020B0503020204020204" pitchFamily="34" charset="-122"/>
              </a:rPr>
              <a:t>网店，每一级独立管理又相互协作，共同完成连锁店铺的经营管理工作。</a:t>
            </a:r>
          </a:p>
        </p:txBody>
      </p:sp>
      <p:sp>
        <p:nvSpPr>
          <p:cNvPr id="27" name="TextBox 115"/>
          <p:cNvSpPr txBox="1"/>
          <p:nvPr/>
        </p:nvSpPr>
        <p:spPr>
          <a:xfrm>
            <a:off x="6573537" y="2574244"/>
            <a:ext cx="29787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2000" b="1" i="0" u="none" strike="noStrike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Lato Regular"/>
              </a:defRPr>
            </a:lvl1pPr>
          </a:lstStyle>
          <a:p>
            <a:pPr algn="l"/>
            <a:r>
              <a:rPr lang="zh-CN" altLang="en-US" sz="1800" dirty="0">
                <a:solidFill>
                  <a:schemeClr val="bg1"/>
                </a:solidFill>
                <a:latin typeface="Heiti SC Medium" pitchFamily="2" charset="-128"/>
                <a:ea typeface="Heiti SC Medium" pitchFamily="2" charset="-128"/>
              </a:rPr>
              <a:t>总部 </a:t>
            </a:r>
            <a:r>
              <a:rPr lang="en-US" altLang="zh-CN" sz="1800" dirty="0">
                <a:solidFill>
                  <a:schemeClr val="bg1"/>
                </a:solidFill>
                <a:latin typeface="Heiti SC Medium" pitchFamily="2" charset="-128"/>
                <a:ea typeface="Heiti SC Medium" pitchFamily="2" charset="-128"/>
              </a:rPr>
              <a:t>-</a:t>
            </a:r>
            <a:r>
              <a:rPr lang="zh-CN" altLang="en-US" sz="1800" dirty="0">
                <a:solidFill>
                  <a:schemeClr val="bg1"/>
                </a:solidFill>
                <a:latin typeface="Heiti SC Medium" pitchFamily="2" charset="-128"/>
                <a:ea typeface="Heiti SC Medium" pitchFamily="2" charset="-128"/>
              </a:rPr>
              <a:t>＞</a:t>
            </a:r>
            <a:r>
              <a:rPr lang="en-US" altLang="zh-CN" sz="1800" dirty="0">
                <a:solidFill>
                  <a:schemeClr val="bg1"/>
                </a:solidFill>
                <a:latin typeface="Heiti SC Medium" pitchFamily="2" charset="-128"/>
                <a:ea typeface="Heiti SC Medium" pitchFamily="2" charset="-128"/>
              </a:rPr>
              <a:t> </a:t>
            </a:r>
            <a:r>
              <a:rPr lang="zh-CN" altLang="en-US" sz="1800" dirty="0">
                <a:solidFill>
                  <a:schemeClr val="bg1"/>
                </a:solidFill>
                <a:latin typeface="Heiti SC Medium" pitchFamily="2" charset="-128"/>
                <a:ea typeface="Heiti SC Medium" pitchFamily="2" charset="-128"/>
              </a:rPr>
              <a:t>部门 </a:t>
            </a:r>
            <a:r>
              <a:rPr lang="en-US" altLang="zh-CN" sz="1800" dirty="0">
                <a:solidFill>
                  <a:schemeClr val="bg1"/>
                </a:solidFill>
                <a:latin typeface="Heiti SC Medium" pitchFamily="2" charset="-128"/>
                <a:ea typeface="Heiti SC Medium" pitchFamily="2" charset="-128"/>
              </a:rPr>
              <a:t>-</a:t>
            </a:r>
            <a:r>
              <a:rPr lang="zh-CN" altLang="en-US" sz="1800" dirty="0">
                <a:solidFill>
                  <a:schemeClr val="bg1"/>
                </a:solidFill>
                <a:latin typeface="Heiti SC Medium" pitchFamily="2" charset="-128"/>
                <a:ea typeface="Heiti SC Medium" pitchFamily="2" charset="-128"/>
              </a:rPr>
              <a:t>＞</a:t>
            </a:r>
            <a:r>
              <a:rPr lang="en-US" altLang="zh-CN" sz="1800" dirty="0">
                <a:solidFill>
                  <a:schemeClr val="bg1"/>
                </a:solidFill>
                <a:latin typeface="Heiti SC Medium" pitchFamily="2" charset="-128"/>
                <a:ea typeface="Heiti SC Medium" pitchFamily="2" charset="-128"/>
              </a:rPr>
              <a:t> </a:t>
            </a:r>
            <a:r>
              <a:rPr lang="zh-CN" altLang="en-US" sz="1800" dirty="0">
                <a:solidFill>
                  <a:schemeClr val="bg1"/>
                </a:solidFill>
                <a:latin typeface="Heiti SC Medium" pitchFamily="2" charset="-128"/>
                <a:ea typeface="Heiti SC Medium" pitchFamily="2" charset="-128"/>
              </a:rPr>
              <a:t>门店</a:t>
            </a:r>
            <a:r>
              <a:rPr lang="en-US" altLang="zh-CN" sz="1800" dirty="0">
                <a:solidFill>
                  <a:schemeClr val="bg1"/>
                </a:solidFill>
                <a:latin typeface="Heiti SC Medium" pitchFamily="2" charset="-128"/>
                <a:ea typeface="Heiti SC Medium" pitchFamily="2" charset="-128"/>
              </a:rPr>
              <a:t>/</a:t>
            </a:r>
            <a:r>
              <a:rPr lang="zh-CN" altLang="en-US" sz="1800" dirty="0">
                <a:solidFill>
                  <a:schemeClr val="bg1"/>
                </a:solidFill>
                <a:latin typeface="Heiti SC Medium" pitchFamily="2" charset="-128"/>
                <a:ea typeface="Heiti SC Medium" pitchFamily="2" charset="-128"/>
              </a:rPr>
              <a:t>网店</a:t>
            </a:r>
          </a:p>
        </p:txBody>
      </p:sp>
      <p:grpSp>
        <p:nvGrpSpPr>
          <p:cNvPr id="3" name="组合 2"/>
          <p:cNvGrpSpPr/>
          <p:nvPr/>
        </p:nvGrpSpPr>
        <p:grpSpPr>
          <a:xfrm>
            <a:off x="412096" y="1443041"/>
            <a:ext cx="5107170" cy="4112369"/>
            <a:chOff x="412096" y="1443041"/>
            <a:chExt cx="5107170" cy="4112369"/>
          </a:xfrm>
        </p:grpSpPr>
        <p:cxnSp>
          <p:nvCxnSpPr>
            <p:cNvPr id="28" name="肘形连接符 27"/>
            <p:cNvCxnSpPr/>
            <p:nvPr/>
          </p:nvCxnSpPr>
          <p:spPr>
            <a:xfrm rot="5400000">
              <a:off x="1662403" y="2783197"/>
              <a:ext cx="999071" cy="843109"/>
            </a:xfrm>
            <a:prstGeom prst="bentConnector3">
              <a:avLst>
                <a:gd name="adj1" fmla="val 50000"/>
              </a:avLst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矩形 28"/>
            <p:cNvSpPr/>
            <p:nvPr/>
          </p:nvSpPr>
          <p:spPr>
            <a:xfrm>
              <a:off x="1100640" y="3760824"/>
              <a:ext cx="1236118" cy="499234"/>
            </a:xfrm>
            <a:prstGeom prst="rect">
              <a:avLst/>
            </a:prstGeom>
            <a:solidFill>
              <a:schemeClr val="accent1">
                <a:alpha val="1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r>
                <a:rPr kumimoji="1" lang="zh-CN" altLang="en-US" dirty="0">
                  <a:latin typeface="黑体" panose="02010609060101010101" pitchFamily="49" charset="-122"/>
                  <a:ea typeface="黑体" panose="02010609060101010101" pitchFamily="49" charset="-122"/>
                </a:rPr>
                <a:t> </a:t>
              </a:r>
            </a:p>
          </p:txBody>
        </p:sp>
        <p:sp>
          <p:nvSpPr>
            <p:cNvPr id="30" name="矩形 29"/>
            <p:cNvSpPr/>
            <p:nvPr/>
          </p:nvSpPr>
          <p:spPr>
            <a:xfrm>
              <a:off x="1161822" y="3814944"/>
              <a:ext cx="1113755" cy="393897"/>
            </a:xfrm>
            <a:prstGeom prst="rect">
              <a:avLst/>
            </a:prstGeom>
            <a:solidFill>
              <a:srgbClr val="00AA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r>
                <a:rPr kumimoji="1" lang="zh-CN" altLang="en-US" dirty="0">
                  <a:latin typeface="黑体" panose="02010609060101010101" pitchFamily="49" charset="-122"/>
                  <a:ea typeface="黑体" panose="02010609060101010101" pitchFamily="49" charset="-122"/>
                </a:rPr>
                <a:t> </a:t>
              </a:r>
            </a:p>
          </p:txBody>
        </p:sp>
        <p:sp>
          <p:nvSpPr>
            <p:cNvPr id="31" name="文本框 30"/>
            <p:cNvSpPr txBox="1"/>
            <p:nvPr/>
          </p:nvSpPr>
          <p:spPr>
            <a:xfrm>
              <a:off x="1352086" y="3838317"/>
              <a:ext cx="72167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zh-CN" altLang="en-US" sz="1600" b="1" dirty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部门</a:t>
              </a:r>
              <a:r>
                <a:rPr kumimoji="1" lang="en-US" altLang="zh-CN" sz="1600" b="1" dirty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1</a:t>
              </a:r>
              <a:endParaRPr kumimoji="1" lang="zh-CN" altLang="en-US" sz="16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32" name="矩形 31"/>
            <p:cNvSpPr/>
            <p:nvPr/>
          </p:nvSpPr>
          <p:spPr>
            <a:xfrm>
              <a:off x="3866276" y="3760824"/>
              <a:ext cx="1236118" cy="499234"/>
            </a:xfrm>
            <a:prstGeom prst="rect">
              <a:avLst/>
            </a:prstGeom>
            <a:solidFill>
              <a:schemeClr val="accent1">
                <a:alpha val="1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r>
                <a:rPr kumimoji="1" lang="zh-CN" altLang="en-US" dirty="0">
                  <a:latin typeface="黑体" panose="02010609060101010101" pitchFamily="49" charset="-122"/>
                  <a:ea typeface="黑体" panose="02010609060101010101" pitchFamily="49" charset="-122"/>
                </a:rPr>
                <a:t> </a:t>
              </a:r>
            </a:p>
          </p:txBody>
        </p:sp>
        <p:sp>
          <p:nvSpPr>
            <p:cNvPr id="33" name="矩形 32"/>
            <p:cNvSpPr/>
            <p:nvPr/>
          </p:nvSpPr>
          <p:spPr>
            <a:xfrm>
              <a:off x="3927458" y="3814944"/>
              <a:ext cx="1113755" cy="393897"/>
            </a:xfrm>
            <a:prstGeom prst="rect">
              <a:avLst/>
            </a:prstGeom>
            <a:solidFill>
              <a:srgbClr val="00AA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r>
                <a:rPr kumimoji="1" lang="zh-CN" altLang="en-US" dirty="0">
                  <a:latin typeface="黑体" panose="02010609060101010101" pitchFamily="49" charset="-122"/>
                  <a:ea typeface="黑体" panose="02010609060101010101" pitchFamily="49" charset="-122"/>
                </a:rPr>
                <a:t> </a:t>
              </a:r>
            </a:p>
          </p:txBody>
        </p:sp>
        <p:cxnSp>
          <p:nvCxnSpPr>
            <p:cNvPr id="34" name="肘形连接符 33"/>
            <p:cNvCxnSpPr/>
            <p:nvPr/>
          </p:nvCxnSpPr>
          <p:spPr>
            <a:xfrm rot="16200000" flipH="1">
              <a:off x="3552124" y="2783197"/>
              <a:ext cx="999071" cy="843109"/>
            </a:xfrm>
            <a:prstGeom prst="bentConnector3">
              <a:avLst>
                <a:gd name="adj1" fmla="val 50000"/>
              </a:avLst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文本框 34"/>
            <p:cNvSpPr txBox="1"/>
            <p:nvPr/>
          </p:nvSpPr>
          <p:spPr>
            <a:xfrm>
              <a:off x="4123499" y="3825702"/>
              <a:ext cx="72167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zh-CN" altLang="en-US" sz="1600" b="1" dirty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部门</a:t>
              </a:r>
              <a:r>
                <a:rPr kumimoji="1" lang="en-US" altLang="zh-CN" sz="1600" b="1" dirty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2</a:t>
              </a:r>
              <a:endParaRPr kumimoji="1" lang="zh-CN" altLang="en-US" sz="16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cxnSp>
          <p:nvCxnSpPr>
            <p:cNvPr id="36" name="直线箭头连接符 32"/>
            <p:cNvCxnSpPr/>
            <p:nvPr/>
          </p:nvCxnSpPr>
          <p:spPr>
            <a:xfrm>
              <a:off x="1721660" y="4229218"/>
              <a:ext cx="0" cy="755621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肘形连接符 36"/>
            <p:cNvCxnSpPr/>
            <p:nvPr/>
          </p:nvCxnSpPr>
          <p:spPr>
            <a:xfrm rot="5400000">
              <a:off x="719889" y="4288197"/>
              <a:ext cx="755620" cy="637663"/>
            </a:xfrm>
            <a:prstGeom prst="bentConnector3">
              <a:avLst>
                <a:gd name="adj1" fmla="val 50000"/>
              </a:avLst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肘形连接符 37"/>
            <p:cNvCxnSpPr/>
            <p:nvPr/>
          </p:nvCxnSpPr>
          <p:spPr>
            <a:xfrm rot="16200000" flipH="1">
              <a:off x="1943660" y="4288199"/>
              <a:ext cx="755620" cy="637663"/>
            </a:xfrm>
            <a:prstGeom prst="bentConnector3">
              <a:avLst>
                <a:gd name="adj1" fmla="val 50000"/>
              </a:avLst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矩形 38"/>
            <p:cNvSpPr/>
            <p:nvPr/>
          </p:nvSpPr>
          <p:spPr>
            <a:xfrm>
              <a:off x="412096" y="5112646"/>
              <a:ext cx="780110" cy="442762"/>
            </a:xfrm>
            <a:prstGeom prst="rect">
              <a:avLst/>
            </a:prstGeom>
            <a:solidFill>
              <a:schemeClr val="accent1">
                <a:alpha val="1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r>
                <a:rPr kumimoji="1" lang="zh-CN" altLang="en-US" dirty="0">
                  <a:latin typeface="黑体" panose="02010609060101010101" pitchFamily="49" charset="-122"/>
                  <a:ea typeface="黑体" panose="02010609060101010101" pitchFamily="49" charset="-122"/>
                </a:rPr>
                <a:t> </a:t>
              </a:r>
            </a:p>
          </p:txBody>
        </p:sp>
        <p:sp>
          <p:nvSpPr>
            <p:cNvPr id="40" name="矩形 39"/>
            <p:cNvSpPr/>
            <p:nvPr/>
          </p:nvSpPr>
          <p:spPr>
            <a:xfrm>
              <a:off x="450708" y="5149535"/>
              <a:ext cx="702887" cy="349733"/>
            </a:xfrm>
            <a:prstGeom prst="rect">
              <a:avLst/>
            </a:prstGeom>
            <a:solidFill>
              <a:srgbClr val="00AA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r>
                <a:rPr kumimoji="1" lang="zh-CN" altLang="en-US" dirty="0">
                  <a:latin typeface="黑体" panose="02010609060101010101" pitchFamily="49" charset="-122"/>
                  <a:ea typeface="黑体" panose="02010609060101010101" pitchFamily="49" charset="-122"/>
                </a:rPr>
                <a:t> </a:t>
              </a:r>
            </a:p>
          </p:txBody>
        </p:sp>
        <p:sp>
          <p:nvSpPr>
            <p:cNvPr id="41" name="文本框 40"/>
            <p:cNvSpPr txBox="1"/>
            <p:nvPr/>
          </p:nvSpPr>
          <p:spPr>
            <a:xfrm>
              <a:off x="451229" y="5164750"/>
              <a:ext cx="72167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zh-CN" altLang="en-US" sz="1600" dirty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门店</a:t>
              </a:r>
              <a:r>
                <a:rPr kumimoji="1" lang="en-US" altLang="zh-CN" sz="1600" dirty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1</a:t>
              </a:r>
              <a:endParaRPr kumimoji="1" lang="zh-CN" altLang="en-US" sz="16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42" name="矩形 41"/>
            <p:cNvSpPr/>
            <p:nvPr/>
          </p:nvSpPr>
          <p:spPr>
            <a:xfrm>
              <a:off x="1313970" y="5112646"/>
              <a:ext cx="780110" cy="442762"/>
            </a:xfrm>
            <a:prstGeom prst="rect">
              <a:avLst/>
            </a:prstGeom>
            <a:solidFill>
              <a:schemeClr val="accent1">
                <a:alpha val="1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r>
                <a:rPr kumimoji="1" lang="zh-CN" altLang="en-US" dirty="0">
                  <a:latin typeface="黑体" panose="02010609060101010101" pitchFamily="49" charset="-122"/>
                  <a:ea typeface="黑体" panose="02010609060101010101" pitchFamily="49" charset="-122"/>
                </a:rPr>
                <a:t> </a:t>
              </a:r>
            </a:p>
          </p:txBody>
        </p:sp>
        <p:sp>
          <p:nvSpPr>
            <p:cNvPr id="43" name="矩形 42"/>
            <p:cNvSpPr/>
            <p:nvPr/>
          </p:nvSpPr>
          <p:spPr>
            <a:xfrm>
              <a:off x="1352582" y="5149535"/>
              <a:ext cx="702887" cy="349733"/>
            </a:xfrm>
            <a:prstGeom prst="rect">
              <a:avLst/>
            </a:prstGeom>
            <a:solidFill>
              <a:srgbClr val="00AA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r>
                <a:rPr kumimoji="1" lang="zh-CN" altLang="en-US" dirty="0">
                  <a:latin typeface="黑体" panose="02010609060101010101" pitchFamily="49" charset="-122"/>
                  <a:ea typeface="黑体" panose="02010609060101010101" pitchFamily="49" charset="-122"/>
                </a:rPr>
                <a:t> </a:t>
              </a:r>
            </a:p>
          </p:txBody>
        </p:sp>
        <p:sp>
          <p:nvSpPr>
            <p:cNvPr id="44" name="文本框 43"/>
            <p:cNvSpPr txBox="1"/>
            <p:nvPr/>
          </p:nvSpPr>
          <p:spPr>
            <a:xfrm>
              <a:off x="1353103" y="5164750"/>
              <a:ext cx="72167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zh-CN" altLang="en-US" sz="1600" dirty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门店</a:t>
              </a:r>
              <a:r>
                <a:rPr kumimoji="1" lang="en-US" altLang="zh-CN" sz="1600" dirty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2</a:t>
              </a:r>
              <a:endParaRPr kumimoji="1" lang="zh-CN" altLang="en-US" sz="16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47" name="矩形 46"/>
            <p:cNvSpPr/>
            <p:nvPr/>
          </p:nvSpPr>
          <p:spPr>
            <a:xfrm>
              <a:off x="2228370" y="5112646"/>
              <a:ext cx="780110" cy="442762"/>
            </a:xfrm>
            <a:prstGeom prst="rect">
              <a:avLst/>
            </a:prstGeom>
            <a:solidFill>
              <a:schemeClr val="accent1">
                <a:alpha val="1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r>
                <a:rPr kumimoji="1" lang="zh-CN" altLang="en-US" dirty="0">
                  <a:latin typeface="黑体" panose="02010609060101010101" pitchFamily="49" charset="-122"/>
                  <a:ea typeface="黑体" panose="02010609060101010101" pitchFamily="49" charset="-122"/>
                </a:rPr>
                <a:t> </a:t>
              </a:r>
            </a:p>
          </p:txBody>
        </p:sp>
        <p:sp>
          <p:nvSpPr>
            <p:cNvPr id="52" name="矩形 51"/>
            <p:cNvSpPr/>
            <p:nvPr/>
          </p:nvSpPr>
          <p:spPr>
            <a:xfrm>
              <a:off x="2266982" y="5149535"/>
              <a:ext cx="702887" cy="349733"/>
            </a:xfrm>
            <a:prstGeom prst="rect">
              <a:avLst/>
            </a:prstGeom>
            <a:solidFill>
              <a:srgbClr val="00AA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r>
                <a:rPr kumimoji="1" lang="zh-CN" altLang="en-US" dirty="0">
                  <a:latin typeface="黑体" panose="02010609060101010101" pitchFamily="49" charset="-122"/>
                  <a:ea typeface="黑体" panose="02010609060101010101" pitchFamily="49" charset="-122"/>
                </a:rPr>
                <a:t> </a:t>
              </a:r>
            </a:p>
          </p:txBody>
        </p:sp>
        <p:sp>
          <p:nvSpPr>
            <p:cNvPr id="53" name="文本框 52"/>
            <p:cNvSpPr txBox="1"/>
            <p:nvPr/>
          </p:nvSpPr>
          <p:spPr>
            <a:xfrm>
              <a:off x="2267503" y="5164750"/>
              <a:ext cx="71526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zh-CN" altLang="en-US" sz="1600" dirty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网店</a:t>
              </a:r>
              <a:r>
                <a:rPr kumimoji="1" lang="en-US" altLang="zh-CN" sz="1600" dirty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1</a:t>
              </a:r>
              <a:endParaRPr kumimoji="1" lang="zh-CN" altLang="en-US" sz="16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cxnSp>
          <p:nvCxnSpPr>
            <p:cNvPr id="55" name="肘形连接符 54"/>
            <p:cNvCxnSpPr/>
            <p:nvPr/>
          </p:nvCxnSpPr>
          <p:spPr>
            <a:xfrm rot="5400000">
              <a:off x="3787693" y="4288200"/>
              <a:ext cx="755620" cy="637663"/>
            </a:xfrm>
            <a:prstGeom prst="bentConnector3">
              <a:avLst>
                <a:gd name="adj1" fmla="val 50000"/>
              </a:avLst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肘形连接符 55"/>
            <p:cNvCxnSpPr/>
            <p:nvPr/>
          </p:nvCxnSpPr>
          <p:spPr>
            <a:xfrm rot="16200000" flipH="1">
              <a:off x="4421521" y="4289385"/>
              <a:ext cx="755620" cy="637663"/>
            </a:xfrm>
            <a:prstGeom prst="bentConnector3">
              <a:avLst>
                <a:gd name="adj1" fmla="val 50000"/>
              </a:avLst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矩形 56"/>
            <p:cNvSpPr/>
            <p:nvPr/>
          </p:nvSpPr>
          <p:spPr>
            <a:xfrm>
              <a:off x="3450561" y="5112648"/>
              <a:ext cx="780110" cy="442762"/>
            </a:xfrm>
            <a:prstGeom prst="rect">
              <a:avLst/>
            </a:prstGeom>
            <a:solidFill>
              <a:schemeClr val="accent1">
                <a:alpha val="1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r>
                <a:rPr kumimoji="1" lang="zh-CN" altLang="en-US" dirty="0">
                  <a:latin typeface="黑体" panose="02010609060101010101" pitchFamily="49" charset="-122"/>
                  <a:ea typeface="黑体" panose="02010609060101010101" pitchFamily="49" charset="-122"/>
                </a:rPr>
                <a:t> </a:t>
              </a:r>
            </a:p>
          </p:txBody>
        </p:sp>
        <p:sp>
          <p:nvSpPr>
            <p:cNvPr id="58" name="矩形 57"/>
            <p:cNvSpPr/>
            <p:nvPr/>
          </p:nvSpPr>
          <p:spPr>
            <a:xfrm>
              <a:off x="3489173" y="5149537"/>
              <a:ext cx="702887" cy="349733"/>
            </a:xfrm>
            <a:prstGeom prst="rect">
              <a:avLst/>
            </a:prstGeom>
            <a:solidFill>
              <a:srgbClr val="00AA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r>
                <a:rPr kumimoji="1" lang="zh-CN" altLang="en-US" dirty="0">
                  <a:latin typeface="黑体" panose="02010609060101010101" pitchFamily="49" charset="-122"/>
                  <a:ea typeface="黑体" panose="02010609060101010101" pitchFamily="49" charset="-122"/>
                </a:rPr>
                <a:t> </a:t>
              </a:r>
            </a:p>
          </p:txBody>
        </p:sp>
        <p:sp>
          <p:nvSpPr>
            <p:cNvPr id="59" name="文本框 58"/>
            <p:cNvSpPr txBox="1"/>
            <p:nvPr/>
          </p:nvSpPr>
          <p:spPr>
            <a:xfrm>
              <a:off x="3489694" y="5164752"/>
              <a:ext cx="72167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zh-CN" altLang="en-US" sz="1600" dirty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门店</a:t>
              </a:r>
              <a:r>
                <a:rPr kumimoji="1" lang="en-US" altLang="zh-CN" sz="1600" dirty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3</a:t>
              </a:r>
              <a:endParaRPr kumimoji="1" lang="zh-CN" altLang="en-US" sz="16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60" name="矩形 59"/>
            <p:cNvSpPr/>
            <p:nvPr/>
          </p:nvSpPr>
          <p:spPr>
            <a:xfrm>
              <a:off x="4739156" y="5112648"/>
              <a:ext cx="780110" cy="442762"/>
            </a:xfrm>
            <a:prstGeom prst="rect">
              <a:avLst/>
            </a:prstGeom>
            <a:solidFill>
              <a:schemeClr val="accent1">
                <a:alpha val="1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r>
                <a:rPr kumimoji="1" lang="zh-CN" altLang="en-US" dirty="0">
                  <a:latin typeface="黑体" panose="02010609060101010101" pitchFamily="49" charset="-122"/>
                  <a:ea typeface="黑体" panose="02010609060101010101" pitchFamily="49" charset="-122"/>
                </a:rPr>
                <a:t> </a:t>
              </a:r>
            </a:p>
          </p:txBody>
        </p:sp>
        <p:sp>
          <p:nvSpPr>
            <p:cNvPr id="61" name="矩形 60"/>
            <p:cNvSpPr/>
            <p:nvPr/>
          </p:nvSpPr>
          <p:spPr>
            <a:xfrm>
              <a:off x="4777768" y="5149537"/>
              <a:ext cx="702887" cy="349733"/>
            </a:xfrm>
            <a:prstGeom prst="rect">
              <a:avLst/>
            </a:prstGeom>
            <a:solidFill>
              <a:srgbClr val="00AA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r>
                <a:rPr kumimoji="1" lang="zh-CN" altLang="en-US" dirty="0">
                  <a:latin typeface="黑体" panose="02010609060101010101" pitchFamily="49" charset="-122"/>
                  <a:ea typeface="黑体" panose="02010609060101010101" pitchFamily="49" charset="-122"/>
                </a:rPr>
                <a:t> </a:t>
              </a:r>
            </a:p>
          </p:txBody>
        </p:sp>
        <p:sp>
          <p:nvSpPr>
            <p:cNvPr id="62" name="文本框 61"/>
            <p:cNvSpPr txBox="1"/>
            <p:nvPr/>
          </p:nvSpPr>
          <p:spPr>
            <a:xfrm>
              <a:off x="4778289" y="5164752"/>
              <a:ext cx="71526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zh-CN" altLang="en-US" sz="1600" dirty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网店</a:t>
              </a:r>
              <a:r>
                <a:rPr kumimoji="1" lang="en-US" altLang="zh-CN" sz="1600" dirty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2</a:t>
              </a:r>
              <a:endParaRPr kumimoji="1" lang="zh-CN" altLang="en-US" sz="16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63" name="六边形 62"/>
            <p:cNvSpPr/>
            <p:nvPr/>
          </p:nvSpPr>
          <p:spPr>
            <a:xfrm rot="1800000">
              <a:off x="2205760" y="1443041"/>
              <a:ext cx="1747116" cy="1506135"/>
            </a:xfrm>
            <a:prstGeom prst="hexagon">
              <a:avLst/>
            </a:prstGeom>
            <a:solidFill>
              <a:schemeClr val="accent1">
                <a:alpha val="1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64" name="六边形 63"/>
            <p:cNvSpPr/>
            <p:nvPr/>
          </p:nvSpPr>
          <p:spPr>
            <a:xfrm rot="1800000">
              <a:off x="2369331" y="1555976"/>
              <a:ext cx="1391945" cy="1199953"/>
            </a:xfrm>
            <a:prstGeom prst="hexagon">
              <a:avLst/>
            </a:prstGeom>
            <a:solidFill>
              <a:srgbClr val="00AA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65" name="文本框 64"/>
            <p:cNvSpPr txBox="1"/>
            <p:nvPr/>
          </p:nvSpPr>
          <p:spPr>
            <a:xfrm>
              <a:off x="2599058" y="1937634"/>
              <a:ext cx="96052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zh-CN" altLang="en-US" sz="2000" b="1" dirty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总  部</a:t>
              </a:r>
              <a:endParaRPr kumimoji="1" lang="en-US" altLang="zh-CN" sz="20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文本框 24"/>
          <p:cNvSpPr txBox="1"/>
          <p:nvPr/>
        </p:nvSpPr>
        <p:spPr>
          <a:xfrm>
            <a:off x="974856" y="276675"/>
            <a:ext cx="5486904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spc="300" dirty="0">
                <a:solidFill>
                  <a:srgbClr val="189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科学的商品管理</a:t>
            </a:r>
            <a:endParaRPr lang="zh-CN" altLang="zh-CN" sz="2400" b="1" spc="300" dirty="0">
              <a:solidFill>
                <a:srgbClr val="189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7" name="椭圆 68"/>
          <p:cNvSpPr/>
          <p:nvPr/>
        </p:nvSpPr>
        <p:spPr>
          <a:xfrm>
            <a:off x="5784276" y="3493068"/>
            <a:ext cx="1577138" cy="1560123"/>
          </a:xfrm>
          <a:custGeom>
            <a:avLst/>
            <a:gdLst/>
            <a:ahLst/>
            <a:cxnLst/>
            <a:rect l="l" t="t" r="r" b="b"/>
            <a:pathLst>
              <a:path w="1401767" h="1386644">
                <a:moveTo>
                  <a:pt x="233035" y="0"/>
                </a:moveTo>
                <a:lnTo>
                  <a:pt x="640881" y="0"/>
                </a:lnTo>
                <a:cubicBezTo>
                  <a:pt x="633096" y="19935"/>
                  <a:pt x="629318" y="41634"/>
                  <a:pt x="629318" y="64216"/>
                </a:cubicBezTo>
                <a:cubicBezTo>
                  <a:pt x="629318" y="173647"/>
                  <a:pt x="718028" y="262357"/>
                  <a:pt x="827459" y="262357"/>
                </a:cubicBezTo>
                <a:cubicBezTo>
                  <a:pt x="936890" y="262357"/>
                  <a:pt x="1025600" y="173647"/>
                  <a:pt x="1025600" y="64216"/>
                </a:cubicBezTo>
                <a:cubicBezTo>
                  <a:pt x="1025600" y="41634"/>
                  <a:pt x="1021823" y="19935"/>
                  <a:pt x="1014038" y="0"/>
                </a:cubicBezTo>
                <a:lnTo>
                  <a:pt x="1401767" y="0"/>
                </a:lnTo>
                <a:lnTo>
                  <a:pt x="1401767" y="1168732"/>
                </a:lnTo>
                <a:lnTo>
                  <a:pt x="956993" y="1168732"/>
                </a:lnTo>
                <a:cubicBezTo>
                  <a:pt x="968847" y="1188427"/>
                  <a:pt x="974696" y="1211557"/>
                  <a:pt x="974696" y="1236054"/>
                </a:cubicBezTo>
                <a:cubicBezTo>
                  <a:pt x="974696" y="1319223"/>
                  <a:pt x="907275" y="1386644"/>
                  <a:pt x="824106" y="1386644"/>
                </a:cubicBezTo>
                <a:cubicBezTo>
                  <a:pt x="740937" y="1386644"/>
                  <a:pt x="673516" y="1319223"/>
                  <a:pt x="673516" y="1236054"/>
                </a:cubicBezTo>
                <a:cubicBezTo>
                  <a:pt x="673516" y="1211557"/>
                  <a:pt x="679365" y="1188427"/>
                  <a:pt x="691220" y="1168732"/>
                </a:cubicBezTo>
                <a:lnTo>
                  <a:pt x="233035" y="1168732"/>
                </a:lnTo>
                <a:lnTo>
                  <a:pt x="233035" y="733499"/>
                </a:lnTo>
                <a:cubicBezTo>
                  <a:pt x="212516" y="743855"/>
                  <a:pt x="189291" y="749187"/>
                  <a:pt x="164821" y="749187"/>
                </a:cubicBezTo>
                <a:cubicBezTo>
                  <a:pt x="73793" y="749187"/>
                  <a:pt x="0" y="675395"/>
                  <a:pt x="0" y="584366"/>
                </a:cubicBezTo>
                <a:cubicBezTo>
                  <a:pt x="0" y="493338"/>
                  <a:pt x="73793" y="419545"/>
                  <a:pt x="164821" y="419545"/>
                </a:cubicBezTo>
                <a:cubicBezTo>
                  <a:pt x="189291" y="419545"/>
                  <a:pt x="212516" y="424878"/>
                  <a:pt x="233035" y="435233"/>
                </a:cubicBezTo>
                <a:close/>
              </a:path>
            </a:pathLst>
          </a:custGeom>
          <a:solidFill>
            <a:srgbClr val="1A9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8" name="矩形 65"/>
          <p:cNvSpPr/>
          <p:nvPr/>
        </p:nvSpPr>
        <p:spPr>
          <a:xfrm>
            <a:off x="4452356" y="3241237"/>
            <a:ext cx="1582313" cy="1566779"/>
          </a:xfrm>
          <a:custGeom>
            <a:avLst/>
            <a:gdLst/>
            <a:ahLst/>
            <a:cxnLst/>
            <a:rect l="l" t="t" r="r" b="b"/>
            <a:pathLst>
              <a:path w="1406366" h="1392560">
                <a:moveTo>
                  <a:pt x="822000" y="0"/>
                </a:moveTo>
                <a:cubicBezTo>
                  <a:pt x="913029" y="0"/>
                  <a:pt x="986821" y="73793"/>
                  <a:pt x="986821" y="164821"/>
                </a:cubicBezTo>
                <a:cubicBezTo>
                  <a:pt x="986821" y="185675"/>
                  <a:pt x="982948" y="205623"/>
                  <a:pt x="975467" y="223828"/>
                </a:cubicBezTo>
                <a:lnTo>
                  <a:pt x="1406366" y="223828"/>
                </a:lnTo>
                <a:lnTo>
                  <a:pt x="1406366" y="633859"/>
                </a:lnTo>
                <a:cubicBezTo>
                  <a:pt x="1386081" y="625588"/>
                  <a:pt x="1363875" y="621361"/>
                  <a:pt x="1340681" y="621361"/>
                </a:cubicBezTo>
                <a:cubicBezTo>
                  <a:pt x="1237497" y="621361"/>
                  <a:pt x="1153848" y="705009"/>
                  <a:pt x="1153848" y="808194"/>
                </a:cubicBezTo>
                <a:cubicBezTo>
                  <a:pt x="1153848" y="911379"/>
                  <a:pt x="1237497" y="995027"/>
                  <a:pt x="1340681" y="995027"/>
                </a:cubicBezTo>
                <a:cubicBezTo>
                  <a:pt x="1363875" y="995027"/>
                  <a:pt x="1386081" y="990802"/>
                  <a:pt x="1406366" y="982530"/>
                </a:cubicBezTo>
                <a:lnTo>
                  <a:pt x="1406366" y="1392560"/>
                </a:lnTo>
                <a:lnTo>
                  <a:pt x="237634" y="1392560"/>
                </a:lnTo>
                <a:lnTo>
                  <a:pt x="237634" y="927784"/>
                </a:lnTo>
                <a:cubicBezTo>
                  <a:pt x="214351" y="948086"/>
                  <a:pt x="183720" y="958784"/>
                  <a:pt x="150590" y="958784"/>
                </a:cubicBezTo>
                <a:cubicBezTo>
                  <a:pt x="67421" y="958784"/>
                  <a:pt x="0" y="891363"/>
                  <a:pt x="0" y="808194"/>
                </a:cubicBezTo>
                <a:cubicBezTo>
                  <a:pt x="0" y="725025"/>
                  <a:pt x="67421" y="657604"/>
                  <a:pt x="150590" y="657604"/>
                </a:cubicBezTo>
                <a:cubicBezTo>
                  <a:pt x="183720" y="657604"/>
                  <a:pt x="214351" y="668302"/>
                  <a:pt x="237634" y="688604"/>
                </a:cubicBezTo>
                <a:lnTo>
                  <a:pt x="237634" y="223828"/>
                </a:lnTo>
                <a:lnTo>
                  <a:pt x="668533" y="223828"/>
                </a:lnTo>
                <a:cubicBezTo>
                  <a:pt x="661052" y="205623"/>
                  <a:pt x="657179" y="185675"/>
                  <a:pt x="657179" y="164821"/>
                </a:cubicBezTo>
                <a:cubicBezTo>
                  <a:pt x="657179" y="73793"/>
                  <a:pt x="730972" y="0"/>
                  <a:pt x="822000" y="0"/>
                </a:cubicBezTo>
                <a:close/>
              </a:path>
            </a:pathLst>
          </a:custGeom>
          <a:solidFill>
            <a:srgbClr val="3AD8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9" name="椭圆 75"/>
          <p:cNvSpPr/>
          <p:nvPr/>
        </p:nvSpPr>
        <p:spPr>
          <a:xfrm>
            <a:off x="4719720" y="1863953"/>
            <a:ext cx="1604023" cy="1613300"/>
          </a:xfrm>
          <a:custGeom>
            <a:avLst/>
            <a:gdLst/>
            <a:ahLst/>
            <a:cxnLst/>
            <a:rect l="l" t="t" r="r" b="b"/>
            <a:pathLst>
              <a:path w="1425662" h="1433908">
                <a:moveTo>
                  <a:pt x="584366" y="0"/>
                </a:moveTo>
                <a:cubicBezTo>
                  <a:pt x="667535" y="0"/>
                  <a:pt x="734956" y="67421"/>
                  <a:pt x="734956" y="150590"/>
                </a:cubicBezTo>
                <a:cubicBezTo>
                  <a:pt x="734956" y="197370"/>
                  <a:pt x="713626" y="239167"/>
                  <a:pt x="678832" y="265176"/>
                </a:cubicBezTo>
                <a:lnTo>
                  <a:pt x="1168733" y="265176"/>
                </a:lnTo>
                <a:lnTo>
                  <a:pt x="1168733" y="716520"/>
                </a:lnTo>
                <a:cubicBezTo>
                  <a:pt x="1193634" y="695548"/>
                  <a:pt x="1225973" y="684721"/>
                  <a:pt x="1260841" y="684721"/>
                </a:cubicBezTo>
                <a:cubicBezTo>
                  <a:pt x="1351870" y="684721"/>
                  <a:pt x="1425662" y="758513"/>
                  <a:pt x="1425662" y="849542"/>
                </a:cubicBezTo>
                <a:cubicBezTo>
                  <a:pt x="1425662" y="940571"/>
                  <a:pt x="1351870" y="1014363"/>
                  <a:pt x="1260841" y="1014363"/>
                </a:cubicBezTo>
                <a:cubicBezTo>
                  <a:pt x="1225973" y="1014363"/>
                  <a:pt x="1193634" y="1003536"/>
                  <a:pt x="1168733" y="982566"/>
                </a:cubicBezTo>
                <a:lnTo>
                  <a:pt x="1168733" y="1433908"/>
                </a:lnTo>
                <a:lnTo>
                  <a:pt x="765724" y="1433908"/>
                </a:lnTo>
                <a:cubicBezTo>
                  <a:pt x="770905" y="1418114"/>
                  <a:pt x="773249" y="1401256"/>
                  <a:pt x="773249" y="1383851"/>
                </a:cubicBezTo>
                <a:cubicBezTo>
                  <a:pt x="773249" y="1279093"/>
                  <a:pt x="688325" y="1194168"/>
                  <a:pt x="583566" y="1194168"/>
                </a:cubicBezTo>
                <a:cubicBezTo>
                  <a:pt x="478807" y="1194168"/>
                  <a:pt x="393882" y="1279093"/>
                  <a:pt x="393882" y="1383851"/>
                </a:cubicBezTo>
                <a:cubicBezTo>
                  <a:pt x="393882" y="1401256"/>
                  <a:pt x="396227" y="1418114"/>
                  <a:pt x="401408" y="1433908"/>
                </a:cubicBezTo>
                <a:lnTo>
                  <a:pt x="0" y="1433908"/>
                </a:lnTo>
                <a:lnTo>
                  <a:pt x="0" y="265176"/>
                </a:lnTo>
                <a:lnTo>
                  <a:pt x="489901" y="265176"/>
                </a:lnTo>
                <a:cubicBezTo>
                  <a:pt x="455106" y="239167"/>
                  <a:pt x="433776" y="197370"/>
                  <a:pt x="433776" y="150590"/>
                </a:cubicBezTo>
                <a:cubicBezTo>
                  <a:pt x="433776" y="67421"/>
                  <a:pt x="501197" y="0"/>
                  <a:pt x="584366" y="0"/>
                </a:cubicBezTo>
                <a:close/>
              </a:path>
            </a:pathLst>
          </a:custGeom>
          <a:solidFill>
            <a:srgbClr val="1A9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0" name="椭圆 76"/>
          <p:cNvSpPr/>
          <p:nvPr/>
        </p:nvSpPr>
        <p:spPr>
          <a:xfrm>
            <a:off x="6054009" y="2162304"/>
            <a:ext cx="1557999" cy="1584682"/>
          </a:xfrm>
          <a:custGeom>
            <a:avLst/>
            <a:gdLst/>
            <a:ahLst/>
            <a:cxnLst/>
            <a:rect l="l" t="t" r="r" b="b"/>
            <a:pathLst>
              <a:path w="1384756" h="1408472">
                <a:moveTo>
                  <a:pt x="0" y="0"/>
                </a:moveTo>
                <a:lnTo>
                  <a:pt x="1168732" y="0"/>
                </a:lnTo>
                <a:lnTo>
                  <a:pt x="1168732" y="450207"/>
                </a:lnTo>
                <a:cubicBezTo>
                  <a:pt x="1188073" y="439244"/>
                  <a:pt x="1210481" y="433776"/>
                  <a:pt x="1234166" y="433776"/>
                </a:cubicBezTo>
                <a:cubicBezTo>
                  <a:pt x="1317335" y="433776"/>
                  <a:pt x="1384756" y="501197"/>
                  <a:pt x="1384756" y="584366"/>
                </a:cubicBezTo>
                <a:cubicBezTo>
                  <a:pt x="1384756" y="667535"/>
                  <a:pt x="1317335" y="734956"/>
                  <a:pt x="1234166" y="734956"/>
                </a:cubicBezTo>
                <a:cubicBezTo>
                  <a:pt x="1210481" y="734956"/>
                  <a:pt x="1188073" y="729488"/>
                  <a:pt x="1168732" y="718526"/>
                </a:cubicBezTo>
                <a:lnTo>
                  <a:pt x="1168732" y="1168732"/>
                </a:lnTo>
                <a:lnTo>
                  <a:pt x="728979" y="1168732"/>
                </a:lnTo>
                <a:cubicBezTo>
                  <a:pt x="742528" y="1190517"/>
                  <a:pt x="749187" y="1216306"/>
                  <a:pt x="749187" y="1243651"/>
                </a:cubicBezTo>
                <a:cubicBezTo>
                  <a:pt x="749187" y="1334680"/>
                  <a:pt x="675394" y="1408472"/>
                  <a:pt x="584366" y="1408472"/>
                </a:cubicBezTo>
                <a:cubicBezTo>
                  <a:pt x="493337" y="1408472"/>
                  <a:pt x="419545" y="1334680"/>
                  <a:pt x="419545" y="1243651"/>
                </a:cubicBezTo>
                <a:cubicBezTo>
                  <a:pt x="419545" y="1216306"/>
                  <a:pt x="426204" y="1190517"/>
                  <a:pt x="439754" y="1168732"/>
                </a:cubicBezTo>
                <a:lnTo>
                  <a:pt x="0" y="1168732"/>
                </a:lnTo>
                <a:lnTo>
                  <a:pt x="0" y="761099"/>
                </a:lnTo>
                <a:cubicBezTo>
                  <a:pt x="24839" y="773303"/>
                  <a:pt x="52809" y="779836"/>
                  <a:pt x="82305" y="779836"/>
                </a:cubicBezTo>
                <a:cubicBezTo>
                  <a:pt x="190260" y="779836"/>
                  <a:pt x="277774" y="692321"/>
                  <a:pt x="277774" y="584366"/>
                </a:cubicBezTo>
                <a:cubicBezTo>
                  <a:pt x="277774" y="476411"/>
                  <a:pt x="190260" y="388896"/>
                  <a:pt x="82305" y="388896"/>
                </a:cubicBezTo>
                <a:cubicBezTo>
                  <a:pt x="52809" y="388896"/>
                  <a:pt x="24839" y="395429"/>
                  <a:pt x="0" y="407633"/>
                </a:cubicBezTo>
                <a:close/>
              </a:path>
            </a:pathLst>
          </a:custGeom>
          <a:solidFill>
            <a:srgbClr val="3AD8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4816931" y="2616255"/>
            <a:ext cx="1134234" cy="307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14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商品信息</a:t>
            </a:r>
            <a:endParaRPr lang="en-US" altLang="zh-CN" sz="1400" b="1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4816931" y="3987321"/>
            <a:ext cx="1134234" cy="307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14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商品组合</a:t>
            </a:r>
            <a:endParaRPr lang="en-US" altLang="zh-CN" sz="1400" b="1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6153707" y="2490525"/>
            <a:ext cx="113423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14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多渠道</a:t>
            </a:r>
            <a:endParaRPr lang="en-US" altLang="zh-CN" sz="1400" b="1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14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统一管理</a:t>
            </a:r>
            <a:endParaRPr lang="en-US" altLang="zh-CN" sz="1400" b="1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6153707" y="3987321"/>
            <a:ext cx="1134234" cy="307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14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价格体系</a:t>
            </a:r>
            <a:endParaRPr lang="en-US" altLang="zh-CN" sz="1400" b="1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1236000" y="1915384"/>
            <a:ext cx="31283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1A9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01.</a:t>
            </a:r>
            <a:r>
              <a:rPr lang="zh-CN" altLang="en-US" b="1" dirty="0">
                <a:solidFill>
                  <a:srgbClr val="1A9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全方位的</a:t>
            </a:r>
            <a:r>
              <a:rPr lang="zh-CN" altLang="en-US" b="1" dirty="0">
                <a:solidFill>
                  <a:srgbClr val="1A90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ea"/>
                <a:sym typeface="+mn-lt"/>
              </a:rPr>
              <a:t>商品档案建立</a:t>
            </a:r>
          </a:p>
        </p:txBody>
      </p:sp>
      <p:sp>
        <p:nvSpPr>
          <p:cNvPr id="16" name="TextBox 24"/>
          <p:cNvSpPr txBox="1"/>
          <p:nvPr/>
        </p:nvSpPr>
        <p:spPr>
          <a:xfrm>
            <a:off x="1236000" y="2277998"/>
            <a:ext cx="3128372" cy="6440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Light" panose="02000000000000000000" pitchFamily="2" charset="-128"/>
                <a:ea typeface="Heiti SC Light" panose="02000000000000000000" pitchFamily="2" charset="-128"/>
                <a:cs typeface="+mn-ea"/>
                <a:sym typeface="+mn-lt"/>
              </a:rPr>
              <a:t>商品品类、品牌、规格、多单位、销售分组全方位商品档案建立</a:t>
            </a:r>
          </a:p>
        </p:txBody>
      </p:sp>
      <p:sp>
        <p:nvSpPr>
          <p:cNvPr id="17" name="矩形 16"/>
          <p:cNvSpPr/>
          <p:nvPr/>
        </p:nvSpPr>
        <p:spPr>
          <a:xfrm>
            <a:off x="1236000" y="3838747"/>
            <a:ext cx="31283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3AD8B4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03.</a:t>
            </a:r>
            <a:r>
              <a:rPr lang="zh-CN" altLang="en-US" b="1" dirty="0">
                <a:solidFill>
                  <a:srgbClr val="3AD8B4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商品组合</a:t>
            </a:r>
            <a:r>
              <a:rPr lang="en-US" altLang="zh-CN" b="1" dirty="0">
                <a:solidFill>
                  <a:srgbClr val="3AD8B4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/</a:t>
            </a:r>
            <a:r>
              <a:rPr lang="zh-CN" altLang="en-US" b="1" dirty="0">
                <a:solidFill>
                  <a:srgbClr val="3AD8B4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混合销售</a:t>
            </a:r>
            <a:endParaRPr lang="zh-CN" altLang="en-US" b="1" dirty="0">
              <a:solidFill>
                <a:srgbClr val="3AD8B4"/>
              </a:solidFill>
              <a:latin typeface="黑体" panose="02010609060101010101" pitchFamily="49" charset="-122"/>
              <a:ea typeface="黑体" panose="02010609060101010101" pitchFamily="49" charset="-122"/>
              <a:cs typeface="+mn-ea"/>
              <a:sym typeface="+mn-lt"/>
            </a:endParaRPr>
          </a:p>
        </p:txBody>
      </p:sp>
      <p:sp>
        <p:nvSpPr>
          <p:cNvPr id="18" name="TextBox 26"/>
          <p:cNvSpPr txBox="1"/>
          <p:nvPr/>
        </p:nvSpPr>
        <p:spPr>
          <a:xfrm>
            <a:off x="1236000" y="4201361"/>
            <a:ext cx="3128372" cy="15304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Light" panose="02000000000000000000" pitchFamily="2" charset="-128"/>
                <a:ea typeface="Heiti SC Light" panose="02000000000000000000" pitchFamily="2" charset="-128"/>
                <a:cs typeface="+mn-ea"/>
                <a:sym typeface="+mn-lt"/>
              </a:rPr>
              <a:t>制单组合、捆绑商品、自动转货、自动加工、混合销售、自动拆解、大小包装等多种商品组合，满足商超便利混合销售和精细化管理需求</a:t>
            </a:r>
          </a:p>
        </p:txBody>
      </p:sp>
      <p:sp>
        <p:nvSpPr>
          <p:cNvPr id="19" name="矩形 18"/>
          <p:cNvSpPr/>
          <p:nvPr/>
        </p:nvSpPr>
        <p:spPr>
          <a:xfrm>
            <a:off x="7774042" y="1915384"/>
            <a:ext cx="31819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zh-CN" b="1" dirty="0">
                <a:solidFill>
                  <a:srgbClr val="3AD8B4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02.</a:t>
            </a:r>
            <a:r>
              <a:rPr lang="zh-CN" altLang="en-US" b="1" dirty="0">
                <a:solidFill>
                  <a:srgbClr val="3AD8B4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多渠道商品统一管理</a:t>
            </a:r>
            <a:endParaRPr lang="zh-CN" altLang="en-US" b="1" dirty="0">
              <a:solidFill>
                <a:srgbClr val="3AD8B4"/>
              </a:solidFill>
              <a:latin typeface="黑体" panose="02010609060101010101" pitchFamily="49" charset="-122"/>
              <a:ea typeface="黑体" panose="02010609060101010101" pitchFamily="49" charset="-122"/>
              <a:cs typeface="+mn-ea"/>
              <a:sym typeface="+mn-lt"/>
            </a:endParaRPr>
          </a:p>
        </p:txBody>
      </p:sp>
      <p:sp>
        <p:nvSpPr>
          <p:cNvPr id="20" name="TextBox 28"/>
          <p:cNvSpPr txBox="1"/>
          <p:nvPr/>
        </p:nvSpPr>
        <p:spPr>
          <a:xfrm>
            <a:off x="7774042" y="2277998"/>
            <a:ext cx="3181957" cy="9394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20000"/>
              </a:lnSpc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Light" panose="02000000000000000000" pitchFamily="2" charset="-128"/>
                <a:ea typeface="Heiti SC Light" panose="02000000000000000000" pitchFamily="2" charset="-128"/>
                <a:cs typeface="+mn-ea"/>
                <a:sym typeface="+mn-lt"/>
              </a:rPr>
              <a:t>可由总部统一创建商品，也可由门店</a:t>
            </a:r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Light" panose="02000000000000000000" pitchFamily="2" charset="-128"/>
                <a:ea typeface="Heiti SC Light" panose="02000000000000000000" pitchFamily="2" charset="-128"/>
                <a:cs typeface="+mn-ea"/>
                <a:sym typeface="+mn-lt"/>
              </a:rPr>
              <a:t>/</a:t>
            </a: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Light" panose="02000000000000000000" pitchFamily="2" charset="-128"/>
                <a:ea typeface="Heiti SC Light" panose="02000000000000000000" pitchFamily="2" charset="-128"/>
                <a:cs typeface="+mn-ea"/>
                <a:sym typeface="+mn-lt"/>
              </a:rPr>
              <a:t>网店自行建档，统一存储、分别上架</a:t>
            </a:r>
          </a:p>
        </p:txBody>
      </p:sp>
      <p:sp>
        <p:nvSpPr>
          <p:cNvPr id="21" name="矩形 20"/>
          <p:cNvSpPr/>
          <p:nvPr/>
        </p:nvSpPr>
        <p:spPr>
          <a:xfrm>
            <a:off x="7774042" y="3838747"/>
            <a:ext cx="31819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zh-CN" b="1" dirty="0">
                <a:solidFill>
                  <a:srgbClr val="1A9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04.</a:t>
            </a:r>
            <a:r>
              <a:rPr lang="zh-CN" altLang="en-US" b="1" dirty="0">
                <a:solidFill>
                  <a:srgbClr val="1A9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价格体系管理</a:t>
            </a:r>
            <a:endParaRPr lang="zh-CN" altLang="en-US" b="1" dirty="0">
              <a:solidFill>
                <a:srgbClr val="1A90FF"/>
              </a:solidFill>
              <a:latin typeface="黑体" panose="02010609060101010101" pitchFamily="49" charset="-122"/>
              <a:ea typeface="黑体" panose="02010609060101010101" pitchFamily="49" charset="-122"/>
              <a:cs typeface="+mn-ea"/>
              <a:sym typeface="+mn-lt"/>
            </a:endParaRPr>
          </a:p>
        </p:txBody>
      </p:sp>
      <p:sp>
        <p:nvSpPr>
          <p:cNvPr id="22" name="TextBox 30"/>
          <p:cNvSpPr txBox="1"/>
          <p:nvPr/>
        </p:nvSpPr>
        <p:spPr>
          <a:xfrm>
            <a:off x="7774042" y="4201361"/>
            <a:ext cx="3181957" cy="9394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20000"/>
              </a:lnSpc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Light" panose="02000000000000000000" pitchFamily="2" charset="-128"/>
                <a:ea typeface="Heiti SC Light" panose="02000000000000000000" pitchFamily="2" charset="-128"/>
                <a:cs typeface="+mn-ea"/>
                <a:sym typeface="+mn-lt"/>
              </a:rPr>
              <a:t>商品零售价、会员价、批发价、配销价、进货价多价格管理，支持建立调价审批流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文本框 24"/>
          <p:cNvSpPr txBox="1"/>
          <p:nvPr/>
        </p:nvSpPr>
        <p:spPr>
          <a:xfrm>
            <a:off x="974856" y="276675"/>
            <a:ext cx="5486904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spc="300" dirty="0">
                <a:solidFill>
                  <a:srgbClr val="189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精细化库存管理</a:t>
            </a:r>
            <a:endParaRPr lang="zh-CN" altLang="zh-CN" sz="2400" b="1" spc="300" dirty="0">
              <a:solidFill>
                <a:srgbClr val="189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3" name="MH_Other_1"/>
          <p:cNvSpPr/>
          <p:nvPr>
            <p:custDataLst>
              <p:tags r:id="rId1"/>
            </p:custDataLst>
          </p:nvPr>
        </p:nvSpPr>
        <p:spPr>
          <a:xfrm>
            <a:off x="5578299" y="1433963"/>
            <a:ext cx="520118" cy="520118"/>
          </a:xfrm>
          <a:custGeom>
            <a:avLst/>
            <a:gdLst>
              <a:gd name="connsiteX0" fmla="*/ 260058 w 520118"/>
              <a:gd name="connsiteY0" fmla="*/ 54528 h 520118"/>
              <a:gd name="connsiteX1" fmla="*/ 465588 w 520118"/>
              <a:gd name="connsiteY1" fmla="*/ 260058 h 520118"/>
              <a:gd name="connsiteX2" fmla="*/ 260058 w 520118"/>
              <a:gd name="connsiteY2" fmla="*/ 465588 h 520118"/>
              <a:gd name="connsiteX3" fmla="*/ 54528 w 520118"/>
              <a:gd name="connsiteY3" fmla="*/ 260058 h 520118"/>
              <a:gd name="connsiteX4" fmla="*/ 260058 w 520118"/>
              <a:gd name="connsiteY4" fmla="*/ 54528 h 520118"/>
              <a:gd name="connsiteX5" fmla="*/ 260058 w 520118"/>
              <a:gd name="connsiteY5" fmla="*/ 16504 h 520118"/>
              <a:gd name="connsiteX6" fmla="*/ 16503 w 520118"/>
              <a:gd name="connsiteY6" fmla="*/ 260059 h 520118"/>
              <a:gd name="connsiteX7" fmla="*/ 260058 w 520118"/>
              <a:gd name="connsiteY7" fmla="*/ 503614 h 520118"/>
              <a:gd name="connsiteX8" fmla="*/ 503613 w 520118"/>
              <a:gd name="connsiteY8" fmla="*/ 260059 h 520118"/>
              <a:gd name="connsiteX9" fmla="*/ 260058 w 520118"/>
              <a:gd name="connsiteY9" fmla="*/ 16504 h 520118"/>
              <a:gd name="connsiteX10" fmla="*/ 260059 w 520118"/>
              <a:gd name="connsiteY10" fmla="*/ 0 h 520118"/>
              <a:gd name="connsiteX11" fmla="*/ 520118 w 520118"/>
              <a:gd name="connsiteY11" fmla="*/ 260059 h 520118"/>
              <a:gd name="connsiteX12" fmla="*/ 260059 w 520118"/>
              <a:gd name="connsiteY12" fmla="*/ 520118 h 520118"/>
              <a:gd name="connsiteX13" fmla="*/ 0 w 520118"/>
              <a:gd name="connsiteY13" fmla="*/ 260059 h 520118"/>
              <a:gd name="connsiteX14" fmla="*/ 260059 w 520118"/>
              <a:gd name="connsiteY14" fmla="*/ 0 h 520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20118" h="520118">
                <a:moveTo>
                  <a:pt x="260058" y="54528"/>
                </a:moveTo>
                <a:cubicBezTo>
                  <a:pt x="373569" y="54528"/>
                  <a:pt x="465588" y="146547"/>
                  <a:pt x="465588" y="260058"/>
                </a:cubicBezTo>
                <a:cubicBezTo>
                  <a:pt x="465588" y="373569"/>
                  <a:pt x="373569" y="465588"/>
                  <a:pt x="260058" y="465588"/>
                </a:cubicBezTo>
                <a:cubicBezTo>
                  <a:pt x="146547" y="465588"/>
                  <a:pt x="54528" y="373569"/>
                  <a:pt x="54528" y="260058"/>
                </a:cubicBezTo>
                <a:cubicBezTo>
                  <a:pt x="54528" y="146547"/>
                  <a:pt x="146547" y="54528"/>
                  <a:pt x="260058" y="54528"/>
                </a:cubicBezTo>
                <a:close/>
                <a:moveTo>
                  <a:pt x="260058" y="16504"/>
                </a:moveTo>
                <a:cubicBezTo>
                  <a:pt x="125546" y="16504"/>
                  <a:pt x="16503" y="125547"/>
                  <a:pt x="16503" y="260059"/>
                </a:cubicBezTo>
                <a:cubicBezTo>
                  <a:pt x="16503" y="394571"/>
                  <a:pt x="125546" y="503614"/>
                  <a:pt x="260058" y="503614"/>
                </a:cubicBezTo>
                <a:cubicBezTo>
                  <a:pt x="394570" y="503614"/>
                  <a:pt x="503613" y="394571"/>
                  <a:pt x="503613" y="260059"/>
                </a:cubicBezTo>
                <a:cubicBezTo>
                  <a:pt x="503613" y="125547"/>
                  <a:pt x="394570" y="16504"/>
                  <a:pt x="260058" y="16504"/>
                </a:cubicBezTo>
                <a:close/>
                <a:moveTo>
                  <a:pt x="260059" y="0"/>
                </a:moveTo>
                <a:cubicBezTo>
                  <a:pt x="403686" y="0"/>
                  <a:pt x="520118" y="116432"/>
                  <a:pt x="520118" y="260059"/>
                </a:cubicBezTo>
                <a:cubicBezTo>
                  <a:pt x="520118" y="403686"/>
                  <a:pt x="403686" y="520118"/>
                  <a:pt x="260059" y="520118"/>
                </a:cubicBezTo>
                <a:cubicBezTo>
                  <a:pt x="116432" y="520118"/>
                  <a:pt x="0" y="403686"/>
                  <a:pt x="0" y="260059"/>
                </a:cubicBezTo>
                <a:cubicBezTo>
                  <a:pt x="0" y="116432"/>
                  <a:pt x="116432" y="0"/>
                  <a:pt x="260059" y="0"/>
                </a:cubicBezTo>
                <a:close/>
              </a:path>
            </a:pathLst>
          </a:custGeom>
          <a:solidFill>
            <a:srgbClr val="1A9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rgbClr val="FFFFFF"/>
                </a:solidFill>
                <a:latin typeface="Heiti SC Medium" pitchFamily="2" charset="-128"/>
                <a:ea typeface="Heiti SC Medium" pitchFamily="2" charset="-128"/>
                <a:cs typeface="Arial" panose="020B0604020202020204" pitchFamily="34" charset="0"/>
              </a:rPr>
              <a:t>A</a:t>
            </a:r>
            <a:endParaRPr lang="zh-CN" altLang="en-US" dirty="0">
              <a:solidFill>
                <a:srgbClr val="FFFFFF"/>
              </a:solidFill>
              <a:latin typeface="Heiti SC Medium" pitchFamily="2" charset="-128"/>
              <a:ea typeface="Heiti SC Medium" pitchFamily="2" charset="-128"/>
              <a:cs typeface="Arial" panose="020B0604020202020204" pitchFamily="34" charset="0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6281232" y="1646091"/>
            <a:ext cx="4515769" cy="620811"/>
          </a:xfrm>
          <a:prstGeom prst="rect">
            <a:avLst/>
          </a:prstGeom>
          <a:noFill/>
          <a:effectLst/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Medium" pitchFamily="2" charset="-128"/>
                <a:ea typeface="Heiti SC Medium" pitchFamily="2" charset="-128"/>
                <a:cs typeface="微软雅黑" panose="020B0503020204020204" pitchFamily="34" charset="-122"/>
                <a:sym typeface="+mn-lt"/>
              </a:rPr>
              <a:t>智能化库存共享策略，满足现货销售、先销后采多种销售模式</a:t>
            </a:r>
          </a:p>
        </p:txBody>
      </p:sp>
      <p:sp>
        <p:nvSpPr>
          <p:cNvPr id="35" name="文本框 34"/>
          <p:cNvSpPr txBox="1"/>
          <p:nvPr/>
        </p:nvSpPr>
        <p:spPr>
          <a:xfrm>
            <a:off x="6281232" y="1320908"/>
            <a:ext cx="20830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Heiti SC Medium" pitchFamily="2" charset="-128"/>
                <a:ea typeface="Heiti SC Medium" pitchFamily="2" charset="-128"/>
                <a:cs typeface="+mn-ea"/>
                <a:sym typeface="+mn-lt"/>
              </a:rPr>
              <a:t>库存策略</a:t>
            </a:r>
          </a:p>
        </p:txBody>
      </p:sp>
      <p:sp>
        <p:nvSpPr>
          <p:cNvPr id="37" name="MH_Other_2"/>
          <p:cNvSpPr/>
          <p:nvPr>
            <p:custDataLst>
              <p:tags r:id="rId2"/>
            </p:custDataLst>
          </p:nvPr>
        </p:nvSpPr>
        <p:spPr>
          <a:xfrm>
            <a:off x="6492240" y="2483910"/>
            <a:ext cx="520118" cy="520118"/>
          </a:xfrm>
          <a:custGeom>
            <a:avLst/>
            <a:gdLst>
              <a:gd name="connsiteX0" fmla="*/ 260058 w 520118"/>
              <a:gd name="connsiteY0" fmla="*/ 54528 h 520118"/>
              <a:gd name="connsiteX1" fmla="*/ 465588 w 520118"/>
              <a:gd name="connsiteY1" fmla="*/ 260058 h 520118"/>
              <a:gd name="connsiteX2" fmla="*/ 260058 w 520118"/>
              <a:gd name="connsiteY2" fmla="*/ 465588 h 520118"/>
              <a:gd name="connsiteX3" fmla="*/ 54528 w 520118"/>
              <a:gd name="connsiteY3" fmla="*/ 260058 h 520118"/>
              <a:gd name="connsiteX4" fmla="*/ 260058 w 520118"/>
              <a:gd name="connsiteY4" fmla="*/ 54528 h 520118"/>
              <a:gd name="connsiteX5" fmla="*/ 260058 w 520118"/>
              <a:gd name="connsiteY5" fmla="*/ 16504 h 520118"/>
              <a:gd name="connsiteX6" fmla="*/ 16503 w 520118"/>
              <a:gd name="connsiteY6" fmla="*/ 260059 h 520118"/>
              <a:gd name="connsiteX7" fmla="*/ 260058 w 520118"/>
              <a:gd name="connsiteY7" fmla="*/ 503614 h 520118"/>
              <a:gd name="connsiteX8" fmla="*/ 503613 w 520118"/>
              <a:gd name="connsiteY8" fmla="*/ 260059 h 520118"/>
              <a:gd name="connsiteX9" fmla="*/ 260058 w 520118"/>
              <a:gd name="connsiteY9" fmla="*/ 16504 h 520118"/>
              <a:gd name="connsiteX10" fmla="*/ 260059 w 520118"/>
              <a:gd name="connsiteY10" fmla="*/ 0 h 520118"/>
              <a:gd name="connsiteX11" fmla="*/ 520118 w 520118"/>
              <a:gd name="connsiteY11" fmla="*/ 260059 h 520118"/>
              <a:gd name="connsiteX12" fmla="*/ 260059 w 520118"/>
              <a:gd name="connsiteY12" fmla="*/ 520118 h 520118"/>
              <a:gd name="connsiteX13" fmla="*/ 0 w 520118"/>
              <a:gd name="connsiteY13" fmla="*/ 260059 h 520118"/>
              <a:gd name="connsiteX14" fmla="*/ 260059 w 520118"/>
              <a:gd name="connsiteY14" fmla="*/ 0 h 520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20118" h="520118">
                <a:moveTo>
                  <a:pt x="260058" y="54528"/>
                </a:moveTo>
                <a:cubicBezTo>
                  <a:pt x="373569" y="54528"/>
                  <a:pt x="465588" y="146547"/>
                  <a:pt x="465588" y="260058"/>
                </a:cubicBezTo>
                <a:cubicBezTo>
                  <a:pt x="465588" y="373569"/>
                  <a:pt x="373569" y="465588"/>
                  <a:pt x="260058" y="465588"/>
                </a:cubicBezTo>
                <a:cubicBezTo>
                  <a:pt x="146547" y="465588"/>
                  <a:pt x="54528" y="373569"/>
                  <a:pt x="54528" y="260058"/>
                </a:cubicBezTo>
                <a:cubicBezTo>
                  <a:pt x="54528" y="146547"/>
                  <a:pt x="146547" y="54528"/>
                  <a:pt x="260058" y="54528"/>
                </a:cubicBezTo>
                <a:close/>
                <a:moveTo>
                  <a:pt x="260058" y="16504"/>
                </a:moveTo>
                <a:cubicBezTo>
                  <a:pt x="125546" y="16504"/>
                  <a:pt x="16503" y="125547"/>
                  <a:pt x="16503" y="260059"/>
                </a:cubicBezTo>
                <a:cubicBezTo>
                  <a:pt x="16503" y="394571"/>
                  <a:pt x="125546" y="503614"/>
                  <a:pt x="260058" y="503614"/>
                </a:cubicBezTo>
                <a:cubicBezTo>
                  <a:pt x="394570" y="503614"/>
                  <a:pt x="503613" y="394571"/>
                  <a:pt x="503613" y="260059"/>
                </a:cubicBezTo>
                <a:cubicBezTo>
                  <a:pt x="503613" y="125547"/>
                  <a:pt x="394570" y="16504"/>
                  <a:pt x="260058" y="16504"/>
                </a:cubicBezTo>
                <a:close/>
                <a:moveTo>
                  <a:pt x="260059" y="0"/>
                </a:moveTo>
                <a:cubicBezTo>
                  <a:pt x="403686" y="0"/>
                  <a:pt x="520118" y="116432"/>
                  <a:pt x="520118" y="260059"/>
                </a:cubicBezTo>
                <a:cubicBezTo>
                  <a:pt x="520118" y="403686"/>
                  <a:pt x="403686" y="520118"/>
                  <a:pt x="260059" y="520118"/>
                </a:cubicBezTo>
                <a:cubicBezTo>
                  <a:pt x="116432" y="520118"/>
                  <a:pt x="0" y="403686"/>
                  <a:pt x="0" y="260059"/>
                </a:cubicBezTo>
                <a:cubicBezTo>
                  <a:pt x="0" y="116432"/>
                  <a:pt x="116432" y="0"/>
                  <a:pt x="260059" y="0"/>
                </a:cubicBezTo>
                <a:close/>
              </a:path>
            </a:pathLst>
          </a:custGeom>
          <a:solidFill>
            <a:srgbClr val="3AD8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rgbClr val="FFFFFF"/>
                </a:solidFill>
                <a:latin typeface="Heiti SC Medium" pitchFamily="2" charset="-128"/>
                <a:ea typeface="Heiti SC Medium" pitchFamily="2" charset="-128"/>
                <a:cs typeface="Arial" panose="020B0604020202020204" pitchFamily="34" charset="0"/>
              </a:rPr>
              <a:t>B</a:t>
            </a:r>
            <a:endParaRPr lang="zh-CN" altLang="en-US" dirty="0">
              <a:solidFill>
                <a:srgbClr val="FFFFFF"/>
              </a:solidFill>
              <a:latin typeface="Heiti SC Medium" pitchFamily="2" charset="-128"/>
              <a:ea typeface="Heiti SC Medium" pitchFamily="2" charset="-128"/>
              <a:cs typeface="Arial" panose="020B0604020202020204" pitchFamily="34" charset="0"/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7219950" y="2694809"/>
            <a:ext cx="3579495" cy="620811"/>
          </a:xfrm>
          <a:prstGeom prst="rect">
            <a:avLst/>
          </a:prstGeom>
          <a:noFill/>
          <a:effectLst/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Medium" pitchFamily="2" charset="-128"/>
                <a:ea typeface="Heiti SC Medium" pitchFamily="2" charset="-128"/>
                <a:cs typeface="微软雅黑" panose="020B0503020204020204" pitchFamily="34" charset="-122"/>
                <a:sym typeface="+mn-lt"/>
              </a:rPr>
              <a:t>帮助多仓多门店间货物完成合理化调配，提升库存周转效率</a:t>
            </a:r>
          </a:p>
        </p:txBody>
      </p:sp>
      <p:sp>
        <p:nvSpPr>
          <p:cNvPr id="39" name="文本框 38"/>
          <p:cNvSpPr txBox="1"/>
          <p:nvPr/>
        </p:nvSpPr>
        <p:spPr>
          <a:xfrm>
            <a:off x="7219950" y="2369678"/>
            <a:ext cx="20830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Heiti SC Medium" pitchFamily="2" charset="-128"/>
                <a:ea typeface="Heiti SC Medium" pitchFamily="2" charset="-128"/>
                <a:cs typeface="+mn-ea"/>
                <a:sym typeface="+mn-lt"/>
              </a:rPr>
              <a:t>多仓管理</a:t>
            </a:r>
          </a:p>
        </p:txBody>
      </p:sp>
      <p:sp>
        <p:nvSpPr>
          <p:cNvPr id="41" name="MH_Other_3"/>
          <p:cNvSpPr/>
          <p:nvPr>
            <p:custDataLst>
              <p:tags r:id="rId3"/>
            </p:custDataLst>
          </p:nvPr>
        </p:nvSpPr>
        <p:spPr>
          <a:xfrm>
            <a:off x="6952544" y="3634740"/>
            <a:ext cx="520118" cy="520118"/>
          </a:xfrm>
          <a:custGeom>
            <a:avLst/>
            <a:gdLst>
              <a:gd name="connsiteX0" fmla="*/ 260058 w 520118"/>
              <a:gd name="connsiteY0" fmla="*/ 54528 h 520118"/>
              <a:gd name="connsiteX1" fmla="*/ 465588 w 520118"/>
              <a:gd name="connsiteY1" fmla="*/ 260058 h 520118"/>
              <a:gd name="connsiteX2" fmla="*/ 260058 w 520118"/>
              <a:gd name="connsiteY2" fmla="*/ 465588 h 520118"/>
              <a:gd name="connsiteX3" fmla="*/ 54528 w 520118"/>
              <a:gd name="connsiteY3" fmla="*/ 260058 h 520118"/>
              <a:gd name="connsiteX4" fmla="*/ 260058 w 520118"/>
              <a:gd name="connsiteY4" fmla="*/ 54528 h 520118"/>
              <a:gd name="connsiteX5" fmla="*/ 260058 w 520118"/>
              <a:gd name="connsiteY5" fmla="*/ 16504 h 520118"/>
              <a:gd name="connsiteX6" fmla="*/ 16503 w 520118"/>
              <a:gd name="connsiteY6" fmla="*/ 260059 h 520118"/>
              <a:gd name="connsiteX7" fmla="*/ 260058 w 520118"/>
              <a:gd name="connsiteY7" fmla="*/ 503614 h 520118"/>
              <a:gd name="connsiteX8" fmla="*/ 503613 w 520118"/>
              <a:gd name="connsiteY8" fmla="*/ 260059 h 520118"/>
              <a:gd name="connsiteX9" fmla="*/ 260058 w 520118"/>
              <a:gd name="connsiteY9" fmla="*/ 16504 h 520118"/>
              <a:gd name="connsiteX10" fmla="*/ 260059 w 520118"/>
              <a:gd name="connsiteY10" fmla="*/ 0 h 520118"/>
              <a:gd name="connsiteX11" fmla="*/ 520118 w 520118"/>
              <a:gd name="connsiteY11" fmla="*/ 260059 h 520118"/>
              <a:gd name="connsiteX12" fmla="*/ 260059 w 520118"/>
              <a:gd name="connsiteY12" fmla="*/ 520118 h 520118"/>
              <a:gd name="connsiteX13" fmla="*/ 0 w 520118"/>
              <a:gd name="connsiteY13" fmla="*/ 260059 h 520118"/>
              <a:gd name="connsiteX14" fmla="*/ 260059 w 520118"/>
              <a:gd name="connsiteY14" fmla="*/ 0 h 520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20118" h="520118">
                <a:moveTo>
                  <a:pt x="260058" y="54528"/>
                </a:moveTo>
                <a:cubicBezTo>
                  <a:pt x="373569" y="54528"/>
                  <a:pt x="465588" y="146547"/>
                  <a:pt x="465588" y="260058"/>
                </a:cubicBezTo>
                <a:cubicBezTo>
                  <a:pt x="465588" y="373569"/>
                  <a:pt x="373569" y="465588"/>
                  <a:pt x="260058" y="465588"/>
                </a:cubicBezTo>
                <a:cubicBezTo>
                  <a:pt x="146547" y="465588"/>
                  <a:pt x="54528" y="373569"/>
                  <a:pt x="54528" y="260058"/>
                </a:cubicBezTo>
                <a:cubicBezTo>
                  <a:pt x="54528" y="146547"/>
                  <a:pt x="146547" y="54528"/>
                  <a:pt x="260058" y="54528"/>
                </a:cubicBezTo>
                <a:close/>
                <a:moveTo>
                  <a:pt x="260058" y="16504"/>
                </a:moveTo>
                <a:cubicBezTo>
                  <a:pt x="125546" y="16504"/>
                  <a:pt x="16503" y="125547"/>
                  <a:pt x="16503" y="260059"/>
                </a:cubicBezTo>
                <a:cubicBezTo>
                  <a:pt x="16503" y="394571"/>
                  <a:pt x="125546" y="503614"/>
                  <a:pt x="260058" y="503614"/>
                </a:cubicBezTo>
                <a:cubicBezTo>
                  <a:pt x="394570" y="503614"/>
                  <a:pt x="503613" y="394571"/>
                  <a:pt x="503613" y="260059"/>
                </a:cubicBezTo>
                <a:cubicBezTo>
                  <a:pt x="503613" y="125547"/>
                  <a:pt x="394570" y="16504"/>
                  <a:pt x="260058" y="16504"/>
                </a:cubicBezTo>
                <a:close/>
                <a:moveTo>
                  <a:pt x="260059" y="0"/>
                </a:moveTo>
                <a:cubicBezTo>
                  <a:pt x="403686" y="0"/>
                  <a:pt x="520118" y="116432"/>
                  <a:pt x="520118" y="260059"/>
                </a:cubicBezTo>
                <a:cubicBezTo>
                  <a:pt x="520118" y="403686"/>
                  <a:pt x="403686" y="520118"/>
                  <a:pt x="260059" y="520118"/>
                </a:cubicBezTo>
                <a:cubicBezTo>
                  <a:pt x="116432" y="520118"/>
                  <a:pt x="0" y="403686"/>
                  <a:pt x="0" y="260059"/>
                </a:cubicBezTo>
                <a:cubicBezTo>
                  <a:pt x="0" y="116432"/>
                  <a:pt x="116432" y="0"/>
                  <a:pt x="260059" y="0"/>
                </a:cubicBezTo>
                <a:close/>
              </a:path>
            </a:pathLst>
          </a:custGeom>
          <a:solidFill>
            <a:srgbClr val="1A9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rgbClr val="FFFFFF"/>
                </a:solidFill>
                <a:latin typeface="Heiti SC Medium" pitchFamily="2" charset="-128"/>
                <a:ea typeface="Heiti SC Medium" pitchFamily="2" charset="-128"/>
                <a:cs typeface="Arial" panose="020B0604020202020204" pitchFamily="34" charset="0"/>
              </a:rPr>
              <a:t>C</a:t>
            </a:r>
            <a:endParaRPr lang="zh-CN" altLang="en-US" dirty="0">
              <a:solidFill>
                <a:srgbClr val="FFFFFF"/>
              </a:solidFill>
              <a:latin typeface="Heiti SC Medium" pitchFamily="2" charset="-128"/>
              <a:ea typeface="Heiti SC Medium" pitchFamily="2" charset="-128"/>
              <a:cs typeface="Arial" panose="020B0604020202020204" pitchFamily="34" charset="0"/>
            </a:endParaRPr>
          </a:p>
        </p:txBody>
      </p:sp>
      <p:sp>
        <p:nvSpPr>
          <p:cNvPr id="42" name="矩形 41"/>
          <p:cNvSpPr/>
          <p:nvPr/>
        </p:nvSpPr>
        <p:spPr>
          <a:xfrm>
            <a:off x="7710956" y="3837419"/>
            <a:ext cx="3780003" cy="620811"/>
          </a:xfrm>
          <a:prstGeom prst="rect">
            <a:avLst/>
          </a:prstGeom>
          <a:noFill/>
          <a:effectLst/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Medium" pitchFamily="2" charset="-128"/>
                <a:ea typeface="Heiti SC Medium" pitchFamily="2" charset="-128"/>
                <a:cs typeface="微软雅黑" panose="020B0503020204020204" pitchFamily="34" charset="-122"/>
                <a:sym typeface="+mn-lt"/>
              </a:rPr>
              <a:t>实时可售库存查询服务，为门店</a:t>
            </a:r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Medium" pitchFamily="2" charset="-128"/>
                <a:ea typeface="Heiti SC Medium" pitchFamily="2" charset="-128"/>
                <a:cs typeface="微软雅黑" panose="020B0503020204020204" pitchFamily="34" charset="-122"/>
                <a:sym typeface="+mn-lt"/>
              </a:rPr>
              <a:t>/</a:t>
            </a: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Medium" pitchFamily="2" charset="-128"/>
                <a:ea typeface="Heiti SC Medium" pitchFamily="2" charset="-128"/>
                <a:cs typeface="微软雅黑" panose="020B0503020204020204" pitchFamily="34" charset="-122"/>
                <a:sym typeface="+mn-lt"/>
              </a:rPr>
              <a:t>网店提供精准库存查询，避免超卖风险</a:t>
            </a:r>
          </a:p>
        </p:txBody>
      </p:sp>
      <p:sp>
        <p:nvSpPr>
          <p:cNvPr id="43" name="文本框 42"/>
          <p:cNvSpPr txBox="1"/>
          <p:nvPr/>
        </p:nvSpPr>
        <p:spPr>
          <a:xfrm>
            <a:off x="7710957" y="3512236"/>
            <a:ext cx="20830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Heiti SC Medium" pitchFamily="2" charset="-128"/>
                <a:ea typeface="Heiti SC Medium" pitchFamily="2" charset="-128"/>
                <a:cs typeface="+mn-ea"/>
                <a:sym typeface="+mn-lt"/>
              </a:rPr>
              <a:t>可售库存查询</a:t>
            </a:r>
          </a:p>
        </p:txBody>
      </p:sp>
      <p:sp>
        <p:nvSpPr>
          <p:cNvPr id="45" name="MH_Other_6"/>
          <p:cNvSpPr/>
          <p:nvPr>
            <p:custDataLst>
              <p:tags r:id="rId4"/>
            </p:custDataLst>
          </p:nvPr>
        </p:nvSpPr>
        <p:spPr>
          <a:xfrm>
            <a:off x="6880620" y="4713626"/>
            <a:ext cx="520118" cy="520118"/>
          </a:xfrm>
          <a:custGeom>
            <a:avLst/>
            <a:gdLst>
              <a:gd name="connsiteX0" fmla="*/ 260058 w 520118"/>
              <a:gd name="connsiteY0" fmla="*/ 54528 h 520118"/>
              <a:gd name="connsiteX1" fmla="*/ 465588 w 520118"/>
              <a:gd name="connsiteY1" fmla="*/ 260058 h 520118"/>
              <a:gd name="connsiteX2" fmla="*/ 260058 w 520118"/>
              <a:gd name="connsiteY2" fmla="*/ 465588 h 520118"/>
              <a:gd name="connsiteX3" fmla="*/ 54528 w 520118"/>
              <a:gd name="connsiteY3" fmla="*/ 260058 h 520118"/>
              <a:gd name="connsiteX4" fmla="*/ 260058 w 520118"/>
              <a:gd name="connsiteY4" fmla="*/ 54528 h 520118"/>
              <a:gd name="connsiteX5" fmla="*/ 260058 w 520118"/>
              <a:gd name="connsiteY5" fmla="*/ 16504 h 520118"/>
              <a:gd name="connsiteX6" fmla="*/ 16503 w 520118"/>
              <a:gd name="connsiteY6" fmla="*/ 260059 h 520118"/>
              <a:gd name="connsiteX7" fmla="*/ 260058 w 520118"/>
              <a:gd name="connsiteY7" fmla="*/ 503614 h 520118"/>
              <a:gd name="connsiteX8" fmla="*/ 503613 w 520118"/>
              <a:gd name="connsiteY8" fmla="*/ 260059 h 520118"/>
              <a:gd name="connsiteX9" fmla="*/ 260058 w 520118"/>
              <a:gd name="connsiteY9" fmla="*/ 16504 h 520118"/>
              <a:gd name="connsiteX10" fmla="*/ 260059 w 520118"/>
              <a:gd name="connsiteY10" fmla="*/ 0 h 520118"/>
              <a:gd name="connsiteX11" fmla="*/ 520118 w 520118"/>
              <a:gd name="connsiteY11" fmla="*/ 260059 h 520118"/>
              <a:gd name="connsiteX12" fmla="*/ 260059 w 520118"/>
              <a:gd name="connsiteY12" fmla="*/ 520118 h 520118"/>
              <a:gd name="connsiteX13" fmla="*/ 0 w 520118"/>
              <a:gd name="connsiteY13" fmla="*/ 260059 h 520118"/>
              <a:gd name="connsiteX14" fmla="*/ 260059 w 520118"/>
              <a:gd name="connsiteY14" fmla="*/ 0 h 520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20118" h="520118">
                <a:moveTo>
                  <a:pt x="260058" y="54528"/>
                </a:moveTo>
                <a:cubicBezTo>
                  <a:pt x="373569" y="54528"/>
                  <a:pt x="465588" y="146547"/>
                  <a:pt x="465588" y="260058"/>
                </a:cubicBezTo>
                <a:cubicBezTo>
                  <a:pt x="465588" y="373569"/>
                  <a:pt x="373569" y="465588"/>
                  <a:pt x="260058" y="465588"/>
                </a:cubicBezTo>
                <a:cubicBezTo>
                  <a:pt x="146547" y="465588"/>
                  <a:pt x="54528" y="373569"/>
                  <a:pt x="54528" y="260058"/>
                </a:cubicBezTo>
                <a:cubicBezTo>
                  <a:pt x="54528" y="146547"/>
                  <a:pt x="146547" y="54528"/>
                  <a:pt x="260058" y="54528"/>
                </a:cubicBezTo>
                <a:close/>
                <a:moveTo>
                  <a:pt x="260058" y="16504"/>
                </a:moveTo>
                <a:cubicBezTo>
                  <a:pt x="125546" y="16504"/>
                  <a:pt x="16503" y="125547"/>
                  <a:pt x="16503" y="260059"/>
                </a:cubicBezTo>
                <a:cubicBezTo>
                  <a:pt x="16503" y="394571"/>
                  <a:pt x="125546" y="503614"/>
                  <a:pt x="260058" y="503614"/>
                </a:cubicBezTo>
                <a:cubicBezTo>
                  <a:pt x="394570" y="503614"/>
                  <a:pt x="503613" y="394571"/>
                  <a:pt x="503613" y="260059"/>
                </a:cubicBezTo>
                <a:cubicBezTo>
                  <a:pt x="503613" y="125547"/>
                  <a:pt x="394570" y="16504"/>
                  <a:pt x="260058" y="16504"/>
                </a:cubicBezTo>
                <a:close/>
                <a:moveTo>
                  <a:pt x="260059" y="0"/>
                </a:moveTo>
                <a:cubicBezTo>
                  <a:pt x="403686" y="0"/>
                  <a:pt x="520118" y="116432"/>
                  <a:pt x="520118" y="260059"/>
                </a:cubicBezTo>
                <a:cubicBezTo>
                  <a:pt x="520118" y="403686"/>
                  <a:pt x="403686" y="520118"/>
                  <a:pt x="260059" y="520118"/>
                </a:cubicBezTo>
                <a:cubicBezTo>
                  <a:pt x="116432" y="520118"/>
                  <a:pt x="0" y="403686"/>
                  <a:pt x="0" y="260059"/>
                </a:cubicBezTo>
                <a:cubicBezTo>
                  <a:pt x="0" y="116432"/>
                  <a:pt x="116432" y="0"/>
                  <a:pt x="260059" y="0"/>
                </a:cubicBezTo>
                <a:close/>
              </a:path>
            </a:pathLst>
          </a:custGeom>
          <a:solidFill>
            <a:srgbClr val="3AD8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rgbClr val="FFFFFF"/>
                </a:solidFill>
                <a:latin typeface="Heiti SC Medium" pitchFamily="2" charset="-128"/>
                <a:ea typeface="Heiti SC Medium" pitchFamily="2" charset="-128"/>
                <a:cs typeface="Arial" panose="020B0604020202020204" pitchFamily="34" charset="0"/>
              </a:rPr>
              <a:t>D</a:t>
            </a:r>
            <a:endParaRPr lang="zh-CN" altLang="en-US" dirty="0">
              <a:solidFill>
                <a:srgbClr val="FFFFFF"/>
              </a:solidFill>
              <a:latin typeface="Heiti SC Medium" pitchFamily="2" charset="-128"/>
              <a:ea typeface="Heiti SC Medium" pitchFamily="2" charset="-128"/>
              <a:cs typeface="Arial" panose="020B0604020202020204" pitchFamily="34" charset="0"/>
            </a:endParaRPr>
          </a:p>
        </p:txBody>
      </p:sp>
      <p:sp>
        <p:nvSpPr>
          <p:cNvPr id="46" name="矩形 45"/>
          <p:cNvSpPr/>
          <p:nvPr/>
        </p:nvSpPr>
        <p:spPr>
          <a:xfrm>
            <a:off x="7638810" y="4975817"/>
            <a:ext cx="3689590" cy="620811"/>
          </a:xfrm>
          <a:prstGeom prst="rect">
            <a:avLst/>
          </a:prstGeom>
          <a:noFill/>
          <a:effectLst/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Medium" pitchFamily="2" charset="-128"/>
                <a:ea typeface="Heiti SC Medium" pitchFamily="2" charset="-128"/>
                <a:cs typeface="微软雅黑" panose="020B0503020204020204" pitchFamily="34" charset="-122"/>
                <a:sym typeface="+mn-lt"/>
              </a:rPr>
              <a:t>全业务场景的出入库数据记录，所有库存进出可追踪，推进精细化库存管理</a:t>
            </a:r>
          </a:p>
        </p:txBody>
      </p:sp>
      <p:sp>
        <p:nvSpPr>
          <p:cNvPr id="47" name="文本框 46"/>
          <p:cNvSpPr txBox="1"/>
          <p:nvPr/>
        </p:nvSpPr>
        <p:spPr>
          <a:xfrm>
            <a:off x="7639033" y="4650926"/>
            <a:ext cx="3441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Heiti SC Medium" pitchFamily="2" charset="-128"/>
                <a:ea typeface="Heiti SC Medium" pitchFamily="2" charset="-128"/>
                <a:cs typeface="+mn-ea"/>
                <a:sym typeface="+mn-lt"/>
              </a:rPr>
              <a:t>线上线下统一库存</a:t>
            </a:r>
          </a:p>
        </p:txBody>
      </p:sp>
      <p:sp>
        <p:nvSpPr>
          <p:cNvPr id="49" name="MH_Other_4"/>
          <p:cNvSpPr/>
          <p:nvPr>
            <p:custDataLst>
              <p:tags r:id="rId5"/>
            </p:custDataLst>
          </p:nvPr>
        </p:nvSpPr>
        <p:spPr>
          <a:xfrm>
            <a:off x="6050610" y="5691681"/>
            <a:ext cx="520118" cy="520118"/>
          </a:xfrm>
          <a:custGeom>
            <a:avLst/>
            <a:gdLst>
              <a:gd name="connsiteX0" fmla="*/ 260058 w 520118"/>
              <a:gd name="connsiteY0" fmla="*/ 54528 h 520118"/>
              <a:gd name="connsiteX1" fmla="*/ 465588 w 520118"/>
              <a:gd name="connsiteY1" fmla="*/ 260058 h 520118"/>
              <a:gd name="connsiteX2" fmla="*/ 260058 w 520118"/>
              <a:gd name="connsiteY2" fmla="*/ 465588 h 520118"/>
              <a:gd name="connsiteX3" fmla="*/ 54528 w 520118"/>
              <a:gd name="connsiteY3" fmla="*/ 260058 h 520118"/>
              <a:gd name="connsiteX4" fmla="*/ 260058 w 520118"/>
              <a:gd name="connsiteY4" fmla="*/ 54528 h 520118"/>
              <a:gd name="connsiteX5" fmla="*/ 260058 w 520118"/>
              <a:gd name="connsiteY5" fmla="*/ 16504 h 520118"/>
              <a:gd name="connsiteX6" fmla="*/ 16503 w 520118"/>
              <a:gd name="connsiteY6" fmla="*/ 260059 h 520118"/>
              <a:gd name="connsiteX7" fmla="*/ 260058 w 520118"/>
              <a:gd name="connsiteY7" fmla="*/ 503614 h 520118"/>
              <a:gd name="connsiteX8" fmla="*/ 503613 w 520118"/>
              <a:gd name="connsiteY8" fmla="*/ 260059 h 520118"/>
              <a:gd name="connsiteX9" fmla="*/ 260058 w 520118"/>
              <a:gd name="connsiteY9" fmla="*/ 16504 h 520118"/>
              <a:gd name="connsiteX10" fmla="*/ 260059 w 520118"/>
              <a:gd name="connsiteY10" fmla="*/ 0 h 520118"/>
              <a:gd name="connsiteX11" fmla="*/ 520118 w 520118"/>
              <a:gd name="connsiteY11" fmla="*/ 260059 h 520118"/>
              <a:gd name="connsiteX12" fmla="*/ 260059 w 520118"/>
              <a:gd name="connsiteY12" fmla="*/ 520118 h 520118"/>
              <a:gd name="connsiteX13" fmla="*/ 0 w 520118"/>
              <a:gd name="connsiteY13" fmla="*/ 260059 h 520118"/>
              <a:gd name="connsiteX14" fmla="*/ 260059 w 520118"/>
              <a:gd name="connsiteY14" fmla="*/ 0 h 520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20118" h="520118">
                <a:moveTo>
                  <a:pt x="260058" y="54528"/>
                </a:moveTo>
                <a:cubicBezTo>
                  <a:pt x="373569" y="54528"/>
                  <a:pt x="465588" y="146547"/>
                  <a:pt x="465588" y="260058"/>
                </a:cubicBezTo>
                <a:cubicBezTo>
                  <a:pt x="465588" y="373569"/>
                  <a:pt x="373569" y="465588"/>
                  <a:pt x="260058" y="465588"/>
                </a:cubicBezTo>
                <a:cubicBezTo>
                  <a:pt x="146547" y="465588"/>
                  <a:pt x="54528" y="373569"/>
                  <a:pt x="54528" y="260058"/>
                </a:cubicBezTo>
                <a:cubicBezTo>
                  <a:pt x="54528" y="146547"/>
                  <a:pt x="146547" y="54528"/>
                  <a:pt x="260058" y="54528"/>
                </a:cubicBezTo>
                <a:close/>
                <a:moveTo>
                  <a:pt x="260058" y="16504"/>
                </a:moveTo>
                <a:cubicBezTo>
                  <a:pt x="125546" y="16504"/>
                  <a:pt x="16503" y="125547"/>
                  <a:pt x="16503" y="260059"/>
                </a:cubicBezTo>
                <a:cubicBezTo>
                  <a:pt x="16503" y="394571"/>
                  <a:pt x="125546" y="503614"/>
                  <a:pt x="260058" y="503614"/>
                </a:cubicBezTo>
                <a:cubicBezTo>
                  <a:pt x="394570" y="503614"/>
                  <a:pt x="503613" y="394571"/>
                  <a:pt x="503613" y="260059"/>
                </a:cubicBezTo>
                <a:cubicBezTo>
                  <a:pt x="503613" y="125547"/>
                  <a:pt x="394570" y="16504"/>
                  <a:pt x="260058" y="16504"/>
                </a:cubicBezTo>
                <a:close/>
                <a:moveTo>
                  <a:pt x="260059" y="0"/>
                </a:moveTo>
                <a:cubicBezTo>
                  <a:pt x="403686" y="0"/>
                  <a:pt x="520118" y="116432"/>
                  <a:pt x="520118" y="260059"/>
                </a:cubicBezTo>
                <a:cubicBezTo>
                  <a:pt x="520118" y="403686"/>
                  <a:pt x="403686" y="520118"/>
                  <a:pt x="260059" y="520118"/>
                </a:cubicBezTo>
                <a:cubicBezTo>
                  <a:pt x="116432" y="520118"/>
                  <a:pt x="0" y="403686"/>
                  <a:pt x="0" y="260059"/>
                </a:cubicBezTo>
                <a:cubicBezTo>
                  <a:pt x="0" y="116432"/>
                  <a:pt x="116432" y="0"/>
                  <a:pt x="260059" y="0"/>
                </a:cubicBezTo>
                <a:close/>
              </a:path>
            </a:pathLst>
          </a:custGeom>
          <a:solidFill>
            <a:srgbClr val="1A9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rgbClr val="FFFFFF"/>
                </a:solidFill>
                <a:latin typeface="Heiti SC Medium" pitchFamily="2" charset="-128"/>
                <a:ea typeface="Heiti SC Medium" pitchFamily="2" charset="-128"/>
                <a:cs typeface="Arial" panose="020B0604020202020204" pitchFamily="34" charset="0"/>
              </a:rPr>
              <a:t>E</a:t>
            </a:r>
            <a:endParaRPr lang="zh-CN" altLang="en-US" dirty="0">
              <a:solidFill>
                <a:srgbClr val="FFFFFF"/>
              </a:solidFill>
              <a:latin typeface="Heiti SC Medium" pitchFamily="2" charset="-128"/>
              <a:ea typeface="Heiti SC Medium" pitchFamily="2" charset="-128"/>
              <a:cs typeface="Arial" panose="020B0604020202020204" pitchFamily="34" charset="0"/>
            </a:endParaRPr>
          </a:p>
        </p:txBody>
      </p:sp>
      <p:sp>
        <p:nvSpPr>
          <p:cNvPr id="50" name="矩形 49"/>
          <p:cNvSpPr/>
          <p:nvPr/>
        </p:nvSpPr>
        <p:spPr>
          <a:xfrm>
            <a:off x="6880620" y="6108304"/>
            <a:ext cx="4271961" cy="620811"/>
          </a:xfrm>
          <a:prstGeom prst="rect">
            <a:avLst/>
          </a:prstGeom>
          <a:noFill/>
          <a:effectLst/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eiti SC Medium" pitchFamily="2" charset="-128"/>
                <a:ea typeface="Heiti SC Medium" pitchFamily="2" charset="-128"/>
                <a:cs typeface="微软雅黑" panose="020B0503020204020204" pitchFamily="34" charset="-122"/>
                <a:sym typeface="+mn-lt"/>
              </a:rPr>
              <a:t>满足日常盘点和计划盘点多种盘点需求，让盘点工作更高效</a:t>
            </a:r>
          </a:p>
        </p:txBody>
      </p:sp>
      <p:sp>
        <p:nvSpPr>
          <p:cNvPr id="51" name="文本框 50"/>
          <p:cNvSpPr txBox="1"/>
          <p:nvPr/>
        </p:nvSpPr>
        <p:spPr>
          <a:xfrm>
            <a:off x="6880620" y="5783121"/>
            <a:ext cx="37943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Heiti SC Medium" pitchFamily="2" charset="-128"/>
                <a:ea typeface="Heiti SC Medium" pitchFamily="2" charset="-128"/>
                <a:cs typeface="+mn-ea"/>
                <a:sym typeface="+mn-lt"/>
              </a:rPr>
              <a:t>库存盘点</a:t>
            </a:r>
          </a:p>
        </p:txBody>
      </p:sp>
      <p:pic>
        <p:nvPicPr>
          <p:cNvPr id="52" name="Picture 5" descr="E:\ck1.jpgck1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974856" y="1908810"/>
            <a:ext cx="4072890" cy="40735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文本框 24"/>
          <p:cNvSpPr txBox="1"/>
          <p:nvPr/>
        </p:nvSpPr>
        <p:spPr>
          <a:xfrm>
            <a:off x="974856" y="276675"/>
            <a:ext cx="5486904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spc="300" dirty="0">
                <a:solidFill>
                  <a:srgbClr val="189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完善的连锁配送体系</a:t>
            </a:r>
            <a:endParaRPr lang="zh-CN" altLang="zh-CN" sz="2400" b="1" spc="300" dirty="0">
              <a:solidFill>
                <a:srgbClr val="189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7" name="Picture 2" descr="C:\Documents and Settings\Administrator\桌面\高清配图\高清图片01\2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78" r="387"/>
          <a:stretch>
            <a:fillRect/>
          </a:stretch>
        </p:blipFill>
        <p:spPr bwMode="auto">
          <a:xfrm>
            <a:off x="4343473" y="1297219"/>
            <a:ext cx="1734459" cy="149547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Documents and Settings\Administrator\桌面\高清配图\高清图片01\2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392"/>
          <a:stretch>
            <a:fillRect/>
          </a:stretch>
        </p:blipFill>
        <p:spPr bwMode="auto">
          <a:xfrm>
            <a:off x="6176071" y="1297219"/>
            <a:ext cx="1727952" cy="149547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C:\Documents and Settings\Administrator\桌面\高清配图\高清图片01\2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3" r="9358"/>
          <a:stretch>
            <a:fillRect/>
          </a:stretch>
        </p:blipFill>
        <p:spPr bwMode="auto">
          <a:xfrm>
            <a:off x="8002162" y="1297219"/>
            <a:ext cx="1727952" cy="149547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矩形 9"/>
          <p:cNvSpPr/>
          <p:nvPr/>
        </p:nvSpPr>
        <p:spPr>
          <a:xfrm>
            <a:off x="4353633" y="3052414"/>
            <a:ext cx="173445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b="1" dirty="0">
                <a:solidFill>
                  <a:srgbClr val="1A9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直营店要货</a:t>
            </a:r>
            <a:endParaRPr lang="en-US" altLang="zh-CN" b="1" dirty="0">
              <a:solidFill>
                <a:srgbClr val="1A9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1" name="TextBox 40"/>
          <p:cNvSpPr txBox="1"/>
          <p:nvPr/>
        </p:nvSpPr>
        <p:spPr>
          <a:xfrm>
            <a:off x="4353633" y="3412454"/>
            <a:ext cx="1734459" cy="1733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ea"/>
                <a:sym typeface="+mn-lt"/>
              </a:rPr>
              <a:t>直营店根据经营需要，主动向总部发起要货，总部根据商品的配送方式响应门店要货请求将货物配送给门店</a:t>
            </a:r>
          </a:p>
        </p:txBody>
      </p:sp>
      <p:sp>
        <p:nvSpPr>
          <p:cNvPr id="12" name="矩形 11"/>
          <p:cNvSpPr/>
          <p:nvPr/>
        </p:nvSpPr>
        <p:spPr>
          <a:xfrm>
            <a:off x="6181893" y="3052414"/>
            <a:ext cx="173445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b="1" dirty="0">
                <a:solidFill>
                  <a:srgbClr val="1A9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加盟店要货</a:t>
            </a:r>
            <a:endParaRPr lang="en-US" altLang="zh-CN" b="1" dirty="0">
              <a:solidFill>
                <a:srgbClr val="1A9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" name="TextBox 45"/>
          <p:cNvSpPr txBox="1"/>
          <p:nvPr/>
        </p:nvSpPr>
        <p:spPr>
          <a:xfrm>
            <a:off x="6181893" y="3412454"/>
            <a:ext cx="1734459" cy="1733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ea"/>
                <a:sym typeface="+mn-lt"/>
              </a:rPr>
              <a:t>加盟店根据经营需要，主动向总部发起要货，总部根据商品的配送方式响应门店要货请求将货物配销给门店</a:t>
            </a:r>
            <a:endParaRPr lang="en-US" altLang="zh-CN" sz="1400" dirty="0">
              <a:solidFill>
                <a:schemeClr val="tx1">
                  <a:lumMod val="65000"/>
                  <a:lumOff val="3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  <a:cs typeface="+mn-ea"/>
              <a:sym typeface="+mn-lt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8011780" y="3052414"/>
            <a:ext cx="173445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b="1" dirty="0">
                <a:solidFill>
                  <a:srgbClr val="1A9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店间调拨</a:t>
            </a:r>
            <a:endParaRPr lang="en-US" altLang="zh-CN" b="1" dirty="0">
              <a:solidFill>
                <a:srgbClr val="1A9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5" name="TextBox 50"/>
          <p:cNvSpPr txBox="1"/>
          <p:nvPr/>
        </p:nvSpPr>
        <p:spPr>
          <a:xfrm>
            <a:off x="8011780" y="3412454"/>
            <a:ext cx="1734459" cy="20131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ea"/>
                <a:sym typeface="+mn-lt"/>
              </a:rPr>
              <a:t>门店因经营需要，会向其他门店发起调拨请求，调出门店确认后将货物调拨出库，调入门店在线收货完成调拨流程</a:t>
            </a:r>
          </a:p>
        </p:txBody>
      </p:sp>
      <p:sp>
        <p:nvSpPr>
          <p:cNvPr id="16" name="矩形 15"/>
          <p:cNvSpPr/>
          <p:nvPr/>
        </p:nvSpPr>
        <p:spPr>
          <a:xfrm>
            <a:off x="1001555" y="1297219"/>
            <a:ext cx="2968642" cy="307296"/>
          </a:xfrm>
          <a:prstGeom prst="rect">
            <a:avLst/>
          </a:prstGeom>
          <a:solidFill>
            <a:srgbClr val="1A9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id-ID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采购分货</a:t>
            </a:r>
          </a:p>
        </p:txBody>
      </p:sp>
      <p:sp>
        <p:nvSpPr>
          <p:cNvPr id="17" name="矩形 16"/>
          <p:cNvSpPr/>
          <p:nvPr/>
        </p:nvSpPr>
        <p:spPr>
          <a:xfrm>
            <a:off x="1001555" y="1655342"/>
            <a:ext cx="2968641" cy="16092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基于采购订单的分货</a:t>
            </a:r>
            <a:r>
              <a:rPr lang="zh-CN" alt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：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总部的运营人员根据运营计划，定期给门店主动配货；采购人员基于采购订单创建分货单，当采购订单收货后，系统自动生成门店的配送单，仓库收货后快速拣货送货到门店</a:t>
            </a:r>
          </a:p>
        </p:txBody>
      </p:sp>
      <p:sp>
        <p:nvSpPr>
          <p:cNvPr id="18" name="矩形 17"/>
          <p:cNvSpPr/>
          <p:nvPr/>
        </p:nvSpPr>
        <p:spPr>
          <a:xfrm>
            <a:off x="1001556" y="3472980"/>
            <a:ext cx="2968641" cy="307296"/>
          </a:xfrm>
          <a:prstGeom prst="rect">
            <a:avLst/>
          </a:prstGeom>
          <a:solidFill>
            <a:srgbClr val="1A9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库存分货</a:t>
            </a:r>
            <a:endParaRPr lang="en-US" altLang="zh-CN" b="1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1001556" y="3831103"/>
            <a:ext cx="2968640" cy="13506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总部主动批量分货给各门店：总部根据门店商品销售情况主动给门店进行配货，仓管员创建仓库分货单，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系统自动生成门店的配送单，快速拣货送货到门店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20" name="直接连接符 19"/>
          <p:cNvCxnSpPr/>
          <p:nvPr/>
        </p:nvCxnSpPr>
        <p:spPr>
          <a:xfrm>
            <a:off x="4151755" y="1297219"/>
            <a:ext cx="0" cy="3848338"/>
          </a:xfrm>
          <a:prstGeom prst="line">
            <a:avLst/>
          </a:prstGeom>
          <a:ln w="12700">
            <a:solidFill>
              <a:srgbClr val="1A9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6" descr="C:\Documents and Settings\Administrator\桌面\高清配图\高清图片01\2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3" r="9358"/>
          <a:stretch>
            <a:fillRect/>
          </a:stretch>
        </p:blipFill>
        <p:spPr bwMode="auto">
          <a:xfrm>
            <a:off x="9828253" y="1297219"/>
            <a:ext cx="1727952" cy="149547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矩形 21"/>
          <p:cNvSpPr/>
          <p:nvPr/>
        </p:nvSpPr>
        <p:spPr>
          <a:xfrm>
            <a:off x="9842065" y="3052414"/>
            <a:ext cx="173445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b="1" dirty="0">
                <a:solidFill>
                  <a:srgbClr val="1A9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快速调拨</a:t>
            </a:r>
            <a:endParaRPr lang="en-US" altLang="zh-CN" b="1" dirty="0">
              <a:solidFill>
                <a:srgbClr val="1A9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3" name="TextBox 50"/>
          <p:cNvSpPr txBox="1"/>
          <p:nvPr/>
        </p:nvSpPr>
        <p:spPr>
          <a:xfrm>
            <a:off x="9842065" y="3412454"/>
            <a:ext cx="1734459" cy="892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ea"/>
                <a:sym typeface="+mn-lt"/>
              </a:rPr>
              <a:t>无需物流，不产生在途库存，系统自动完成调拨出入库。</a:t>
            </a:r>
          </a:p>
        </p:txBody>
      </p:sp>
      <p:sp>
        <p:nvSpPr>
          <p:cNvPr id="28" name="矩形 27"/>
          <p:cNvSpPr/>
          <p:nvPr/>
        </p:nvSpPr>
        <p:spPr>
          <a:xfrm>
            <a:off x="1001555" y="5428826"/>
            <a:ext cx="2968641" cy="307296"/>
          </a:xfrm>
          <a:prstGeom prst="rect">
            <a:avLst/>
          </a:prstGeom>
          <a:solidFill>
            <a:srgbClr val="1A9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配销与调拨差异</a:t>
            </a:r>
            <a:endParaRPr lang="en-US" altLang="zh-CN" b="1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1001555" y="5786949"/>
            <a:ext cx="10188889" cy="612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30000"/>
              </a:lnSpc>
              <a:buClrTx/>
              <a:buSzTx/>
              <a:buFontTx/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ea"/>
                <a:sym typeface="+mn-ea"/>
              </a:rPr>
              <a:t>加盟店与总部/直营店之间、总部的仓库间、总部与直营店之间要货、退货，在运输过程中发生货品丢失、损耗，收货时系统自动化生成差异单调节库存以保证库存流水账务准确</a:t>
            </a:r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200507123650"/>
  <p:tag name="MH_LIBRARY" val="GRAPHIC"/>
  <p:tag name="MH_TYPE" val="Other"/>
  <p:tag name="MH_ORDER" val="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200507123650"/>
  <p:tag name="MH_LIBRARY" val="GRAPHIC"/>
  <p:tag name="MH_TYPE" val="Other"/>
  <p:tag name="MH_ORDER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200507123650"/>
  <p:tag name="MH_LIBRARY" val="GRAPHIC"/>
  <p:tag name="MH_TYPE" val="Other"/>
  <p:tag name="MH_ORDER" val="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200507123650"/>
  <p:tag name="MH_LIBRARY" val="GRAPHIC"/>
  <p:tag name="MH_TYPE" val="Other"/>
  <p:tag name="MH_ORDER" val="3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200507123650"/>
  <p:tag name="MH_LIBRARY" val="GRAPHIC"/>
  <p:tag name="MH_TYPE" val="Other"/>
  <p:tag name="MH_ORDER" val="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7662.856692913386,&quot;width&quot;:7662.856692913386}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P" val="205.7761"/>
  <p:tag name="LEFT" val="173.0257"/>
  <p:tag name="WIDTH" val="632.3657"/>
  <p:tag name="HEIGHT" val="116.325"/>
  <p:tag name="FONTSIZE" val="96"/>
  <p:tag name="MARGINBOTTOM" val="0"/>
  <p:tag name="MARGINLEFT" val="0"/>
  <p:tag name="MARGINRIGHT" val="0"/>
  <p:tag name="MARGINTOP" val="0"/>
  <p:tag name="LINERULEAFTER" val="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7752,&quot;width&quot;:11616}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D" val="diagram160670_6*i*1"/>
  <p:tag name="KSO_WM_TEMPLATE_CATEGORY" val="diagram"/>
  <p:tag name="KSO_WM_TEMPLATE_INDEX" val="160670"/>
  <p:tag name="KSO_WM_UNIT_INDEX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D" val="diagram160670_6*i*8"/>
  <p:tag name="KSO_WM_TEMPLATE_CATEGORY" val="diagram"/>
  <p:tag name="KSO_WM_TEMPLATE_INDEX" val="160670"/>
  <p:tag name="KSO_WM_UNIT_INDEX" val="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D" val="diagram160670_6*i*15"/>
  <p:tag name="KSO_WM_TEMPLATE_CATEGORY" val="diagram"/>
  <p:tag name="KSO_WM_TEMPLATE_INDEX" val="160670"/>
  <p:tag name="KSO_WM_UNIT_INDEX" val="15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D" val="diagram160670_6*i*22"/>
  <p:tag name="KSO_WM_TEMPLATE_CATEGORY" val="diagram"/>
  <p:tag name="KSO_WM_TEMPLATE_INDEX" val="160670"/>
  <p:tag name="KSO_WM_UNIT_INDEX" val="22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D" val="diagram160670_6*i*29"/>
  <p:tag name="KSO_WM_TEMPLATE_CATEGORY" val="diagram"/>
  <p:tag name="KSO_WM_TEMPLATE_INDEX" val="160670"/>
  <p:tag name="KSO_WM_UNIT_INDEX" val="29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D" val="diagram160670_6*i*36"/>
  <p:tag name="KSO_WM_TEMPLATE_CATEGORY" val="diagram"/>
  <p:tag name="KSO_WM_TEMPLATE_INDEX" val="160670"/>
  <p:tag name="KSO_WM_UNIT_INDEX" val="36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160670"/>
  <p:tag name="KSO_WM_UNIT_TYPE" val="l_i"/>
  <p:tag name="KSO_WM_UNIT_INDEX" val="1_11"/>
  <p:tag name="KSO_WM_UNIT_ID" val="diagram160670_6*l_i*1_11"/>
  <p:tag name="KSO_WM_UNIT_CLEAR" val="1"/>
  <p:tag name="KSO_WM_UNIT_LAYERLEVEL" val="1_1"/>
  <p:tag name="KSO_WM_DIAGRAM_GROUP_CODE" val="l1-1"/>
  <p:tag name="KSO_WM_UNIT_FILL_FORE_SCHEMECOLOR_INDEX" val="6"/>
  <p:tag name="KSO_WM_UNIT_FILL_TYPE" val="1"/>
  <p:tag name="KSO_WM_UNIT_TEXT_FILL_FORE_SCHEMECOLOR_INDEX" val="14"/>
  <p:tag name="KSO_WM_UNIT_TEXT_FILL_TYPE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160670"/>
  <p:tag name="KSO_WM_UNIT_TYPE" val="l_h_f"/>
  <p:tag name="KSO_WM_UNIT_INDEX" val="1_6_1"/>
  <p:tag name="KSO_WM_UNIT_ID" val="diagram160670_6*l_h_f*1_6_1"/>
  <p:tag name="KSO_WM_UNIT_CLEAR" val="1"/>
  <p:tag name="KSO_WM_UNIT_LAYERLEVEL" val="1_1_1"/>
  <p:tag name="KSO_WM_UNIT_VALUE" val="32"/>
  <p:tag name="KSO_WM_UNIT_HIGHLIGHT" val="0"/>
  <p:tag name="KSO_WM_UNIT_COMPATIBLE" val="0"/>
  <p:tag name="KSO_WM_DIAGRAM_GROUP_CODE" val="l1-1"/>
  <p:tag name="KSO_WM_UNIT_PRESET_TEXT" val="LOREM"/>
  <p:tag name="KSO_WM_UNIT_FILL_FORE_SCHEMECOLOR_INDEX" val="5"/>
  <p:tag name="KSO_WM_UNIT_FILL_TYPE" val="1"/>
  <p:tag name="KSO_WM_UNIT_TEXT_FILL_FORE_SCHEMECOLOR_INDEX" val="14"/>
  <p:tag name="KSO_WM_UNIT_TEXT_FILL_TYPE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160670"/>
  <p:tag name="KSO_WM_UNIT_TYPE" val="l_i"/>
  <p:tag name="KSO_WM_UNIT_INDEX" val="1_12"/>
  <p:tag name="KSO_WM_UNIT_ID" val="diagram160670_6*l_i*1_12"/>
  <p:tag name="KSO_WM_UNIT_CLEAR" val="1"/>
  <p:tag name="KSO_WM_UNIT_LAYERLEVEL" val="1_1"/>
  <p:tag name="KSO_WM_DIAGRAM_GROUP_CODE" val="l1-1"/>
  <p:tag name="KSO_WM_UNIT_FILL_FORE_SCHEMECOLOR_INDEX" val="6"/>
  <p:tag name="KSO_WM_UNIT_FILL_TYPE" val="1"/>
  <p:tag name="KSO_WM_UNIT_TEXT_FILL_FORE_SCHEMECOLOR_INDEX" val="14"/>
  <p:tag name="KSO_WM_UNIT_TEXT_FILL_TYPE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160670"/>
  <p:tag name="KSO_WM_UNIT_TYPE" val="l_i"/>
  <p:tag name="KSO_WM_UNIT_INDEX" val="1_9"/>
  <p:tag name="KSO_WM_UNIT_ID" val="diagram160670_6*l_i*1_9"/>
  <p:tag name="KSO_WM_UNIT_CLEAR" val="1"/>
  <p:tag name="KSO_WM_UNIT_LAYERLEVEL" val="1_1"/>
  <p:tag name="KSO_WM_DIAGRAM_GROUP_CODE" val="l1-1"/>
  <p:tag name="KSO_WM_UNIT_FILL_FORE_SCHEMECOLOR_INDEX" val="6"/>
  <p:tag name="KSO_WM_UNIT_FILL_TYPE" val="1"/>
  <p:tag name="KSO_WM_UNIT_TEXT_FILL_FORE_SCHEMECOLOR_INDEX" val="14"/>
  <p:tag name="KSO_WM_UNIT_TEXT_FILL_TYPE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160670"/>
  <p:tag name="KSO_WM_UNIT_TYPE" val="l_h_f"/>
  <p:tag name="KSO_WM_UNIT_INDEX" val="1_3_1"/>
  <p:tag name="KSO_WM_UNIT_ID" val="diagram160670_6*l_h_f*1_3_1"/>
  <p:tag name="KSO_WM_UNIT_CLEAR" val="1"/>
  <p:tag name="KSO_WM_UNIT_LAYERLEVEL" val="1_1_1"/>
  <p:tag name="KSO_WM_UNIT_VALUE" val="32"/>
  <p:tag name="KSO_WM_UNIT_HIGHLIGHT" val="0"/>
  <p:tag name="KSO_WM_UNIT_COMPATIBLE" val="0"/>
  <p:tag name="KSO_WM_DIAGRAM_GROUP_CODE" val="l1-1"/>
  <p:tag name="KSO_WM_UNIT_PRESET_TEXT" val="LOREM"/>
  <p:tag name="KSO_WM_UNIT_FILL_FORE_SCHEMECOLOR_INDEX" val="5"/>
  <p:tag name="KSO_WM_UNIT_FILL_TYPE" val="1"/>
  <p:tag name="KSO_WM_UNIT_TEXT_FILL_FORE_SCHEMECOLOR_INDEX" val="14"/>
  <p:tag name="KSO_WM_UNIT_TEXT_FILL_TYPE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160670"/>
  <p:tag name="KSO_WM_UNIT_TYPE" val="l_i"/>
  <p:tag name="KSO_WM_UNIT_INDEX" val="1_10"/>
  <p:tag name="KSO_WM_UNIT_ID" val="diagram160670_6*l_i*1_10"/>
  <p:tag name="KSO_WM_UNIT_CLEAR" val="1"/>
  <p:tag name="KSO_WM_UNIT_LAYERLEVEL" val="1_1"/>
  <p:tag name="KSO_WM_DIAGRAM_GROUP_CODE" val="l1-1"/>
  <p:tag name="KSO_WM_UNIT_FILL_FORE_SCHEMECOLOR_INDEX" val="6"/>
  <p:tag name="KSO_WM_UNIT_FILL_TYPE" val="1"/>
  <p:tag name="KSO_WM_UNIT_TEXT_FILL_FORE_SCHEMECOLOR_INDEX" val="14"/>
  <p:tag name="KSO_WM_UNIT_TEXT_FILL_TYPE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160670"/>
  <p:tag name="KSO_WM_UNIT_TYPE" val="l_i"/>
  <p:tag name="KSO_WM_UNIT_INDEX" val="1_7"/>
  <p:tag name="KSO_WM_UNIT_ID" val="diagram160670_6*l_i*1_7"/>
  <p:tag name="KSO_WM_UNIT_CLEAR" val="1"/>
  <p:tag name="KSO_WM_UNIT_LAYERLEVEL" val="1_1"/>
  <p:tag name="KSO_WM_DIAGRAM_GROUP_CODE" val="l1-1"/>
  <p:tag name="KSO_WM_UNIT_FILL_FORE_SCHEMECOLOR_INDEX" val="6"/>
  <p:tag name="KSO_WM_UNIT_FILL_TYPE" val="1"/>
  <p:tag name="KSO_WM_UNIT_TEXT_FILL_FORE_SCHEMECOLOR_INDEX" val="14"/>
  <p:tag name="KSO_WM_UNIT_TEXT_FILL_TYPE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160670"/>
  <p:tag name="KSO_WM_UNIT_TYPE" val="l_h_f"/>
  <p:tag name="KSO_WM_UNIT_INDEX" val="1_5_1"/>
  <p:tag name="KSO_WM_UNIT_ID" val="diagram160670_6*l_h_f*1_5_1"/>
  <p:tag name="KSO_WM_UNIT_CLEAR" val="1"/>
  <p:tag name="KSO_WM_UNIT_LAYERLEVEL" val="1_1_1"/>
  <p:tag name="KSO_WM_UNIT_VALUE" val="32"/>
  <p:tag name="KSO_WM_UNIT_HIGHLIGHT" val="0"/>
  <p:tag name="KSO_WM_UNIT_COMPATIBLE" val="0"/>
  <p:tag name="KSO_WM_DIAGRAM_GROUP_CODE" val="l1-1"/>
  <p:tag name="KSO_WM_UNIT_PRESET_TEXT" val="LOREM"/>
  <p:tag name="KSO_WM_UNIT_FILL_FORE_SCHEMECOLOR_INDEX" val="5"/>
  <p:tag name="KSO_WM_UNIT_FILL_TYPE" val="1"/>
  <p:tag name="KSO_WM_UNIT_TEXT_FILL_FORE_SCHEMECOLOR_INDEX" val="14"/>
  <p:tag name="KSO_WM_UNIT_TEXT_FILL_TYPE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160670"/>
  <p:tag name="KSO_WM_UNIT_TYPE" val="l_i"/>
  <p:tag name="KSO_WM_UNIT_INDEX" val="1_8"/>
  <p:tag name="KSO_WM_UNIT_ID" val="diagram160670_6*l_i*1_8"/>
  <p:tag name="KSO_WM_UNIT_CLEAR" val="1"/>
  <p:tag name="KSO_WM_UNIT_LAYERLEVEL" val="1_1"/>
  <p:tag name="KSO_WM_DIAGRAM_GROUP_CODE" val="l1-1"/>
  <p:tag name="KSO_WM_UNIT_FILL_FORE_SCHEMECOLOR_INDEX" val="6"/>
  <p:tag name="KSO_WM_UNIT_FILL_TYPE" val="1"/>
  <p:tag name="KSO_WM_UNIT_TEXT_FILL_FORE_SCHEMECOLOR_INDEX" val="14"/>
  <p:tag name="KSO_WM_UNIT_TEXT_FILL_TYPE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160670"/>
  <p:tag name="KSO_WM_UNIT_TYPE" val="l_i"/>
  <p:tag name="KSO_WM_UNIT_INDEX" val="1_5"/>
  <p:tag name="KSO_WM_UNIT_ID" val="diagram160670_6*l_i*1_5"/>
  <p:tag name="KSO_WM_UNIT_CLEAR" val="1"/>
  <p:tag name="KSO_WM_UNIT_LAYERLEVEL" val="1_1"/>
  <p:tag name="KSO_WM_DIAGRAM_GROUP_CODE" val="l1-1"/>
  <p:tag name="KSO_WM_UNIT_FILL_FORE_SCHEMECOLOR_INDEX" val="6"/>
  <p:tag name="KSO_WM_UNIT_FILL_TYPE" val="1"/>
  <p:tag name="KSO_WM_UNIT_TEXT_FILL_FORE_SCHEMECOLOR_INDEX" val="14"/>
  <p:tag name="KSO_WM_UNIT_TEXT_FILL_TYPE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160670"/>
  <p:tag name="KSO_WM_UNIT_TYPE" val="l_h_f"/>
  <p:tag name="KSO_WM_UNIT_INDEX" val="1_2_1"/>
  <p:tag name="KSO_WM_UNIT_ID" val="diagram160670_6*l_h_f*1_2_1"/>
  <p:tag name="KSO_WM_UNIT_CLEAR" val="1"/>
  <p:tag name="KSO_WM_UNIT_LAYERLEVEL" val="1_1_1"/>
  <p:tag name="KSO_WM_UNIT_VALUE" val="32"/>
  <p:tag name="KSO_WM_UNIT_HIGHLIGHT" val="0"/>
  <p:tag name="KSO_WM_UNIT_COMPATIBLE" val="0"/>
  <p:tag name="KSO_WM_DIAGRAM_GROUP_CODE" val="l1-1"/>
  <p:tag name="KSO_WM_UNIT_PRESET_TEXT" val="LOREM"/>
  <p:tag name="KSO_WM_UNIT_FILL_FORE_SCHEMECOLOR_INDEX" val="5"/>
  <p:tag name="KSO_WM_UNIT_FILL_TYPE" val="1"/>
  <p:tag name="KSO_WM_UNIT_TEXT_FILL_FORE_SCHEMECOLOR_INDEX" val="14"/>
  <p:tag name="KSO_WM_UNIT_TEXT_FILL_TYPE" val="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160670"/>
  <p:tag name="KSO_WM_UNIT_TYPE" val="l_i"/>
  <p:tag name="KSO_WM_UNIT_INDEX" val="1_6"/>
  <p:tag name="KSO_WM_UNIT_ID" val="diagram160670_6*l_i*1_6"/>
  <p:tag name="KSO_WM_UNIT_CLEAR" val="1"/>
  <p:tag name="KSO_WM_UNIT_LAYERLEVEL" val="1_1"/>
  <p:tag name="KSO_WM_DIAGRAM_GROUP_CODE" val="l1-1"/>
  <p:tag name="KSO_WM_UNIT_FILL_FORE_SCHEMECOLOR_INDEX" val="6"/>
  <p:tag name="KSO_WM_UNIT_FILL_TYPE" val="1"/>
  <p:tag name="KSO_WM_UNIT_TEXT_FILL_FORE_SCHEMECOLOR_INDEX" val="14"/>
  <p:tag name="KSO_WM_UNIT_TEXT_FILL_TYPE" val="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160670"/>
  <p:tag name="KSO_WM_UNIT_TYPE" val="l_i"/>
  <p:tag name="KSO_WM_UNIT_INDEX" val="1_3"/>
  <p:tag name="KSO_WM_UNIT_ID" val="diagram160670_6*l_i*1_3"/>
  <p:tag name="KSO_WM_UNIT_CLEAR" val="1"/>
  <p:tag name="KSO_WM_UNIT_LAYERLEVEL" val="1_1"/>
  <p:tag name="KSO_WM_DIAGRAM_GROUP_CODE" val="l1-1"/>
  <p:tag name="KSO_WM_UNIT_FILL_FORE_SCHEMECOLOR_INDEX" val="6"/>
  <p:tag name="KSO_WM_UNIT_FILL_TYPE" val="1"/>
  <p:tag name="KSO_WM_UNIT_TEXT_FILL_FORE_SCHEMECOLOR_INDEX" val="14"/>
  <p:tag name="KSO_WM_UNIT_TEXT_FILL_TYPE" val="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160670"/>
  <p:tag name="KSO_WM_UNIT_TYPE" val="l_h_f"/>
  <p:tag name="KSO_WM_UNIT_INDEX" val="1_4_1"/>
  <p:tag name="KSO_WM_UNIT_ID" val="diagram160670_6*l_h_f*1_4_1"/>
  <p:tag name="KSO_WM_UNIT_CLEAR" val="1"/>
  <p:tag name="KSO_WM_UNIT_LAYERLEVEL" val="1_1_1"/>
  <p:tag name="KSO_WM_UNIT_VALUE" val="32"/>
  <p:tag name="KSO_WM_UNIT_HIGHLIGHT" val="0"/>
  <p:tag name="KSO_WM_UNIT_COMPATIBLE" val="0"/>
  <p:tag name="KSO_WM_DIAGRAM_GROUP_CODE" val="l1-1"/>
  <p:tag name="KSO_WM_UNIT_PRESET_TEXT" val="LOREM"/>
  <p:tag name="KSO_WM_UNIT_FILL_FORE_SCHEMECOLOR_INDEX" val="5"/>
  <p:tag name="KSO_WM_UNIT_FILL_TYPE" val="1"/>
  <p:tag name="KSO_WM_UNIT_TEXT_FILL_FORE_SCHEMECOLOR_INDEX" val="14"/>
  <p:tag name="KSO_WM_UNIT_TEXT_FILL_TYPE" val="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160670"/>
  <p:tag name="KSO_WM_UNIT_TYPE" val="l_i"/>
  <p:tag name="KSO_WM_UNIT_INDEX" val="1_4"/>
  <p:tag name="KSO_WM_UNIT_ID" val="diagram160670_6*l_i*1_4"/>
  <p:tag name="KSO_WM_UNIT_CLEAR" val="1"/>
  <p:tag name="KSO_WM_UNIT_LAYERLEVEL" val="1_1"/>
  <p:tag name="KSO_WM_DIAGRAM_GROUP_CODE" val="l1-1"/>
  <p:tag name="KSO_WM_UNIT_FILL_FORE_SCHEMECOLOR_INDEX" val="6"/>
  <p:tag name="KSO_WM_UNIT_FILL_TYPE" val="1"/>
  <p:tag name="KSO_WM_UNIT_TEXT_FILL_FORE_SCHEMECOLOR_INDEX" val="14"/>
  <p:tag name="KSO_WM_UNIT_TEXT_FILL_TYPE" val="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160670"/>
  <p:tag name="KSO_WM_UNIT_TYPE" val="l_i"/>
  <p:tag name="KSO_WM_UNIT_INDEX" val="1_1"/>
  <p:tag name="KSO_WM_UNIT_ID" val="diagram160670_6*l_i*1_1"/>
  <p:tag name="KSO_WM_UNIT_CLEAR" val="1"/>
  <p:tag name="KSO_WM_UNIT_LAYERLEVEL" val="1_1"/>
  <p:tag name="KSO_WM_DIAGRAM_GROUP_CODE" val="l1-1"/>
  <p:tag name="KSO_WM_UNIT_FILL_FORE_SCHEMECOLOR_INDEX" val="6"/>
  <p:tag name="KSO_WM_UNIT_FILL_TYPE" val="1"/>
  <p:tag name="KSO_WM_UNIT_TEXT_FILL_FORE_SCHEMECOLOR_INDEX" val="14"/>
  <p:tag name="KSO_WM_UNIT_TEXT_FILL_TYPE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P" val="205.7761"/>
  <p:tag name="LEFT" val="173.0257"/>
  <p:tag name="WIDTH" val="632.3657"/>
  <p:tag name="HEIGHT" val="116.325"/>
  <p:tag name="FONTSIZE" val="96"/>
  <p:tag name="MARGINBOTTOM" val="0"/>
  <p:tag name="MARGINLEFT" val="0"/>
  <p:tag name="MARGINRIGHT" val="0"/>
  <p:tag name="MARGINTOP" val="0"/>
  <p:tag name="LINERULEAFTER" val="0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160670"/>
  <p:tag name="KSO_WM_UNIT_TYPE" val="l_h_f"/>
  <p:tag name="KSO_WM_UNIT_INDEX" val="1_1_1"/>
  <p:tag name="KSO_WM_UNIT_ID" val="diagram160670_6*l_h_f*1_1_1"/>
  <p:tag name="KSO_WM_UNIT_CLEAR" val="1"/>
  <p:tag name="KSO_WM_UNIT_LAYERLEVEL" val="1_1_1"/>
  <p:tag name="KSO_WM_UNIT_VALUE" val="32"/>
  <p:tag name="KSO_WM_UNIT_HIGHLIGHT" val="0"/>
  <p:tag name="KSO_WM_UNIT_COMPATIBLE" val="0"/>
  <p:tag name="KSO_WM_DIAGRAM_GROUP_CODE" val="l1-1"/>
  <p:tag name="KSO_WM_UNIT_PRESET_TEXT" val="LOREM"/>
  <p:tag name="KSO_WM_UNIT_FILL_FORE_SCHEMECOLOR_INDEX" val="5"/>
  <p:tag name="KSO_WM_UNIT_FILL_TYPE" val="1"/>
  <p:tag name="KSO_WM_UNIT_TEXT_FILL_FORE_SCHEMECOLOR_INDEX" val="14"/>
  <p:tag name="KSO_WM_UNIT_TEXT_FILL_TYPE" val="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160670"/>
  <p:tag name="KSO_WM_UNIT_TYPE" val="l_i"/>
  <p:tag name="KSO_WM_UNIT_INDEX" val="1_2"/>
  <p:tag name="KSO_WM_UNIT_ID" val="diagram160670_6*l_i*1_2"/>
  <p:tag name="KSO_WM_UNIT_CLEAR" val="1"/>
  <p:tag name="KSO_WM_UNIT_LAYERLEVEL" val="1_1"/>
  <p:tag name="KSO_WM_DIAGRAM_GROUP_CODE" val="l1-1"/>
  <p:tag name="KSO_WM_UNIT_FILL_FORE_SCHEMECOLOR_INDEX" val="6"/>
  <p:tag name="KSO_WM_UNIT_FILL_TYPE" val="1"/>
  <p:tag name="KSO_WM_UNIT_TEXT_FILL_FORE_SCHEMECOLOR_INDEX" val="14"/>
  <p:tag name="KSO_WM_UNIT_TEXT_FILL_TYPE" val="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3"/>
  <p:tag name="KSO_WM_UNIT_ID" val="diagram627_4*l_h_i*1_2_3"/>
  <p:tag name="KSO_WM_TEMPLATE_CATEGORY" val="diagram"/>
  <p:tag name="KSO_WM_TEMPLATE_INDEX" val="627"/>
  <p:tag name="KSO_WM_UNIT_LAYERLEVEL" val="1_1_1"/>
  <p:tag name="KSO_WM_TAG_VERSION" val="1.0"/>
  <p:tag name="KSO_WM_BEAUTIFY_FLAG" val="#wm#"/>
  <p:tag name="KSO_WM_UNIT_LINE_FORE_SCHEMECOLOR_INDEX" val="5"/>
  <p:tag name="KSO_WM_UNIT_LINE_FILL_TYPE" val="2"/>
  <p:tag name="KSO_WM_UNIT_TEXT_FILL_FORE_SCHEMECOLOR_INDEX" val="14"/>
  <p:tag name="KSO_WM_UNIT_TEXT_FILL_TYPE" val="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1"/>
  <p:tag name="KSO_WM_UNIT_ID" val="diagram627_4*l_h_i*1_2_1"/>
  <p:tag name="KSO_WM_TEMPLATE_CATEGORY" val="diagram"/>
  <p:tag name="KSO_WM_TEMPLATE_INDEX" val="627"/>
  <p:tag name="KSO_WM_UNIT_LAYERLEVEL" val="1_1_1"/>
  <p:tag name="KSO_WM_TAG_VERSION" val="1.0"/>
  <p:tag name="KSO_WM_BEAUTIFY_FLAG" val="#wm#"/>
  <p:tag name="KSO_WM_UNIT_FILL_FORE_SCHEMECOLOR_INDEX" val="6"/>
  <p:tag name="KSO_WM_UNIT_FILL_TYPE" val="1"/>
  <p:tag name="KSO_WM_UNIT_TEXT_FILL_FORE_SCHEMECOLOR_INDEX" val="14"/>
  <p:tag name="KSO_WM_UNIT_TEXT_FILL_TYPE" val="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2_2"/>
  <p:tag name="KSO_WM_UNIT_ID" val="diagram627_4*l_h_i*1_2_2"/>
  <p:tag name="KSO_WM_TEMPLATE_CATEGORY" val="diagram"/>
  <p:tag name="KSO_WM_TEMPLATE_INDEX" val="627"/>
  <p:tag name="KSO_WM_UNIT_LAYERLEVEL" val="1_1_1"/>
  <p:tag name="KSO_WM_TAG_VERSION" val="1.0"/>
  <p:tag name="KSO_WM_BEAUTIFY_FLAG" val="#wm#"/>
  <p:tag name="KSO_WM_UNIT_TEXT_FILL_FORE_SCHEMECOLOR_INDEX" val="14"/>
  <p:tag name="KSO_WM_UNIT_TEXT_FILL_TYPE" val="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PRESET_TEXT" val="单击此处添加文本具体内容"/>
  <p:tag name="KSO_WM_UNIT_NOCLEAR" val="0"/>
  <p:tag name="KSO_WM_UNIT_VALUE" val="24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2_1"/>
  <p:tag name="KSO_WM_UNIT_ID" val="diagram627_4*l_h_f*1_2_1"/>
  <p:tag name="KSO_WM_TEMPLATE_CATEGORY" val="diagram"/>
  <p:tag name="KSO_WM_TEMPLATE_INDEX" val="627"/>
  <p:tag name="KSO_WM_UNIT_LAYERLEVEL" val="1_1_1"/>
  <p:tag name="KSO_WM_TAG_VERSION" val="1.0"/>
  <p:tag name="KSO_WM_BEAUTIFY_FLAG" val="#wm#"/>
  <p:tag name="KSO_WM_UNIT_TEXT_FILL_FORE_SCHEMECOLOR_INDEX" val="13"/>
  <p:tag name="KSO_WM_UNIT_TEXT_FILL_TYPE" val="1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5_3"/>
  <p:tag name="KSO_WM_UNIT_ID" val="diagram627_4*l_h_i*1_5_3"/>
  <p:tag name="KSO_WM_TEMPLATE_CATEGORY" val="diagram"/>
  <p:tag name="KSO_WM_TEMPLATE_INDEX" val="627"/>
  <p:tag name="KSO_WM_UNIT_LAYERLEVEL" val="1_1_1"/>
  <p:tag name="KSO_WM_TAG_VERSION" val="1.0"/>
  <p:tag name="KSO_WM_BEAUTIFY_FLAG" val="#wm#"/>
  <p:tag name="KSO_WM_UNIT_LINE_FORE_SCHEMECOLOR_INDEX" val="5"/>
  <p:tag name="KSO_WM_UNIT_LINE_FILL_TYPE" val="2"/>
  <p:tag name="KSO_WM_UNIT_TEXT_FILL_FORE_SCHEMECOLOR_INDEX" val="14"/>
  <p:tag name="KSO_WM_UNIT_TEXT_FILL_TYPE" val="1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5_1"/>
  <p:tag name="KSO_WM_UNIT_ID" val="diagram627_4*l_h_i*1_5_1"/>
  <p:tag name="KSO_WM_TEMPLATE_CATEGORY" val="diagram"/>
  <p:tag name="KSO_WM_TEMPLATE_INDEX" val="627"/>
  <p:tag name="KSO_WM_UNIT_LAYERLEVEL" val="1_1_1"/>
  <p:tag name="KSO_WM_TAG_VERSION" val="1.0"/>
  <p:tag name="KSO_WM_BEAUTIFY_FLAG" val="#wm#"/>
  <p:tag name="KSO_WM_UNIT_FILL_FORE_SCHEMECOLOR_INDEX" val="9"/>
  <p:tag name="KSO_WM_UNIT_FILL_TYPE" val="1"/>
  <p:tag name="KSO_WM_UNIT_TEXT_FILL_FORE_SCHEMECOLOR_INDEX" val="14"/>
  <p:tag name="KSO_WM_UNIT_TEXT_FILL_TYPE" val="1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5_2"/>
  <p:tag name="KSO_WM_UNIT_ID" val="diagram627_4*l_h_i*1_5_2"/>
  <p:tag name="KSO_WM_TEMPLATE_CATEGORY" val="diagram"/>
  <p:tag name="KSO_WM_TEMPLATE_INDEX" val="627"/>
  <p:tag name="KSO_WM_UNIT_LAYERLEVEL" val="1_1_1"/>
  <p:tag name="KSO_WM_TAG_VERSION" val="1.0"/>
  <p:tag name="KSO_WM_BEAUTIFY_FLAG" val="#wm#"/>
  <p:tag name="KSO_WM_UNIT_TEXT_FILL_FORE_SCHEMECOLOR_INDEX" val="14"/>
  <p:tag name="KSO_WM_UNIT_TEXT_FILL_TYPE" val="1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PRESET_TEXT" val="单击此处添加文本具体内容"/>
  <p:tag name="KSO_WM_UNIT_NOCLEAR" val="0"/>
  <p:tag name="KSO_WM_UNIT_VALUE" val="24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5_1"/>
  <p:tag name="KSO_WM_UNIT_ID" val="diagram627_4*l_h_f*1_5_1"/>
  <p:tag name="KSO_WM_TEMPLATE_CATEGORY" val="diagram"/>
  <p:tag name="KSO_WM_TEMPLATE_INDEX" val="627"/>
  <p:tag name="KSO_WM_UNIT_LAYERLEVEL" val="1_1_1"/>
  <p:tag name="KSO_WM_TAG_VERSION" val="1.0"/>
  <p:tag name="KSO_WM_BEAUTIFY_FLAG" val="#wm#"/>
  <p:tag name="KSO_WM_UNIT_TEXT_FILL_FORE_SCHEMECOLOR_INDEX" val="13"/>
  <p:tag name="KSO_WM_UNIT_TEXT_FILL_TYPE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P" val="205.7761"/>
  <p:tag name="LEFT" val="173.0257"/>
  <p:tag name="WIDTH" val="632.3657"/>
  <p:tag name="HEIGHT" val="116.325"/>
  <p:tag name="FONTSIZE" val="96"/>
  <p:tag name="MARGINBOTTOM" val="0"/>
  <p:tag name="MARGINLEFT" val="0"/>
  <p:tag name="MARGINRIGHT" val="0"/>
  <p:tag name="MARGINTOP" val="0"/>
  <p:tag name="LINERULEAFTER" val="0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4_3"/>
  <p:tag name="KSO_WM_UNIT_ID" val="diagram627_4*l_h_i*1_4_3"/>
  <p:tag name="KSO_WM_TEMPLATE_CATEGORY" val="diagram"/>
  <p:tag name="KSO_WM_TEMPLATE_INDEX" val="627"/>
  <p:tag name="KSO_WM_UNIT_LAYERLEVEL" val="1_1_1"/>
  <p:tag name="KSO_WM_TAG_VERSION" val="1.0"/>
  <p:tag name="KSO_WM_BEAUTIFY_FLAG" val="#wm#"/>
  <p:tag name="KSO_WM_UNIT_LINE_FORE_SCHEMECOLOR_INDEX" val="5"/>
  <p:tag name="KSO_WM_UNIT_LINE_FILL_TYPE" val="2"/>
  <p:tag name="KSO_WM_UNIT_TEXT_FILL_FORE_SCHEMECOLOR_INDEX" val="14"/>
  <p:tag name="KSO_WM_UNIT_TEXT_FILL_TYPE" val="1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4_1"/>
  <p:tag name="KSO_WM_UNIT_ID" val="diagram627_4*l_h_i*1_4_1"/>
  <p:tag name="KSO_WM_TEMPLATE_CATEGORY" val="diagram"/>
  <p:tag name="KSO_WM_TEMPLATE_INDEX" val="627"/>
  <p:tag name="KSO_WM_UNIT_LAYERLEVEL" val="1_1_1"/>
  <p:tag name="KSO_WM_TAG_VERSION" val="1.0"/>
  <p:tag name="KSO_WM_BEAUTIFY_FLAG" val="#wm#"/>
  <p:tag name="KSO_WM_UNIT_FILL_FORE_SCHEMECOLOR_INDEX" val="8"/>
  <p:tag name="KSO_WM_UNIT_FILL_TYPE" val="1"/>
  <p:tag name="KSO_WM_UNIT_TEXT_FILL_FORE_SCHEMECOLOR_INDEX" val="14"/>
  <p:tag name="KSO_WM_UNIT_TEXT_FILL_TYPE" val="1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4_2"/>
  <p:tag name="KSO_WM_UNIT_ID" val="diagram627_4*l_h_i*1_4_2"/>
  <p:tag name="KSO_WM_TEMPLATE_CATEGORY" val="diagram"/>
  <p:tag name="KSO_WM_TEMPLATE_INDEX" val="627"/>
  <p:tag name="KSO_WM_UNIT_LAYERLEVEL" val="1_1_1"/>
  <p:tag name="KSO_WM_TAG_VERSION" val="1.0"/>
  <p:tag name="KSO_WM_BEAUTIFY_FLAG" val="#wm#"/>
  <p:tag name="KSO_WM_UNIT_TEXT_FILL_FORE_SCHEMECOLOR_INDEX" val="14"/>
  <p:tag name="KSO_WM_UNIT_TEXT_FILL_TYPE" val="1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PRESET_TEXT" val="单击此处添加文本具体内容"/>
  <p:tag name="KSO_WM_UNIT_NOCLEAR" val="0"/>
  <p:tag name="KSO_WM_UNIT_VALUE" val="24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4_1"/>
  <p:tag name="KSO_WM_UNIT_ID" val="diagram627_4*l_h_f*1_4_1"/>
  <p:tag name="KSO_WM_TEMPLATE_CATEGORY" val="diagram"/>
  <p:tag name="KSO_WM_TEMPLATE_INDEX" val="627"/>
  <p:tag name="KSO_WM_UNIT_LAYERLEVEL" val="1_1_1"/>
  <p:tag name="KSO_WM_TAG_VERSION" val="1.0"/>
  <p:tag name="KSO_WM_BEAUTIFY_FLAG" val="#wm#"/>
  <p:tag name="KSO_WM_UNIT_TEXT_FILL_FORE_SCHEMECOLOR_INDEX" val="13"/>
  <p:tag name="KSO_WM_UNIT_TEXT_FILL_TYPE" val="1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3"/>
  <p:tag name="KSO_WM_UNIT_ID" val="diagram627_4*l_h_i*1_3_3"/>
  <p:tag name="KSO_WM_TEMPLATE_CATEGORY" val="diagram"/>
  <p:tag name="KSO_WM_TEMPLATE_INDEX" val="627"/>
  <p:tag name="KSO_WM_UNIT_LAYERLEVEL" val="1_1_1"/>
  <p:tag name="KSO_WM_TAG_VERSION" val="1.0"/>
  <p:tag name="KSO_WM_BEAUTIFY_FLAG" val="#wm#"/>
  <p:tag name="KSO_WM_UNIT_LINE_FORE_SCHEMECOLOR_INDEX" val="5"/>
  <p:tag name="KSO_WM_UNIT_LINE_FILL_TYPE" val="2"/>
  <p:tag name="KSO_WM_UNIT_TEXT_FILL_FORE_SCHEMECOLOR_INDEX" val="14"/>
  <p:tag name="KSO_WM_UNIT_TEXT_FILL_TYPE" val="1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1"/>
  <p:tag name="KSO_WM_UNIT_ID" val="diagram627_4*l_h_i*1_3_1"/>
  <p:tag name="KSO_WM_TEMPLATE_CATEGORY" val="diagram"/>
  <p:tag name="KSO_WM_TEMPLATE_INDEX" val="627"/>
  <p:tag name="KSO_WM_UNIT_LAYERLEVEL" val="1_1_1"/>
  <p:tag name="KSO_WM_TAG_VERSION" val="1.0"/>
  <p:tag name="KSO_WM_BEAUTIFY_FLAG" val="#wm#"/>
  <p:tag name="KSO_WM_UNIT_FILL_FORE_SCHEMECOLOR_INDEX" val="7"/>
  <p:tag name="KSO_WM_UNIT_FILL_TYPE" val="1"/>
  <p:tag name="KSO_WM_UNIT_TEXT_FILL_FORE_SCHEMECOLOR_INDEX" val="14"/>
  <p:tag name="KSO_WM_UNIT_TEXT_FILL_TYPE" val="1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3_2"/>
  <p:tag name="KSO_WM_UNIT_ID" val="diagram627_4*l_h_i*1_3_2"/>
  <p:tag name="KSO_WM_TEMPLATE_CATEGORY" val="diagram"/>
  <p:tag name="KSO_WM_TEMPLATE_INDEX" val="627"/>
  <p:tag name="KSO_WM_UNIT_LAYERLEVEL" val="1_1_1"/>
  <p:tag name="KSO_WM_TAG_VERSION" val="1.0"/>
  <p:tag name="KSO_WM_BEAUTIFY_FLAG" val="#wm#"/>
  <p:tag name="KSO_WM_UNIT_TEXT_FILL_FORE_SCHEMECOLOR_INDEX" val="14"/>
  <p:tag name="KSO_WM_UNIT_TEXT_FILL_TYPE" val="1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PRESET_TEXT" val="单击此处添加文本具体内容"/>
  <p:tag name="KSO_WM_UNIT_NOCLEAR" val="0"/>
  <p:tag name="KSO_WM_UNIT_VALUE" val="24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3_1"/>
  <p:tag name="KSO_WM_UNIT_ID" val="diagram627_4*l_h_f*1_3_1"/>
  <p:tag name="KSO_WM_TEMPLATE_CATEGORY" val="diagram"/>
  <p:tag name="KSO_WM_TEMPLATE_INDEX" val="627"/>
  <p:tag name="KSO_WM_UNIT_LAYERLEVEL" val="1_1_1"/>
  <p:tag name="KSO_WM_TAG_VERSION" val="1.0"/>
  <p:tag name="KSO_WM_BEAUTIFY_FLAG" val="#wm#"/>
  <p:tag name="KSO_WM_UNIT_TEXT_FILL_FORE_SCHEMECOLOR_INDEX" val="13"/>
  <p:tag name="KSO_WM_UNIT_TEXT_FILL_TYPE" val="1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3"/>
  <p:tag name="KSO_WM_UNIT_ID" val="diagram627_4*l_h_i*1_1_3"/>
  <p:tag name="KSO_WM_TEMPLATE_CATEGORY" val="diagram"/>
  <p:tag name="KSO_WM_TEMPLATE_INDEX" val="627"/>
  <p:tag name="KSO_WM_UNIT_LAYERLEVEL" val="1_1_1"/>
  <p:tag name="KSO_WM_TAG_VERSION" val="1.0"/>
  <p:tag name="KSO_WM_BEAUTIFY_FLAG" val="#wm#"/>
  <p:tag name="KSO_WM_UNIT_LINE_FORE_SCHEMECOLOR_INDEX" val="5"/>
  <p:tag name="KSO_WM_UNIT_LINE_FILL_TYPE" val="2"/>
  <p:tag name="KSO_WM_UNIT_TEXT_FILL_FORE_SCHEMECOLOR_INDEX" val="14"/>
  <p:tag name="KSO_WM_UNIT_TEXT_FILL_TYPE" val="1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1"/>
  <p:tag name="KSO_WM_UNIT_ID" val="diagram627_4*l_h_i*1_1_1"/>
  <p:tag name="KSO_WM_TEMPLATE_CATEGORY" val="diagram"/>
  <p:tag name="KSO_WM_TEMPLATE_INDEX" val="627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14"/>
  <p:tag name="KSO_WM_UNIT_TEXT_FILL_TYPE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200507123650"/>
  <p:tag name="MH_LIBRARY" val="GRAPHIC"/>
  <p:tag name="MH_TYPE" val="Other"/>
  <p:tag name="MH_ORDER" val="1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1_2"/>
  <p:tag name="KSO_WM_UNIT_ID" val="diagram627_4*l_h_i*1_1_2"/>
  <p:tag name="KSO_WM_TEMPLATE_CATEGORY" val="diagram"/>
  <p:tag name="KSO_WM_TEMPLATE_INDEX" val="627"/>
  <p:tag name="KSO_WM_UNIT_LAYERLEVEL" val="1_1_1"/>
  <p:tag name="KSO_WM_TAG_VERSION" val="1.0"/>
  <p:tag name="KSO_WM_BEAUTIFY_FLAG" val="#wm#"/>
  <p:tag name="KSO_WM_UNIT_TEXT_FILL_FORE_SCHEMECOLOR_INDEX" val="14"/>
  <p:tag name="KSO_WM_UNIT_TEXT_FILL_TYPE" val="1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PRESET_TEXT" val="单击此处添加文本具体内容"/>
  <p:tag name="KSO_WM_UNIT_NOCLEAR" val="0"/>
  <p:tag name="KSO_WM_UNIT_VALUE" val="24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1_1"/>
  <p:tag name="KSO_WM_UNIT_ID" val="diagram627_4*l_h_f*1_1_1"/>
  <p:tag name="KSO_WM_TEMPLATE_CATEGORY" val="diagram"/>
  <p:tag name="KSO_WM_TEMPLATE_INDEX" val="627"/>
  <p:tag name="KSO_WM_UNIT_LAYERLEVEL" val="1_1_1"/>
  <p:tag name="KSO_WM_TAG_VERSION" val="1.0"/>
  <p:tag name="KSO_WM_BEAUTIFY_FLAG" val="#wm#"/>
  <p:tag name="KSO_WM_UNIT_TEXT_FILL_FORE_SCHEMECOLOR_INDEX" val="13"/>
  <p:tag name="KSO_WM_UNIT_TEXT_FILL_TYPE" val="1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i"/>
  <p:tag name="KSO_WM_UNIT_INDEX" val="1_2"/>
  <p:tag name="KSO_WM_UNIT_ID" val="diagram20168787_4*l_i*1_2"/>
  <p:tag name="KSO_WM_TEMPLATE_CATEGORY" val="diagram"/>
  <p:tag name="KSO_WM_TEMPLATE_INDEX" val="20168787"/>
  <p:tag name="KSO_WM_UNIT_LAYERLEVEL" val="1_1"/>
  <p:tag name="KSO_WM_TAG_VERSION" val="1.0"/>
  <p:tag name="KSO_WM_BEAUTIFY_FLAG" val="#wm#"/>
  <p:tag name="KSO_WM_UNIT_FILL_FORE_SCHEMECOLOR_INDEX" val="14"/>
  <p:tag name="KSO_WM_UNIT_FILL_TYPE" val="1"/>
  <p:tag name="KSO_WM_UNIT_TEXT_FILL_FORE_SCHEMECOLOR_INDEX" val="13"/>
  <p:tag name="KSO_WM_UNIT_TEXT_FILL_TYPE" val="1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i"/>
  <p:tag name="KSO_WM_UNIT_INDEX" val="1_1"/>
  <p:tag name="KSO_WM_UNIT_ID" val="diagram20168787_4*l_i*1_1"/>
  <p:tag name="KSO_WM_TEMPLATE_CATEGORY" val="diagram"/>
  <p:tag name="KSO_WM_TEMPLATE_INDEX" val="20168787"/>
  <p:tag name="KSO_WM_UNIT_LAYERLEVEL" val="1_1"/>
  <p:tag name="KSO_WM_TAG_VERSION" val="1.0"/>
  <p:tag name="KSO_WM_BEAUTIFY_FLAG" val="#wm#"/>
  <p:tag name="KSO_WM_UNIT_FILL_FORE_SCHEMECOLOR_INDEX" val="14"/>
  <p:tag name="KSO_WM_UNIT_FILL_TYPE" val="1"/>
  <p:tag name="KSO_WM_UNIT_TEXT_FILL_FORE_SCHEMECOLOR_INDEX" val="13"/>
  <p:tag name="KSO_WM_UNIT_TEXT_FILL_TYPE" val="1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1"/>
  <p:tag name="KSO_WM_UNIT_ID" val="diagram20168787_4*l_h_i*1_3_1"/>
  <p:tag name="KSO_WM_TEMPLATE_CATEGORY" val="diagram"/>
  <p:tag name="KSO_WM_TEMPLATE_INDEX" val="20168787"/>
  <p:tag name="KSO_WM_UNIT_LAYERLEVEL" val="1_1_1"/>
  <p:tag name="KSO_WM_TAG_VERSION" val="1.0"/>
  <p:tag name="KSO_WM_BEAUTIFY_FLAG" val="#wm#"/>
  <p:tag name="KSO_WM_UNIT_FILL_FORE_SCHEMECOLOR_INDEX" val="7"/>
  <p:tag name="KSO_WM_UNIT_FILL_TYPE" val="1"/>
  <p:tag name="KSO_WM_UNIT_TEXT_FILL_FORE_SCHEMECOLOR_INDEX" val="13"/>
  <p:tag name="KSO_WM_UNIT_TEXT_FILL_TYPE" val="1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1"/>
  <p:tag name="KSO_WM_UNIT_ID" val="diagram20168787_4*l_h_i*1_2_1"/>
  <p:tag name="KSO_WM_TEMPLATE_CATEGORY" val="diagram"/>
  <p:tag name="KSO_WM_TEMPLATE_INDEX" val="20168787"/>
  <p:tag name="KSO_WM_UNIT_LAYERLEVEL" val="1_1_1"/>
  <p:tag name="KSO_WM_TAG_VERSION" val="1.0"/>
  <p:tag name="KSO_WM_BEAUTIFY_FLAG" val="#wm#"/>
  <p:tag name="KSO_WM_UNIT_FILL_FORE_SCHEMECOLOR_INDEX" val="6"/>
  <p:tag name="KSO_WM_UNIT_FILL_TYPE" val="1"/>
  <p:tag name="KSO_WM_UNIT_TEXT_FILL_FORE_SCHEMECOLOR_INDEX" val="13"/>
  <p:tag name="KSO_WM_UNIT_TEXT_FILL_TYPE" val="1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3"/>
  <p:tag name="KSO_WM_UNIT_ID" val="diagram20168787_4*l_h_i*1_1_3"/>
  <p:tag name="KSO_WM_TEMPLATE_CATEGORY" val="diagram"/>
  <p:tag name="KSO_WM_TEMPLATE_INDEX" val="20168787"/>
  <p:tag name="KSO_WM_UNIT_LAYERLEVEL" val="1_1_1"/>
  <p:tag name="KSO_WM_TAG_VERSION" val="1.0"/>
  <p:tag name="KSO_WM_BEAUTIFY_FLAG" val="#wm#"/>
  <p:tag name="KSO_WM_UNIT_LINE_FORE_SCHEMECOLOR_INDEX" val="5"/>
  <p:tag name="KSO_WM_UNIT_LINE_FILL_TYPE" val="2"/>
  <p:tag name="KSO_WM_UNIT_TEXT_FILL_FORE_SCHEMECOLOR_INDEX" val="2"/>
  <p:tag name="KSO_WM_UNIT_TEXT_FILL_TYPE" val="1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2"/>
  <p:tag name="KSO_WM_UNIT_ID" val="diagram20168787_4*l_h_i*1_1_2"/>
  <p:tag name="KSO_WM_TEMPLATE_CATEGORY" val="diagram"/>
  <p:tag name="KSO_WM_TEMPLATE_INDEX" val="20168787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2"/>
  <p:tag name="KSO_WM_UNIT_TEXT_FILL_TYPE" val="1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7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1_1"/>
  <p:tag name="KSO_WM_UNIT_ID" val="diagram20168787_4*l_h_a*1_1_1"/>
  <p:tag name="KSO_WM_TEMPLATE_CATEGORY" val="diagram"/>
  <p:tag name="KSO_WM_TEMPLATE_INDEX" val="20168787"/>
  <p:tag name="KSO_WM_UNIT_LAYERLEVEL" val="1_1_1"/>
  <p:tag name="KSO_WM_TAG_VERSION" val="1.0"/>
  <p:tag name="KSO_WM_BEAUTIFY_FLAG" val="#wm#"/>
  <p:tag name="KSO_WM_UNIT_PRESET_TEXT" val="添加标题"/>
  <p:tag name="KSO_WM_UNIT_TEXT_FILL_FORE_SCHEMECOLOR_INDEX" val="14"/>
  <p:tag name="KSO_WM_UNIT_TEXT_FILL_TYPE" val="1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NOCLEAR" val="0"/>
  <p:tag name="KSO_WM_UNIT_VALUE" val="3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1_1"/>
  <p:tag name="KSO_WM_UNIT_ID" val="diagram20168787_4*l_h_f*1_1_1"/>
  <p:tag name="KSO_WM_TEMPLATE_CATEGORY" val="diagram"/>
  <p:tag name="KSO_WM_TEMPLATE_INDEX" val="20168787"/>
  <p:tag name="KSO_WM_UNIT_LAYERLEVEL" val="1_1_1"/>
  <p:tag name="KSO_WM_TAG_VERSION" val="1.0"/>
  <p:tag name="KSO_WM_BEAUTIFY_FLAG" val="#wm#"/>
  <p:tag name="KSO_WM_UNIT_PRESET_TEXT" val="单击此处添加文本具体内容，简明扼要的阐述您的观点。"/>
  <p:tag name="KSO_WM_UNIT_TEXT_FILL_FORE_SCHEMECOLOR_INDEX" val="13"/>
  <p:tag name="KSO_WM_UNIT_TEXT_FILL_TYPE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200507123650"/>
  <p:tag name="MH_LIBRARY" val="GRAPHIC"/>
  <p:tag name="MH_TYPE" val="Other"/>
  <p:tag name="MH_ORDER" val="2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3"/>
  <p:tag name="KSO_WM_UNIT_ID" val="diagram20168787_4*l_h_i*1_2_3"/>
  <p:tag name="KSO_WM_TEMPLATE_CATEGORY" val="diagram"/>
  <p:tag name="KSO_WM_TEMPLATE_INDEX" val="20168787"/>
  <p:tag name="KSO_WM_UNIT_LAYERLEVEL" val="1_1_1"/>
  <p:tag name="KSO_WM_TAG_VERSION" val="1.0"/>
  <p:tag name="KSO_WM_BEAUTIFY_FLAG" val="#wm#"/>
  <p:tag name="KSO_WM_UNIT_LINE_FORE_SCHEMECOLOR_INDEX" val="5"/>
  <p:tag name="KSO_WM_UNIT_LINE_FILL_TYPE" val="2"/>
  <p:tag name="KSO_WM_UNIT_TEXT_FILL_FORE_SCHEMECOLOR_INDEX" val="2"/>
  <p:tag name="KSO_WM_UNIT_TEXT_FILL_TYPE" val="1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2"/>
  <p:tag name="KSO_WM_UNIT_ID" val="diagram20168787_4*l_h_i*1_2_2"/>
  <p:tag name="KSO_WM_TEMPLATE_CATEGORY" val="diagram"/>
  <p:tag name="KSO_WM_TEMPLATE_INDEX" val="20168787"/>
  <p:tag name="KSO_WM_UNIT_LAYERLEVEL" val="1_1_1"/>
  <p:tag name="KSO_WM_TAG_VERSION" val="1.0"/>
  <p:tag name="KSO_WM_BEAUTIFY_FLAG" val="#wm#"/>
  <p:tag name="KSO_WM_UNIT_FILL_FORE_SCHEMECOLOR_INDEX" val="6"/>
  <p:tag name="KSO_WM_UNIT_FILL_TYPE" val="1"/>
  <p:tag name="KSO_WM_UNIT_TEXT_FILL_FORE_SCHEMECOLOR_INDEX" val="2"/>
  <p:tag name="KSO_WM_UNIT_TEXT_FILL_TYPE" val="1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7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2_1"/>
  <p:tag name="KSO_WM_UNIT_ID" val="diagram20168787_4*l_h_a*1_2_1"/>
  <p:tag name="KSO_WM_TEMPLATE_CATEGORY" val="diagram"/>
  <p:tag name="KSO_WM_TEMPLATE_INDEX" val="20168787"/>
  <p:tag name="KSO_WM_UNIT_LAYERLEVEL" val="1_1_1"/>
  <p:tag name="KSO_WM_TAG_VERSION" val="1.0"/>
  <p:tag name="KSO_WM_BEAUTIFY_FLAG" val="#wm#"/>
  <p:tag name="KSO_WM_UNIT_PRESET_TEXT" val="添加标题"/>
  <p:tag name="KSO_WM_UNIT_TEXT_FILL_FORE_SCHEMECOLOR_INDEX" val="14"/>
  <p:tag name="KSO_WM_UNIT_TEXT_FILL_TYPE" val="1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NOCLEAR" val="0"/>
  <p:tag name="KSO_WM_UNIT_VALUE" val="3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2_1"/>
  <p:tag name="KSO_WM_UNIT_ID" val="diagram20168787_4*l_h_f*1_2_1"/>
  <p:tag name="KSO_WM_TEMPLATE_CATEGORY" val="diagram"/>
  <p:tag name="KSO_WM_TEMPLATE_INDEX" val="20168787"/>
  <p:tag name="KSO_WM_UNIT_LAYERLEVEL" val="1_1_1"/>
  <p:tag name="KSO_WM_TAG_VERSION" val="1.0"/>
  <p:tag name="KSO_WM_BEAUTIFY_FLAG" val="#wm#"/>
  <p:tag name="KSO_WM_UNIT_PRESET_TEXT" val="单击此处添加文本具体内容，简明扼要的阐述您的观点。"/>
  <p:tag name="KSO_WM_UNIT_TEXT_FILL_FORE_SCHEMECOLOR_INDEX" val="13"/>
  <p:tag name="KSO_WM_UNIT_TEXT_FILL_TYPE" val="1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3"/>
  <p:tag name="KSO_WM_UNIT_ID" val="diagram20168787_4*l_h_i*1_3_3"/>
  <p:tag name="KSO_WM_TEMPLATE_CATEGORY" val="diagram"/>
  <p:tag name="KSO_WM_TEMPLATE_INDEX" val="20168787"/>
  <p:tag name="KSO_WM_UNIT_LAYERLEVEL" val="1_1_1"/>
  <p:tag name="KSO_WM_TAG_VERSION" val="1.0"/>
  <p:tag name="KSO_WM_BEAUTIFY_FLAG" val="#wm#"/>
  <p:tag name="KSO_WM_UNIT_LINE_FORE_SCHEMECOLOR_INDEX" val="5"/>
  <p:tag name="KSO_WM_UNIT_LINE_FILL_TYPE" val="2"/>
  <p:tag name="KSO_WM_UNIT_TEXT_FILL_FORE_SCHEMECOLOR_INDEX" val="2"/>
  <p:tag name="KSO_WM_UNIT_TEXT_FILL_TYPE" val="1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2"/>
  <p:tag name="KSO_WM_UNIT_ID" val="diagram20168787_4*l_h_i*1_3_2"/>
  <p:tag name="KSO_WM_TEMPLATE_CATEGORY" val="diagram"/>
  <p:tag name="KSO_WM_TEMPLATE_INDEX" val="20168787"/>
  <p:tag name="KSO_WM_UNIT_LAYERLEVEL" val="1_1_1"/>
  <p:tag name="KSO_WM_TAG_VERSION" val="1.0"/>
  <p:tag name="KSO_WM_BEAUTIFY_FLAG" val="#wm#"/>
  <p:tag name="KSO_WM_UNIT_FILL_FORE_SCHEMECOLOR_INDEX" val="7"/>
  <p:tag name="KSO_WM_UNIT_FILL_TYPE" val="1"/>
  <p:tag name="KSO_WM_UNIT_TEXT_FILL_FORE_SCHEMECOLOR_INDEX" val="2"/>
  <p:tag name="KSO_WM_UNIT_TEXT_FILL_TYPE" val="1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7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3_1"/>
  <p:tag name="KSO_WM_UNIT_ID" val="diagram20168787_4*l_h_a*1_3_1"/>
  <p:tag name="KSO_WM_TEMPLATE_CATEGORY" val="diagram"/>
  <p:tag name="KSO_WM_TEMPLATE_INDEX" val="20168787"/>
  <p:tag name="KSO_WM_UNIT_LAYERLEVEL" val="1_1_1"/>
  <p:tag name="KSO_WM_TAG_VERSION" val="1.0"/>
  <p:tag name="KSO_WM_BEAUTIFY_FLAG" val="#wm#"/>
  <p:tag name="KSO_WM_UNIT_PRESET_TEXT" val="添加标题"/>
  <p:tag name="KSO_WM_UNIT_TEXT_FILL_FORE_SCHEMECOLOR_INDEX" val="14"/>
  <p:tag name="KSO_WM_UNIT_TEXT_FILL_TYPE" val="1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NOCLEAR" val="0"/>
  <p:tag name="KSO_WM_UNIT_VALUE" val="3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3_1"/>
  <p:tag name="KSO_WM_UNIT_ID" val="diagram20168787_4*l_h_f*1_3_1"/>
  <p:tag name="KSO_WM_TEMPLATE_CATEGORY" val="diagram"/>
  <p:tag name="KSO_WM_TEMPLATE_INDEX" val="20168787"/>
  <p:tag name="KSO_WM_UNIT_LAYERLEVEL" val="1_1_1"/>
  <p:tag name="KSO_WM_TAG_VERSION" val="1.0"/>
  <p:tag name="KSO_WM_BEAUTIFY_FLAG" val="#wm#"/>
  <p:tag name="KSO_WM_UNIT_PRESET_TEXT" val="单击此处添加文本具体内容，简明扼要的阐述您的观点。"/>
  <p:tag name="KSO_WM_UNIT_TEXT_FILL_FORE_SCHEMECOLOR_INDEX" val="13"/>
  <p:tag name="KSO_WM_UNIT_TEXT_FILL_TYPE" val="1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4_3"/>
  <p:tag name="KSO_WM_UNIT_ID" val="diagram20168787_4*l_h_i*1_4_3"/>
  <p:tag name="KSO_WM_TEMPLATE_CATEGORY" val="diagram"/>
  <p:tag name="KSO_WM_TEMPLATE_INDEX" val="20168787"/>
  <p:tag name="KSO_WM_UNIT_LAYERLEVEL" val="1_1_1"/>
  <p:tag name="KSO_WM_TAG_VERSION" val="1.0"/>
  <p:tag name="KSO_WM_BEAUTIFY_FLAG" val="#wm#"/>
  <p:tag name="KSO_WM_UNIT_LINE_FORE_SCHEMECOLOR_INDEX" val="5"/>
  <p:tag name="KSO_WM_UNIT_LINE_FILL_TYPE" val="2"/>
  <p:tag name="KSO_WM_UNIT_TEXT_FILL_FORE_SCHEMECOLOR_INDEX" val="2"/>
  <p:tag name="KSO_WM_UNIT_TEXT_FILL_TYPE" val="1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4_2"/>
  <p:tag name="KSO_WM_UNIT_ID" val="diagram20168787_4*l_h_i*1_4_2"/>
  <p:tag name="KSO_WM_TEMPLATE_CATEGORY" val="diagram"/>
  <p:tag name="KSO_WM_TEMPLATE_INDEX" val="20168787"/>
  <p:tag name="KSO_WM_UNIT_LAYERLEVEL" val="1_1_1"/>
  <p:tag name="KSO_WM_TAG_VERSION" val="1.0"/>
  <p:tag name="KSO_WM_BEAUTIFY_FLAG" val="#wm#"/>
  <p:tag name="KSO_WM_UNIT_FILL_FORE_SCHEMECOLOR_INDEX" val="8"/>
  <p:tag name="KSO_WM_UNIT_FILL_TYPE" val="1"/>
  <p:tag name="KSO_WM_UNIT_TEXT_FILL_FORE_SCHEMECOLOR_INDEX" val="2"/>
  <p:tag name="KSO_WM_UNIT_TEXT_FILL_TYPE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200507123650"/>
  <p:tag name="MH_LIBRARY" val="GRAPHIC"/>
  <p:tag name="MH_TYPE" val="Other"/>
  <p:tag name="MH_ORDER" val="3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7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4_1"/>
  <p:tag name="KSO_WM_UNIT_ID" val="diagram20168787_4*l_h_a*1_4_1"/>
  <p:tag name="KSO_WM_TEMPLATE_CATEGORY" val="diagram"/>
  <p:tag name="KSO_WM_TEMPLATE_INDEX" val="20168787"/>
  <p:tag name="KSO_WM_UNIT_LAYERLEVEL" val="1_1_1"/>
  <p:tag name="KSO_WM_TAG_VERSION" val="1.0"/>
  <p:tag name="KSO_WM_BEAUTIFY_FLAG" val="#wm#"/>
  <p:tag name="KSO_WM_UNIT_PRESET_TEXT" val="添加标题"/>
  <p:tag name="KSO_WM_UNIT_TEXT_FILL_FORE_SCHEMECOLOR_INDEX" val="14"/>
  <p:tag name="KSO_WM_UNIT_TEXT_FILL_TYPE" val="1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NOCLEAR" val="0"/>
  <p:tag name="KSO_WM_UNIT_VALUE" val="3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4_1"/>
  <p:tag name="KSO_WM_UNIT_ID" val="diagram20168787_4*l_h_f*1_4_1"/>
  <p:tag name="KSO_WM_TEMPLATE_CATEGORY" val="diagram"/>
  <p:tag name="KSO_WM_TEMPLATE_INDEX" val="20168787"/>
  <p:tag name="KSO_WM_UNIT_LAYERLEVEL" val="1_1_1"/>
  <p:tag name="KSO_WM_TAG_VERSION" val="1.0"/>
  <p:tag name="KSO_WM_BEAUTIFY_FLAG" val="#wm#"/>
  <p:tag name="KSO_WM_UNIT_PRESET_TEXT" val="单击此处添加文本具体内容，简明扼要的阐述您的观点。"/>
  <p:tag name="KSO_WM_UNIT_TEXT_FILL_FORE_SCHEMECOLOR_INDEX" val="13"/>
  <p:tag name="KSO_WM_UNIT_TEXT_FILL_TYPE" val="1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4_1"/>
  <p:tag name="KSO_WM_UNIT_ID" val="diagram20168787_4*l_h_i*1_4_1"/>
  <p:tag name="KSO_WM_TEMPLATE_CATEGORY" val="diagram"/>
  <p:tag name="KSO_WM_TEMPLATE_INDEX" val="20168787"/>
  <p:tag name="KSO_WM_UNIT_LAYERLEVEL" val="1_1_1"/>
  <p:tag name="KSO_WM_TAG_VERSION" val="1.0"/>
  <p:tag name="KSO_WM_BEAUTIFY_FLAG" val="#wm#"/>
  <p:tag name="KSO_WM_UNIT_FILL_FORE_SCHEMECOLOR_INDEX" val="8"/>
  <p:tag name="KSO_WM_UNIT_FILL_TYPE" val="1"/>
  <p:tag name="KSO_WM_UNIT_TEXT_FILL_FORE_SCHEMECOLOR_INDEX" val="13"/>
  <p:tag name="KSO_WM_UNIT_TEXT_FILL_TYPE" val="1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1"/>
  <p:tag name="KSO_WM_UNIT_ID" val="diagram20168787_4*l_h_i*1_1_1"/>
  <p:tag name="KSO_WM_TEMPLATE_CATEGORY" val="diagram"/>
  <p:tag name="KSO_WM_TEMPLATE_INDEX" val="20168787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13"/>
  <p:tag name="KSO_WM_UNIT_TEXT_FILL_TYPE" val="1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VALUE" val="107*84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x"/>
  <p:tag name="KSO_WM_UNIT_INDEX" val="1_4_1"/>
  <p:tag name="KSO_WM_UNIT_ID" val="diagram20168787_4*l_h_x*1_4_1"/>
  <p:tag name="KSO_WM_TEMPLATE_CATEGORY" val="diagram"/>
  <p:tag name="KSO_WM_TEMPLATE_INDEX" val="20168787"/>
  <p:tag name="KSO_WM_UNIT_LAYERLEVEL" val="1_1_1"/>
  <p:tag name="KSO_WM_TAG_VERSION" val="1.0"/>
  <p:tag name="KSO_WM_BEAUTIFY_FLAG" val="#wm#"/>
  <p:tag name="KSO_WM_UNIT_FILL_FORE_SCHEMECOLOR_INDEX" val="14"/>
  <p:tag name="KSO_WM_UNIT_FILL_TYPE" val="1"/>
  <p:tag name="KSO_WM_UNIT_TEXT_FILL_FORE_SCHEMECOLOR_INDEX" val="14"/>
  <p:tag name="KSO_WM_UNIT_TEXT_FILL_TYPE" val="1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VALUE" val="107*107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x"/>
  <p:tag name="KSO_WM_UNIT_INDEX" val="1_2_1"/>
  <p:tag name="KSO_WM_UNIT_ID" val="diagram20168787_4*l_h_x*1_2_1"/>
  <p:tag name="KSO_WM_TEMPLATE_CATEGORY" val="diagram"/>
  <p:tag name="KSO_WM_TEMPLATE_INDEX" val="20168787"/>
  <p:tag name="KSO_WM_UNIT_LAYERLEVEL" val="1_1_1"/>
  <p:tag name="KSO_WM_TAG_VERSION" val="1.0"/>
  <p:tag name="KSO_WM_BEAUTIFY_FLAG" val="#wm#"/>
  <p:tag name="KSO_WM_UNIT_FILL_FORE_SCHEMECOLOR_INDEX" val="14"/>
  <p:tag name="KSO_WM_UNIT_FILL_TYPE" val="1"/>
  <p:tag name="KSO_WM_UNIT_TEXT_FILL_FORE_SCHEMECOLOR_INDEX" val="13"/>
  <p:tag name="KSO_WM_UNIT_TEXT_FILL_TYPE" val="1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VALUE" val="107*91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x"/>
  <p:tag name="KSO_WM_UNIT_INDEX" val="1_3_1"/>
  <p:tag name="KSO_WM_UNIT_ID" val="diagram20168787_4*l_h_x*1_3_1"/>
  <p:tag name="KSO_WM_TEMPLATE_CATEGORY" val="diagram"/>
  <p:tag name="KSO_WM_TEMPLATE_INDEX" val="20168787"/>
  <p:tag name="KSO_WM_UNIT_LAYERLEVEL" val="1_1_1"/>
  <p:tag name="KSO_WM_TAG_VERSION" val="1.0"/>
  <p:tag name="KSO_WM_BEAUTIFY_FLAG" val="#wm#"/>
  <p:tag name="KSO_WM_UNIT_FILL_FORE_SCHEMECOLOR_INDEX" val="14"/>
  <p:tag name="KSO_WM_UNIT_FILL_TYPE" val="1"/>
  <p:tag name="KSO_WM_UNIT_TEXT_FILL_FORE_SCHEMECOLOR_INDEX" val="13"/>
  <p:tag name="KSO_WM_UNIT_TEXT_FILL_TYPE" val="1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VALUE" val="107*95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x"/>
  <p:tag name="KSO_WM_UNIT_INDEX" val="1_3"/>
  <p:tag name="KSO_WM_UNIT_ID" val="diagram20168787_4*l_x*1_3"/>
  <p:tag name="KSO_WM_TEMPLATE_CATEGORY" val="diagram"/>
  <p:tag name="KSO_WM_TEMPLATE_INDEX" val="20168787"/>
  <p:tag name="KSO_WM_UNIT_LAYERLEVEL" val="1_1"/>
  <p:tag name="KSO_WM_TAG_VERSION" val="1.0"/>
  <p:tag name="KSO_WM_BEAUTIFY_FLAG" val="#wm#"/>
  <p:tag name="KSO_WM_UNIT_FILL_FORE_SCHEMECOLOR_INDEX" val="14"/>
  <p:tag name="KSO_WM_UNIT_FILL_TYPE" val="1"/>
  <p:tag name="KSO_WM_UNIT_TEXT_FILL_FORE_SCHEMECOLOR_INDEX" val="13"/>
  <p:tag name="KSO_WM_UNIT_TEXT_FILL_TYPE" val="1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VALUE" val="107*107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x"/>
  <p:tag name="KSO_WM_UNIT_INDEX" val="1_2"/>
  <p:tag name="KSO_WM_UNIT_ID" val="diagram20168787_4*l_x*1_2"/>
  <p:tag name="KSO_WM_TEMPLATE_CATEGORY" val="diagram"/>
  <p:tag name="KSO_WM_TEMPLATE_INDEX" val="20168787"/>
  <p:tag name="KSO_WM_UNIT_LAYERLEVEL" val="1_1"/>
  <p:tag name="KSO_WM_TAG_VERSION" val="1.0"/>
  <p:tag name="KSO_WM_BEAUTIFY_FLAG" val="#wm#"/>
  <p:tag name="KSO_WM_UNIT_FILL_FORE_SCHEMECOLOR_INDEX" val="14"/>
  <p:tag name="KSO_WM_UNIT_FILL_TYPE" val="1"/>
  <p:tag name="KSO_WM_UNIT_TEXT_FILL_FORE_SCHEMECOLOR_INDEX" val="13"/>
  <p:tag name="KSO_WM_UNIT_TEXT_FILL_TYPE" val="1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VALUE" val="107*109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x"/>
  <p:tag name="KSO_WM_UNIT_INDEX" val="1_1_1"/>
  <p:tag name="KSO_WM_UNIT_ID" val="diagram20168787_4*l_h_x*1_1_1"/>
  <p:tag name="KSO_WM_TEMPLATE_CATEGORY" val="diagram"/>
  <p:tag name="KSO_WM_TEMPLATE_INDEX" val="20168787"/>
  <p:tag name="KSO_WM_UNIT_LAYERLEVEL" val="1_1_1"/>
  <p:tag name="KSO_WM_TAG_VERSION" val="1.0"/>
  <p:tag name="KSO_WM_BEAUTIFY_FLAG" val="#wm#"/>
  <p:tag name="KSO_WM_UNIT_FILL_FORE_SCHEMECOLOR_INDEX" val="14"/>
  <p:tag name="KSO_WM_UNIT_FILL_TYPE" val="1"/>
  <p:tag name="KSO_WM_UNIT_TEXT_FILL_FORE_SCHEMECOLOR_INDEX" val="13"/>
  <p:tag name="KSO_WM_UNIT_TEXT_FILL_TYPE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200507123650"/>
  <p:tag name="MH_LIBRARY" val="GRAPHIC"/>
  <p:tag name="MH_TYPE" val="Other"/>
  <p:tag name="MH_ORDER" val="6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i"/>
  <p:tag name="KSO_WM_UNIT_INDEX" val="1_3"/>
  <p:tag name="KSO_WM_UNIT_ID" val="diagram20168787_4*l_i*1_3"/>
  <p:tag name="KSO_WM_TEMPLATE_CATEGORY" val="diagram"/>
  <p:tag name="KSO_WM_TEMPLATE_INDEX" val="20168787"/>
  <p:tag name="KSO_WM_UNIT_LAYERLEVEL" val="1_1"/>
  <p:tag name="KSO_WM_TAG_VERSION" val="1.0"/>
  <p:tag name="KSO_WM_BEAUTIFY_FLAG" val="#wm#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P" val="205.7761"/>
  <p:tag name="LEFT" val="173.0257"/>
  <p:tag name="WIDTH" val="632.3657"/>
  <p:tag name="HEIGHT" val="116.325"/>
  <p:tag name="FONTSIZE" val="96"/>
  <p:tag name="MARGINBOTTOM" val="0"/>
  <p:tag name="MARGINLEFT" val="0"/>
  <p:tag name="MARGINRIGHT" val="0"/>
  <p:tag name="MARGINTOP" val="0"/>
  <p:tag name="LINERULEAFTER" val="0"/>
</p:tagLst>
</file>

<file path=ppt/theme/theme1.xml><?xml version="1.0" encoding="utf-8"?>
<a:theme xmlns:a="http://schemas.openxmlformats.org/drawingml/2006/main" name="webwppDef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自定义 16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027584"/>
      </a:accent4>
      <a:accent5>
        <a:srgbClr val="FFC000"/>
      </a:accent5>
      <a:accent6>
        <a:srgbClr val="62A39F"/>
      </a:accent6>
      <a:hlink>
        <a:srgbClr val="6EAC1C"/>
      </a:hlink>
      <a:folHlink>
        <a:srgbClr val="B26B02"/>
      </a:folHlink>
    </a:clrScheme>
    <a:fontScheme name="officeplus">
      <a:majorFont>
        <a:latin typeface="Calibri Light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</TotalTime>
  <Words>2594</Words>
  <Application>Microsoft Macintosh PowerPoint</Application>
  <PresentationFormat>宽屏</PresentationFormat>
  <Paragraphs>428</Paragraphs>
  <Slides>35</Slides>
  <Notes>17</Notes>
  <HiddenSlides>0</HiddenSlides>
  <MMClips>0</MMClips>
  <ScaleCrop>false</ScaleCrop>
  <HeadingPairs>
    <vt:vector size="6" baseType="variant">
      <vt:variant>
        <vt:lpstr>已用的字体</vt:lpstr>
      </vt:variant>
      <vt:variant>
        <vt:i4>23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35</vt:i4>
      </vt:variant>
    </vt:vector>
  </HeadingPairs>
  <TitlesOfParts>
    <vt:vector size="61" baseType="lpstr">
      <vt:lpstr>等线</vt:lpstr>
      <vt:lpstr>等线 Light</vt:lpstr>
      <vt:lpstr>方正兰亭粗黑简体</vt:lpstr>
      <vt:lpstr>黑体</vt:lpstr>
      <vt:lpstr>思源黑体 CN Bold</vt:lpstr>
      <vt:lpstr>思源宋体 CN</vt:lpstr>
      <vt:lpstr>思源宋体 CN Heavy</vt:lpstr>
      <vt:lpstr>宋体</vt:lpstr>
      <vt:lpstr>微软雅黑</vt:lpstr>
      <vt:lpstr>字魂59号-创粗黑</vt:lpstr>
      <vt:lpstr>Heiti SC Light</vt:lpstr>
      <vt:lpstr>Heiti SC Medium</vt:lpstr>
      <vt:lpstr>Lato Regular</vt:lpstr>
      <vt:lpstr>Open Sans</vt:lpstr>
      <vt:lpstr>Open Sans Light</vt:lpstr>
      <vt:lpstr>Agency FB</vt:lpstr>
      <vt:lpstr>Arial</vt:lpstr>
      <vt:lpstr>Arial Black</vt:lpstr>
      <vt:lpstr>Calibri</vt:lpstr>
      <vt:lpstr>Calibri Light</vt:lpstr>
      <vt:lpstr>Copperplate Gothic Bold</vt:lpstr>
      <vt:lpstr>Levenim MT</vt:lpstr>
      <vt:lpstr>Wingdings</vt:lpstr>
      <vt:lpstr>webwppDefTheme</vt:lpstr>
      <vt:lpstr>自定义设计方案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Asus</dc:creator>
  <cp:lastModifiedBy>Microsoft Office User</cp:lastModifiedBy>
  <cp:revision>8</cp:revision>
  <dcterms:created xsi:type="dcterms:W3CDTF">2022-03-24T07:46:27Z</dcterms:created>
  <dcterms:modified xsi:type="dcterms:W3CDTF">2022-03-25T07:50:12Z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2052-0.0.0.0</vt:lpwstr>
  </property>
  <property fmtid="{D5CDD505-2E9C-101B-9397-08002B2CF9AE}" pid="3" name="ICV">
    <vt:lpwstr>F0F5A2079590439B9DABF9619F6EA82E</vt:lpwstr>
  </property>
</Properties>
</file>