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  <p:sldMasterId id="2147483670" r:id="rId3"/>
  </p:sldMasterIdLst>
  <p:notesMasterIdLst>
    <p:notesMasterId r:id="rId18"/>
  </p:notesMasterIdLst>
  <p:handoutMasterIdLst>
    <p:handoutMasterId r:id="rId19"/>
  </p:handoutMasterIdLst>
  <p:sldIdLst>
    <p:sldId id="256" r:id="rId4"/>
    <p:sldId id="289" r:id="rId5"/>
    <p:sldId id="303" r:id="rId6"/>
    <p:sldId id="304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05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ADAA"/>
    <a:srgbClr val="EF7327"/>
    <a:srgbClr val="FF1841"/>
    <a:srgbClr val="1890FF"/>
    <a:srgbClr val="41D8B1"/>
    <a:srgbClr val="00ADFF"/>
    <a:srgbClr val="53ACFE"/>
    <a:srgbClr val="FCFCFC"/>
    <a:srgbClr val="00A2F3"/>
    <a:srgbClr val="F6F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10"/>
    <p:restoredTop sz="94677"/>
  </p:normalViewPr>
  <p:slideViewPr>
    <p:cSldViewPr snapToGrid="0">
      <p:cViewPr>
        <p:scale>
          <a:sx n="140" d="100"/>
          <a:sy n="140" d="100"/>
        </p:scale>
        <p:origin x="232" y="-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952"/>
    </p:cViewPr>
  </p:sorterViewPr>
  <p:notesViewPr>
    <p:cSldViewPr snapToGrid="0">
      <p:cViewPr varScale="1">
        <p:scale>
          <a:sx n="104" d="100"/>
          <a:sy n="104" d="100"/>
        </p:scale>
        <p:origin x="426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32554-1B9C-4777-9968-E297D0A885A3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22E4A-EEF8-472F-BB2E-CD7785939A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76285-0D65-8546-B987-DE75E4CA1BFD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5D1E5-22BF-CC43-93E2-9AD630DEB23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49412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669882" y="23088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/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669925" y="3565525"/>
            <a:ext cx="10852150" cy="801370"/>
          </a:xfrm>
        </p:spPr>
        <p:txBody>
          <a:bodyPr lIns="101600" tIns="38100" rIns="76200" bIns="38100" anchor="ctr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4724400" y="365126"/>
            <a:ext cx="2621280" cy="4205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CN" altLang="en-US" dirty="0"/>
              <a:t>点击此处添加标题</a:t>
            </a:r>
          </a:p>
        </p:txBody>
      </p:sp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49B7A9CA-5981-604E-8E6D-AB7287194395}"/>
              </a:ext>
            </a:extLst>
          </p:cNvPr>
          <p:cNvCxnSpPr>
            <a:cxnSpLocks/>
          </p:cNvCxnSpPr>
          <p:nvPr userDrawn="1"/>
        </p:nvCxnSpPr>
        <p:spPr>
          <a:xfrm>
            <a:off x="-81280" y="892817"/>
            <a:ext cx="12344400" cy="0"/>
          </a:xfrm>
          <a:prstGeom prst="line">
            <a:avLst/>
          </a:prstGeom>
          <a:ln w="12700">
            <a:solidFill>
              <a:srgbClr val="00A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菱形 4">
            <a:extLst>
              <a:ext uri="{FF2B5EF4-FFF2-40B4-BE49-F238E27FC236}">
                <a16:creationId xmlns:a16="http://schemas.microsoft.com/office/drawing/2014/main" id="{728D630B-E9F2-0E4F-AFC7-63F91E325ADE}"/>
              </a:ext>
            </a:extLst>
          </p:cNvPr>
          <p:cNvSpPr/>
          <p:nvPr userDrawn="1"/>
        </p:nvSpPr>
        <p:spPr>
          <a:xfrm>
            <a:off x="405896" y="294147"/>
            <a:ext cx="426720" cy="426720"/>
          </a:xfrm>
          <a:prstGeom prst="diamond">
            <a:avLst/>
          </a:prstGeom>
          <a:noFill/>
          <a:ln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菱形 5">
            <a:extLst>
              <a:ext uri="{FF2B5EF4-FFF2-40B4-BE49-F238E27FC236}">
                <a16:creationId xmlns:a16="http://schemas.microsoft.com/office/drawing/2014/main" id="{CD0906D1-4391-9746-91A6-35EE959970C1}"/>
              </a:ext>
            </a:extLst>
          </p:cNvPr>
          <p:cNvSpPr/>
          <p:nvPr userDrawn="1"/>
        </p:nvSpPr>
        <p:spPr>
          <a:xfrm>
            <a:off x="548136" y="294147"/>
            <a:ext cx="426720" cy="426720"/>
          </a:xfrm>
          <a:prstGeom prst="diamond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6291EBA-41F0-DE49-97C0-3EE924760C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48" y="182881"/>
            <a:ext cx="1619172" cy="6492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768A97-7B3C-6D47-A023-77DFF1FB2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E5A767A-0855-F74E-BE04-FCBE80AA6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79CBA4-E78B-174E-842E-7EB020297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5D052C-AA1F-C74A-81BB-18B8403B0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C4E097-A1A0-7E4D-BB7D-011EC7723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9050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0BB9A7-E3E9-5342-BEC2-9043AA9C5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D8EBB4-87C2-0843-B6A3-A7BBCA33C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C718A4-D78C-2549-AF21-46E95811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9C74D0-EE6B-CA40-B693-54D298F4B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BC789E-D75F-6741-8552-BFD18C992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3517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7F8F22-16C5-5F4C-8D5E-EF130B946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2AA64CA-5288-9C44-92B3-70E0707B7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61D0A-8283-C94A-A2B4-1D367C2A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114675-9268-E44D-A66B-C4591768A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D2005B-090A-D449-B6E8-E91EED93A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5102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616AE3-2F3B-994E-96D5-EB9A6ACC6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1E0C549-C432-634C-B060-0046D72F2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AFCA89E-6D87-8F41-B349-DEB7D7144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7E8809-5ABB-584C-92D6-7323C89DF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95A456-69F3-CC49-9D8F-CEF9761D5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325E87D-A51C-E542-8A09-5B813B884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592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6746BA-BD1E-E84F-A977-378663CA1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540CA3-8B7B-BE43-9795-468B06DE3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EA4F9F-037E-9C45-9014-71118A25C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53E9451-1F5F-AB46-B48D-22DBC25DD6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56B58E9-3534-674E-8E2B-BA12CAF599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CBFB21A-5B56-7743-9CB5-05C4B81E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DE46597-5B33-B64C-B02C-51B3EC1D5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9A3DCC0-8172-B84E-B3FB-BC622F89B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388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D10B2A-E524-7942-B944-0212B74CA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52A436A-A1D6-B34A-AE50-CB6CC6A14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BCFF2C8-E252-5049-9A67-C792BBDF6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D35175-D9D9-884A-B538-D9F008DE0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1663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0D8739-E16D-FF46-80F3-618AF2264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7190014-25E5-CB49-9E21-D78E4CA6C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D1EC09A-B278-5944-8E8C-661300EA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6962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2A22-31F4-0A4F-882B-D81D5554D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680925B-6160-C344-BA5B-DCE5D2F6E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F8E6DC8-A97A-2A4F-A9E2-4B1D44AEC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FC1F59A-6D84-5748-B8CF-465412F23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97A44C-AD80-AC4A-9513-391702CFC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5878D31-5289-7D49-9D61-A4BBAEE3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19512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AECBAD-1378-CC4E-AED3-DD3FC4784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9B84521-3A1E-0A4F-8BEF-1E49FF6287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BD45D3-3881-AB42-8037-B0DA1B577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ACDD31-75D8-2F40-81F1-5E610369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E0C3B5-F565-7442-A751-0B90376F8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71A300-131A-FA4D-9F92-2110EF195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723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单击此处编辑正文</a:t>
            </a:r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F5247-04D8-B046-8A56-958DA82B0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0487A2-FAC5-6344-A970-4F1051612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754E56-EB1D-004B-BDBF-2BEF81AC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953D87-E978-3B4D-914B-B19B5137A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E15CD0-3AE2-214C-B916-54C253107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57292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C61522-1E26-A542-849B-D02D7EC5A5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20B019-4E80-6246-82B3-251D0F5D2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032B41-1717-1F49-A48A-2733A9F55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BD13FA-0839-2F4D-81D4-8F71FEA41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ECBBA6-4CFA-1548-8181-EF3EA64A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573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题与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40105" y="727710"/>
            <a:ext cx="3931920" cy="1115060"/>
          </a:xfrm>
        </p:spPr>
        <p:txBody>
          <a:bodyPr anchor="ctr" anchorCtr="0"/>
          <a:lstStyle>
            <a:lvl1pPr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6" name="内容占位符 5"/>
          <p:cNvSpPr>
            <a:spLocks noGrp="1"/>
          </p:cNvSpPr>
          <p:nvPr>
            <p:ph idx="1" hasCustomPrompt="1"/>
          </p:nvPr>
        </p:nvSpPr>
        <p:spPr>
          <a:xfrm>
            <a:off x="5138420" y="727710"/>
            <a:ext cx="6172200" cy="5403215"/>
          </a:xfrm>
        </p:spPr>
        <p:txBody>
          <a:bodyPr/>
          <a:lstStyle>
            <a:lvl1pPr>
              <a:defRPr sz="2400">
                <a:latin typeface="+mn-ea"/>
                <a:ea typeface="+mn-ea"/>
              </a:defRPr>
            </a:lvl1pPr>
            <a:lvl2pPr marL="457200" indent="0">
              <a:buNone/>
              <a:defRPr sz="2400">
                <a:latin typeface="+mn-ea"/>
                <a:ea typeface="+mn-ea"/>
              </a:defRPr>
            </a:lvl2pPr>
            <a:lvl3pPr>
              <a:defRPr sz="2400">
                <a:latin typeface="+mn-ea"/>
                <a:ea typeface="+mn-ea"/>
              </a:defRPr>
            </a:lvl3pPr>
            <a:lvl4pPr>
              <a:defRPr sz="2400">
                <a:latin typeface="+mn-ea"/>
                <a:ea typeface="+mn-ea"/>
              </a:defRPr>
            </a:lvl4pPr>
            <a:lvl5pPr>
              <a:defRPr sz="2400">
                <a:latin typeface="+mn-ea"/>
                <a:ea typeface="+mn-e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单击此处编辑正文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 hasCustomPrompt="1"/>
          </p:nvPr>
        </p:nvSpPr>
        <p:spPr>
          <a:xfrm>
            <a:off x="840105" y="2239645"/>
            <a:ext cx="3931920" cy="389191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+mn-ea"/>
                <a:ea typeface="+mn-ea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单击此处编辑正文</a:t>
            </a:r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  <a:p>
            <a:pPr lvl="0"/>
            <a:r>
              <a:rPr lang="zh-CN" altLang="en-US">
                <a:sym typeface="+mn-ea"/>
              </a:rPr>
              <a:t>单击此处编辑正文</a:t>
            </a:r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注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 hasCustomPrompt="1"/>
          </p:nvPr>
        </p:nvSpPr>
        <p:spPr>
          <a:xfrm>
            <a:off x="669925" y="5605145"/>
            <a:ext cx="10852150" cy="558165"/>
          </a:xfrm>
        </p:spPr>
        <p:txBody>
          <a:bodyPr/>
          <a:lstStyle>
            <a:lvl1pPr>
              <a:defRPr b="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单击此处编辑正文</a:t>
            </a:r>
          </a:p>
        </p:txBody>
      </p:sp>
      <p:sp>
        <p:nvSpPr>
          <p:cNvPr id="8" name="内容占位符 7"/>
          <p:cNvSpPr>
            <a:spLocks noGrp="1"/>
          </p:cNvSpPr>
          <p:nvPr>
            <p:ph idx="1" hasCustomPrompt="1"/>
          </p:nvPr>
        </p:nvSpPr>
        <p:spPr>
          <a:xfrm>
            <a:off x="669925" y="641350"/>
            <a:ext cx="10852150" cy="455612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单张大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6445" cy="686816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联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内容占位符 1"/>
          <p:cNvSpPr>
            <a:spLocks noGrp="1"/>
          </p:cNvSpPr>
          <p:nvPr>
            <p:ph sz="half" idx="2" hasCustomPrompt="1"/>
          </p:nvPr>
        </p:nvSpPr>
        <p:spPr>
          <a:xfrm>
            <a:off x="467995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half" idx="13" hasCustomPrompt="1"/>
          </p:nvPr>
        </p:nvSpPr>
        <p:spPr>
          <a:xfrm>
            <a:off x="6287770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</a:t>
            </a:r>
            <a:r>
              <a:rPr>
                <a:sym typeface="+mn-ea"/>
              </a:rPr>
              <a:t>正文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623591"/>
            <a:ext cx="10852237" cy="899167"/>
          </a:xfrm>
        </p:spPr>
        <p:txBody>
          <a:bodyPr vert="horz" lIns="101600" tIns="38100" rIns="25400" bIns="38100" rtlCol="0" anchor="ctr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0" i="0" u="none" strike="noStrike" kern="1200" cap="none" spc="600" normalizeH="0" baseline="0" noProof="1" dirty="0">
                <a:solidFill>
                  <a:schemeClr val="tx1"/>
                </a:solidFill>
                <a:effectLst/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线连接符 1">
            <a:extLst>
              <a:ext uri="{FF2B5EF4-FFF2-40B4-BE49-F238E27FC236}">
                <a16:creationId xmlns:a16="http://schemas.microsoft.com/office/drawing/2014/main" id="{2912F515-B038-A349-892E-BFCF97AE9535}"/>
              </a:ext>
            </a:extLst>
          </p:cNvPr>
          <p:cNvCxnSpPr>
            <a:cxnSpLocks/>
          </p:cNvCxnSpPr>
          <p:nvPr userDrawn="1"/>
        </p:nvCxnSpPr>
        <p:spPr>
          <a:xfrm>
            <a:off x="-81280" y="892817"/>
            <a:ext cx="12344400" cy="0"/>
          </a:xfrm>
          <a:prstGeom prst="line">
            <a:avLst/>
          </a:prstGeom>
          <a:ln w="12700">
            <a:solidFill>
              <a:srgbClr val="00A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菱形 2">
            <a:extLst>
              <a:ext uri="{FF2B5EF4-FFF2-40B4-BE49-F238E27FC236}">
                <a16:creationId xmlns:a16="http://schemas.microsoft.com/office/drawing/2014/main" id="{E27A29F6-E77B-F04A-818E-A39FCB8B5CDF}"/>
              </a:ext>
            </a:extLst>
          </p:cNvPr>
          <p:cNvSpPr/>
          <p:nvPr userDrawn="1"/>
        </p:nvSpPr>
        <p:spPr>
          <a:xfrm>
            <a:off x="405896" y="294147"/>
            <a:ext cx="426720" cy="426720"/>
          </a:xfrm>
          <a:prstGeom prst="diamond">
            <a:avLst/>
          </a:prstGeom>
          <a:noFill/>
          <a:ln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菱形 3">
            <a:extLst>
              <a:ext uri="{FF2B5EF4-FFF2-40B4-BE49-F238E27FC236}">
                <a16:creationId xmlns:a16="http://schemas.microsoft.com/office/drawing/2014/main" id="{EA970BFB-8F21-8449-8FD0-B35FC5880053}"/>
              </a:ext>
            </a:extLst>
          </p:cNvPr>
          <p:cNvSpPr/>
          <p:nvPr userDrawn="1"/>
        </p:nvSpPr>
        <p:spPr>
          <a:xfrm>
            <a:off x="548136" y="294147"/>
            <a:ext cx="426720" cy="426720"/>
          </a:xfrm>
          <a:prstGeom prst="diamond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DD098FE-AFB7-5C4D-90DD-DF9E25A79C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48" y="182881"/>
            <a:ext cx="1619172" cy="64925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760FBDFE-C587-4B4C-A407-44438C67B59E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单击此处编辑正文</a:t>
            </a:r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1A7991DB-EFCE-5748-8A08-14F0F260D753}"/>
              </a:ext>
            </a:extLst>
          </p:cNvPr>
          <p:cNvCxnSpPr>
            <a:cxnSpLocks/>
          </p:cNvCxnSpPr>
          <p:nvPr userDrawn="1"/>
        </p:nvCxnSpPr>
        <p:spPr>
          <a:xfrm>
            <a:off x="-81280" y="892817"/>
            <a:ext cx="12344400" cy="0"/>
          </a:xfrm>
          <a:prstGeom prst="line">
            <a:avLst/>
          </a:prstGeom>
          <a:ln w="12700">
            <a:solidFill>
              <a:srgbClr val="00A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菱形 12">
            <a:extLst>
              <a:ext uri="{FF2B5EF4-FFF2-40B4-BE49-F238E27FC236}">
                <a16:creationId xmlns:a16="http://schemas.microsoft.com/office/drawing/2014/main" id="{6491ABF5-FC4F-B242-BBDA-4415DBCB4A3E}"/>
              </a:ext>
            </a:extLst>
          </p:cNvPr>
          <p:cNvSpPr/>
          <p:nvPr userDrawn="1"/>
        </p:nvSpPr>
        <p:spPr>
          <a:xfrm>
            <a:off x="405896" y="294147"/>
            <a:ext cx="426720" cy="426720"/>
          </a:xfrm>
          <a:prstGeom prst="diamond">
            <a:avLst/>
          </a:prstGeom>
          <a:noFill/>
          <a:ln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菱形 13">
            <a:extLst>
              <a:ext uri="{FF2B5EF4-FFF2-40B4-BE49-F238E27FC236}">
                <a16:creationId xmlns:a16="http://schemas.microsoft.com/office/drawing/2014/main" id="{98E4370B-E749-764C-93BF-B3404A97E29E}"/>
              </a:ext>
            </a:extLst>
          </p:cNvPr>
          <p:cNvSpPr/>
          <p:nvPr userDrawn="1"/>
        </p:nvSpPr>
        <p:spPr>
          <a:xfrm>
            <a:off x="548136" y="294147"/>
            <a:ext cx="426720" cy="426720"/>
          </a:xfrm>
          <a:prstGeom prst="diamond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967227E-3C72-EF41-8DA9-3B9CE06B27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48" y="182881"/>
            <a:ext cx="1619172" cy="6492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EF2C65A-6A03-4E49-89BD-678854BE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18A191-4DF9-4942-861D-83A8EF11A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3EF501-FB8E-4F40-9B47-F6F362B77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0EF48-8DB5-8945-9B5B-26D07079F5C6}" type="datetimeFigureOut">
              <a:rPr kumimoji="1" lang="zh-CN" altLang="en-US" smtClean="0"/>
              <a:t>2022/3/16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5A07AA-D009-9842-9D07-0D7CEE5B95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7822D6-E01A-384D-B8FD-BDC8DB2AB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9925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Graphic 8">
            <a:extLst>
              <a:ext uri="{FF2B5EF4-FFF2-40B4-BE49-F238E27FC236}">
                <a16:creationId xmlns:a16="http://schemas.microsoft.com/office/drawing/2014/main" id="{C8FB06FB-D521-A24E-9D15-C852DF492C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747" t="23338" r="61364" b="32149"/>
          <a:stretch/>
        </p:blipFill>
        <p:spPr>
          <a:xfrm>
            <a:off x="19269" y="-3"/>
            <a:ext cx="3200401" cy="6858000"/>
          </a:xfrm>
          <a:custGeom>
            <a:avLst/>
            <a:gdLst>
              <a:gd name="connsiteX0" fmla="*/ 0 w 3200401"/>
              <a:gd name="connsiteY0" fmla="*/ 0 h 6858000"/>
              <a:gd name="connsiteX1" fmla="*/ 3200401 w 3200401"/>
              <a:gd name="connsiteY1" fmla="*/ 0 h 6858000"/>
              <a:gd name="connsiteX2" fmla="*/ 3200401 w 3200401"/>
              <a:gd name="connsiteY2" fmla="*/ 6464595 h 6858000"/>
              <a:gd name="connsiteX3" fmla="*/ 2796364 w 3200401"/>
              <a:gd name="connsiteY3" fmla="*/ 6464595 h 6858000"/>
              <a:gd name="connsiteX4" fmla="*/ 2796364 w 3200401"/>
              <a:gd name="connsiteY4" fmla="*/ 6858000 h 6858000"/>
              <a:gd name="connsiteX5" fmla="*/ 0 w 3200401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401" h="6858000">
                <a:moveTo>
                  <a:pt x="0" y="0"/>
                </a:moveTo>
                <a:lnTo>
                  <a:pt x="3200401" y="0"/>
                </a:lnTo>
                <a:lnTo>
                  <a:pt x="3200401" y="6464595"/>
                </a:lnTo>
                <a:lnTo>
                  <a:pt x="2796364" y="6464595"/>
                </a:lnTo>
                <a:lnTo>
                  <a:pt x="279636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PA_Graphic 6">
            <a:extLst>
              <a:ext uri="{FF2B5EF4-FFF2-40B4-BE49-F238E27FC236}">
                <a16:creationId xmlns:a16="http://schemas.microsoft.com/office/drawing/2014/main" id="{5123F1EB-071B-B24F-B152-BAF2851FAD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4627" t="23338" r="15398" b="32149"/>
          <a:stretch/>
        </p:blipFill>
        <p:spPr>
          <a:xfrm>
            <a:off x="5497033" y="0"/>
            <a:ext cx="6694967" cy="6858000"/>
          </a:xfrm>
          <a:custGeom>
            <a:avLst/>
            <a:gdLst>
              <a:gd name="connsiteX0" fmla="*/ 598967 w 6694967"/>
              <a:gd name="connsiteY0" fmla="*/ 0 h 6858000"/>
              <a:gd name="connsiteX1" fmla="*/ 6694967 w 6694967"/>
              <a:gd name="connsiteY1" fmla="*/ 0 h 6858000"/>
              <a:gd name="connsiteX2" fmla="*/ 6694967 w 6694967"/>
              <a:gd name="connsiteY2" fmla="*/ 6858000 h 6858000"/>
              <a:gd name="connsiteX3" fmla="*/ 0 w 6694967"/>
              <a:gd name="connsiteY3" fmla="*/ 6858000 h 6858000"/>
              <a:gd name="connsiteX4" fmla="*/ 0 w 6694967"/>
              <a:gd name="connsiteY4" fmla="*/ 744279 h 6858000"/>
              <a:gd name="connsiteX5" fmla="*/ 598967 w 6694967"/>
              <a:gd name="connsiteY5" fmla="*/ 744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4967" h="6858000">
                <a:moveTo>
                  <a:pt x="598967" y="0"/>
                </a:moveTo>
                <a:lnTo>
                  <a:pt x="6694967" y="0"/>
                </a:lnTo>
                <a:lnTo>
                  <a:pt x="6694967" y="6858000"/>
                </a:lnTo>
                <a:lnTo>
                  <a:pt x="0" y="6858000"/>
                </a:lnTo>
                <a:lnTo>
                  <a:pt x="0" y="744279"/>
                </a:lnTo>
                <a:lnTo>
                  <a:pt x="598967" y="744279"/>
                </a:lnTo>
                <a:close/>
              </a:path>
            </a:pathLst>
          </a:custGeom>
        </p:spPr>
      </p:pic>
      <p:pic>
        <p:nvPicPr>
          <p:cNvPr id="12" name="PA_Graphic 10">
            <a:extLst>
              <a:ext uri="{FF2B5EF4-FFF2-40B4-BE49-F238E27FC236}">
                <a16:creationId xmlns:a16="http://schemas.microsoft.com/office/drawing/2014/main" id="{73C8DFAD-AA58-7B4F-A45C-BF46121D61B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1053" y="387423"/>
            <a:ext cx="11289893" cy="6083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6585306A-65E4-A64A-B7DA-E89A04742C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81730" y="387422"/>
            <a:ext cx="6017032" cy="6083153"/>
          </a:xfrm>
          <a:prstGeom prst="rect">
            <a:avLst/>
          </a:prstGeom>
        </p:spPr>
      </p:pic>
      <p:sp>
        <p:nvSpPr>
          <p:cNvPr id="14" name="Freeform: Shape 3">
            <a:extLst>
              <a:ext uri="{FF2B5EF4-FFF2-40B4-BE49-F238E27FC236}">
                <a16:creationId xmlns:a16="http://schemas.microsoft.com/office/drawing/2014/main" id="{A1F8AF08-E56C-CE4F-904F-D5C12E9761F2}"/>
              </a:ext>
            </a:extLst>
          </p:cNvPr>
          <p:cNvSpPr/>
          <p:nvPr/>
        </p:nvSpPr>
        <p:spPr>
          <a:xfrm flipH="1">
            <a:off x="5893298" y="-3"/>
            <a:ext cx="6298701" cy="5809747"/>
          </a:xfrm>
          <a:custGeom>
            <a:avLst/>
            <a:gdLst>
              <a:gd name="connsiteX0" fmla="*/ 0 w 7629480"/>
              <a:gd name="connsiteY0" fmla="*/ 0 h 6442095"/>
              <a:gd name="connsiteX1" fmla="*/ 7629480 w 7629480"/>
              <a:gd name="connsiteY1" fmla="*/ 1 h 6442095"/>
              <a:gd name="connsiteX2" fmla="*/ 7629480 w 7629480"/>
              <a:gd name="connsiteY2" fmla="*/ 1401063 h 6442095"/>
              <a:gd name="connsiteX3" fmla="*/ 7624395 w 7629480"/>
              <a:gd name="connsiteY3" fmla="*/ 1501756 h 6442095"/>
              <a:gd name="connsiteX4" fmla="*/ 7622908 w 7629480"/>
              <a:gd name="connsiteY4" fmla="*/ 1511502 h 6442095"/>
              <a:gd name="connsiteX5" fmla="*/ 7622271 w 7629480"/>
              <a:gd name="connsiteY5" fmla="*/ 1539997 h 6442095"/>
              <a:gd name="connsiteX6" fmla="*/ 7132141 w 7629480"/>
              <a:gd name="connsiteY6" fmla="*/ 2324352 h 6442095"/>
              <a:gd name="connsiteX7" fmla="*/ 1 w 7629480"/>
              <a:gd name="connsiteY7" fmla="*/ 6442095 h 644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29480" h="6442095">
                <a:moveTo>
                  <a:pt x="0" y="0"/>
                </a:moveTo>
                <a:lnTo>
                  <a:pt x="7629480" y="1"/>
                </a:lnTo>
                <a:lnTo>
                  <a:pt x="7629480" y="1401063"/>
                </a:lnTo>
                <a:cubicBezTo>
                  <a:pt x="7629480" y="1435057"/>
                  <a:pt x="7627757" y="1468650"/>
                  <a:pt x="7624395" y="1501756"/>
                </a:cubicBezTo>
                <a:lnTo>
                  <a:pt x="7622908" y="1511502"/>
                </a:lnTo>
                <a:lnTo>
                  <a:pt x="7622271" y="1539997"/>
                </a:lnTo>
                <a:cubicBezTo>
                  <a:pt x="7599984" y="1855361"/>
                  <a:pt x="7426541" y="2154381"/>
                  <a:pt x="7132141" y="2324352"/>
                </a:cubicBezTo>
                <a:lnTo>
                  <a:pt x="1" y="6442095"/>
                </a:lnTo>
                <a:close/>
              </a:path>
            </a:pathLst>
          </a:custGeom>
          <a:gradFill>
            <a:gsLst>
              <a:gs pos="0">
                <a:srgbClr val="38A2FA"/>
              </a:gs>
              <a:gs pos="100000">
                <a:srgbClr val="5361F0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EF28D6C4-4B4C-2741-A8FA-E775902CF958}"/>
              </a:ext>
            </a:extLst>
          </p:cNvPr>
          <p:cNvSpPr/>
          <p:nvPr/>
        </p:nvSpPr>
        <p:spPr>
          <a:xfrm>
            <a:off x="1110506" y="2615667"/>
            <a:ext cx="46667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60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拼团活动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1E03C90-61C1-4F4E-AB81-95288F4F9E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8" y="277798"/>
            <a:ext cx="1665416" cy="66779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289B58-44EF-8E4E-9C62-45B58C3CF1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64" y="781857"/>
            <a:ext cx="2202300" cy="8830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F5AA07E-0984-514C-80EE-B96683AA13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67" y="1528227"/>
            <a:ext cx="7785424" cy="44752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70">
            <a:extLst>
              <a:ext uri="{FF2B5EF4-FFF2-40B4-BE49-F238E27FC236}">
                <a16:creationId xmlns:a16="http://schemas.microsoft.com/office/drawing/2014/main" id="{107E2C6E-D398-4C4F-B186-478CC17B58E0}"/>
              </a:ext>
            </a:extLst>
          </p:cNvPr>
          <p:cNvSpPr/>
          <p:nvPr/>
        </p:nvSpPr>
        <p:spPr>
          <a:xfrm>
            <a:off x="3766858" y="3582347"/>
            <a:ext cx="1741792" cy="470761"/>
          </a:xfrm>
          <a:prstGeom prst="roundRect">
            <a:avLst>
              <a:gd name="adj" fmla="val 2469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469900" sx="74000" sy="74000" algn="ctr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宋体 CN" panose="02020400000000000000" pitchFamily="18" charset="-122"/>
              <a:ea typeface="+mn-ea"/>
              <a:cs typeface="+mn-cs"/>
            </a:endParaRPr>
          </a:p>
        </p:txBody>
      </p:sp>
      <p:sp>
        <p:nvSpPr>
          <p:cNvPr id="33" name="Rounded Rectangle 70">
            <a:extLst>
              <a:ext uri="{FF2B5EF4-FFF2-40B4-BE49-F238E27FC236}">
                <a16:creationId xmlns:a16="http://schemas.microsoft.com/office/drawing/2014/main" id="{8FD5D45B-55D4-FB4F-A919-61A87B8044DF}"/>
              </a:ext>
            </a:extLst>
          </p:cNvPr>
          <p:cNvSpPr/>
          <p:nvPr/>
        </p:nvSpPr>
        <p:spPr>
          <a:xfrm>
            <a:off x="1325315" y="4571158"/>
            <a:ext cx="1741792" cy="470761"/>
          </a:xfrm>
          <a:prstGeom prst="roundRect">
            <a:avLst>
              <a:gd name="adj" fmla="val 2469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469900" sx="74000" sy="74000" algn="ctr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宋体 CN" panose="02020400000000000000" pitchFamily="18" charset="-122"/>
              <a:ea typeface="+mn-ea"/>
              <a:cs typeface="+mn-cs"/>
            </a:endParaRPr>
          </a:p>
        </p:txBody>
      </p:sp>
      <p:sp>
        <p:nvSpPr>
          <p:cNvPr id="34" name="Rounded Rectangle 70">
            <a:extLst>
              <a:ext uri="{FF2B5EF4-FFF2-40B4-BE49-F238E27FC236}">
                <a16:creationId xmlns:a16="http://schemas.microsoft.com/office/drawing/2014/main" id="{0D419E98-9FCD-1245-A794-1D078CE8B945}"/>
              </a:ext>
            </a:extLst>
          </p:cNvPr>
          <p:cNvSpPr/>
          <p:nvPr/>
        </p:nvSpPr>
        <p:spPr>
          <a:xfrm>
            <a:off x="3766858" y="5463253"/>
            <a:ext cx="1741792" cy="470761"/>
          </a:xfrm>
          <a:prstGeom prst="roundRect">
            <a:avLst>
              <a:gd name="adj" fmla="val 2469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469900" sx="74000" sy="74000" algn="ctr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宋体 CN" panose="02020400000000000000" pitchFamily="18" charset="-122"/>
              <a:ea typeface="+mn-ea"/>
              <a:cs typeface="+mn-cs"/>
            </a:endParaRPr>
          </a:p>
        </p:txBody>
      </p:sp>
      <p:sp>
        <p:nvSpPr>
          <p:cNvPr id="16" name="Rounded Rectangle 70">
            <a:extLst>
              <a:ext uri="{FF2B5EF4-FFF2-40B4-BE49-F238E27FC236}">
                <a16:creationId xmlns:a16="http://schemas.microsoft.com/office/drawing/2014/main" id="{C6CF18C2-9DAD-6549-B812-FCD79EE2AB9B}"/>
              </a:ext>
            </a:extLst>
          </p:cNvPr>
          <p:cNvSpPr/>
          <p:nvPr/>
        </p:nvSpPr>
        <p:spPr>
          <a:xfrm>
            <a:off x="1325315" y="2770638"/>
            <a:ext cx="1741792" cy="470761"/>
          </a:xfrm>
          <a:prstGeom prst="roundRect">
            <a:avLst>
              <a:gd name="adj" fmla="val 2469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469900" sx="74000" sy="74000" algn="ctr" rotWithShape="0">
              <a:prstClr val="black">
                <a:alpha val="2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宋体 CN" panose="02020400000000000000" pitchFamily="18" charset="-122"/>
              <a:ea typeface="+mn-ea"/>
              <a:cs typeface="+mn-cs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501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流程展示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30B83EE-256B-0D40-8FE3-E0060599D7C4}"/>
              </a:ext>
            </a:extLst>
          </p:cNvPr>
          <p:cNvSpPr txBox="1"/>
          <p:nvPr/>
        </p:nvSpPr>
        <p:spPr>
          <a:xfrm>
            <a:off x="2677843" y="1674794"/>
            <a:ext cx="1521508" cy="56263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809A3F2-5AC4-8443-9F35-1AF8191D3D8B}"/>
              </a:ext>
            </a:extLst>
          </p:cNvPr>
          <p:cNvSpPr txBox="1"/>
          <p:nvPr/>
        </p:nvSpPr>
        <p:spPr>
          <a:xfrm>
            <a:off x="2905587" y="1706253"/>
            <a:ext cx="1106861" cy="4997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顾客开团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7FBC9D0-5765-E94F-BDEC-4A0DDDAEA017}"/>
              </a:ext>
            </a:extLst>
          </p:cNvPr>
          <p:cNvSpPr/>
          <p:nvPr/>
        </p:nvSpPr>
        <p:spPr>
          <a:xfrm>
            <a:off x="1460230" y="2836741"/>
            <a:ext cx="1471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点击立即开团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5DF6EAB-89C8-6D4C-96B0-9FD52C591AA0}"/>
              </a:ext>
            </a:extLst>
          </p:cNvPr>
          <p:cNvSpPr/>
          <p:nvPr/>
        </p:nvSpPr>
        <p:spPr>
          <a:xfrm>
            <a:off x="3894928" y="3648450"/>
            <a:ext cx="17083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选择商品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/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规格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1BD9759-8CDE-DF4D-B8A0-F1A51CD18239}"/>
              </a:ext>
            </a:extLst>
          </p:cNvPr>
          <p:cNvSpPr/>
          <p:nvPr/>
        </p:nvSpPr>
        <p:spPr>
          <a:xfrm>
            <a:off x="1724221" y="4637261"/>
            <a:ext cx="11327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完成支付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2BECFF4-876D-8440-A903-EDC4F82FE94E}"/>
              </a:ext>
            </a:extLst>
          </p:cNvPr>
          <p:cNvSpPr/>
          <p:nvPr/>
        </p:nvSpPr>
        <p:spPr>
          <a:xfrm>
            <a:off x="3925911" y="5529356"/>
            <a:ext cx="11363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开团成功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ACB59816-A949-6C45-98E7-102DC15E4EDF}"/>
              </a:ext>
            </a:extLst>
          </p:cNvPr>
          <p:cNvCxnSpPr>
            <a:cxnSpLocks/>
            <a:stCxn id="9" idx="1"/>
            <a:endCxn id="27" idx="4"/>
          </p:cNvCxnSpPr>
          <p:nvPr/>
        </p:nvCxnSpPr>
        <p:spPr>
          <a:xfrm>
            <a:off x="3438597" y="2237424"/>
            <a:ext cx="0" cy="359700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>
            <a:extLst>
              <a:ext uri="{FF2B5EF4-FFF2-40B4-BE49-F238E27FC236}">
                <a16:creationId xmlns:a16="http://schemas.microsoft.com/office/drawing/2014/main" id="{8D6560C7-9106-E648-BB5C-96E67560EF47}"/>
              </a:ext>
            </a:extLst>
          </p:cNvPr>
          <p:cNvSpPr/>
          <p:nvPr/>
        </p:nvSpPr>
        <p:spPr>
          <a:xfrm>
            <a:off x="3303685" y="2857137"/>
            <a:ext cx="269823" cy="26982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/>
              <a:t>1</a:t>
            </a:r>
            <a:endParaRPr kumimoji="1" lang="zh-CN" altLang="en-US" sz="1600" dirty="0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98B7D61C-7C25-A546-87DF-8905C5355317}"/>
              </a:ext>
            </a:extLst>
          </p:cNvPr>
          <p:cNvSpPr/>
          <p:nvPr/>
        </p:nvSpPr>
        <p:spPr>
          <a:xfrm>
            <a:off x="3303685" y="3759626"/>
            <a:ext cx="269823" cy="26982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/>
              <a:t>2</a:t>
            </a:r>
            <a:endParaRPr kumimoji="1" lang="zh-CN" altLang="en-US" sz="1600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0AF71038-7A5E-7242-A8DA-D47640C5883C}"/>
              </a:ext>
            </a:extLst>
          </p:cNvPr>
          <p:cNvSpPr/>
          <p:nvPr/>
        </p:nvSpPr>
        <p:spPr>
          <a:xfrm>
            <a:off x="3303685" y="4662115"/>
            <a:ext cx="269823" cy="26982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/>
              <a:t>3</a:t>
            </a:r>
            <a:endParaRPr kumimoji="1" lang="zh-CN" altLang="en-US" sz="1600" dirty="0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316843AA-D7F5-FB45-B1BF-7B01AF0D74B0}"/>
              </a:ext>
            </a:extLst>
          </p:cNvPr>
          <p:cNvSpPr/>
          <p:nvPr/>
        </p:nvSpPr>
        <p:spPr>
          <a:xfrm>
            <a:off x="3303685" y="5564604"/>
            <a:ext cx="269823" cy="26982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/>
              <a:t>4</a:t>
            </a:r>
            <a:endParaRPr kumimoji="1" lang="zh-CN" altLang="en-US" sz="1600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4EAB502D-633B-2245-B356-2A013FFD25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8522" r="10077" b="27654"/>
          <a:stretch/>
        </p:blipFill>
        <p:spPr>
          <a:xfrm>
            <a:off x="7465300" y="1706253"/>
            <a:ext cx="2998048" cy="4282180"/>
          </a:xfrm>
          <a:prstGeom prst="rect">
            <a:avLst/>
          </a:prstGeom>
          <a:effectLst>
            <a:outerShdw blurRad="241300" dist="50800" dir="5400000" algn="ctr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2505975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501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拼团玩法流程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6A6F785-8C60-A74A-8ABC-DD9C30476C94}"/>
              </a:ext>
            </a:extLst>
          </p:cNvPr>
          <p:cNvSpPr txBox="1"/>
          <p:nvPr/>
        </p:nvSpPr>
        <p:spPr>
          <a:xfrm>
            <a:off x="6164810" y="2750840"/>
            <a:ext cx="1520105" cy="56263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3176A62-8D7B-3F4C-942D-4E40828D2D30}"/>
              </a:ext>
            </a:extLst>
          </p:cNvPr>
          <p:cNvSpPr txBox="1"/>
          <p:nvPr/>
        </p:nvSpPr>
        <p:spPr>
          <a:xfrm>
            <a:off x="6295262" y="2782299"/>
            <a:ext cx="1248251" cy="4997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邀请参团</a:t>
            </a:r>
            <a:endParaRPr lang="zh-CN" altLang="en-US" sz="16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9FE4662-D116-2E42-B6F6-F3E77CBA11BB}"/>
              </a:ext>
            </a:extLst>
          </p:cNvPr>
          <p:cNvSpPr/>
          <p:nvPr/>
        </p:nvSpPr>
        <p:spPr>
          <a:xfrm>
            <a:off x="6295261" y="3588745"/>
            <a:ext cx="3659603" cy="773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通过链接或者海报，分享给好友，邀请参团，好友可以选择参团或者开新团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171BC0D-B10A-3643-82B6-46EF562E6E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8522" r="10077" b="27654"/>
          <a:stretch/>
        </p:blipFill>
        <p:spPr>
          <a:xfrm>
            <a:off x="1516783" y="1877961"/>
            <a:ext cx="2846443" cy="4065639"/>
          </a:xfrm>
          <a:prstGeom prst="rect">
            <a:avLst/>
          </a:prstGeom>
          <a:effectLst>
            <a:outerShdw blurRad="241300" dist="508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5811A6A-B509-3F4C-A6F1-F0D7FB107CBB}"/>
              </a:ext>
            </a:extLst>
          </p:cNvPr>
          <p:cNvSpPr/>
          <p:nvPr/>
        </p:nvSpPr>
        <p:spPr>
          <a:xfrm>
            <a:off x="2375926" y="4791693"/>
            <a:ext cx="1128156" cy="172192"/>
          </a:xfrm>
          <a:prstGeom prst="rect">
            <a:avLst/>
          </a:prstGeom>
          <a:solidFill>
            <a:srgbClr val="FF1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900" dirty="0">
                <a:latin typeface="Noto Sans S Chinese" panose="020B0500000000000000" pitchFamily="34" charset="-128"/>
                <a:ea typeface="Noto Sans S Chinese" panose="020B0500000000000000" pitchFamily="34" charset="-128"/>
              </a:rPr>
              <a:t>立即参团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8281977-8A6D-C74C-BD50-28D98191C3FC}"/>
              </a:ext>
            </a:extLst>
          </p:cNvPr>
          <p:cNvSpPr/>
          <p:nvPr/>
        </p:nvSpPr>
        <p:spPr>
          <a:xfrm>
            <a:off x="2375926" y="5035137"/>
            <a:ext cx="1128156" cy="172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800" dirty="0">
                <a:solidFill>
                  <a:srgbClr val="EF7327"/>
                </a:solidFill>
                <a:latin typeface="Noto Sans S Chinese" panose="020B0500000000000000" pitchFamily="34" charset="-128"/>
                <a:ea typeface="Noto Sans S Chinese" panose="020B0500000000000000" pitchFamily="34" charset="-128"/>
              </a:rPr>
              <a:t>我要开新团</a:t>
            </a:r>
          </a:p>
        </p:txBody>
      </p:sp>
    </p:spTree>
    <p:extLst>
      <p:ext uri="{BB962C8B-B14F-4D97-AF65-F5344CB8AC3E}">
        <p14:creationId xmlns:p14="http://schemas.microsoft.com/office/powerpoint/2010/main" val="2866564118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70">
            <a:extLst>
              <a:ext uri="{FF2B5EF4-FFF2-40B4-BE49-F238E27FC236}">
                <a16:creationId xmlns:a16="http://schemas.microsoft.com/office/drawing/2014/main" id="{7AAD559B-71CB-834C-BCB0-744B9EE60604}"/>
              </a:ext>
            </a:extLst>
          </p:cNvPr>
          <p:cNvSpPr/>
          <p:nvPr/>
        </p:nvSpPr>
        <p:spPr>
          <a:xfrm>
            <a:off x="1410108" y="3401932"/>
            <a:ext cx="2689569" cy="1308348"/>
          </a:xfrm>
          <a:prstGeom prst="roundRect">
            <a:avLst>
              <a:gd name="adj" fmla="val 2469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444500" sx="76000" sy="76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宋体 CN" panose="02020400000000000000" pitchFamily="18" charset="-122"/>
              <a:ea typeface="+mn-ea"/>
              <a:cs typeface="+mn-cs"/>
            </a:endParaRPr>
          </a:p>
        </p:txBody>
      </p:sp>
      <p:sp>
        <p:nvSpPr>
          <p:cNvPr id="20" name="Rounded Rectangle 70">
            <a:extLst>
              <a:ext uri="{FF2B5EF4-FFF2-40B4-BE49-F238E27FC236}">
                <a16:creationId xmlns:a16="http://schemas.microsoft.com/office/drawing/2014/main" id="{C38810BC-90B7-A140-BDD3-221026A554A1}"/>
              </a:ext>
            </a:extLst>
          </p:cNvPr>
          <p:cNvSpPr/>
          <p:nvPr/>
        </p:nvSpPr>
        <p:spPr>
          <a:xfrm>
            <a:off x="4340122" y="3401932"/>
            <a:ext cx="2542460" cy="1308348"/>
          </a:xfrm>
          <a:prstGeom prst="roundRect">
            <a:avLst>
              <a:gd name="adj" fmla="val 2469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685800" sx="55000" sy="55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宋体 CN" panose="02020400000000000000" pitchFamily="18" charset="-122"/>
              <a:ea typeface="+mn-ea"/>
              <a:cs typeface="+mn-cs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501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拼团玩法流程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6DF586D-57A2-BD45-B0A9-268E7840DBB9}"/>
              </a:ext>
            </a:extLst>
          </p:cNvPr>
          <p:cNvSpPr txBox="1"/>
          <p:nvPr/>
        </p:nvSpPr>
        <p:spPr>
          <a:xfrm>
            <a:off x="3132307" y="2442995"/>
            <a:ext cx="1532370" cy="56263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3FB1DCC-91FF-9445-86E1-7A58142127AB}"/>
              </a:ext>
            </a:extLst>
          </p:cNvPr>
          <p:cNvSpPr txBox="1"/>
          <p:nvPr/>
        </p:nvSpPr>
        <p:spPr>
          <a:xfrm>
            <a:off x="3351248" y="2474454"/>
            <a:ext cx="1092932" cy="4997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拼团成团</a:t>
            </a:r>
            <a:endParaRPr lang="zh-CN" altLang="en-US" sz="1600" dirty="0">
              <a:solidFill>
                <a:schemeClr val="bg1"/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AC4E6CD-6E81-0949-A18E-5D5EC081669E}"/>
              </a:ext>
            </a:extLst>
          </p:cNvPr>
          <p:cNvSpPr/>
          <p:nvPr/>
        </p:nvSpPr>
        <p:spPr>
          <a:xfrm>
            <a:off x="1410108" y="3401932"/>
            <a:ext cx="2591622" cy="1181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好友参团后，可以继续分享，不断裂变。凑齐成团人数拼团成功，</a:t>
            </a:r>
            <a:r>
              <a:rPr lang="zh-CN" altLang="en-US" b="1" dirty="0">
                <a:solidFill>
                  <a:srgbClr val="1890FF"/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等待发货</a:t>
            </a:r>
            <a:endParaRPr lang="zh-CN" altLang="en-US" sz="1600" b="1" dirty="0">
              <a:solidFill>
                <a:srgbClr val="1890FF"/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5C36432-4B76-1F41-B794-A1E1E94A71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 t="8465" r="10061" b="31788"/>
          <a:stretch/>
        </p:blipFill>
        <p:spPr>
          <a:xfrm>
            <a:off x="7363116" y="1786111"/>
            <a:ext cx="3206187" cy="4097439"/>
          </a:xfrm>
          <a:prstGeom prst="rect">
            <a:avLst/>
          </a:prstGeom>
          <a:effectLst>
            <a:outerShdw blurRad="368300" dist="50800" dir="5400000" sx="95000" sy="95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CC6AF92-C457-1946-9A54-74742D45F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714" y="5448975"/>
            <a:ext cx="1875092" cy="572778"/>
          </a:xfrm>
          <a:prstGeom prst="rect">
            <a:avLst/>
          </a:prstGeom>
          <a:effectLst>
            <a:outerShdw blurRad="406400" dist="50800" dir="2040000" sx="82000" sy="82000" algn="ctr" rotWithShape="0">
              <a:srgbClr val="000000">
                <a:alpha val="27000"/>
              </a:srgbClr>
            </a:outerShdw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6C173013-4403-784E-82D7-B179DA2CC511}"/>
              </a:ext>
            </a:extLst>
          </p:cNvPr>
          <p:cNvSpPr/>
          <p:nvPr/>
        </p:nvSpPr>
        <p:spPr>
          <a:xfrm>
            <a:off x="4492967" y="3401933"/>
            <a:ext cx="2305149" cy="1181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或者选择</a:t>
            </a:r>
            <a:r>
              <a:rPr lang="zh-CN" altLang="en-US" b="1" dirty="0">
                <a:solidFill>
                  <a:srgbClr val="1890FF"/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门店自提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到店流量可引导办卡等二次营销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ABB5148-761B-F441-BE11-B42732B1AFFA}"/>
              </a:ext>
            </a:extLst>
          </p:cNvPr>
          <p:cNvSpPr/>
          <p:nvPr/>
        </p:nvSpPr>
        <p:spPr>
          <a:xfrm>
            <a:off x="2075398" y="5479722"/>
            <a:ext cx="4449919" cy="403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若拼团失败，系统自动退款，无需商家操作</a:t>
            </a:r>
          </a:p>
        </p:txBody>
      </p:sp>
    </p:spTree>
    <p:extLst>
      <p:ext uri="{BB962C8B-B14F-4D97-AF65-F5344CB8AC3E}">
        <p14:creationId xmlns:p14="http://schemas.microsoft.com/office/powerpoint/2010/main" val="1200395023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501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拼团数据，帮助商家复盘分析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8E503D4-55EF-DC4E-AC00-75CCC1952B7B}"/>
              </a:ext>
            </a:extLst>
          </p:cNvPr>
          <p:cNvSpPr txBox="1"/>
          <p:nvPr/>
        </p:nvSpPr>
        <p:spPr>
          <a:xfrm>
            <a:off x="1234487" y="1350791"/>
            <a:ext cx="9723026" cy="43295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从浏览到下单到成团，各阶段数据统计，帮助商家分析活动效果，并驱动下一次营销决策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0B0E37E-64BF-4241-AF92-5978A7AD4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420" y="2396197"/>
            <a:ext cx="9265227" cy="351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04259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88F03BA1-FD70-064E-9C4E-865FC734DE45}"/>
              </a:ext>
            </a:extLst>
          </p:cNvPr>
          <p:cNvSpPr/>
          <p:nvPr/>
        </p:nvSpPr>
        <p:spPr>
          <a:xfrm>
            <a:off x="4456980" y="2535496"/>
            <a:ext cx="3278041" cy="218989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71500" dist="50800" dir="5400000" sx="75000" sy="75000" algn="ctr" rotWithShape="0">
              <a:srgbClr val="000000"/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黑体" panose="020B0500000000000000" pitchFamily="34" charset="-122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3FED612-1B26-5A43-BF6F-0D4A7F670756}"/>
              </a:ext>
            </a:extLst>
          </p:cNvPr>
          <p:cNvSpPr/>
          <p:nvPr/>
        </p:nvSpPr>
        <p:spPr>
          <a:xfrm>
            <a:off x="817418" y="2535496"/>
            <a:ext cx="3278041" cy="218989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71500" dist="50800" dir="5400000" sx="75000" sy="75000" algn="ctr" rotWithShape="0">
              <a:srgbClr val="000000"/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黑体" panose="020B0500000000000000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88A7DC4-D392-6F49-AAF7-9A67B7DAA09E}"/>
              </a:ext>
            </a:extLst>
          </p:cNvPr>
          <p:cNvSpPr txBox="1"/>
          <p:nvPr/>
        </p:nvSpPr>
        <p:spPr>
          <a:xfrm>
            <a:off x="5194958" y="2272760"/>
            <a:ext cx="1802085" cy="562630"/>
          </a:xfrm>
          <a:prstGeom prst="roundRect">
            <a:avLst>
              <a:gd name="adj" fmla="val 5000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9E786D19-E9C6-9549-B886-B36C84928531}"/>
              </a:ext>
            </a:extLst>
          </p:cNvPr>
          <p:cNvSpPr/>
          <p:nvPr/>
        </p:nvSpPr>
        <p:spPr>
          <a:xfrm>
            <a:off x="8121771" y="2535496"/>
            <a:ext cx="3278041" cy="218989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71500" dist="50800" dir="5400000" sx="75000" sy="75000" algn="ctr" rotWithShape="0">
              <a:srgbClr val="000000"/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黑体" panose="020B0500000000000000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CF207BE-990F-5748-A3BB-FE87225EA4A2}"/>
              </a:ext>
            </a:extLst>
          </p:cNvPr>
          <p:cNvSpPr txBox="1"/>
          <p:nvPr/>
        </p:nvSpPr>
        <p:spPr>
          <a:xfrm>
            <a:off x="8859749" y="2272760"/>
            <a:ext cx="1802085" cy="562630"/>
          </a:xfrm>
          <a:prstGeom prst="roundRect">
            <a:avLst>
              <a:gd name="adj" fmla="val 5000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B386342-D476-F04A-90E6-2A9B29BF417A}"/>
              </a:ext>
            </a:extLst>
          </p:cNvPr>
          <p:cNvSpPr txBox="1"/>
          <p:nvPr/>
        </p:nvSpPr>
        <p:spPr>
          <a:xfrm>
            <a:off x="1555396" y="2272760"/>
            <a:ext cx="1802085" cy="562630"/>
          </a:xfrm>
          <a:prstGeom prst="roundRect">
            <a:avLst>
              <a:gd name="adj" fmla="val 5000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501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拼团应用场景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846B59C-6577-2643-93C2-6D28A8B9FF66}"/>
              </a:ext>
            </a:extLst>
          </p:cNvPr>
          <p:cNvSpPr/>
          <p:nvPr/>
        </p:nvSpPr>
        <p:spPr>
          <a:xfrm>
            <a:off x="1006406" y="3213544"/>
            <a:ext cx="2900065" cy="120436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通过一些优质低价的拼团商品，在社交网络中分享传播，大量积累客户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D03CF37-8E9F-F74F-A800-B7AF9D686BC8}"/>
              </a:ext>
            </a:extLst>
          </p:cNvPr>
          <p:cNvSpPr/>
          <p:nvPr/>
        </p:nvSpPr>
        <p:spPr>
          <a:xfrm>
            <a:off x="4724626" y="3213544"/>
            <a:ext cx="2742748" cy="13010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利用用户关系链进行产品宣传，扩大影响面，打造爆款商品，引流到店铺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264404F-F448-9643-AAAB-F2F65373A7B2}"/>
              </a:ext>
            </a:extLst>
          </p:cNvPr>
          <p:cNvSpPr/>
          <p:nvPr/>
        </p:nvSpPr>
        <p:spPr>
          <a:xfrm>
            <a:off x="8340665" y="3213545"/>
            <a:ext cx="2840252" cy="13010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社交关系用户，迅速消除不信任，低价批量销售商品，订单量倍速增长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B07D705-4EA2-8A4F-9FE5-B26B573AC586}"/>
              </a:ext>
            </a:extLst>
          </p:cNvPr>
          <p:cNvSpPr txBox="1"/>
          <p:nvPr/>
        </p:nvSpPr>
        <p:spPr>
          <a:xfrm>
            <a:off x="1902440" y="236940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积累客户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1B880A4-522D-B649-BC6A-4A3D433B4727}"/>
              </a:ext>
            </a:extLst>
          </p:cNvPr>
          <p:cNvSpPr txBox="1"/>
          <p:nvPr/>
        </p:nvSpPr>
        <p:spPr>
          <a:xfrm>
            <a:off x="5311170" y="236940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打造爆款商品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F3C85DB-E5F5-E14B-8C01-8F55E5366CFE}"/>
              </a:ext>
            </a:extLst>
          </p:cNvPr>
          <p:cNvSpPr txBox="1"/>
          <p:nvPr/>
        </p:nvSpPr>
        <p:spPr>
          <a:xfrm>
            <a:off x="9322210" y="236940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清库存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677587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55">
            <a:extLst>
              <a:ext uri="{FF2B5EF4-FFF2-40B4-BE49-F238E27FC236}">
                <a16:creationId xmlns:a16="http://schemas.microsoft.com/office/drawing/2014/main" id="{98DFE800-736A-4746-8A85-339AC5363BF4}"/>
              </a:ext>
            </a:extLst>
          </p:cNvPr>
          <p:cNvSpPr/>
          <p:nvPr/>
        </p:nvSpPr>
        <p:spPr>
          <a:xfrm>
            <a:off x="6805913" y="4599153"/>
            <a:ext cx="3627547" cy="101457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762000" dist="127000" dir="3000000" sx="86000" sy="86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26" name="Rectangle 55">
            <a:extLst>
              <a:ext uri="{FF2B5EF4-FFF2-40B4-BE49-F238E27FC236}">
                <a16:creationId xmlns:a16="http://schemas.microsoft.com/office/drawing/2014/main" id="{E01E87E5-B235-744E-BEA6-858C4B5AC4F1}"/>
              </a:ext>
            </a:extLst>
          </p:cNvPr>
          <p:cNvSpPr/>
          <p:nvPr/>
        </p:nvSpPr>
        <p:spPr>
          <a:xfrm>
            <a:off x="1701475" y="4599153"/>
            <a:ext cx="3627547" cy="101457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762000" dist="127000" dir="3000000" sx="86000" sy="86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22" name="Rectangle 55">
            <a:extLst>
              <a:ext uri="{FF2B5EF4-FFF2-40B4-BE49-F238E27FC236}">
                <a16:creationId xmlns:a16="http://schemas.microsoft.com/office/drawing/2014/main" id="{8B4D362D-DCD8-4843-AFA5-5AA6C68C1F37}"/>
              </a:ext>
            </a:extLst>
          </p:cNvPr>
          <p:cNvSpPr/>
          <p:nvPr/>
        </p:nvSpPr>
        <p:spPr>
          <a:xfrm>
            <a:off x="6805913" y="1889131"/>
            <a:ext cx="3627547" cy="101457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762000" dist="127000" dir="3000000" sx="86000" sy="86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16" name="Rectangle 55">
            <a:extLst>
              <a:ext uri="{FF2B5EF4-FFF2-40B4-BE49-F238E27FC236}">
                <a16:creationId xmlns:a16="http://schemas.microsoft.com/office/drawing/2014/main" id="{E403D69D-C4BA-3641-B0FE-A534CBECA40E}"/>
              </a:ext>
            </a:extLst>
          </p:cNvPr>
          <p:cNvSpPr/>
          <p:nvPr/>
        </p:nvSpPr>
        <p:spPr>
          <a:xfrm>
            <a:off x="1701475" y="1889131"/>
            <a:ext cx="3627547" cy="101457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762000" dist="127000" dir="3000000" sx="86000" sy="86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74855" y="276675"/>
            <a:ext cx="4531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让你的客户与好友一起购买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4EE514F-744C-8845-A363-5FBE2C0CB7EB}"/>
              </a:ext>
            </a:extLst>
          </p:cNvPr>
          <p:cNvSpPr txBox="1"/>
          <p:nvPr/>
        </p:nvSpPr>
        <p:spPr>
          <a:xfrm>
            <a:off x="1833932" y="2211750"/>
            <a:ext cx="336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邀请好友拼单，提升品牌曝光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BCA034E-8B47-794C-9BAD-B28088ACAD84}"/>
              </a:ext>
            </a:extLst>
          </p:cNvPr>
          <p:cNvSpPr txBox="1"/>
          <p:nvPr/>
        </p:nvSpPr>
        <p:spPr>
          <a:xfrm>
            <a:off x="7384995" y="2211750"/>
            <a:ext cx="2397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好友参与，快速吸粉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34475F0-BB95-1144-AC30-1C00E3712981}"/>
              </a:ext>
            </a:extLst>
          </p:cNvPr>
          <p:cNvSpPr txBox="1"/>
          <p:nvPr/>
        </p:nvSpPr>
        <p:spPr>
          <a:xfrm>
            <a:off x="7365331" y="4921772"/>
            <a:ext cx="243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模拟成团，提升销量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EEA242B-B6E5-9647-90DD-F777FC20F8AE}"/>
              </a:ext>
            </a:extLst>
          </p:cNvPr>
          <p:cNvSpPr txBox="1"/>
          <p:nvPr/>
        </p:nvSpPr>
        <p:spPr>
          <a:xfrm>
            <a:off x="2316444" y="4921772"/>
            <a:ext cx="239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到店提货，引流线下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071112B9-23DE-ED45-9D7B-E3704614A97A}"/>
              </a:ext>
            </a:extLst>
          </p:cNvPr>
          <p:cNvSpPr/>
          <p:nvPr/>
        </p:nvSpPr>
        <p:spPr>
          <a:xfrm>
            <a:off x="5694816" y="2129021"/>
            <a:ext cx="802369" cy="534791"/>
          </a:xfrm>
          <a:prstGeom prst="rightArrow">
            <a:avLst/>
          </a:prstGeom>
          <a:solidFill>
            <a:srgbClr val="53A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右箭头 27">
            <a:extLst>
              <a:ext uri="{FF2B5EF4-FFF2-40B4-BE49-F238E27FC236}">
                <a16:creationId xmlns:a16="http://schemas.microsoft.com/office/drawing/2014/main" id="{7DEA72E0-B239-7545-A4BA-E2F6A7B4B926}"/>
              </a:ext>
            </a:extLst>
          </p:cNvPr>
          <p:cNvSpPr/>
          <p:nvPr/>
        </p:nvSpPr>
        <p:spPr>
          <a:xfrm rot="5400000">
            <a:off x="8218501" y="3491788"/>
            <a:ext cx="802369" cy="534791"/>
          </a:xfrm>
          <a:prstGeom prst="rightArrow">
            <a:avLst/>
          </a:prstGeom>
          <a:solidFill>
            <a:srgbClr val="53A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右箭头 28">
            <a:extLst>
              <a:ext uri="{FF2B5EF4-FFF2-40B4-BE49-F238E27FC236}">
                <a16:creationId xmlns:a16="http://schemas.microsoft.com/office/drawing/2014/main" id="{ECAC797C-17AA-1844-ADE6-971FEDEDEF1B}"/>
              </a:ext>
            </a:extLst>
          </p:cNvPr>
          <p:cNvSpPr/>
          <p:nvPr/>
        </p:nvSpPr>
        <p:spPr>
          <a:xfrm flipH="1">
            <a:off x="5694816" y="4839043"/>
            <a:ext cx="802369" cy="534791"/>
          </a:xfrm>
          <a:prstGeom prst="rightArrow">
            <a:avLst/>
          </a:prstGeom>
          <a:solidFill>
            <a:srgbClr val="53A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右箭头 29">
            <a:extLst>
              <a:ext uri="{FF2B5EF4-FFF2-40B4-BE49-F238E27FC236}">
                <a16:creationId xmlns:a16="http://schemas.microsoft.com/office/drawing/2014/main" id="{F1CD9014-EBD8-B949-9AA7-E23DE1791E26}"/>
              </a:ext>
            </a:extLst>
          </p:cNvPr>
          <p:cNvSpPr/>
          <p:nvPr/>
        </p:nvSpPr>
        <p:spPr>
          <a:xfrm rot="16200000">
            <a:off x="3114063" y="3491788"/>
            <a:ext cx="802369" cy="534791"/>
          </a:xfrm>
          <a:prstGeom prst="rightArrow">
            <a:avLst/>
          </a:prstGeom>
          <a:solidFill>
            <a:srgbClr val="53A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 spd="slow">
    <p:push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EC9934CB-BD89-CB46-8DF4-9B79C8FA7B08}"/>
              </a:ext>
            </a:extLst>
          </p:cNvPr>
          <p:cNvGrpSpPr/>
          <p:nvPr/>
        </p:nvGrpSpPr>
        <p:grpSpPr>
          <a:xfrm>
            <a:off x="4899309" y="1712719"/>
            <a:ext cx="2389239" cy="3938637"/>
            <a:chOff x="1034054" y="1712719"/>
            <a:chExt cx="2389239" cy="3938637"/>
          </a:xfrm>
        </p:grpSpPr>
        <p:sp>
          <p:nvSpPr>
            <p:cNvPr id="20" name="Rounded Rectangle 70">
              <a:extLst>
                <a:ext uri="{FF2B5EF4-FFF2-40B4-BE49-F238E27FC236}">
                  <a16:creationId xmlns:a16="http://schemas.microsoft.com/office/drawing/2014/main" id="{A9390E2B-DD57-414E-8E10-C6AA63AC39CB}"/>
                </a:ext>
              </a:extLst>
            </p:cNvPr>
            <p:cNvSpPr/>
            <p:nvPr/>
          </p:nvSpPr>
          <p:spPr>
            <a:xfrm>
              <a:off x="1034054" y="1712719"/>
              <a:ext cx="2389239" cy="3938637"/>
            </a:xfrm>
            <a:prstGeom prst="roundRect">
              <a:avLst>
                <a:gd name="adj" fmla="val 2469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  <p:sp>
          <p:nvSpPr>
            <p:cNvPr id="21" name="Round Same Side Corner Rectangle 82">
              <a:extLst>
                <a:ext uri="{FF2B5EF4-FFF2-40B4-BE49-F238E27FC236}">
                  <a16:creationId xmlns:a16="http://schemas.microsoft.com/office/drawing/2014/main" id="{F1B70FC7-4F52-504D-A82E-9C97C4C21681}"/>
                </a:ext>
              </a:extLst>
            </p:cNvPr>
            <p:cNvSpPr/>
            <p:nvPr/>
          </p:nvSpPr>
          <p:spPr>
            <a:xfrm>
              <a:off x="1034054" y="1712719"/>
              <a:ext cx="2389239" cy="1389296"/>
            </a:xfrm>
            <a:prstGeom prst="round2SameRect">
              <a:avLst>
                <a:gd name="adj1" fmla="val 7022"/>
                <a:gd name="adj2" fmla="val 0"/>
              </a:avLst>
            </a:prstGeom>
            <a:solidFill>
              <a:srgbClr val="4989FF"/>
            </a:solidFill>
            <a:ln w="1270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  <p:sp>
          <p:nvSpPr>
            <p:cNvPr id="22" name="Oval 2">
              <a:extLst>
                <a:ext uri="{FF2B5EF4-FFF2-40B4-BE49-F238E27FC236}">
                  <a16:creationId xmlns:a16="http://schemas.microsoft.com/office/drawing/2014/main" id="{6AF0423D-3511-954F-A17A-0C6CEC966810}"/>
                </a:ext>
              </a:extLst>
            </p:cNvPr>
            <p:cNvSpPr/>
            <p:nvPr/>
          </p:nvSpPr>
          <p:spPr>
            <a:xfrm>
              <a:off x="1670109" y="2678545"/>
              <a:ext cx="1117129" cy="111712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A5C5975-3335-984A-B3C8-C906D97EDC02}"/>
              </a:ext>
            </a:extLst>
          </p:cNvPr>
          <p:cNvGrpSpPr/>
          <p:nvPr/>
        </p:nvGrpSpPr>
        <p:grpSpPr>
          <a:xfrm>
            <a:off x="8597421" y="1712719"/>
            <a:ext cx="2389239" cy="3938637"/>
            <a:chOff x="1034054" y="1712719"/>
            <a:chExt cx="2389239" cy="3938637"/>
          </a:xfrm>
        </p:grpSpPr>
        <p:sp>
          <p:nvSpPr>
            <p:cNvPr id="24" name="Rounded Rectangle 70">
              <a:extLst>
                <a:ext uri="{FF2B5EF4-FFF2-40B4-BE49-F238E27FC236}">
                  <a16:creationId xmlns:a16="http://schemas.microsoft.com/office/drawing/2014/main" id="{2163BC47-2032-D54C-A24E-DC5C1F7A743D}"/>
                </a:ext>
              </a:extLst>
            </p:cNvPr>
            <p:cNvSpPr/>
            <p:nvPr/>
          </p:nvSpPr>
          <p:spPr>
            <a:xfrm>
              <a:off x="1034054" y="1712719"/>
              <a:ext cx="2389239" cy="3938637"/>
            </a:xfrm>
            <a:prstGeom prst="roundRect">
              <a:avLst>
                <a:gd name="adj" fmla="val 2469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  <p:sp>
          <p:nvSpPr>
            <p:cNvPr id="25" name="Round Same Side Corner Rectangle 82">
              <a:extLst>
                <a:ext uri="{FF2B5EF4-FFF2-40B4-BE49-F238E27FC236}">
                  <a16:creationId xmlns:a16="http://schemas.microsoft.com/office/drawing/2014/main" id="{1037C40C-C21C-8247-B333-ECF7ACDB20D4}"/>
                </a:ext>
              </a:extLst>
            </p:cNvPr>
            <p:cNvSpPr/>
            <p:nvPr/>
          </p:nvSpPr>
          <p:spPr>
            <a:xfrm>
              <a:off x="1034054" y="1712719"/>
              <a:ext cx="2389239" cy="1389296"/>
            </a:xfrm>
            <a:prstGeom prst="round2SameRect">
              <a:avLst>
                <a:gd name="adj1" fmla="val 7022"/>
                <a:gd name="adj2" fmla="val 0"/>
              </a:avLst>
            </a:prstGeom>
            <a:solidFill>
              <a:srgbClr val="4989FF"/>
            </a:solidFill>
            <a:ln w="1270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  <p:sp>
          <p:nvSpPr>
            <p:cNvPr id="26" name="Oval 2">
              <a:extLst>
                <a:ext uri="{FF2B5EF4-FFF2-40B4-BE49-F238E27FC236}">
                  <a16:creationId xmlns:a16="http://schemas.microsoft.com/office/drawing/2014/main" id="{A9FD45FC-A334-BD47-B7A2-6D8C7509F54F}"/>
                </a:ext>
              </a:extLst>
            </p:cNvPr>
            <p:cNvSpPr/>
            <p:nvPr/>
          </p:nvSpPr>
          <p:spPr>
            <a:xfrm>
              <a:off x="1670109" y="2678545"/>
              <a:ext cx="1117129" cy="111712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67C8B2B-66BA-7346-98E8-37D1169F4261}"/>
              </a:ext>
            </a:extLst>
          </p:cNvPr>
          <p:cNvGrpSpPr/>
          <p:nvPr/>
        </p:nvGrpSpPr>
        <p:grpSpPr>
          <a:xfrm>
            <a:off x="1201198" y="1712719"/>
            <a:ext cx="2389239" cy="3938637"/>
            <a:chOff x="1034054" y="1712719"/>
            <a:chExt cx="2389239" cy="3938637"/>
          </a:xfrm>
        </p:grpSpPr>
        <p:sp>
          <p:nvSpPr>
            <p:cNvPr id="10" name="Rounded Rectangle 70">
              <a:extLst>
                <a:ext uri="{FF2B5EF4-FFF2-40B4-BE49-F238E27FC236}">
                  <a16:creationId xmlns:a16="http://schemas.microsoft.com/office/drawing/2014/main" id="{15B615A4-F091-5D41-9156-CF1CF86A01CC}"/>
                </a:ext>
              </a:extLst>
            </p:cNvPr>
            <p:cNvSpPr/>
            <p:nvPr/>
          </p:nvSpPr>
          <p:spPr>
            <a:xfrm>
              <a:off x="1034054" y="1712719"/>
              <a:ext cx="2389239" cy="3938637"/>
            </a:xfrm>
            <a:prstGeom prst="roundRect">
              <a:avLst>
                <a:gd name="adj" fmla="val 2469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  <p:sp>
          <p:nvSpPr>
            <p:cNvPr id="12" name="Round Same Side Corner Rectangle 82">
              <a:extLst>
                <a:ext uri="{FF2B5EF4-FFF2-40B4-BE49-F238E27FC236}">
                  <a16:creationId xmlns:a16="http://schemas.microsoft.com/office/drawing/2014/main" id="{5044256F-BA64-664F-83B1-F5734E95752E}"/>
                </a:ext>
              </a:extLst>
            </p:cNvPr>
            <p:cNvSpPr/>
            <p:nvPr/>
          </p:nvSpPr>
          <p:spPr>
            <a:xfrm>
              <a:off x="1034054" y="1712719"/>
              <a:ext cx="2389239" cy="1389296"/>
            </a:xfrm>
            <a:prstGeom prst="round2SameRect">
              <a:avLst>
                <a:gd name="adj1" fmla="val 7022"/>
                <a:gd name="adj2" fmla="val 0"/>
              </a:avLst>
            </a:prstGeom>
            <a:solidFill>
              <a:srgbClr val="4989FF"/>
            </a:solidFill>
            <a:ln w="1270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  <p:sp>
          <p:nvSpPr>
            <p:cNvPr id="13" name="Oval 2">
              <a:extLst>
                <a:ext uri="{FF2B5EF4-FFF2-40B4-BE49-F238E27FC236}">
                  <a16:creationId xmlns:a16="http://schemas.microsoft.com/office/drawing/2014/main" id="{D65809C4-A1D2-5048-9519-5C7EC956BEFB}"/>
                </a:ext>
              </a:extLst>
            </p:cNvPr>
            <p:cNvSpPr/>
            <p:nvPr/>
          </p:nvSpPr>
          <p:spPr>
            <a:xfrm>
              <a:off x="1670109" y="2678545"/>
              <a:ext cx="1117129" cy="111712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501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拼团类型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7F40C8-2582-4241-896A-01846D0F35F6}"/>
              </a:ext>
            </a:extLst>
          </p:cNvPr>
          <p:cNvSpPr txBox="1">
            <a:spLocks/>
          </p:cNvSpPr>
          <p:nvPr/>
        </p:nvSpPr>
        <p:spPr>
          <a:xfrm>
            <a:off x="1526359" y="1975638"/>
            <a:ext cx="1700012" cy="5400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普通团</a:t>
            </a:r>
            <a:endParaRPr lang="en-US" altLang="zh-CN" sz="24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F86647C-3E9E-A043-8693-0949A150C98C}"/>
              </a:ext>
            </a:extLst>
          </p:cNvPr>
          <p:cNvSpPr/>
          <p:nvPr/>
        </p:nvSpPr>
        <p:spPr>
          <a:xfrm>
            <a:off x="1408163" y="3339691"/>
            <a:ext cx="1936405" cy="1881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分享裂变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清库存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提销量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22D40DF6-54FD-644A-BC9C-BB4144924128}"/>
              </a:ext>
            </a:extLst>
          </p:cNvPr>
          <p:cNvSpPr txBox="1"/>
          <p:nvPr/>
        </p:nvSpPr>
        <p:spPr>
          <a:xfrm>
            <a:off x="5269893" y="2007370"/>
            <a:ext cx="1705042" cy="540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邀新团</a:t>
            </a:r>
            <a:endParaRPr lang="en-US" altLang="zh-CN" sz="24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B0AEC9A-C268-ED44-9D28-20470F4093D7}"/>
              </a:ext>
            </a:extLst>
          </p:cNvPr>
          <p:cNvSpPr/>
          <p:nvPr/>
        </p:nvSpPr>
        <p:spPr>
          <a:xfrm>
            <a:off x="5360914" y="3359720"/>
            <a:ext cx="1564861" cy="1881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老客开团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新人参团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团团拉新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96763DE7-F375-0B48-BAE4-35A8C18671F6}"/>
              </a:ext>
            </a:extLst>
          </p:cNvPr>
          <p:cNvSpPr txBox="1"/>
          <p:nvPr/>
        </p:nvSpPr>
        <p:spPr>
          <a:xfrm>
            <a:off x="9047731" y="1982923"/>
            <a:ext cx="1488617" cy="540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阶梯团</a:t>
            </a:r>
            <a:endParaRPr lang="en-US" altLang="zh-CN" sz="24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76CD393-D1C1-BA48-B06C-2369C551FE73}"/>
              </a:ext>
            </a:extLst>
          </p:cNvPr>
          <p:cNvSpPr/>
          <p:nvPr/>
        </p:nvSpPr>
        <p:spPr>
          <a:xfrm>
            <a:off x="9058331" y="3359720"/>
            <a:ext cx="1519402" cy="1881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多阶梯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多价格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多种选择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pic>
        <p:nvPicPr>
          <p:cNvPr id="11" name="图形 10">
            <a:extLst>
              <a:ext uri="{FF2B5EF4-FFF2-40B4-BE49-F238E27FC236}">
                <a16:creationId xmlns:a16="http://schemas.microsoft.com/office/drawing/2014/main" id="{953D2F95-8D5D-E146-A7F1-788CFBF9D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06913" y="2802097"/>
            <a:ext cx="558143" cy="558143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E1E9AEBF-E85B-CA45-B37F-CFA568594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70908" y="2762842"/>
            <a:ext cx="636653" cy="636653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973694F6-D523-4846-91A9-F5494EBF37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30656" y="2803208"/>
            <a:ext cx="555921" cy="55592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501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拼团类型</a:t>
            </a:r>
            <a:r>
              <a:rPr lang="en-US" altLang="zh-CN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-</a:t>
            </a:r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普通团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7661E3F-A823-B74F-A01F-CD373837DF69}"/>
              </a:ext>
            </a:extLst>
          </p:cNvPr>
          <p:cNvSpPr txBox="1"/>
          <p:nvPr/>
        </p:nvSpPr>
        <p:spPr>
          <a:xfrm>
            <a:off x="1816933" y="1350791"/>
            <a:ext cx="8558135" cy="43295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用户无门槛开团或者参团，达到成团人数即拼团成功。适合</a:t>
            </a:r>
            <a:r>
              <a:rPr lang="zh-CN" altLang="en-US" b="1" dirty="0">
                <a:solidFill>
                  <a:srgbClr val="53ACFE"/>
                </a:solidFill>
                <a:latin typeface="Heiti SC Medium" pitchFamily="2" charset="-128"/>
                <a:ea typeface="Heiti SC Medium" pitchFamily="2" charset="-128"/>
              </a:rPr>
              <a:t>爆款传播</a:t>
            </a:r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、</a:t>
            </a:r>
            <a:r>
              <a:rPr lang="zh-CN" altLang="en-US" b="1" dirty="0">
                <a:solidFill>
                  <a:srgbClr val="53ACFE"/>
                </a:solidFill>
                <a:latin typeface="Heiti SC Medium" pitchFamily="2" charset="-128"/>
                <a:ea typeface="Heiti SC Medium" pitchFamily="2" charset="-128"/>
              </a:rPr>
              <a:t>快速销货</a:t>
            </a:r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1408F6A-2E73-0140-AA75-30F741DB86E8}"/>
              </a:ext>
            </a:extLst>
          </p:cNvPr>
          <p:cNvSpPr txBox="1"/>
          <p:nvPr/>
        </p:nvSpPr>
        <p:spPr>
          <a:xfrm>
            <a:off x="5772964" y="2924530"/>
            <a:ext cx="2069621" cy="53259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b="1" dirty="0">
                <a:latin typeface="Heiti SC Medium" pitchFamily="2" charset="-128"/>
                <a:ea typeface="Heiti SC Medium" pitchFamily="2" charset="-128"/>
              </a:rPr>
              <a:t>支持多种高级规则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1C26820-8311-A94D-80DA-63A181075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90" y="2376497"/>
            <a:ext cx="1994255" cy="3825029"/>
          </a:xfrm>
          <a:prstGeom prst="rect">
            <a:avLst/>
          </a:prstGeom>
        </p:spPr>
      </p:pic>
      <p:sp>
        <p:nvSpPr>
          <p:cNvPr id="13" name="任意多边形 39">
            <a:extLst>
              <a:ext uri="{FF2B5EF4-FFF2-40B4-BE49-F238E27FC236}">
                <a16:creationId xmlns:a16="http://schemas.microsoft.com/office/drawing/2014/main" id="{731D854B-3F13-8B46-91AC-A7C6453E5E98}"/>
              </a:ext>
            </a:extLst>
          </p:cNvPr>
          <p:cNvSpPr/>
          <p:nvPr/>
        </p:nvSpPr>
        <p:spPr>
          <a:xfrm>
            <a:off x="4227881" y="4041503"/>
            <a:ext cx="778714" cy="864350"/>
          </a:xfrm>
          <a:custGeom>
            <a:avLst/>
            <a:gdLst>
              <a:gd name="connsiteX0" fmla="*/ 1460180 w 2920360"/>
              <a:gd name="connsiteY0" fmla="*/ 0 h 3241526"/>
              <a:gd name="connsiteX1" fmla="*/ 1620290 w 2920360"/>
              <a:gd name="connsiteY1" fmla="*/ 42589 h 3241526"/>
              <a:gd name="connsiteX2" fmla="*/ 2760176 w 2920360"/>
              <a:gd name="connsiteY2" fmla="*/ 694444 h 3241526"/>
              <a:gd name="connsiteX3" fmla="*/ 2877272 w 2920360"/>
              <a:gd name="connsiteY3" fmla="*/ 810381 h 3241526"/>
              <a:gd name="connsiteX4" fmla="*/ 2920286 w 2920360"/>
              <a:gd name="connsiteY4" fmla="*/ 958261 h 3241526"/>
              <a:gd name="connsiteX5" fmla="*/ 2920286 w 2920360"/>
              <a:gd name="connsiteY5" fmla="*/ 2266702 h 3241526"/>
              <a:gd name="connsiteX6" fmla="*/ 2877272 w 2920360"/>
              <a:gd name="connsiteY6" fmla="*/ 2431145 h 3241526"/>
              <a:gd name="connsiteX7" fmla="*/ 2763761 w 2920360"/>
              <a:gd name="connsiteY7" fmla="*/ 2544716 h 3241526"/>
              <a:gd name="connsiteX8" fmla="*/ 1623875 w 2920360"/>
              <a:gd name="connsiteY8" fmla="*/ 3196571 h 3241526"/>
              <a:gd name="connsiteX9" fmla="*/ 1460180 w 2920360"/>
              <a:gd name="connsiteY9" fmla="*/ 3241526 h 3241526"/>
              <a:gd name="connsiteX10" fmla="*/ 1295291 w 2920360"/>
              <a:gd name="connsiteY10" fmla="*/ 3195388 h 3241526"/>
              <a:gd name="connsiteX11" fmla="*/ 155404 w 2920360"/>
              <a:gd name="connsiteY11" fmla="*/ 2544716 h 3241526"/>
              <a:gd name="connsiteX12" fmla="*/ 41893 w 2920360"/>
              <a:gd name="connsiteY12" fmla="*/ 2431145 h 3241526"/>
              <a:gd name="connsiteX13" fmla="*/ 74 w 2920360"/>
              <a:gd name="connsiteY13" fmla="*/ 2269068 h 3241526"/>
              <a:gd name="connsiteX14" fmla="*/ 74 w 2920360"/>
              <a:gd name="connsiteY14" fmla="*/ 965359 h 3241526"/>
              <a:gd name="connsiteX15" fmla="*/ 41893 w 2920360"/>
              <a:gd name="connsiteY15" fmla="*/ 810381 h 3241526"/>
              <a:gd name="connsiteX16" fmla="*/ 156599 w 2920360"/>
              <a:gd name="connsiteY16" fmla="*/ 696810 h 3241526"/>
              <a:gd name="connsiteX17" fmla="*/ 1301265 w 2920360"/>
              <a:gd name="connsiteY17" fmla="*/ 42589 h 3241526"/>
              <a:gd name="connsiteX18" fmla="*/ 1460180 w 2920360"/>
              <a:gd name="connsiteY18" fmla="*/ 0 h 324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20360" h="3241526">
                <a:moveTo>
                  <a:pt x="1460180" y="0"/>
                </a:moveTo>
                <a:cubicBezTo>
                  <a:pt x="1518728" y="0"/>
                  <a:pt x="1572496" y="15379"/>
                  <a:pt x="1620290" y="42589"/>
                </a:cubicBezTo>
                <a:lnTo>
                  <a:pt x="2760176" y="694444"/>
                </a:lnTo>
                <a:cubicBezTo>
                  <a:pt x="2806776" y="721653"/>
                  <a:pt x="2848595" y="760694"/>
                  <a:pt x="2877272" y="810381"/>
                </a:cubicBezTo>
                <a:cubicBezTo>
                  <a:pt x="2904753" y="856520"/>
                  <a:pt x="2919091" y="907391"/>
                  <a:pt x="2920286" y="958261"/>
                </a:cubicBezTo>
                <a:lnTo>
                  <a:pt x="2920286" y="2266702"/>
                </a:lnTo>
                <a:cubicBezTo>
                  <a:pt x="2921481" y="2322305"/>
                  <a:pt x="2908338" y="2379091"/>
                  <a:pt x="2877272" y="2431145"/>
                </a:cubicBezTo>
                <a:cubicBezTo>
                  <a:pt x="2849790" y="2479649"/>
                  <a:pt x="2810360" y="2518689"/>
                  <a:pt x="2763761" y="2544716"/>
                </a:cubicBezTo>
                <a:lnTo>
                  <a:pt x="1623875" y="3196571"/>
                </a:lnTo>
                <a:cubicBezTo>
                  <a:pt x="1576081" y="3224964"/>
                  <a:pt x="1519923" y="3241526"/>
                  <a:pt x="1460180" y="3241526"/>
                </a:cubicBezTo>
                <a:cubicBezTo>
                  <a:pt x="1399243" y="3241526"/>
                  <a:pt x="1343085" y="3224964"/>
                  <a:pt x="1295291" y="3195388"/>
                </a:cubicBezTo>
                <a:lnTo>
                  <a:pt x="155404" y="2544716"/>
                </a:lnTo>
                <a:cubicBezTo>
                  <a:pt x="110000" y="2517506"/>
                  <a:pt x="70570" y="2479649"/>
                  <a:pt x="41893" y="2431145"/>
                </a:cubicBezTo>
                <a:cubicBezTo>
                  <a:pt x="12022" y="2380274"/>
                  <a:pt x="-1121" y="2324671"/>
                  <a:pt x="74" y="2269068"/>
                </a:cubicBezTo>
                <a:lnTo>
                  <a:pt x="74" y="965359"/>
                </a:lnTo>
                <a:cubicBezTo>
                  <a:pt x="74" y="913306"/>
                  <a:pt x="13217" y="858886"/>
                  <a:pt x="41893" y="810381"/>
                </a:cubicBezTo>
                <a:cubicBezTo>
                  <a:pt x="70570" y="761877"/>
                  <a:pt x="110000" y="722836"/>
                  <a:pt x="156599" y="696810"/>
                </a:cubicBezTo>
                <a:lnTo>
                  <a:pt x="1301265" y="42589"/>
                </a:lnTo>
                <a:cubicBezTo>
                  <a:pt x="1347864" y="15379"/>
                  <a:pt x="1401633" y="0"/>
                  <a:pt x="1460180" y="0"/>
                </a:cubicBezTo>
                <a:close/>
              </a:path>
            </a:pathLst>
          </a:custGeom>
          <a:solidFill>
            <a:srgbClr val="4989FF"/>
          </a:solidFill>
          <a:ln w="9525" cap="flat" cmpd="sng" algn="ctr">
            <a:noFill/>
            <a:prstDash val="solid"/>
            <a:miter lim="800000"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4F4D50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14" name="任意多边形 39">
            <a:extLst>
              <a:ext uri="{FF2B5EF4-FFF2-40B4-BE49-F238E27FC236}">
                <a16:creationId xmlns:a16="http://schemas.microsoft.com/office/drawing/2014/main" id="{7FBC1E12-AD15-FC43-AB6F-829DCC6382BD}"/>
              </a:ext>
            </a:extLst>
          </p:cNvPr>
          <p:cNvSpPr/>
          <p:nvPr/>
        </p:nvSpPr>
        <p:spPr>
          <a:xfrm>
            <a:off x="5326142" y="4041503"/>
            <a:ext cx="778714" cy="864350"/>
          </a:xfrm>
          <a:custGeom>
            <a:avLst/>
            <a:gdLst>
              <a:gd name="connsiteX0" fmla="*/ 1460180 w 2920360"/>
              <a:gd name="connsiteY0" fmla="*/ 0 h 3241526"/>
              <a:gd name="connsiteX1" fmla="*/ 1620290 w 2920360"/>
              <a:gd name="connsiteY1" fmla="*/ 42589 h 3241526"/>
              <a:gd name="connsiteX2" fmla="*/ 2760176 w 2920360"/>
              <a:gd name="connsiteY2" fmla="*/ 694444 h 3241526"/>
              <a:gd name="connsiteX3" fmla="*/ 2877272 w 2920360"/>
              <a:gd name="connsiteY3" fmla="*/ 810381 h 3241526"/>
              <a:gd name="connsiteX4" fmla="*/ 2920286 w 2920360"/>
              <a:gd name="connsiteY4" fmla="*/ 958261 h 3241526"/>
              <a:gd name="connsiteX5" fmla="*/ 2920286 w 2920360"/>
              <a:gd name="connsiteY5" fmla="*/ 2266702 h 3241526"/>
              <a:gd name="connsiteX6" fmla="*/ 2877272 w 2920360"/>
              <a:gd name="connsiteY6" fmla="*/ 2431145 h 3241526"/>
              <a:gd name="connsiteX7" fmla="*/ 2763761 w 2920360"/>
              <a:gd name="connsiteY7" fmla="*/ 2544716 h 3241526"/>
              <a:gd name="connsiteX8" fmla="*/ 1623875 w 2920360"/>
              <a:gd name="connsiteY8" fmla="*/ 3196571 h 3241526"/>
              <a:gd name="connsiteX9" fmla="*/ 1460180 w 2920360"/>
              <a:gd name="connsiteY9" fmla="*/ 3241526 h 3241526"/>
              <a:gd name="connsiteX10" fmla="*/ 1295291 w 2920360"/>
              <a:gd name="connsiteY10" fmla="*/ 3195388 h 3241526"/>
              <a:gd name="connsiteX11" fmla="*/ 155404 w 2920360"/>
              <a:gd name="connsiteY11" fmla="*/ 2544716 h 3241526"/>
              <a:gd name="connsiteX12" fmla="*/ 41893 w 2920360"/>
              <a:gd name="connsiteY12" fmla="*/ 2431145 h 3241526"/>
              <a:gd name="connsiteX13" fmla="*/ 74 w 2920360"/>
              <a:gd name="connsiteY13" fmla="*/ 2269068 h 3241526"/>
              <a:gd name="connsiteX14" fmla="*/ 74 w 2920360"/>
              <a:gd name="connsiteY14" fmla="*/ 965359 h 3241526"/>
              <a:gd name="connsiteX15" fmla="*/ 41893 w 2920360"/>
              <a:gd name="connsiteY15" fmla="*/ 810381 h 3241526"/>
              <a:gd name="connsiteX16" fmla="*/ 156599 w 2920360"/>
              <a:gd name="connsiteY16" fmla="*/ 696810 h 3241526"/>
              <a:gd name="connsiteX17" fmla="*/ 1301265 w 2920360"/>
              <a:gd name="connsiteY17" fmla="*/ 42589 h 3241526"/>
              <a:gd name="connsiteX18" fmla="*/ 1460180 w 2920360"/>
              <a:gd name="connsiteY18" fmla="*/ 0 h 324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20360" h="3241526">
                <a:moveTo>
                  <a:pt x="1460180" y="0"/>
                </a:moveTo>
                <a:cubicBezTo>
                  <a:pt x="1518728" y="0"/>
                  <a:pt x="1572496" y="15379"/>
                  <a:pt x="1620290" y="42589"/>
                </a:cubicBezTo>
                <a:lnTo>
                  <a:pt x="2760176" y="694444"/>
                </a:lnTo>
                <a:cubicBezTo>
                  <a:pt x="2806776" y="721653"/>
                  <a:pt x="2848595" y="760694"/>
                  <a:pt x="2877272" y="810381"/>
                </a:cubicBezTo>
                <a:cubicBezTo>
                  <a:pt x="2904753" y="856520"/>
                  <a:pt x="2919091" y="907391"/>
                  <a:pt x="2920286" y="958261"/>
                </a:cubicBezTo>
                <a:lnTo>
                  <a:pt x="2920286" y="2266702"/>
                </a:lnTo>
                <a:cubicBezTo>
                  <a:pt x="2921481" y="2322305"/>
                  <a:pt x="2908338" y="2379091"/>
                  <a:pt x="2877272" y="2431145"/>
                </a:cubicBezTo>
                <a:cubicBezTo>
                  <a:pt x="2849790" y="2479649"/>
                  <a:pt x="2810360" y="2518689"/>
                  <a:pt x="2763761" y="2544716"/>
                </a:cubicBezTo>
                <a:lnTo>
                  <a:pt x="1623875" y="3196571"/>
                </a:lnTo>
                <a:cubicBezTo>
                  <a:pt x="1576081" y="3224964"/>
                  <a:pt x="1519923" y="3241526"/>
                  <a:pt x="1460180" y="3241526"/>
                </a:cubicBezTo>
                <a:cubicBezTo>
                  <a:pt x="1399243" y="3241526"/>
                  <a:pt x="1343085" y="3224964"/>
                  <a:pt x="1295291" y="3195388"/>
                </a:cubicBezTo>
                <a:lnTo>
                  <a:pt x="155404" y="2544716"/>
                </a:lnTo>
                <a:cubicBezTo>
                  <a:pt x="110000" y="2517506"/>
                  <a:pt x="70570" y="2479649"/>
                  <a:pt x="41893" y="2431145"/>
                </a:cubicBezTo>
                <a:cubicBezTo>
                  <a:pt x="12022" y="2380274"/>
                  <a:pt x="-1121" y="2324671"/>
                  <a:pt x="74" y="2269068"/>
                </a:cubicBezTo>
                <a:lnTo>
                  <a:pt x="74" y="965359"/>
                </a:lnTo>
                <a:cubicBezTo>
                  <a:pt x="74" y="913306"/>
                  <a:pt x="13217" y="858886"/>
                  <a:pt x="41893" y="810381"/>
                </a:cubicBezTo>
                <a:cubicBezTo>
                  <a:pt x="70570" y="761877"/>
                  <a:pt x="110000" y="722836"/>
                  <a:pt x="156599" y="696810"/>
                </a:cubicBezTo>
                <a:lnTo>
                  <a:pt x="1301265" y="42589"/>
                </a:lnTo>
                <a:cubicBezTo>
                  <a:pt x="1347864" y="15379"/>
                  <a:pt x="1401633" y="0"/>
                  <a:pt x="1460180" y="0"/>
                </a:cubicBezTo>
                <a:close/>
              </a:path>
            </a:pathLst>
          </a:custGeom>
          <a:solidFill>
            <a:srgbClr val="41D8B1"/>
          </a:solidFill>
          <a:ln w="9525" cap="flat" cmpd="sng" algn="ctr">
            <a:noFill/>
            <a:prstDash val="solid"/>
            <a:miter lim="800000"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4F4D50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15" name="任意多边形 39">
            <a:extLst>
              <a:ext uri="{FF2B5EF4-FFF2-40B4-BE49-F238E27FC236}">
                <a16:creationId xmlns:a16="http://schemas.microsoft.com/office/drawing/2014/main" id="{B2417491-DB60-6B44-B7B5-0DD53F95C541}"/>
              </a:ext>
            </a:extLst>
          </p:cNvPr>
          <p:cNvSpPr/>
          <p:nvPr/>
        </p:nvSpPr>
        <p:spPr>
          <a:xfrm>
            <a:off x="6424403" y="4041503"/>
            <a:ext cx="778714" cy="864350"/>
          </a:xfrm>
          <a:custGeom>
            <a:avLst/>
            <a:gdLst>
              <a:gd name="connsiteX0" fmla="*/ 1460180 w 2920360"/>
              <a:gd name="connsiteY0" fmla="*/ 0 h 3241526"/>
              <a:gd name="connsiteX1" fmla="*/ 1620290 w 2920360"/>
              <a:gd name="connsiteY1" fmla="*/ 42589 h 3241526"/>
              <a:gd name="connsiteX2" fmla="*/ 2760176 w 2920360"/>
              <a:gd name="connsiteY2" fmla="*/ 694444 h 3241526"/>
              <a:gd name="connsiteX3" fmla="*/ 2877272 w 2920360"/>
              <a:gd name="connsiteY3" fmla="*/ 810381 h 3241526"/>
              <a:gd name="connsiteX4" fmla="*/ 2920286 w 2920360"/>
              <a:gd name="connsiteY4" fmla="*/ 958261 h 3241526"/>
              <a:gd name="connsiteX5" fmla="*/ 2920286 w 2920360"/>
              <a:gd name="connsiteY5" fmla="*/ 2266702 h 3241526"/>
              <a:gd name="connsiteX6" fmla="*/ 2877272 w 2920360"/>
              <a:gd name="connsiteY6" fmla="*/ 2431145 h 3241526"/>
              <a:gd name="connsiteX7" fmla="*/ 2763761 w 2920360"/>
              <a:gd name="connsiteY7" fmla="*/ 2544716 h 3241526"/>
              <a:gd name="connsiteX8" fmla="*/ 1623875 w 2920360"/>
              <a:gd name="connsiteY8" fmla="*/ 3196571 h 3241526"/>
              <a:gd name="connsiteX9" fmla="*/ 1460180 w 2920360"/>
              <a:gd name="connsiteY9" fmla="*/ 3241526 h 3241526"/>
              <a:gd name="connsiteX10" fmla="*/ 1295291 w 2920360"/>
              <a:gd name="connsiteY10" fmla="*/ 3195388 h 3241526"/>
              <a:gd name="connsiteX11" fmla="*/ 155404 w 2920360"/>
              <a:gd name="connsiteY11" fmla="*/ 2544716 h 3241526"/>
              <a:gd name="connsiteX12" fmla="*/ 41893 w 2920360"/>
              <a:gd name="connsiteY12" fmla="*/ 2431145 h 3241526"/>
              <a:gd name="connsiteX13" fmla="*/ 74 w 2920360"/>
              <a:gd name="connsiteY13" fmla="*/ 2269068 h 3241526"/>
              <a:gd name="connsiteX14" fmla="*/ 74 w 2920360"/>
              <a:gd name="connsiteY14" fmla="*/ 965359 h 3241526"/>
              <a:gd name="connsiteX15" fmla="*/ 41893 w 2920360"/>
              <a:gd name="connsiteY15" fmla="*/ 810381 h 3241526"/>
              <a:gd name="connsiteX16" fmla="*/ 156599 w 2920360"/>
              <a:gd name="connsiteY16" fmla="*/ 696810 h 3241526"/>
              <a:gd name="connsiteX17" fmla="*/ 1301265 w 2920360"/>
              <a:gd name="connsiteY17" fmla="*/ 42589 h 3241526"/>
              <a:gd name="connsiteX18" fmla="*/ 1460180 w 2920360"/>
              <a:gd name="connsiteY18" fmla="*/ 0 h 324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20360" h="3241526">
                <a:moveTo>
                  <a:pt x="1460180" y="0"/>
                </a:moveTo>
                <a:cubicBezTo>
                  <a:pt x="1518728" y="0"/>
                  <a:pt x="1572496" y="15379"/>
                  <a:pt x="1620290" y="42589"/>
                </a:cubicBezTo>
                <a:lnTo>
                  <a:pt x="2760176" y="694444"/>
                </a:lnTo>
                <a:cubicBezTo>
                  <a:pt x="2806776" y="721653"/>
                  <a:pt x="2848595" y="760694"/>
                  <a:pt x="2877272" y="810381"/>
                </a:cubicBezTo>
                <a:cubicBezTo>
                  <a:pt x="2904753" y="856520"/>
                  <a:pt x="2919091" y="907391"/>
                  <a:pt x="2920286" y="958261"/>
                </a:cubicBezTo>
                <a:lnTo>
                  <a:pt x="2920286" y="2266702"/>
                </a:lnTo>
                <a:cubicBezTo>
                  <a:pt x="2921481" y="2322305"/>
                  <a:pt x="2908338" y="2379091"/>
                  <a:pt x="2877272" y="2431145"/>
                </a:cubicBezTo>
                <a:cubicBezTo>
                  <a:pt x="2849790" y="2479649"/>
                  <a:pt x="2810360" y="2518689"/>
                  <a:pt x="2763761" y="2544716"/>
                </a:cubicBezTo>
                <a:lnTo>
                  <a:pt x="1623875" y="3196571"/>
                </a:lnTo>
                <a:cubicBezTo>
                  <a:pt x="1576081" y="3224964"/>
                  <a:pt x="1519923" y="3241526"/>
                  <a:pt x="1460180" y="3241526"/>
                </a:cubicBezTo>
                <a:cubicBezTo>
                  <a:pt x="1399243" y="3241526"/>
                  <a:pt x="1343085" y="3224964"/>
                  <a:pt x="1295291" y="3195388"/>
                </a:cubicBezTo>
                <a:lnTo>
                  <a:pt x="155404" y="2544716"/>
                </a:lnTo>
                <a:cubicBezTo>
                  <a:pt x="110000" y="2517506"/>
                  <a:pt x="70570" y="2479649"/>
                  <a:pt x="41893" y="2431145"/>
                </a:cubicBezTo>
                <a:cubicBezTo>
                  <a:pt x="12022" y="2380274"/>
                  <a:pt x="-1121" y="2324671"/>
                  <a:pt x="74" y="2269068"/>
                </a:cubicBezTo>
                <a:lnTo>
                  <a:pt x="74" y="965359"/>
                </a:lnTo>
                <a:cubicBezTo>
                  <a:pt x="74" y="913306"/>
                  <a:pt x="13217" y="858886"/>
                  <a:pt x="41893" y="810381"/>
                </a:cubicBezTo>
                <a:cubicBezTo>
                  <a:pt x="70570" y="761877"/>
                  <a:pt x="110000" y="722836"/>
                  <a:pt x="156599" y="696810"/>
                </a:cubicBezTo>
                <a:lnTo>
                  <a:pt x="1301265" y="42589"/>
                </a:lnTo>
                <a:cubicBezTo>
                  <a:pt x="1347864" y="15379"/>
                  <a:pt x="1401633" y="0"/>
                  <a:pt x="1460180" y="0"/>
                </a:cubicBezTo>
                <a:close/>
              </a:path>
            </a:pathLst>
          </a:custGeom>
          <a:solidFill>
            <a:srgbClr val="4989FF"/>
          </a:solidFill>
          <a:ln w="9525" cap="flat" cmpd="sng" algn="ctr">
            <a:noFill/>
            <a:prstDash val="solid"/>
            <a:miter lim="800000"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4F4D50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16" name="任意多边形 39">
            <a:extLst>
              <a:ext uri="{FF2B5EF4-FFF2-40B4-BE49-F238E27FC236}">
                <a16:creationId xmlns:a16="http://schemas.microsoft.com/office/drawing/2014/main" id="{1726A5A4-3007-B847-94E8-76B4A3C503A9}"/>
              </a:ext>
            </a:extLst>
          </p:cNvPr>
          <p:cNvSpPr/>
          <p:nvPr/>
        </p:nvSpPr>
        <p:spPr>
          <a:xfrm>
            <a:off x="7522664" y="4041503"/>
            <a:ext cx="778714" cy="864350"/>
          </a:xfrm>
          <a:custGeom>
            <a:avLst/>
            <a:gdLst>
              <a:gd name="connsiteX0" fmla="*/ 1460180 w 2920360"/>
              <a:gd name="connsiteY0" fmla="*/ 0 h 3241526"/>
              <a:gd name="connsiteX1" fmla="*/ 1620290 w 2920360"/>
              <a:gd name="connsiteY1" fmla="*/ 42589 h 3241526"/>
              <a:gd name="connsiteX2" fmla="*/ 2760176 w 2920360"/>
              <a:gd name="connsiteY2" fmla="*/ 694444 h 3241526"/>
              <a:gd name="connsiteX3" fmla="*/ 2877272 w 2920360"/>
              <a:gd name="connsiteY3" fmla="*/ 810381 h 3241526"/>
              <a:gd name="connsiteX4" fmla="*/ 2920286 w 2920360"/>
              <a:gd name="connsiteY4" fmla="*/ 958261 h 3241526"/>
              <a:gd name="connsiteX5" fmla="*/ 2920286 w 2920360"/>
              <a:gd name="connsiteY5" fmla="*/ 2266702 h 3241526"/>
              <a:gd name="connsiteX6" fmla="*/ 2877272 w 2920360"/>
              <a:gd name="connsiteY6" fmla="*/ 2431145 h 3241526"/>
              <a:gd name="connsiteX7" fmla="*/ 2763761 w 2920360"/>
              <a:gd name="connsiteY7" fmla="*/ 2544716 h 3241526"/>
              <a:gd name="connsiteX8" fmla="*/ 1623875 w 2920360"/>
              <a:gd name="connsiteY8" fmla="*/ 3196571 h 3241526"/>
              <a:gd name="connsiteX9" fmla="*/ 1460180 w 2920360"/>
              <a:gd name="connsiteY9" fmla="*/ 3241526 h 3241526"/>
              <a:gd name="connsiteX10" fmla="*/ 1295291 w 2920360"/>
              <a:gd name="connsiteY10" fmla="*/ 3195388 h 3241526"/>
              <a:gd name="connsiteX11" fmla="*/ 155404 w 2920360"/>
              <a:gd name="connsiteY11" fmla="*/ 2544716 h 3241526"/>
              <a:gd name="connsiteX12" fmla="*/ 41893 w 2920360"/>
              <a:gd name="connsiteY12" fmla="*/ 2431145 h 3241526"/>
              <a:gd name="connsiteX13" fmla="*/ 74 w 2920360"/>
              <a:gd name="connsiteY13" fmla="*/ 2269068 h 3241526"/>
              <a:gd name="connsiteX14" fmla="*/ 74 w 2920360"/>
              <a:gd name="connsiteY14" fmla="*/ 965359 h 3241526"/>
              <a:gd name="connsiteX15" fmla="*/ 41893 w 2920360"/>
              <a:gd name="connsiteY15" fmla="*/ 810381 h 3241526"/>
              <a:gd name="connsiteX16" fmla="*/ 156599 w 2920360"/>
              <a:gd name="connsiteY16" fmla="*/ 696810 h 3241526"/>
              <a:gd name="connsiteX17" fmla="*/ 1301265 w 2920360"/>
              <a:gd name="connsiteY17" fmla="*/ 42589 h 3241526"/>
              <a:gd name="connsiteX18" fmla="*/ 1460180 w 2920360"/>
              <a:gd name="connsiteY18" fmla="*/ 0 h 324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20360" h="3241526">
                <a:moveTo>
                  <a:pt x="1460180" y="0"/>
                </a:moveTo>
                <a:cubicBezTo>
                  <a:pt x="1518728" y="0"/>
                  <a:pt x="1572496" y="15379"/>
                  <a:pt x="1620290" y="42589"/>
                </a:cubicBezTo>
                <a:lnTo>
                  <a:pt x="2760176" y="694444"/>
                </a:lnTo>
                <a:cubicBezTo>
                  <a:pt x="2806776" y="721653"/>
                  <a:pt x="2848595" y="760694"/>
                  <a:pt x="2877272" y="810381"/>
                </a:cubicBezTo>
                <a:cubicBezTo>
                  <a:pt x="2904753" y="856520"/>
                  <a:pt x="2919091" y="907391"/>
                  <a:pt x="2920286" y="958261"/>
                </a:cubicBezTo>
                <a:lnTo>
                  <a:pt x="2920286" y="2266702"/>
                </a:lnTo>
                <a:cubicBezTo>
                  <a:pt x="2921481" y="2322305"/>
                  <a:pt x="2908338" y="2379091"/>
                  <a:pt x="2877272" y="2431145"/>
                </a:cubicBezTo>
                <a:cubicBezTo>
                  <a:pt x="2849790" y="2479649"/>
                  <a:pt x="2810360" y="2518689"/>
                  <a:pt x="2763761" y="2544716"/>
                </a:cubicBezTo>
                <a:lnTo>
                  <a:pt x="1623875" y="3196571"/>
                </a:lnTo>
                <a:cubicBezTo>
                  <a:pt x="1576081" y="3224964"/>
                  <a:pt x="1519923" y="3241526"/>
                  <a:pt x="1460180" y="3241526"/>
                </a:cubicBezTo>
                <a:cubicBezTo>
                  <a:pt x="1399243" y="3241526"/>
                  <a:pt x="1343085" y="3224964"/>
                  <a:pt x="1295291" y="3195388"/>
                </a:cubicBezTo>
                <a:lnTo>
                  <a:pt x="155404" y="2544716"/>
                </a:lnTo>
                <a:cubicBezTo>
                  <a:pt x="110000" y="2517506"/>
                  <a:pt x="70570" y="2479649"/>
                  <a:pt x="41893" y="2431145"/>
                </a:cubicBezTo>
                <a:cubicBezTo>
                  <a:pt x="12022" y="2380274"/>
                  <a:pt x="-1121" y="2324671"/>
                  <a:pt x="74" y="2269068"/>
                </a:cubicBezTo>
                <a:lnTo>
                  <a:pt x="74" y="965359"/>
                </a:lnTo>
                <a:cubicBezTo>
                  <a:pt x="74" y="913306"/>
                  <a:pt x="13217" y="858886"/>
                  <a:pt x="41893" y="810381"/>
                </a:cubicBezTo>
                <a:cubicBezTo>
                  <a:pt x="70570" y="761877"/>
                  <a:pt x="110000" y="722836"/>
                  <a:pt x="156599" y="696810"/>
                </a:cubicBezTo>
                <a:lnTo>
                  <a:pt x="1301265" y="42589"/>
                </a:lnTo>
                <a:cubicBezTo>
                  <a:pt x="1347864" y="15379"/>
                  <a:pt x="1401633" y="0"/>
                  <a:pt x="1460180" y="0"/>
                </a:cubicBezTo>
                <a:close/>
              </a:path>
            </a:pathLst>
          </a:custGeom>
          <a:solidFill>
            <a:srgbClr val="41D8B1"/>
          </a:solidFill>
          <a:ln w="9525" cap="flat" cmpd="sng" algn="ctr">
            <a:noFill/>
            <a:prstDash val="solid"/>
            <a:miter lim="800000"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4F4D50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17" name="任意多边形 39">
            <a:extLst>
              <a:ext uri="{FF2B5EF4-FFF2-40B4-BE49-F238E27FC236}">
                <a16:creationId xmlns:a16="http://schemas.microsoft.com/office/drawing/2014/main" id="{E7536011-9E9C-AD44-804B-74954E765058}"/>
              </a:ext>
            </a:extLst>
          </p:cNvPr>
          <p:cNvSpPr/>
          <p:nvPr/>
        </p:nvSpPr>
        <p:spPr>
          <a:xfrm>
            <a:off x="8620926" y="4041503"/>
            <a:ext cx="778714" cy="864350"/>
          </a:xfrm>
          <a:custGeom>
            <a:avLst/>
            <a:gdLst>
              <a:gd name="connsiteX0" fmla="*/ 1460180 w 2920360"/>
              <a:gd name="connsiteY0" fmla="*/ 0 h 3241526"/>
              <a:gd name="connsiteX1" fmla="*/ 1620290 w 2920360"/>
              <a:gd name="connsiteY1" fmla="*/ 42589 h 3241526"/>
              <a:gd name="connsiteX2" fmla="*/ 2760176 w 2920360"/>
              <a:gd name="connsiteY2" fmla="*/ 694444 h 3241526"/>
              <a:gd name="connsiteX3" fmla="*/ 2877272 w 2920360"/>
              <a:gd name="connsiteY3" fmla="*/ 810381 h 3241526"/>
              <a:gd name="connsiteX4" fmla="*/ 2920286 w 2920360"/>
              <a:gd name="connsiteY4" fmla="*/ 958261 h 3241526"/>
              <a:gd name="connsiteX5" fmla="*/ 2920286 w 2920360"/>
              <a:gd name="connsiteY5" fmla="*/ 2266702 h 3241526"/>
              <a:gd name="connsiteX6" fmla="*/ 2877272 w 2920360"/>
              <a:gd name="connsiteY6" fmla="*/ 2431145 h 3241526"/>
              <a:gd name="connsiteX7" fmla="*/ 2763761 w 2920360"/>
              <a:gd name="connsiteY7" fmla="*/ 2544716 h 3241526"/>
              <a:gd name="connsiteX8" fmla="*/ 1623875 w 2920360"/>
              <a:gd name="connsiteY8" fmla="*/ 3196571 h 3241526"/>
              <a:gd name="connsiteX9" fmla="*/ 1460180 w 2920360"/>
              <a:gd name="connsiteY9" fmla="*/ 3241526 h 3241526"/>
              <a:gd name="connsiteX10" fmla="*/ 1295291 w 2920360"/>
              <a:gd name="connsiteY10" fmla="*/ 3195388 h 3241526"/>
              <a:gd name="connsiteX11" fmla="*/ 155404 w 2920360"/>
              <a:gd name="connsiteY11" fmla="*/ 2544716 h 3241526"/>
              <a:gd name="connsiteX12" fmla="*/ 41893 w 2920360"/>
              <a:gd name="connsiteY12" fmla="*/ 2431145 h 3241526"/>
              <a:gd name="connsiteX13" fmla="*/ 74 w 2920360"/>
              <a:gd name="connsiteY13" fmla="*/ 2269068 h 3241526"/>
              <a:gd name="connsiteX14" fmla="*/ 74 w 2920360"/>
              <a:gd name="connsiteY14" fmla="*/ 965359 h 3241526"/>
              <a:gd name="connsiteX15" fmla="*/ 41893 w 2920360"/>
              <a:gd name="connsiteY15" fmla="*/ 810381 h 3241526"/>
              <a:gd name="connsiteX16" fmla="*/ 156599 w 2920360"/>
              <a:gd name="connsiteY16" fmla="*/ 696810 h 3241526"/>
              <a:gd name="connsiteX17" fmla="*/ 1301265 w 2920360"/>
              <a:gd name="connsiteY17" fmla="*/ 42589 h 3241526"/>
              <a:gd name="connsiteX18" fmla="*/ 1460180 w 2920360"/>
              <a:gd name="connsiteY18" fmla="*/ 0 h 324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20360" h="3241526">
                <a:moveTo>
                  <a:pt x="1460180" y="0"/>
                </a:moveTo>
                <a:cubicBezTo>
                  <a:pt x="1518728" y="0"/>
                  <a:pt x="1572496" y="15379"/>
                  <a:pt x="1620290" y="42589"/>
                </a:cubicBezTo>
                <a:lnTo>
                  <a:pt x="2760176" y="694444"/>
                </a:lnTo>
                <a:cubicBezTo>
                  <a:pt x="2806776" y="721653"/>
                  <a:pt x="2848595" y="760694"/>
                  <a:pt x="2877272" y="810381"/>
                </a:cubicBezTo>
                <a:cubicBezTo>
                  <a:pt x="2904753" y="856520"/>
                  <a:pt x="2919091" y="907391"/>
                  <a:pt x="2920286" y="958261"/>
                </a:cubicBezTo>
                <a:lnTo>
                  <a:pt x="2920286" y="2266702"/>
                </a:lnTo>
                <a:cubicBezTo>
                  <a:pt x="2921481" y="2322305"/>
                  <a:pt x="2908338" y="2379091"/>
                  <a:pt x="2877272" y="2431145"/>
                </a:cubicBezTo>
                <a:cubicBezTo>
                  <a:pt x="2849790" y="2479649"/>
                  <a:pt x="2810360" y="2518689"/>
                  <a:pt x="2763761" y="2544716"/>
                </a:cubicBezTo>
                <a:lnTo>
                  <a:pt x="1623875" y="3196571"/>
                </a:lnTo>
                <a:cubicBezTo>
                  <a:pt x="1576081" y="3224964"/>
                  <a:pt x="1519923" y="3241526"/>
                  <a:pt x="1460180" y="3241526"/>
                </a:cubicBezTo>
                <a:cubicBezTo>
                  <a:pt x="1399243" y="3241526"/>
                  <a:pt x="1343085" y="3224964"/>
                  <a:pt x="1295291" y="3195388"/>
                </a:cubicBezTo>
                <a:lnTo>
                  <a:pt x="155404" y="2544716"/>
                </a:lnTo>
                <a:cubicBezTo>
                  <a:pt x="110000" y="2517506"/>
                  <a:pt x="70570" y="2479649"/>
                  <a:pt x="41893" y="2431145"/>
                </a:cubicBezTo>
                <a:cubicBezTo>
                  <a:pt x="12022" y="2380274"/>
                  <a:pt x="-1121" y="2324671"/>
                  <a:pt x="74" y="2269068"/>
                </a:cubicBezTo>
                <a:lnTo>
                  <a:pt x="74" y="965359"/>
                </a:lnTo>
                <a:cubicBezTo>
                  <a:pt x="74" y="913306"/>
                  <a:pt x="13217" y="858886"/>
                  <a:pt x="41893" y="810381"/>
                </a:cubicBezTo>
                <a:cubicBezTo>
                  <a:pt x="70570" y="761877"/>
                  <a:pt x="110000" y="722836"/>
                  <a:pt x="156599" y="696810"/>
                </a:cubicBezTo>
                <a:lnTo>
                  <a:pt x="1301265" y="42589"/>
                </a:lnTo>
                <a:cubicBezTo>
                  <a:pt x="1347864" y="15379"/>
                  <a:pt x="1401633" y="0"/>
                  <a:pt x="1460180" y="0"/>
                </a:cubicBezTo>
                <a:close/>
              </a:path>
            </a:pathLst>
          </a:custGeom>
          <a:solidFill>
            <a:srgbClr val="4989FF"/>
          </a:solidFill>
          <a:ln w="9525" cap="flat" cmpd="sng" algn="ctr">
            <a:noFill/>
            <a:prstDash val="solid"/>
            <a:miter lim="800000"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4F4D50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1F11D5B-1849-244C-83E5-4DD1866CED00}"/>
              </a:ext>
            </a:extLst>
          </p:cNvPr>
          <p:cNvSpPr txBox="1"/>
          <p:nvPr/>
        </p:nvSpPr>
        <p:spPr>
          <a:xfrm>
            <a:off x="4307845" y="415051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设置</a:t>
            </a:r>
            <a:endParaRPr lang="en-US" altLang="zh-CN" sz="1600" dirty="0">
              <a:solidFill>
                <a:schemeClr val="bg1"/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r>
              <a:rPr lang="zh-CN" altLang="en-US" sz="1600" dirty="0">
                <a:solidFill>
                  <a:schemeClr val="bg1"/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散团</a:t>
            </a:r>
            <a:endParaRPr kumimoji="1" lang="zh-CN" altLang="en-US" sz="1600" dirty="0">
              <a:solidFill>
                <a:schemeClr val="bg1"/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FB3C4C9-9E06-204C-99ED-9B83D4DB856A}"/>
              </a:ext>
            </a:extLst>
          </p:cNvPr>
          <p:cNvSpPr txBox="1"/>
          <p:nvPr/>
        </p:nvSpPr>
        <p:spPr>
          <a:xfrm>
            <a:off x="5423443" y="415051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模拟</a:t>
            </a:r>
            <a:endParaRPr lang="en-US" altLang="zh-CN" sz="1600" dirty="0">
              <a:solidFill>
                <a:schemeClr val="bg1"/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r>
              <a:rPr lang="zh-CN" altLang="en-US" sz="1600" dirty="0">
                <a:solidFill>
                  <a:schemeClr val="bg1"/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成团</a:t>
            </a:r>
            <a:endParaRPr kumimoji="1" lang="zh-CN" altLang="en-US" sz="1600" dirty="0">
              <a:solidFill>
                <a:schemeClr val="bg1"/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DEF46DC-3441-7041-AD3A-01D5A278779F}"/>
              </a:ext>
            </a:extLst>
          </p:cNvPr>
          <p:cNvSpPr txBox="1"/>
          <p:nvPr/>
        </p:nvSpPr>
        <p:spPr>
          <a:xfrm>
            <a:off x="6510258" y="415051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叠加</a:t>
            </a:r>
            <a:endParaRPr lang="en-US" altLang="zh-CN" sz="1600" dirty="0">
              <a:solidFill>
                <a:schemeClr val="bg1"/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r>
              <a:rPr lang="zh-CN" altLang="en-US" sz="1600" dirty="0">
                <a:solidFill>
                  <a:schemeClr val="bg1"/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优惠</a:t>
            </a:r>
            <a:endParaRPr kumimoji="1" lang="zh-CN" altLang="en-US" sz="1600" dirty="0">
              <a:solidFill>
                <a:schemeClr val="bg1"/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5D221C1-4B93-EF47-B774-F55464C64781}"/>
              </a:ext>
            </a:extLst>
          </p:cNvPr>
          <p:cNvSpPr txBox="1"/>
          <p:nvPr/>
        </p:nvSpPr>
        <p:spPr>
          <a:xfrm>
            <a:off x="7608519" y="4289012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限购</a:t>
            </a:r>
            <a:endParaRPr kumimoji="1" lang="zh-CN" altLang="en-US" sz="1600" dirty="0">
              <a:solidFill>
                <a:schemeClr val="bg1"/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69C5F30-072B-8549-AF9A-C310C28286C2}"/>
              </a:ext>
            </a:extLst>
          </p:cNvPr>
          <p:cNvSpPr txBox="1"/>
          <p:nvPr/>
        </p:nvSpPr>
        <p:spPr>
          <a:xfrm>
            <a:off x="8706781" y="4289012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包邮</a:t>
            </a:r>
            <a:endParaRPr kumimoji="1" lang="zh-CN" altLang="en-US" sz="1600" dirty="0">
              <a:solidFill>
                <a:schemeClr val="bg1"/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1764739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D01E819E-C09D-7941-B6F7-4AB8F9AF2D2C}"/>
              </a:ext>
            </a:extLst>
          </p:cNvPr>
          <p:cNvSpPr txBox="1"/>
          <p:nvPr/>
        </p:nvSpPr>
        <p:spPr>
          <a:xfrm>
            <a:off x="1471036" y="3144132"/>
            <a:ext cx="3209119" cy="56263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501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拼团类型</a:t>
            </a:r>
            <a:r>
              <a:rPr lang="en-US" altLang="zh-CN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-</a:t>
            </a:r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邀新团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CE0234-2A1A-EF44-8AB9-66D46FEBA210}"/>
              </a:ext>
            </a:extLst>
          </p:cNvPr>
          <p:cNvSpPr txBox="1"/>
          <p:nvPr/>
        </p:nvSpPr>
        <p:spPr>
          <a:xfrm>
            <a:off x="1816933" y="1350791"/>
            <a:ext cx="8558135" cy="43295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新</a:t>
            </a:r>
            <a:r>
              <a:rPr lang="en-US" altLang="zh-CN" dirty="0">
                <a:latin typeface="Heiti SC Medium" pitchFamily="2" charset="-128"/>
                <a:ea typeface="Heiti SC Medium" pitchFamily="2" charset="-128"/>
              </a:rPr>
              <a:t>/</a:t>
            </a:r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老用户均可开团，只能新用户参团，精准有效拉新，获取更多客户资源。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4995C90-F616-8C49-8269-8AFBC886A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186" y="2396197"/>
            <a:ext cx="1994255" cy="382502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41B4502-362C-DE40-AF26-AA234809BA9C}"/>
              </a:ext>
            </a:extLst>
          </p:cNvPr>
          <p:cNvSpPr txBox="1"/>
          <p:nvPr/>
        </p:nvSpPr>
        <p:spPr>
          <a:xfrm>
            <a:off x="1601488" y="3175591"/>
            <a:ext cx="3282512" cy="4997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未支付过商品订单视为</a:t>
            </a:r>
            <a:r>
              <a:rPr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新用户</a:t>
            </a:r>
            <a:endParaRPr lang="zh-CN" altLang="en-US" sz="1600" b="1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50D6B9-1FE4-6542-B549-BD4ED7804285}"/>
              </a:ext>
            </a:extLst>
          </p:cNvPr>
          <p:cNvSpPr txBox="1"/>
          <p:nvPr/>
        </p:nvSpPr>
        <p:spPr>
          <a:xfrm>
            <a:off x="1601488" y="3964134"/>
            <a:ext cx="4877970" cy="130595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后台支持设置新用户定义是否包含线下订单，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sym typeface="+mn-ea"/>
              </a:rPr>
              <a:t>满足商家不同目的的拉新需求，发展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全新客户或者促使线下客户使用网店。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F24DE3D-F1A9-CF4D-BF50-9D8680DDA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235" y="5100066"/>
            <a:ext cx="2753108" cy="611802"/>
          </a:xfrm>
          <a:prstGeom prst="rect">
            <a:avLst/>
          </a:prstGeom>
          <a:effectLst>
            <a:outerShdw blurRad="215900" dist="50800" dir="5400000" algn="ctr" rotWithShape="0">
              <a:srgbClr val="000000">
                <a:alpha val="43000"/>
              </a:srgb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C1DAF5E-2AD6-654C-B05F-6A9F08708C27}"/>
              </a:ext>
            </a:extLst>
          </p:cNvPr>
          <p:cNvSpPr/>
          <p:nvPr/>
        </p:nvSpPr>
        <p:spPr>
          <a:xfrm>
            <a:off x="7728558" y="5414527"/>
            <a:ext cx="2621457" cy="171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7C8ECCB-F46F-C346-BAB0-BFF99CE3625E}"/>
              </a:ext>
            </a:extLst>
          </p:cNvPr>
          <p:cNvSpPr txBox="1"/>
          <p:nvPr/>
        </p:nvSpPr>
        <p:spPr>
          <a:xfrm>
            <a:off x="7684972" y="5384749"/>
            <a:ext cx="27116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solidFill>
                  <a:srgbClr val="B0ADAA"/>
                </a:solidFill>
                <a:latin typeface="Noto Sans S Chinese Light" panose="020B0300000000000000" pitchFamily="34" charset="-128"/>
                <a:ea typeface="Noto Sans S Chinese Light" panose="020B0300000000000000" pitchFamily="34" charset="-128"/>
              </a:rPr>
              <a:t>支付开团邀请</a:t>
            </a:r>
            <a:r>
              <a:rPr kumimoji="1" lang="en-US" altLang="zh-CN" sz="900" dirty="0">
                <a:solidFill>
                  <a:srgbClr val="B0ADAA"/>
                </a:solidFill>
                <a:latin typeface="Noto Sans S Chinese Light" panose="020B0300000000000000" pitchFamily="34" charset="-128"/>
                <a:ea typeface="Noto Sans S Chinese Light" panose="020B0300000000000000" pitchFamily="34" charset="-128"/>
              </a:rPr>
              <a:t>1</a:t>
            </a:r>
            <a:r>
              <a:rPr kumimoji="1" lang="zh-CN" altLang="en-US" sz="900" dirty="0">
                <a:solidFill>
                  <a:srgbClr val="B0ADAA"/>
                </a:solidFill>
                <a:latin typeface="Noto Sans S Chinese Light" panose="020B0300000000000000" pitchFamily="34" charset="-128"/>
                <a:ea typeface="Noto Sans S Chinese Light" panose="020B0300000000000000" pitchFamily="34" charset="-128"/>
              </a:rPr>
              <a:t>名新用户参团，人数不足自动退款。</a:t>
            </a:r>
          </a:p>
        </p:txBody>
      </p:sp>
    </p:spTree>
    <p:extLst>
      <p:ext uri="{BB962C8B-B14F-4D97-AF65-F5344CB8AC3E}">
        <p14:creationId xmlns:p14="http://schemas.microsoft.com/office/powerpoint/2010/main" val="3756223720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333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拼团类型</a:t>
            </a:r>
            <a:r>
              <a:rPr lang="en-US" altLang="zh-CN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-</a:t>
            </a:r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阶梯团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3CC13B0-8B62-E74D-AECC-08FD699F1563}"/>
              </a:ext>
            </a:extLst>
          </p:cNvPr>
          <p:cNvSpPr txBox="1"/>
          <p:nvPr/>
        </p:nvSpPr>
        <p:spPr>
          <a:xfrm>
            <a:off x="1611473" y="1350791"/>
            <a:ext cx="8969054" cy="43295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成团人数阶梯设置，人数越多越优惠，用户开团时自由选择成团人数，享受对应优惠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63E8CEC-8481-D04B-9CB0-779F613C0D48}"/>
              </a:ext>
            </a:extLst>
          </p:cNvPr>
          <p:cNvSpPr txBox="1"/>
          <p:nvPr/>
        </p:nvSpPr>
        <p:spPr>
          <a:xfrm>
            <a:off x="5133814" y="3904369"/>
            <a:ext cx="4695186" cy="93296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sym typeface="+mn-ea"/>
              </a:rPr>
              <a:t>有效平衡营销成本和成团门槛，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sym typeface="+mn-ea"/>
              </a:rPr>
              <a:t>既不浪费用户的分享能力，又能降低成团失败率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75B2898-E9AE-624E-A8AB-8D6465FAC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33" y="2356917"/>
            <a:ext cx="2092577" cy="401361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0DE72EE-C49A-434D-8447-C50BB6D37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615" y="5027554"/>
            <a:ext cx="2633583" cy="818125"/>
          </a:xfrm>
          <a:prstGeom prst="rect">
            <a:avLst/>
          </a:prstGeom>
          <a:effectLst>
            <a:outerShdw blurRad="215900" dir="5400000" sx="95000" sy="95000" algn="ctr" rotWithShape="0">
              <a:srgbClr val="000000">
                <a:alpha val="35000"/>
              </a:srgbClr>
            </a:outerShdw>
          </a:effec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7EE86A7-FABE-E54A-8BCC-0AE261B1ABCF}"/>
              </a:ext>
            </a:extLst>
          </p:cNvPr>
          <p:cNvSpPr txBox="1"/>
          <p:nvPr/>
        </p:nvSpPr>
        <p:spPr>
          <a:xfrm>
            <a:off x="4948376" y="3144132"/>
            <a:ext cx="2268501" cy="56263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3002320-6D46-F84F-AB11-67E1B737ED2D}"/>
              </a:ext>
            </a:extLst>
          </p:cNvPr>
          <p:cNvSpPr txBox="1"/>
          <p:nvPr/>
        </p:nvSpPr>
        <p:spPr>
          <a:xfrm>
            <a:off x="5133814" y="3194256"/>
            <a:ext cx="2180012" cy="42278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Heiti SC Light" panose="02000000000000000000" pitchFamily="2" charset="-128"/>
                <a:ea typeface="Heiti SC Light" panose="02000000000000000000" pitchFamily="2" charset="-128"/>
                <a:sym typeface="+mn-ea"/>
              </a:rPr>
              <a:t>将选择权交给用户</a:t>
            </a:r>
            <a:endParaRPr lang="zh-CN" altLang="en-US" sz="1600" b="1" dirty="0">
              <a:solidFill>
                <a:schemeClr val="bg1"/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5216179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501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多种条件自定义，满足不同场景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23AE2845-D244-764C-8EA4-6FC6F16373DB}"/>
              </a:ext>
            </a:extLst>
          </p:cNvPr>
          <p:cNvGrpSpPr/>
          <p:nvPr/>
        </p:nvGrpSpPr>
        <p:grpSpPr>
          <a:xfrm>
            <a:off x="1288095" y="1826245"/>
            <a:ext cx="2271113" cy="3694366"/>
            <a:chOff x="1081701" y="1694270"/>
            <a:chExt cx="2271113" cy="3694366"/>
          </a:xfrm>
        </p:grpSpPr>
        <p:sp>
          <p:nvSpPr>
            <p:cNvPr id="10" name="Rectangle 45">
              <a:extLst>
                <a:ext uri="{FF2B5EF4-FFF2-40B4-BE49-F238E27FC236}">
                  <a16:creationId xmlns:a16="http://schemas.microsoft.com/office/drawing/2014/main" id="{93031C55-38A3-964F-A5F1-9966971D5171}"/>
                </a:ext>
              </a:extLst>
            </p:cNvPr>
            <p:cNvSpPr/>
            <p:nvPr/>
          </p:nvSpPr>
          <p:spPr>
            <a:xfrm>
              <a:off x="1081701" y="1694271"/>
              <a:ext cx="2271113" cy="36943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0" sx="90000" sy="90000" algn="ctr" rotWithShape="0">
                <a:sysClr val="windowText" lastClr="000000">
                  <a:lumMod val="95000"/>
                  <a:lumOff val="5000"/>
                  <a:alpha val="15000"/>
                </a:sys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  <p:sp>
          <p:nvSpPr>
            <p:cNvPr id="11" name="Rectangle 58">
              <a:extLst>
                <a:ext uri="{FF2B5EF4-FFF2-40B4-BE49-F238E27FC236}">
                  <a16:creationId xmlns:a16="http://schemas.microsoft.com/office/drawing/2014/main" id="{CAB64D7E-9285-0B43-A203-6CF57C77E0EB}"/>
                </a:ext>
              </a:extLst>
            </p:cNvPr>
            <p:cNvSpPr/>
            <p:nvPr/>
          </p:nvSpPr>
          <p:spPr>
            <a:xfrm>
              <a:off x="1081701" y="1694270"/>
              <a:ext cx="2271113" cy="1796182"/>
            </a:xfrm>
            <a:prstGeom prst="rect">
              <a:avLst/>
            </a:prstGeom>
            <a:solidFill>
              <a:srgbClr val="4989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F96DB1DF-E36C-F644-A196-0BBEAFDBCE11}"/>
                </a:ext>
              </a:extLst>
            </p:cNvPr>
            <p:cNvSpPr/>
            <p:nvPr/>
          </p:nvSpPr>
          <p:spPr>
            <a:xfrm>
              <a:off x="1175114" y="3873160"/>
              <a:ext cx="2084286" cy="773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iti SC Light" panose="02000000000000000000" pitchFamily="2" charset="-128"/>
                  <a:ea typeface="Heiti SC Light" panose="02000000000000000000" pitchFamily="2" charset="-128"/>
                </a:rPr>
                <a:t>提高团长积极性，不断分享裂变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endParaRPr>
            </a:p>
          </p:txBody>
        </p:sp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DCF9A0B5-0183-964E-A3B2-98BA7523902B}"/>
                </a:ext>
              </a:extLst>
            </p:cNvPr>
            <p:cNvSpPr/>
            <p:nvPr/>
          </p:nvSpPr>
          <p:spPr>
            <a:xfrm>
              <a:off x="1563787" y="1937706"/>
              <a:ext cx="1306940" cy="13069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F7F3626-8418-1642-971B-1DBE3B5290B5}"/>
                </a:ext>
              </a:extLst>
            </p:cNvPr>
            <p:cNvSpPr txBox="1"/>
            <p:nvPr/>
          </p:nvSpPr>
          <p:spPr>
            <a:xfrm>
              <a:off x="1663259" y="2271254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1890FF"/>
                  </a:solidFill>
                  <a:latin typeface="Heiti SC Medium" pitchFamily="2" charset="-128"/>
                  <a:ea typeface="Heiti SC Medium" pitchFamily="2" charset="-128"/>
                </a:rPr>
                <a:t>团长专属</a:t>
              </a:r>
              <a:endParaRPr lang="en-US" altLang="zh-CN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endParaRPr>
            </a:p>
            <a:p>
              <a:pPr algn="ctr"/>
              <a:r>
                <a:rPr lang="zh-CN" altLang="en-US" dirty="0">
                  <a:solidFill>
                    <a:srgbClr val="1890FF"/>
                  </a:solidFill>
                  <a:latin typeface="Heiti SC Medium" pitchFamily="2" charset="-128"/>
                  <a:ea typeface="Heiti SC Medium" pitchFamily="2" charset="-128"/>
                </a:rPr>
                <a:t>优惠</a:t>
              </a:r>
              <a:endParaRPr lang="en-US" altLang="zh-CN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82C2426-82B5-7642-8B43-7921CE2BB9CF}"/>
              </a:ext>
            </a:extLst>
          </p:cNvPr>
          <p:cNvGrpSpPr/>
          <p:nvPr/>
        </p:nvGrpSpPr>
        <p:grpSpPr>
          <a:xfrm>
            <a:off x="4960444" y="1826245"/>
            <a:ext cx="2271113" cy="3694366"/>
            <a:chOff x="4385340" y="1694270"/>
            <a:chExt cx="2271113" cy="3694366"/>
          </a:xfrm>
        </p:grpSpPr>
        <p:sp>
          <p:nvSpPr>
            <p:cNvPr id="17" name="Rectangle 45">
              <a:extLst>
                <a:ext uri="{FF2B5EF4-FFF2-40B4-BE49-F238E27FC236}">
                  <a16:creationId xmlns:a16="http://schemas.microsoft.com/office/drawing/2014/main" id="{1FE95FC4-EB22-7F4F-92FE-5293BAD90E5F}"/>
                </a:ext>
              </a:extLst>
            </p:cNvPr>
            <p:cNvSpPr/>
            <p:nvPr/>
          </p:nvSpPr>
          <p:spPr>
            <a:xfrm>
              <a:off x="4385340" y="1694271"/>
              <a:ext cx="2271113" cy="36943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0" sx="90000" sy="90000" algn="ctr" rotWithShape="0">
                <a:sysClr val="windowText" lastClr="000000">
                  <a:lumMod val="95000"/>
                  <a:lumOff val="5000"/>
                  <a:alpha val="15000"/>
                </a:sys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  <p:sp>
          <p:nvSpPr>
            <p:cNvPr id="18" name="Rectangle 58">
              <a:extLst>
                <a:ext uri="{FF2B5EF4-FFF2-40B4-BE49-F238E27FC236}">
                  <a16:creationId xmlns:a16="http://schemas.microsoft.com/office/drawing/2014/main" id="{49F3DB24-D111-7B46-9391-2A27510795AD}"/>
                </a:ext>
              </a:extLst>
            </p:cNvPr>
            <p:cNvSpPr/>
            <p:nvPr/>
          </p:nvSpPr>
          <p:spPr>
            <a:xfrm>
              <a:off x="4385340" y="1694270"/>
              <a:ext cx="2271113" cy="1796182"/>
            </a:xfrm>
            <a:prstGeom prst="rect">
              <a:avLst/>
            </a:prstGeom>
            <a:solidFill>
              <a:srgbClr val="41D8B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DD25604-0732-9A45-B52E-4E86BB44FBA3}"/>
                </a:ext>
              </a:extLst>
            </p:cNvPr>
            <p:cNvSpPr/>
            <p:nvPr/>
          </p:nvSpPr>
          <p:spPr>
            <a:xfrm>
              <a:off x="4478753" y="3733887"/>
              <a:ext cx="2084286" cy="11424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iti SC Light" panose="02000000000000000000" pitchFamily="2" charset="-128"/>
                  <a:ea typeface="Heiti SC Light" panose="02000000000000000000" pitchFamily="2" charset="-128"/>
                </a:rPr>
                <a:t>非好友可参团、可自动补齐参团人数，轻松提高成团率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D548B80A-806A-A642-9B72-7BC1BBC8083E}"/>
                </a:ext>
              </a:extLst>
            </p:cNvPr>
            <p:cNvSpPr/>
            <p:nvPr/>
          </p:nvSpPr>
          <p:spPr>
            <a:xfrm>
              <a:off x="4867426" y="1937706"/>
              <a:ext cx="1306940" cy="13069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945769B-6B23-644D-8A1B-EF5BBD81CA55}"/>
                </a:ext>
              </a:extLst>
            </p:cNvPr>
            <p:cNvSpPr txBox="1"/>
            <p:nvPr/>
          </p:nvSpPr>
          <p:spPr>
            <a:xfrm>
              <a:off x="4966898" y="2271254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41D8B1"/>
                  </a:solidFill>
                  <a:latin typeface="Heiti SC Medium" pitchFamily="2" charset="-128"/>
                  <a:ea typeface="Heiti SC Medium" pitchFamily="2" charset="-128"/>
                </a:rPr>
                <a:t>散团</a:t>
              </a:r>
              <a:endParaRPr lang="en-US" altLang="zh-CN" dirty="0">
                <a:solidFill>
                  <a:srgbClr val="41D8B1"/>
                </a:solidFill>
                <a:latin typeface="Heiti SC Medium" pitchFamily="2" charset="-128"/>
                <a:ea typeface="Heiti SC Medium" pitchFamily="2" charset="-128"/>
              </a:endParaRPr>
            </a:p>
            <a:p>
              <a:pPr algn="ctr"/>
              <a:r>
                <a:rPr lang="zh-CN" altLang="en-US" dirty="0">
                  <a:solidFill>
                    <a:srgbClr val="41D8B1"/>
                  </a:solidFill>
                  <a:latin typeface="Heiti SC Medium" pitchFamily="2" charset="-128"/>
                  <a:ea typeface="Heiti SC Medium" pitchFamily="2" charset="-128"/>
                </a:rPr>
                <a:t>模拟成团</a:t>
              </a:r>
              <a:endParaRPr lang="en-US" altLang="zh-CN" dirty="0">
                <a:solidFill>
                  <a:srgbClr val="41D8B1"/>
                </a:solidFill>
                <a:latin typeface="Heiti SC Medium" pitchFamily="2" charset="-128"/>
                <a:ea typeface="Heiti SC Medium" pitchFamily="2" charset="-128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22F47B79-44FF-2946-8BBC-5B13416F36D5}"/>
              </a:ext>
            </a:extLst>
          </p:cNvPr>
          <p:cNvGrpSpPr/>
          <p:nvPr/>
        </p:nvGrpSpPr>
        <p:grpSpPr>
          <a:xfrm>
            <a:off x="8632792" y="1826245"/>
            <a:ext cx="2271113" cy="3694366"/>
            <a:chOff x="8426398" y="1694270"/>
            <a:chExt cx="2271113" cy="3694366"/>
          </a:xfrm>
        </p:grpSpPr>
        <p:sp>
          <p:nvSpPr>
            <p:cNvPr id="22" name="Rectangle 45">
              <a:extLst>
                <a:ext uri="{FF2B5EF4-FFF2-40B4-BE49-F238E27FC236}">
                  <a16:creationId xmlns:a16="http://schemas.microsoft.com/office/drawing/2014/main" id="{77D6C76E-DAB0-D349-B5C0-AF6C393CEB30}"/>
                </a:ext>
              </a:extLst>
            </p:cNvPr>
            <p:cNvSpPr/>
            <p:nvPr/>
          </p:nvSpPr>
          <p:spPr>
            <a:xfrm>
              <a:off x="8426398" y="1694271"/>
              <a:ext cx="2271113" cy="36943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0" sx="90000" sy="90000" algn="ctr" rotWithShape="0">
                <a:sysClr val="windowText" lastClr="000000">
                  <a:lumMod val="95000"/>
                  <a:lumOff val="5000"/>
                  <a:alpha val="15000"/>
                </a:sys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  <p:sp>
          <p:nvSpPr>
            <p:cNvPr id="23" name="Rectangle 58">
              <a:extLst>
                <a:ext uri="{FF2B5EF4-FFF2-40B4-BE49-F238E27FC236}">
                  <a16:creationId xmlns:a16="http://schemas.microsoft.com/office/drawing/2014/main" id="{0AC54D47-E8AB-C244-81B3-0FDBB49B7F17}"/>
                </a:ext>
              </a:extLst>
            </p:cNvPr>
            <p:cNvSpPr/>
            <p:nvPr/>
          </p:nvSpPr>
          <p:spPr>
            <a:xfrm>
              <a:off x="8426398" y="1694270"/>
              <a:ext cx="2271113" cy="1796182"/>
            </a:xfrm>
            <a:prstGeom prst="rect">
              <a:avLst/>
            </a:prstGeom>
            <a:solidFill>
              <a:srgbClr val="4989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8A1D5E0D-BAAA-6E4B-857F-C42E205ECCB3}"/>
                </a:ext>
              </a:extLst>
            </p:cNvPr>
            <p:cNvSpPr/>
            <p:nvPr/>
          </p:nvSpPr>
          <p:spPr>
            <a:xfrm>
              <a:off x="8519811" y="3873160"/>
              <a:ext cx="2084286" cy="773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iti SC Light" panose="02000000000000000000" pitchFamily="2" charset="-128"/>
                  <a:ea typeface="Heiti SC Light" panose="02000000000000000000" pitchFamily="2" charset="-128"/>
                </a:rPr>
                <a:t>有效平衡控制营销成本和参与积极性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AD066B0D-F60C-9841-BE4B-690816ACB8F2}"/>
                </a:ext>
              </a:extLst>
            </p:cNvPr>
            <p:cNvSpPr/>
            <p:nvPr/>
          </p:nvSpPr>
          <p:spPr>
            <a:xfrm>
              <a:off x="8908484" y="1937706"/>
              <a:ext cx="1306940" cy="13069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E64895BA-16EC-9640-B74B-C291D53F8407}"/>
                </a:ext>
              </a:extLst>
            </p:cNvPr>
            <p:cNvSpPr txBox="1"/>
            <p:nvPr/>
          </p:nvSpPr>
          <p:spPr>
            <a:xfrm>
              <a:off x="8892540" y="2271254"/>
              <a:ext cx="1338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1890FF"/>
                  </a:solidFill>
                  <a:latin typeface="Heiti SC Medium" pitchFamily="2" charset="-128"/>
                  <a:ea typeface="Heiti SC Medium" pitchFamily="2" charset="-128"/>
                </a:rPr>
                <a:t>优惠叠加</a:t>
              </a:r>
              <a:endParaRPr lang="en-US" altLang="zh-CN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endParaRPr>
            </a:p>
            <a:p>
              <a:pPr algn="ctr"/>
              <a:r>
                <a:rPr lang="zh-CN" altLang="en-US" dirty="0">
                  <a:solidFill>
                    <a:srgbClr val="1890FF"/>
                  </a:solidFill>
                  <a:latin typeface="Heiti SC Medium" pitchFamily="2" charset="-128"/>
                  <a:ea typeface="Heiti SC Medium" pitchFamily="2" charset="-128"/>
                </a:rPr>
                <a:t>限购、包邮</a:t>
              </a:r>
              <a:endParaRPr lang="en-US" altLang="zh-CN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2422263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501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流程展示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8468F13-A66A-F74D-B570-51860FEB5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509" y="1694178"/>
            <a:ext cx="5157392" cy="436565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74AA23F-C1B8-5F45-9863-29D24FA63AF1}"/>
              </a:ext>
            </a:extLst>
          </p:cNvPr>
          <p:cNvSpPr txBox="1"/>
          <p:nvPr/>
        </p:nvSpPr>
        <p:spPr>
          <a:xfrm>
            <a:off x="1299320" y="2731176"/>
            <a:ext cx="1778176" cy="56263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E2D16CC-CED3-8342-81D0-B184A48AD3EF}"/>
              </a:ext>
            </a:extLst>
          </p:cNvPr>
          <p:cNvSpPr txBox="1"/>
          <p:nvPr/>
        </p:nvSpPr>
        <p:spPr>
          <a:xfrm>
            <a:off x="1429772" y="2762635"/>
            <a:ext cx="1647724" cy="4997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商家创建拼团</a:t>
            </a:r>
            <a:endParaRPr lang="zh-CN" altLang="en-US" sz="1600" dirty="0">
              <a:solidFill>
                <a:schemeClr val="bg1"/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59E3302-FD6F-AF4A-A487-4D2E13B0F035}"/>
              </a:ext>
            </a:extLst>
          </p:cNvPr>
          <p:cNvSpPr/>
          <p:nvPr/>
        </p:nvSpPr>
        <p:spPr>
          <a:xfrm>
            <a:off x="1429772" y="3569081"/>
            <a:ext cx="3443464" cy="773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商家登录平台，找到拼团，简单快速的几步就可以创建一个拼团活动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639259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501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流程展示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CF04DE0-7426-164D-937E-B0517385A52B}"/>
              </a:ext>
            </a:extLst>
          </p:cNvPr>
          <p:cNvSpPr txBox="1"/>
          <p:nvPr/>
        </p:nvSpPr>
        <p:spPr>
          <a:xfrm>
            <a:off x="6899848" y="2731176"/>
            <a:ext cx="3543416" cy="56263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2769F05-C808-5440-B2B2-F2EB49EE3E34}"/>
              </a:ext>
            </a:extLst>
          </p:cNvPr>
          <p:cNvSpPr txBox="1"/>
          <p:nvPr/>
        </p:nvSpPr>
        <p:spPr>
          <a:xfrm>
            <a:off x="7030300" y="2762635"/>
            <a:ext cx="2168835" cy="4997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活动信息触达</a:t>
            </a:r>
            <a:endParaRPr lang="zh-CN" altLang="en-US" sz="1600" dirty="0">
              <a:solidFill>
                <a:schemeClr val="bg1"/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E30E927-7DC2-EB4F-8144-F80CA65BD423}"/>
              </a:ext>
            </a:extLst>
          </p:cNvPr>
          <p:cNvSpPr/>
          <p:nvPr/>
        </p:nvSpPr>
        <p:spPr>
          <a:xfrm>
            <a:off x="7030300" y="3569081"/>
            <a:ext cx="3443464" cy="1142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拼团组件装修、拼团活动推广码、商品搜索、列表展示、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…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任何渠道访问商品，均可呈现活动信息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6AA9E48-B54A-414D-8CF9-0F9A5C898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71" y="2099095"/>
            <a:ext cx="5954113" cy="323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50772"/>
      </p:ext>
    </p:extLst>
  </p:cSld>
  <p:clrMapOvr>
    <a:masterClrMapping/>
  </p:clrMapOvr>
  <p:transition spd="med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webwppDef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16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027584"/>
      </a:accent4>
      <a:accent5>
        <a:srgbClr val="FFC000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plus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576</Words>
  <Application>Microsoft Macintosh PowerPoint</Application>
  <PresentationFormat>宽屏</PresentationFormat>
  <Paragraphs>86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30" baseType="lpstr">
      <vt:lpstr>等线</vt:lpstr>
      <vt:lpstr>等线 Light</vt:lpstr>
      <vt:lpstr>SimHei</vt:lpstr>
      <vt:lpstr>思源黑体</vt:lpstr>
      <vt:lpstr>思源宋体 CN</vt:lpstr>
      <vt:lpstr>宋体</vt:lpstr>
      <vt:lpstr>微软雅黑</vt:lpstr>
      <vt:lpstr>Heiti SC Light</vt:lpstr>
      <vt:lpstr>Heiti SC Medium</vt:lpstr>
      <vt:lpstr>Noto Sans S Chinese</vt:lpstr>
      <vt:lpstr>Noto Sans S Chinese Light</vt:lpstr>
      <vt:lpstr>Arial</vt:lpstr>
      <vt:lpstr>Calibri</vt:lpstr>
      <vt:lpstr>webwppDefTheme</vt:lpstr>
      <vt:lpstr>Office 主题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Microsoft Office User</cp:lastModifiedBy>
  <cp:revision>77</cp:revision>
  <dcterms:created xsi:type="dcterms:W3CDTF">2021-06-18T04:01:00Z</dcterms:created>
  <dcterms:modified xsi:type="dcterms:W3CDTF">2022-03-16T09:55:23Z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2052-11.1.0.10577</vt:lpwstr>
  </property>
  <property fmtid="{D5CDD505-2E9C-101B-9397-08002B2CF9AE}" pid="3" name="ICV">
    <vt:lpwstr>F0F5A2079590439B9DABF9619F6EA82E</vt:lpwstr>
  </property>
</Properties>
</file>