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60" r:id="rId3"/>
  </p:sldMasterIdLst>
  <p:notesMasterIdLst>
    <p:notesMasterId r:id="rId17"/>
  </p:notesMasterIdLst>
  <p:handoutMasterIdLst>
    <p:handoutMasterId r:id="rId18"/>
  </p:handoutMasterIdLst>
  <p:sldIdLst>
    <p:sldId id="256" r:id="rId4"/>
    <p:sldId id="289" r:id="rId5"/>
    <p:sldId id="303" r:id="rId6"/>
    <p:sldId id="309" r:id="rId7"/>
    <p:sldId id="308" r:id="rId8"/>
    <p:sldId id="307" r:id="rId9"/>
    <p:sldId id="306" r:id="rId10"/>
    <p:sldId id="305" r:id="rId11"/>
    <p:sldId id="310" r:id="rId12"/>
    <p:sldId id="311" r:id="rId13"/>
    <p:sldId id="312" r:id="rId14"/>
    <p:sldId id="313" r:id="rId15"/>
    <p:sldId id="314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D6B1"/>
    <a:srgbClr val="00ABE0"/>
    <a:srgbClr val="262626"/>
    <a:srgbClr val="F37265"/>
    <a:srgbClr val="05AAE0"/>
    <a:srgbClr val="0099B9"/>
    <a:srgbClr val="1FB68A"/>
    <a:srgbClr val="D74F49"/>
    <a:srgbClr val="00AADF"/>
    <a:srgbClr val="00A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5"/>
    <p:restoredTop sz="94677"/>
  </p:normalViewPr>
  <p:slideViewPr>
    <p:cSldViewPr snapToGrid="0">
      <p:cViewPr varScale="1">
        <p:scale>
          <a:sx n="130" d="100"/>
          <a:sy n="130" d="100"/>
        </p:scale>
        <p:origin x="6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952"/>
    </p:cViewPr>
  </p:sorterViewPr>
  <p:notesViewPr>
    <p:cSldViewPr snapToGrid="0">
      <p:cViewPr varScale="1">
        <p:scale>
          <a:sx n="104" d="100"/>
          <a:sy n="104" d="100"/>
        </p:scale>
        <p:origin x="426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32554-1B9C-4777-9968-E297D0A885A3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22E4A-EEF8-472F-BB2E-CD7785939A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76285-0D65-8546-B987-DE75E4CA1BFD}" type="datetimeFigureOut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5D1E5-22BF-CC43-93E2-9AD630DEB23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9882" y="23088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9925" y="3565525"/>
            <a:ext cx="10852150" cy="801370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4724400" y="365126"/>
            <a:ext cx="2621280" cy="4205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cxnSp>
        <p:nvCxnSpPr>
          <p:cNvPr id="3" name="直线连接符 2"/>
          <p:cNvCxnSpPr/>
          <p:nvPr userDrawn="1"/>
        </p:nvCxnSpPr>
        <p:spPr>
          <a:xfrm>
            <a:off x="-81280" y="892817"/>
            <a:ext cx="12344400" cy="0"/>
          </a:xfrm>
          <a:prstGeom prst="line">
            <a:avLst/>
          </a:prstGeom>
          <a:ln w="12700">
            <a:solidFill>
              <a:srgbClr val="00A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菱形 4"/>
          <p:cNvSpPr/>
          <p:nvPr userDrawn="1"/>
        </p:nvSpPr>
        <p:spPr>
          <a:xfrm>
            <a:off x="405896" y="294147"/>
            <a:ext cx="426720" cy="426720"/>
          </a:xfrm>
          <a:prstGeom prst="diamond">
            <a:avLst/>
          </a:prstGeom>
          <a:noFill/>
          <a:ln>
            <a:solidFill>
              <a:srgbClr val="189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菱形 5"/>
          <p:cNvSpPr/>
          <p:nvPr userDrawn="1"/>
        </p:nvSpPr>
        <p:spPr>
          <a:xfrm>
            <a:off x="548136" y="294147"/>
            <a:ext cx="426720" cy="426720"/>
          </a:xfrm>
          <a:prstGeom prst="diamond">
            <a:avLst/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48" y="182881"/>
            <a:ext cx="1619172" cy="6492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40105" y="727710"/>
            <a:ext cx="3931920" cy="1115060"/>
          </a:xfrm>
        </p:spPr>
        <p:txBody>
          <a:bodyPr anchor="ctr" anchorCtr="0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5138420" y="727710"/>
            <a:ext cx="6172200" cy="5403215"/>
          </a:xfrm>
        </p:spPr>
        <p:txBody>
          <a:bodyPr/>
          <a:lstStyle>
            <a:lvl1pPr>
              <a:defRPr sz="2400">
                <a:latin typeface="+mn-ea"/>
                <a:ea typeface="+mn-ea"/>
              </a:defRPr>
            </a:lvl1pPr>
            <a:lvl2pPr marL="457200" indent="0">
              <a:buNone/>
              <a:defRPr sz="2400">
                <a:latin typeface="+mn-ea"/>
                <a:ea typeface="+mn-ea"/>
              </a:defRPr>
            </a:lvl2pPr>
            <a:lvl3pPr>
              <a:defRPr sz="2400">
                <a:latin typeface="+mn-ea"/>
                <a:ea typeface="+mn-ea"/>
              </a:defRPr>
            </a:lvl3pPr>
            <a:lvl4pPr>
              <a:defRPr sz="2400">
                <a:latin typeface="+mn-ea"/>
                <a:ea typeface="+mn-ea"/>
              </a:defRPr>
            </a:lvl4pPr>
            <a:lvl5pPr>
              <a:defRPr sz="2400">
                <a:latin typeface="+mn-ea"/>
                <a:ea typeface="+mn-e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单击此处编辑正文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840105" y="2239645"/>
            <a:ext cx="3931920" cy="389191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ea"/>
                <a:ea typeface="+mn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69925" y="5605145"/>
            <a:ext cx="10852150" cy="558165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669925" y="641350"/>
            <a:ext cx="10852150" cy="455612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6445" cy="686816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467995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6287770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623591"/>
            <a:ext cx="10852237" cy="899167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线连接符 1"/>
          <p:cNvCxnSpPr/>
          <p:nvPr userDrawn="1"/>
        </p:nvCxnSpPr>
        <p:spPr>
          <a:xfrm>
            <a:off x="-81280" y="892817"/>
            <a:ext cx="12344400" cy="0"/>
          </a:xfrm>
          <a:prstGeom prst="line">
            <a:avLst/>
          </a:prstGeom>
          <a:ln w="12700">
            <a:solidFill>
              <a:srgbClr val="00A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菱形 2"/>
          <p:cNvSpPr/>
          <p:nvPr userDrawn="1"/>
        </p:nvSpPr>
        <p:spPr>
          <a:xfrm>
            <a:off x="405896" y="294147"/>
            <a:ext cx="426720" cy="426720"/>
          </a:xfrm>
          <a:prstGeom prst="diamond">
            <a:avLst/>
          </a:prstGeom>
          <a:noFill/>
          <a:ln>
            <a:solidFill>
              <a:srgbClr val="189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菱形 3"/>
          <p:cNvSpPr/>
          <p:nvPr userDrawn="1"/>
        </p:nvSpPr>
        <p:spPr>
          <a:xfrm>
            <a:off x="548136" y="294147"/>
            <a:ext cx="426720" cy="426720"/>
          </a:xfrm>
          <a:prstGeom prst="diamond">
            <a:avLst/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48" y="182881"/>
            <a:ext cx="1619172" cy="64925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线连接符 11"/>
          <p:cNvCxnSpPr/>
          <p:nvPr userDrawn="1"/>
        </p:nvCxnSpPr>
        <p:spPr>
          <a:xfrm>
            <a:off x="-81280" y="892817"/>
            <a:ext cx="12344400" cy="0"/>
          </a:xfrm>
          <a:prstGeom prst="line">
            <a:avLst/>
          </a:prstGeom>
          <a:ln w="12700">
            <a:solidFill>
              <a:srgbClr val="00A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菱形 12"/>
          <p:cNvSpPr/>
          <p:nvPr userDrawn="1"/>
        </p:nvSpPr>
        <p:spPr>
          <a:xfrm>
            <a:off x="405896" y="294147"/>
            <a:ext cx="426720" cy="426720"/>
          </a:xfrm>
          <a:prstGeom prst="diamond">
            <a:avLst/>
          </a:prstGeom>
          <a:noFill/>
          <a:ln>
            <a:solidFill>
              <a:srgbClr val="189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菱形 13"/>
          <p:cNvSpPr/>
          <p:nvPr userDrawn="1"/>
        </p:nvSpPr>
        <p:spPr>
          <a:xfrm>
            <a:off x="548136" y="294147"/>
            <a:ext cx="426720" cy="426720"/>
          </a:xfrm>
          <a:prstGeom prst="diamond">
            <a:avLst/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48" y="182881"/>
            <a:ext cx="1619172" cy="6492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0EF48-8DB5-8945-9B5B-26D07079F5C6}" type="datetimeFigureOut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12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_Graphic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4747" t="23338" r="61364" b="32149"/>
          <a:stretch>
            <a:fillRect/>
          </a:stretch>
        </p:blipFill>
        <p:spPr>
          <a:xfrm>
            <a:off x="19269" y="-3"/>
            <a:ext cx="3200401" cy="6858000"/>
          </a:xfrm>
          <a:custGeom>
            <a:avLst/>
            <a:gdLst>
              <a:gd name="connsiteX0" fmla="*/ 0 w 3200401"/>
              <a:gd name="connsiteY0" fmla="*/ 0 h 6858000"/>
              <a:gd name="connsiteX1" fmla="*/ 3200401 w 3200401"/>
              <a:gd name="connsiteY1" fmla="*/ 0 h 6858000"/>
              <a:gd name="connsiteX2" fmla="*/ 3200401 w 3200401"/>
              <a:gd name="connsiteY2" fmla="*/ 6464595 h 6858000"/>
              <a:gd name="connsiteX3" fmla="*/ 2796364 w 3200401"/>
              <a:gd name="connsiteY3" fmla="*/ 6464595 h 6858000"/>
              <a:gd name="connsiteX4" fmla="*/ 2796364 w 3200401"/>
              <a:gd name="connsiteY4" fmla="*/ 6858000 h 6858000"/>
              <a:gd name="connsiteX5" fmla="*/ 0 w 3200401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401" h="6858000">
                <a:moveTo>
                  <a:pt x="0" y="0"/>
                </a:moveTo>
                <a:lnTo>
                  <a:pt x="3200401" y="0"/>
                </a:lnTo>
                <a:lnTo>
                  <a:pt x="3200401" y="6464595"/>
                </a:lnTo>
                <a:lnTo>
                  <a:pt x="2796364" y="6464595"/>
                </a:lnTo>
                <a:lnTo>
                  <a:pt x="279636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1" name="PA_Graphic 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4627" t="23338" r="15398" b="32149"/>
          <a:stretch>
            <a:fillRect/>
          </a:stretch>
        </p:blipFill>
        <p:spPr>
          <a:xfrm>
            <a:off x="5497033" y="0"/>
            <a:ext cx="6694967" cy="6858000"/>
          </a:xfrm>
          <a:custGeom>
            <a:avLst/>
            <a:gdLst>
              <a:gd name="connsiteX0" fmla="*/ 598967 w 6694967"/>
              <a:gd name="connsiteY0" fmla="*/ 0 h 6858000"/>
              <a:gd name="connsiteX1" fmla="*/ 6694967 w 6694967"/>
              <a:gd name="connsiteY1" fmla="*/ 0 h 6858000"/>
              <a:gd name="connsiteX2" fmla="*/ 6694967 w 6694967"/>
              <a:gd name="connsiteY2" fmla="*/ 6858000 h 6858000"/>
              <a:gd name="connsiteX3" fmla="*/ 0 w 6694967"/>
              <a:gd name="connsiteY3" fmla="*/ 6858000 h 6858000"/>
              <a:gd name="connsiteX4" fmla="*/ 0 w 6694967"/>
              <a:gd name="connsiteY4" fmla="*/ 744279 h 6858000"/>
              <a:gd name="connsiteX5" fmla="*/ 598967 w 6694967"/>
              <a:gd name="connsiteY5" fmla="*/ 744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94967" h="6858000">
                <a:moveTo>
                  <a:pt x="598967" y="0"/>
                </a:moveTo>
                <a:lnTo>
                  <a:pt x="6694967" y="0"/>
                </a:lnTo>
                <a:lnTo>
                  <a:pt x="6694967" y="6858000"/>
                </a:lnTo>
                <a:lnTo>
                  <a:pt x="0" y="6858000"/>
                </a:lnTo>
                <a:lnTo>
                  <a:pt x="0" y="744279"/>
                </a:lnTo>
                <a:lnTo>
                  <a:pt x="598967" y="744279"/>
                </a:lnTo>
                <a:close/>
              </a:path>
            </a:pathLst>
          </a:custGeom>
        </p:spPr>
      </p:pic>
      <p:pic>
        <p:nvPicPr>
          <p:cNvPr id="12" name="PA_Graphic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1053" y="387423"/>
            <a:ext cx="11289893" cy="60831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形 12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81730" y="387422"/>
            <a:ext cx="6017032" cy="6083153"/>
          </a:xfrm>
          <a:prstGeom prst="rect">
            <a:avLst/>
          </a:prstGeom>
        </p:spPr>
      </p:pic>
      <p:sp>
        <p:nvSpPr>
          <p:cNvPr id="14" name="Freeform: Shape 3"/>
          <p:cNvSpPr/>
          <p:nvPr/>
        </p:nvSpPr>
        <p:spPr>
          <a:xfrm flipH="1">
            <a:off x="5893298" y="-3"/>
            <a:ext cx="6298701" cy="5809747"/>
          </a:xfrm>
          <a:custGeom>
            <a:avLst/>
            <a:gdLst>
              <a:gd name="connsiteX0" fmla="*/ 0 w 7629480"/>
              <a:gd name="connsiteY0" fmla="*/ 0 h 6442095"/>
              <a:gd name="connsiteX1" fmla="*/ 7629480 w 7629480"/>
              <a:gd name="connsiteY1" fmla="*/ 1 h 6442095"/>
              <a:gd name="connsiteX2" fmla="*/ 7629480 w 7629480"/>
              <a:gd name="connsiteY2" fmla="*/ 1401063 h 6442095"/>
              <a:gd name="connsiteX3" fmla="*/ 7624395 w 7629480"/>
              <a:gd name="connsiteY3" fmla="*/ 1501756 h 6442095"/>
              <a:gd name="connsiteX4" fmla="*/ 7622908 w 7629480"/>
              <a:gd name="connsiteY4" fmla="*/ 1511502 h 6442095"/>
              <a:gd name="connsiteX5" fmla="*/ 7622271 w 7629480"/>
              <a:gd name="connsiteY5" fmla="*/ 1539997 h 6442095"/>
              <a:gd name="connsiteX6" fmla="*/ 7132141 w 7629480"/>
              <a:gd name="connsiteY6" fmla="*/ 2324352 h 6442095"/>
              <a:gd name="connsiteX7" fmla="*/ 1 w 7629480"/>
              <a:gd name="connsiteY7" fmla="*/ 6442095 h 644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9480" h="6442095">
                <a:moveTo>
                  <a:pt x="0" y="0"/>
                </a:moveTo>
                <a:lnTo>
                  <a:pt x="7629480" y="1"/>
                </a:lnTo>
                <a:lnTo>
                  <a:pt x="7629480" y="1401063"/>
                </a:lnTo>
                <a:cubicBezTo>
                  <a:pt x="7629480" y="1435057"/>
                  <a:pt x="7627757" y="1468650"/>
                  <a:pt x="7624395" y="1501756"/>
                </a:cubicBezTo>
                <a:lnTo>
                  <a:pt x="7622908" y="1511502"/>
                </a:lnTo>
                <a:lnTo>
                  <a:pt x="7622271" y="1539997"/>
                </a:lnTo>
                <a:cubicBezTo>
                  <a:pt x="7599984" y="1855361"/>
                  <a:pt x="7426541" y="2154381"/>
                  <a:pt x="7132141" y="2324352"/>
                </a:cubicBezTo>
                <a:lnTo>
                  <a:pt x="1" y="6442095"/>
                </a:lnTo>
                <a:close/>
              </a:path>
            </a:pathLst>
          </a:custGeom>
          <a:gradFill>
            <a:gsLst>
              <a:gs pos="0">
                <a:srgbClr val="38A2FA"/>
              </a:gs>
              <a:gs pos="100000">
                <a:srgbClr val="5361F0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矩形 80"/>
          <p:cNvSpPr/>
          <p:nvPr/>
        </p:nvSpPr>
        <p:spPr>
          <a:xfrm>
            <a:off x="884224" y="2291203"/>
            <a:ext cx="46667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60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营销活动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985824" y="3694287"/>
            <a:ext cx="2996896" cy="462160"/>
          </a:xfrm>
          <a:prstGeom prst="roundRect">
            <a:avLst>
              <a:gd name="adj" fmla="val 50000"/>
            </a:avLst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spc="3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sym typeface="思源黑体 CN Bold" panose="020B0800000000000000" pitchFamily="34" charset="-122"/>
              </a:rPr>
              <a:t>新零售新场景新方案</a:t>
            </a:r>
            <a:endParaRPr lang="en-US" altLang="zh-CN" sz="2000" spc="300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  <a:sym typeface="思源黑体 CN Bold" panose="020B08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98" y="277798"/>
            <a:ext cx="1665416" cy="6677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64" y="781857"/>
            <a:ext cx="2202300" cy="8830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367" y="1528227"/>
            <a:ext cx="7785424" cy="4475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12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5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974856" y="276675"/>
            <a:ext cx="50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简单三步，客单价消费翻一番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049565" y="5092758"/>
            <a:ext cx="2119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Heiti SC Medium" pitchFamily="2" charset="-128"/>
                <a:ea typeface="Heiti SC Medium" pitchFamily="2" charset="-128"/>
              </a:rPr>
              <a:t>商家推出满减活动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630511" y="1758581"/>
            <a:ext cx="223084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latin typeface="Heiti SC Medium" pitchFamily="2" charset="-128"/>
                <a:ea typeface="Heiti SC Medium" pitchFamily="2" charset="-128"/>
              </a:rPr>
              <a:t>引导客户凑单满减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55592" y="5092758"/>
            <a:ext cx="2859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Heiti SC Medium" pitchFamily="2" charset="-128"/>
                <a:ea typeface="Heiti SC Medium" pitchFamily="2" charset="-128"/>
              </a:rPr>
              <a:t>凑单成功，享受满减优惠</a:t>
            </a:r>
          </a:p>
        </p:txBody>
      </p:sp>
      <p:sp>
        <p:nvSpPr>
          <p:cNvPr id="6" name="任意多边形 177"/>
          <p:cNvSpPr/>
          <p:nvPr/>
        </p:nvSpPr>
        <p:spPr>
          <a:xfrm>
            <a:off x="1380800" y="3274264"/>
            <a:ext cx="9430401" cy="638515"/>
          </a:xfrm>
          <a:custGeom>
            <a:avLst/>
            <a:gdLst>
              <a:gd name="connsiteX0" fmla="*/ 0 w 8999702"/>
              <a:gd name="connsiteY0" fmla="*/ 0 h 659180"/>
              <a:gd name="connsiteX1" fmla="*/ 8610600 w 8999702"/>
              <a:gd name="connsiteY1" fmla="*/ 0 h 659180"/>
              <a:gd name="connsiteX2" fmla="*/ 8999702 w 8999702"/>
              <a:gd name="connsiteY2" fmla="*/ 329590 h 659180"/>
              <a:gd name="connsiteX3" fmla="*/ 8610600 w 8999702"/>
              <a:gd name="connsiteY3" fmla="*/ 659180 h 659180"/>
              <a:gd name="connsiteX4" fmla="*/ 8610600 w 8999702"/>
              <a:gd name="connsiteY4" fmla="*/ 659179 h 659180"/>
              <a:gd name="connsiteX5" fmla="*/ 1 w 8999702"/>
              <a:gd name="connsiteY5" fmla="*/ 659179 h 659180"/>
              <a:gd name="connsiteX6" fmla="*/ 389102 w 8999702"/>
              <a:gd name="connsiteY6" fmla="*/ 329590 h 65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9702" h="659180">
                <a:moveTo>
                  <a:pt x="0" y="0"/>
                </a:moveTo>
                <a:lnTo>
                  <a:pt x="8610600" y="0"/>
                </a:lnTo>
                <a:lnTo>
                  <a:pt x="8999702" y="329590"/>
                </a:lnTo>
                <a:lnTo>
                  <a:pt x="8610600" y="659180"/>
                </a:lnTo>
                <a:lnTo>
                  <a:pt x="8610600" y="659179"/>
                </a:lnTo>
                <a:lnTo>
                  <a:pt x="1" y="659179"/>
                </a:lnTo>
                <a:lnTo>
                  <a:pt x="389102" y="32959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印品黑体" panose="00000500000000000000" pitchFamily="2" charset="-122"/>
            </a:endParaRPr>
          </a:p>
        </p:txBody>
      </p:sp>
      <p:sp>
        <p:nvSpPr>
          <p:cNvPr id="11" name="文本框 25"/>
          <p:cNvSpPr txBox="1"/>
          <p:nvPr/>
        </p:nvSpPr>
        <p:spPr>
          <a:xfrm>
            <a:off x="2742799" y="3331996"/>
            <a:ext cx="749892" cy="56168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42D6B1"/>
                </a:solidFill>
                <a:latin typeface="Heiti SC Medium" pitchFamily="2" charset="-128"/>
                <a:ea typeface="Heiti SC Medium" pitchFamily="2" charset="-128"/>
              </a:rPr>
              <a:t>01</a:t>
            </a:r>
            <a:endParaRPr lang="zh-CN" altLang="en-US" sz="3200" b="1" dirty="0">
              <a:solidFill>
                <a:srgbClr val="42D6B1"/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12" name="文本框 26"/>
          <p:cNvSpPr txBox="1"/>
          <p:nvPr/>
        </p:nvSpPr>
        <p:spPr>
          <a:xfrm>
            <a:off x="5352491" y="3331996"/>
            <a:ext cx="749892" cy="56168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42D6B1"/>
                </a:solidFill>
                <a:latin typeface="Heiti SC Medium" pitchFamily="2" charset="-128"/>
                <a:ea typeface="Heiti SC Medium" pitchFamily="2" charset="-128"/>
              </a:rPr>
              <a:t>02</a:t>
            </a:r>
            <a:endParaRPr lang="zh-CN" altLang="en-US" sz="3200" b="1" dirty="0">
              <a:solidFill>
                <a:srgbClr val="42D6B1"/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13" name="文本框 27"/>
          <p:cNvSpPr txBox="1"/>
          <p:nvPr/>
        </p:nvSpPr>
        <p:spPr>
          <a:xfrm>
            <a:off x="8217771" y="3331996"/>
            <a:ext cx="749892" cy="56168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42D6B1"/>
                </a:solidFill>
                <a:latin typeface="Heiti SC Medium" pitchFamily="2" charset="-128"/>
                <a:ea typeface="Heiti SC Medium" pitchFamily="2" charset="-128"/>
              </a:rPr>
              <a:t>03</a:t>
            </a:r>
            <a:endParaRPr lang="zh-CN" altLang="en-US" sz="3200" b="1" dirty="0">
              <a:solidFill>
                <a:srgbClr val="42D6B1"/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3067194" y="3823530"/>
            <a:ext cx="99377" cy="1226131"/>
            <a:chOff x="2991780" y="3766968"/>
            <a:chExt cx="99377" cy="1226131"/>
          </a:xfrm>
        </p:grpSpPr>
        <p:sp>
          <p:nvSpPr>
            <p:cNvPr id="17" name="椭圆 16"/>
            <p:cNvSpPr/>
            <p:nvPr/>
          </p:nvSpPr>
          <p:spPr>
            <a:xfrm>
              <a:off x="2991780" y="3766968"/>
              <a:ext cx="99377" cy="99434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2991780" y="4893665"/>
              <a:ext cx="99377" cy="99434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cxnSp>
          <p:nvCxnSpPr>
            <p:cNvPr id="19" name="直接连接符 230"/>
            <p:cNvCxnSpPr/>
            <p:nvPr/>
          </p:nvCxnSpPr>
          <p:spPr>
            <a:xfrm>
              <a:off x="3041468" y="3858747"/>
              <a:ext cx="0" cy="1032306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/>
          <p:nvPr/>
        </p:nvGrpSpPr>
        <p:grpSpPr>
          <a:xfrm>
            <a:off x="5704068" y="2138981"/>
            <a:ext cx="99377" cy="1226131"/>
            <a:chOff x="2991780" y="3766968"/>
            <a:chExt cx="99377" cy="1226131"/>
          </a:xfrm>
        </p:grpSpPr>
        <p:sp>
          <p:nvSpPr>
            <p:cNvPr id="43" name="椭圆 42"/>
            <p:cNvSpPr/>
            <p:nvPr/>
          </p:nvSpPr>
          <p:spPr>
            <a:xfrm>
              <a:off x="2991780" y="3766968"/>
              <a:ext cx="99377" cy="99434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2991780" y="4893665"/>
              <a:ext cx="99377" cy="99434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cxnSp>
          <p:nvCxnSpPr>
            <p:cNvPr id="45" name="直接连接符 230"/>
            <p:cNvCxnSpPr/>
            <p:nvPr/>
          </p:nvCxnSpPr>
          <p:spPr>
            <a:xfrm>
              <a:off x="3041468" y="3858747"/>
              <a:ext cx="0" cy="1032306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/>
          <p:cNvGrpSpPr/>
          <p:nvPr/>
        </p:nvGrpSpPr>
        <p:grpSpPr>
          <a:xfrm>
            <a:off x="8542962" y="3823530"/>
            <a:ext cx="99377" cy="1226131"/>
            <a:chOff x="2991780" y="3766968"/>
            <a:chExt cx="99377" cy="1226131"/>
          </a:xfrm>
        </p:grpSpPr>
        <p:sp>
          <p:nvSpPr>
            <p:cNvPr id="51" name="椭圆 50"/>
            <p:cNvSpPr/>
            <p:nvPr/>
          </p:nvSpPr>
          <p:spPr>
            <a:xfrm>
              <a:off x="2991780" y="3766968"/>
              <a:ext cx="99377" cy="99434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2991780" y="4893665"/>
              <a:ext cx="99377" cy="99434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cxnSp>
          <p:nvCxnSpPr>
            <p:cNvPr id="53" name="直接连接符 230"/>
            <p:cNvCxnSpPr/>
            <p:nvPr/>
          </p:nvCxnSpPr>
          <p:spPr>
            <a:xfrm>
              <a:off x="3041468" y="3858747"/>
              <a:ext cx="0" cy="1032306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燕尾形 53"/>
          <p:cNvSpPr/>
          <p:nvPr/>
        </p:nvSpPr>
        <p:spPr>
          <a:xfrm>
            <a:off x="4508204" y="3365112"/>
            <a:ext cx="330827" cy="458418"/>
          </a:xfrm>
          <a:prstGeom prst="chevron">
            <a:avLst>
              <a:gd name="adj" fmla="val 6016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55" name="燕尾形 54"/>
          <p:cNvSpPr/>
          <p:nvPr/>
        </p:nvSpPr>
        <p:spPr>
          <a:xfrm>
            <a:off x="4219557" y="3365112"/>
            <a:ext cx="330827" cy="458418"/>
          </a:xfrm>
          <a:prstGeom prst="chevron">
            <a:avLst>
              <a:gd name="adj" fmla="val 6016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56" name="燕尾形 55"/>
          <p:cNvSpPr/>
          <p:nvPr/>
        </p:nvSpPr>
        <p:spPr>
          <a:xfrm>
            <a:off x="7279757" y="3365112"/>
            <a:ext cx="330827" cy="458418"/>
          </a:xfrm>
          <a:prstGeom prst="chevron">
            <a:avLst>
              <a:gd name="adj" fmla="val 6016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57" name="燕尾形 56"/>
          <p:cNvSpPr/>
          <p:nvPr/>
        </p:nvSpPr>
        <p:spPr>
          <a:xfrm>
            <a:off x="6991110" y="3365112"/>
            <a:ext cx="330827" cy="458418"/>
          </a:xfrm>
          <a:prstGeom prst="chevron">
            <a:avLst>
              <a:gd name="adj" fmla="val 6016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974856" y="276675"/>
            <a:ext cx="50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多种优惠方式 促进店铺成交量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248136" y="3352114"/>
            <a:ext cx="2334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Heiti SC Medium" pitchFamily="2" charset="-128"/>
                <a:ea typeface="Heiti SC Medium" pitchFamily="2" charset="-128"/>
              </a:rPr>
              <a:t>活动设置满足多少元减多少元。例如满</a:t>
            </a:r>
            <a:r>
              <a:rPr lang="en-US" altLang="zh-CN" sz="1600" dirty="0">
                <a:latin typeface="Heiti SC Medium" pitchFamily="2" charset="-128"/>
                <a:ea typeface="Heiti SC Medium" pitchFamily="2" charset="-128"/>
              </a:rPr>
              <a:t>200</a:t>
            </a:r>
            <a:r>
              <a:rPr lang="zh-CN" altLang="en-US" sz="1600" dirty="0">
                <a:latin typeface="Heiti SC Medium" pitchFamily="2" charset="-128"/>
                <a:ea typeface="Heiti SC Medium" pitchFamily="2" charset="-128"/>
              </a:rPr>
              <a:t>元减</a:t>
            </a:r>
            <a:r>
              <a:rPr lang="en-US" altLang="zh-CN" sz="1600" dirty="0">
                <a:latin typeface="Heiti SC Medium" pitchFamily="2" charset="-128"/>
                <a:ea typeface="Heiti SC Medium" pitchFamily="2" charset="-128"/>
              </a:rPr>
              <a:t>30</a:t>
            </a:r>
            <a:r>
              <a:rPr lang="zh-CN" altLang="en-US" sz="1600" dirty="0">
                <a:latin typeface="Heiti SC Medium" pitchFamily="2" charset="-128"/>
                <a:ea typeface="Heiti SC Medium" pitchFamily="2" charset="-128"/>
              </a:rPr>
              <a:t>元。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2952221" y="1596586"/>
            <a:ext cx="6287558" cy="4381246"/>
            <a:chOff x="3015930" y="1886171"/>
            <a:chExt cx="5493160" cy="3827700"/>
          </a:xfrm>
        </p:grpSpPr>
        <p:sp>
          <p:nvSpPr>
            <p:cNvPr id="16" name="弧形 5"/>
            <p:cNvSpPr/>
            <p:nvPr/>
          </p:nvSpPr>
          <p:spPr>
            <a:xfrm rot="4727359">
              <a:off x="5745043" y="2602633"/>
              <a:ext cx="2764899" cy="2763194"/>
            </a:xfrm>
            <a:prstGeom prst="arc">
              <a:avLst>
                <a:gd name="adj1" fmla="val 6817764"/>
                <a:gd name="adj2" fmla="val 0"/>
              </a:avLst>
            </a:prstGeom>
            <a:ln w="5715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7" name="弧形 6"/>
            <p:cNvSpPr/>
            <p:nvPr/>
          </p:nvSpPr>
          <p:spPr>
            <a:xfrm rot="14755400">
              <a:off x="3015077" y="2365942"/>
              <a:ext cx="2764899" cy="2763194"/>
            </a:xfrm>
            <a:prstGeom prst="arc">
              <a:avLst>
                <a:gd name="adj1" fmla="val 6817764"/>
                <a:gd name="adj2" fmla="val 0"/>
              </a:avLst>
            </a:prstGeom>
            <a:ln w="5715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607899" y="1886171"/>
              <a:ext cx="1217750" cy="12185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6952043" y="4495369"/>
              <a:ext cx="1217750" cy="1218502"/>
            </a:xfrm>
            <a:prstGeom prst="ellipse">
              <a:avLst/>
            </a:prstGeom>
            <a:solidFill>
              <a:srgbClr val="42D6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6860348" y="3352114"/>
            <a:ext cx="23438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Heiti SC Medium" pitchFamily="2" charset="-128"/>
                <a:ea typeface="Heiti SC Medium" pitchFamily="2" charset="-128"/>
              </a:rPr>
              <a:t>活动设置满多少件打多少折。</a:t>
            </a:r>
            <a:endParaRPr lang="en-US" altLang="zh-CN" sz="1600" dirty="0">
              <a:latin typeface="Heiti SC Medium" pitchFamily="2" charset="-128"/>
              <a:ea typeface="Heiti SC Medium" pitchFamily="2" charset="-128"/>
            </a:endParaRPr>
          </a:p>
          <a:p>
            <a:r>
              <a:rPr lang="zh-CN" altLang="en-US" sz="1600" dirty="0">
                <a:latin typeface="Heiti SC Medium" pitchFamily="2" charset="-128"/>
                <a:ea typeface="Heiti SC Medium" pitchFamily="2" charset="-128"/>
              </a:rPr>
              <a:t>例如满</a:t>
            </a:r>
            <a:r>
              <a:rPr lang="en-US" altLang="zh-CN" sz="1600" dirty="0">
                <a:latin typeface="Heiti SC Medium" pitchFamily="2" charset="-128"/>
                <a:ea typeface="Heiti SC Medium" pitchFamily="2" charset="-128"/>
              </a:rPr>
              <a:t>2</a:t>
            </a:r>
            <a:r>
              <a:rPr lang="zh-CN" altLang="en-US" sz="1600" dirty="0">
                <a:latin typeface="Heiti SC Medium" pitchFamily="2" charset="-128"/>
                <a:ea typeface="Heiti SC Medium" pitchFamily="2" charset="-128"/>
              </a:rPr>
              <a:t>件打</a:t>
            </a:r>
            <a:r>
              <a:rPr lang="en-US" altLang="zh-CN" sz="1600" dirty="0">
                <a:latin typeface="Heiti SC Medium" pitchFamily="2" charset="-128"/>
                <a:ea typeface="Heiti SC Medium" pitchFamily="2" charset="-128"/>
              </a:rPr>
              <a:t>8</a:t>
            </a:r>
            <a:r>
              <a:rPr lang="zh-CN" altLang="en-US" sz="1600" dirty="0">
                <a:latin typeface="Heiti SC Medium" pitchFamily="2" charset="-128"/>
                <a:ea typeface="Heiti SC Medium" pitchFamily="2" charset="-128"/>
              </a:rPr>
              <a:t>折。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519612" y="4893881"/>
            <a:ext cx="1225107" cy="85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满折活动详情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746635" y="1835602"/>
            <a:ext cx="1109967" cy="85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满减活动详情</a:t>
            </a:r>
          </a:p>
        </p:txBody>
      </p:sp>
      <p:sp>
        <p:nvSpPr>
          <p:cNvPr id="30" name="三角形 29"/>
          <p:cNvSpPr/>
          <p:nvPr/>
        </p:nvSpPr>
        <p:spPr>
          <a:xfrm rot="10800000">
            <a:off x="4222189" y="3105623"/>
            <a:ext cx="225322" cy="19424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三角形 31"/>
          <p:cNvSpPr/>
          <p:nvPr/>
        </p:nvSpPr>
        <p:spPr>
          <a:xfrm>
            <a:off x="8018012" y="4296472"/>
            <a:ext cx="225322" cy="194243"/>
          </a:xfrm>
          <a:prstGeom prst="triangle">
            <a:avLst/>
          </a:prstGeom>
          <a:solidFill>
            <a:srgbClr val="42D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585643" y="1403207"/>
            <a:ext cx="1595688" cy="1823144"/>
            <a:chOff x="1619250" y="2243137"/>
            <a:chExt cx="2171700" cy="2481263"/>
          </a:xfrm>
        </p:grpSpPr>
        <p:sp>
          <p:nvSpPr>
            <p:cNvPr id="14" name="菱形 13"/>
            <p:cNvSpPr/>
            <p:nvPr/>
          </p:nvSpPr>
          <p:spPr>
            <a:xfrm>
              <a:off x="2371724" y="2243137"/>
              <a:ext cx="676275" cy="67627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菱形 14"/>
            <p:cNvSpPr/>
            <p:nvPr/>
          </p:nvSpPr>
          <p:spPr>
            <a:xfrm>
              <a:off x="1619250" y="2552700"/>
              <a:ext cx="2171700" cy="2171700"/>
            </a:xfrm>
            <a:prstGeom prst="diamond">
              <a:avLst/>
            </a:prstGeom>
            <a:solidFill>
              <a:srgbClr val="05A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圆角矩形 1"/>
          <p:cNvSpPr/>
          <p:nvPr/>
        </p:nvSpPr>
        <p:spPr>
          <a:xfrm>
            <a:off x="917989" y="2504102"/>
            <a:ext cx="2930997" cy="3705314"/>
          </a:xfrm>
          <a:prstGeom prst="roundRect">
            <a:avLst>
              <a:gd name="adj" fmla="val 3098"/>
            </a:avLst>
          </a:prstGeom>
          <a:noFill/>
          <a:ln>
            <a:solidFill>
              <a:srgbClr val="05AAE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974856" y="276675"/>
            <a:ext cx="50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第</a:t>
            </a:r>
            <a:r>
              <a:rPr lang="en-GB" altLang="zh-CN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N</a:t>
            </a:r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件活动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801495" y="2077648"/>
            <a:ext cx="1102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第二件</a:t>
            </a:r>
            <a:endParaRPr lang="en-US" altLang="zh-CN" b="1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半价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20731" y="3343314"/>
            <a:ext cx="2700663" cy="2595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</a:pPr>
            <a:r>
              <a:rPr lang="zh-CN" altLang="en-US" sz="1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能够在新品上市、清库存等场景中应用，加强买家购买动机，提高销量；</a:t>
            </a:r>
          </a:p>
          <a:p>
            <a:pPr>
              <a:lnSpc>
                <a:spcPts val="2220"/>
              </a:lnSpc>
            </a:pPr>
            <a:r>
              <a:rPr lang="zh-CN" altLang="en-US" sz="1600" dirty="0">
                <a:solidFill>
                  <a:schemeClr val="tx1"/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在某一特定时期，指定商品的购买第二件的时候打5折。如：A商品原价10元，1月1日到1月31日进行第二件半价活动，购买两件A商品，价格总计为15元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4892372" y="1403207"/>
            <a:ext cx="1595688" cy="1823144"/>
            <a:chOff x="1619250" y="2243137"/>
            <a:chExt cx="2171700" cy="2481263"/>
          </a:xfrm>
        </p:grpSpPr>
        <p:sp>
          <p:nvSpPr>
            <p:cNvPr id="26" name="菱形 25"/>
            <p:cNvSpPr/>
            <p:nvPr/>
          </p:nvSpPr>
          <p:spPr>
            <a:xfrm>
              <a:off x="2371724" y="2243137"/>
              <a:ext cx="676275" cy="67627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菱形 26"/>
            <p:cNvSpPr/>
            <p:nvPr/>
          </p:nvSpPr>
          <p:spPr>
            <a:xfrm>
              <a:off x="1619250" y="2552700"/>
              <a:ext cx="2171700" cy="2171700"/>
            </a:xfrm>
            <a:prstGeom prst="diamond">
              <a:avLst/>
            </a:prstGeom>
            <a:solidFill>
              <a:srgbClr val="42D6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圆角矩形 27"/>
          <p:cNvSpPr/>
          <p:nvPr/>
        </p:nvSpPr>
        <p:spPr>
          <a:xfrm>
            <a:off x="4224718" y="2504102"/>
            <a:ext cx="2930997" cy="3705314"/>
          </a:xfrm>
          <a:prstGeom prst="roundRect">
            <a:avLst>
              <a:gd name="adj" fmla="val 3098"/>
            </a:avLst>
          </a:prstGeom>
          <a:noFill/>
          <a:ln>
            <a:solidFill>
              <a:srgbClr val="42D6B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8252262" y="1403207"/>
            <a:ext cx="1595688" cy="1823144"/>
            <a:chOff x="1619250" y="2243137"/>
            <a:chExt cx="2171700" cy="2481263"/>
          </a:xfrm>
        </p:grpSpPr>
        <p:sp>
          <p:nvSpPr>
            <p:cNvPr id="30" name="菱形 29"/>
            <p:cNvSpPr/>
            <p:nvPr/>
          </p:nvSpPr>
          <p:spPr>
            <a:xfrm>
              <a:off x="2371724" y="2243137"/>
              <a:ext cx="676275" cy="67627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菱形 30"/>
            <p:cNvSpPr/>
            <p:nvPr/>
          </p:nvSpPr>
          <p:spPr>
            <a:xfrm>
              <a:off x="1619250" y="2552700"/>
              <a:ext cx="2171700" cy="2171700"/>
            </a:xfrm>
            <a:prstGeom prst="diamond">
              <a:avLst/>
            </a:prstGeom>
            <a:solidFill>
              <a:srgbClr val="F372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圆角矩形 31"/>
          <p:cNvSpPr/>
          <p:nvPr/>
        </p:nvSpPr>
        <p:spPr>
          <a:xfrm>
            <a:off x="7584608" y="2504102"/>
            <a:ext cx="2930997" cy="3705314"/>
          </a:xfrm>
          <a:prstGeom prst="roundRect">
            <a:avLst>
              <a:gd name="adj" fmla="val 3098"/>
            </a:avLst>
          </a:prstGeom>
          <a:noFill/>
          <a:ln>
            <a:solidFill>
              <a:srgbClr val="F3726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936667" y="2077648"/>
            <a:ext cx="154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第二件</a:t>
            </a:r>
            <a:r>
              <a:rPr lang="en-US" altLang="zh-CN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0</a:t>
            </a:r>
            <a:r>
              <a:rPr lang="zh-CN" altLang="en-US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元</a:t>
            </a:r>
            <a:endParaRPr lang="en-US" altLang="zh-CN" b="1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（买一送一）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329121" y="2077648"/>
            <a:ext cx="1441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自定义</a:t>
            </a:r>
            <a:endParaRPr lang="en-US" altLang="zh-CN" b="1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第</a:t>
            </a:r>
            <a:r>
              <a:rPr lang="en-US" altLang="zh-CN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N</a:t>
            </a:r>
            <a:r>
              <a:rPr lang="zh-CN" altLang="en-US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件活动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330413" y="3343314"/>
            <a:ext cx="2719603" cy="2595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</a:pPr>
            <a:r>
              <a:rPr lang="zh-CN" altLang="en-US" sz="1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能够在新品上市、清库存等场景中应用，加强买家购买动机，提高销量；</a:t>
            </a:r>
          </a:p>
          <a:p>
            <a:pPr>
              <a:lnSpc>
                <a:spcPts val="2220"/>
              </a:lnSpc>
            </a:pPr>
            <a:r>
              <a:rPr lang="zh-CN" altLang="en-US" sz="1600" dirty="0">
                <a:solidFill>
                  <a:schemeClr val="tx1"/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在某一特定时期，指定商品的购买第二件的时候打</a:t>
            </a:r>
            <a:r>
              <a:rPr lang="en-US" altLang="zh-CN" sz="1600" dirty="0">
                <a:solidFill>
                  <a:schemeClr val="tx1"/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0</a:t>
            </a:r>
            <a:r>
              <a:rPr lang="zh-CN" altLang="en-US" sz="1600" dirty="0">
                <a:solidFill>
                  <a:schemeClr val="tx1"/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元。如：A商品原价10元，1月1日到1月31日进行第二件0元活动，购买两件A商品，价格总计为10元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818935" y="3343314"/>
            <a:ext cx="2462341" cy="2595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</a:pPr>
            <a:r>
              <a:rPr lang="zh-CN" altLang="en-US" sz="1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商家可以灵活配置，选择适合自己店铺的折扣，吸引客户、提高客单价、提升业绩</a:t>
            </a:r>
          </a:p>
          <a:p>
            <a:pPr>
              <a:lnSpc>
                <a:spcPts val="2220"/>
              </a:lnSpc>
            </a:pPr>
            <a:r>
              <a:rPr lang="zh-CN" altLang="en-US" sz="1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在某一特定时期，商户自主定义第几件打折或第几件特价销售。如：同一商品第N件8折，同一商品第N件10元。</a:t>
            </a:r>
          </a:p>
        </p:txBody>
      </p:sp>
    </p:spTree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974856" y="276675"/>
            <a:ext cx="50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低价赠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74856" y="5212765"/>
            <a:ext cx="9540744" cy="1181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Heiti SC Medium" pitchFamily="2" charset="-128"/>
                <a:ea typeface="Heiti SC Medium" pitchFamily="2" charset="-128"/>
                <a:sym typeface="+mn-ea"/>
              </a:rPr>
              <a:t>在某一特定时期，单笔消费中指定商品满足一定数量时赠送价格最低的商品。</a:t>
            </a:r>
            <a:endParaRPr lang="en-US" altLang="zh-CN" sz="1600" dirty="0">
              <a:solidFill>
                <a:schemeClr val="tx1"/>
              </a:solidFill>
              <a:latin typeface="Heiti SC Medium" pitchFamily="2" charset="-128"/>
              <a:ea typeface="Heiti SC Medium" pitchFamily="2" charset="-128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ABE0"/>
                </a:solidFill>
                <a:latin typeface="Heiti SC Medium" pitchFamily="2" charset="-128"/>
                <a:ea typeface="Heiti SC Medium" pitchFamily="2" charset="-128"/>
                <a:sym typeface="+mn-ea"/>
              </a:rPr>
              <a:t>如：</a:t>
            </a:r>
            <a:r>
              <a:rPr lang="zh-CN" altLang="en-US" sz="1600" dirty="0">
                <a:solidFill>
                  <a:schemeClr val="tx1"/>
                </a:solidFill>
                <a:latin typeface="Heiti SC Medium" pitchFamily="2" charset="-128"/>
                <a:ea typeface="Heiti SC Medium" pitchFamily="2" charset="-128"/>
                <a:sym typeface="+mn-ea"/>
              </a:rPr>
              <a:t>1月1日到1月31日单笔消费商品3件及以上时，其中3件商品中价格最低的作为赠品赠送。</a:t>
            </a:r>
            <a:endParaRPr lang="zh-CN" altLang="en-US" sz="1600" dirty="0">
              <a:solidFill>
                <a:schemeClr val="tx1"/>
              </a:solidFill>
              <a:latin typeface="Heiti SC Medium" pitchFamily="2" charset="-128"/>
              <a:ea typeface="Heiti SC Medium" pitchFamily="2" charset="-128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chemeClr val="tx1"/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75760" y="3431533"/>
            <a:ext cx="2206475" cy="85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Heiti SC Light" panose="02000000000000000000" pitchFamily="2" charset="-128"/>
                <a:ea typeface="Heiti SC Light" panose="02000000000000000000" pitchFamily="2" charset="-128"/>
                <a:sym typeface="+mn-ea"/>
              </a:rPr>
              <a:t>按价格带执行，取最低价赠送</a:t>
            </a:r>
            <a:endParaRPr lang="zh-CN" altLang="en-US" dirty="0">
              <a:latin typeface="Heiti SC Light" panose="02000000000000000000" pitchFamily="2" charset="-128"/>
              <a:ea typeface="Heiti SC Light" panose="02000000000000000000" pitchFamily="2" charset="-128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44461" y="3284452"/>
            <a:ext cx="2843820" cy="1273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能够在新品上市、清库存等场景中应用，加强买家购买动机，提高销量；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Heiti SC Light" panose="02000000000000000000" pitchFamily="2" charset="-128"/>
              <a:ea typeface="Heiti SC Light" panose="02000000000000000000" pitchFamily="2" charset="-128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399465" y="1403207"/>
            <a:ext cx="1595688" cy="1823144"/>
            <a:chOff x="1619250" y="2243137"/>
            <a:chExt cx="2171700" cy="2481263"/>
          </a:xfrm>
        </p:grpSpPr>
        <p:sp>
          <p:nvSpPr>
            <p:cNvPr id="11" name="菱形 10"/>
            <p:cNvSpPr/>
            <p:nvPr/>
          </p:nvSpPr>
          <p:spPr>
            <a:xfrm>
              <a:off x="2371724" y="2243137"/>
              <a:ext cx="676275" cy="67627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菱形 11"/>
            <p:cNvSpPr/>
            <p:nvPr/>
          </p:nvSpPr>
          <p:spPr>
            <a:xfrm>
              <a:off x="1619250" y="2552700"/>
              <a:ext cx="2171700" cy="2171700"/>
            </a:xfrm>
            <a:prstGeom prst="diamond">
              <a:avLst/>
            </a:prstGeom>
            <a:solidFill>
              <a:srgbClr val="05A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1731811" y="2504102"/>
            <a:ext cx="2930997" cy="2259284"/>
          </a:xfrm>
          <a:prstGeom prst="roundRect">
            <a:avLst>
              <a:gd name="adj" fmla="val 3098"/>
            </a:avLst>
          </a:prstGeom>
          <a:noFill/>
          <a:ln>
            <a:solidFill>
              <a:srgbClr val="05AAE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831707" y="2054723"/>
            <a:ext cx="731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低价获客</a:t>
            </a:r>
            <a:endParaRPr lang="zh-CN" altLang="en-US" sz="1600" b="1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667470" y="1403207"/>
            <a:ext cx="1595688" cy="1823144"/>
            <a:chOff x="1619250" y="2243137"/>
            <a:chExt cx="2171700" cy="2481263"/>
          </a:xfrm>
        </p:grpSpPr>
        <p:sp>
          <p:nvSpPr>
            <p:cNvPr id="15" name="菱形 14"/>
            <p:cNvSpPr/>
            <p:nvPr/>
          </p:nvSpPr>
          <p:spPr>
            <a:xfrm>
              <a:off x="2371724" y="2243137"/>
              <a:ext cx="676275" cy="67627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菱形 15"/>
            <p:cNvSpPr/>
            <p:nvPr/>
          </p:nvSpPr>
          <p:spPr>
            <a:xfrm>
              <a:off x="1619250" y="2552700"/>
              <a:ext cx="2171700" cy="2171700"/>
            </a:xfrm>
            <a:prstGeom prst="diamond">
              <a:avLst/>
            </a:prstGeom>
            <a:solidFill>
              <a:srgbClr val="05A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圆角矩形 16"/>
          <p:cNvSpPr/>
          <p:nvPr/>
        </p:nvSpPr>
        <p:spPr>
          <a:xfrm>
            <a:off x="6999816" y="2504102"/>
            <a:ext cx="2930997" cy="2259284"/>
          </a:xfrm>
          <a:prstGeom prst="roundRect">
            <a:avLst>
              <a:gd name="adj" fmla="val 3098"/>
            </a:avLst>
          </a:prstGeom>
          <a:noFill/>
          <a:ln>
            <a:solidFill>
              <a:srgbClr val="05AAE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046488" y="2054723"/>
            <a:ext cx="809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清库出新</a:t>
            </a:r>
            <a:endParaRPr lang="zh-CN" altLang="en-US" sz="1600" b="1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</a:endParaRPr>
          </a:p>
        </p:txBody>
      </p:sp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974856" y="276675"/>
            <a:ext cx="5608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店铺竞争激烈，解决商户痛点问题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819183" y="4030400"/>
            <a:ext cx="2312670" cy="77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sz="1600" dirty="0">
                <a:solidFill>
                  <a:srgbClr val="262626"/>
                </a:solidFill>
                <a:latin typeface="Heiti SC Medium" pitchFamily="2" charset="-128"/>
                <a:ea typeface="Heiti SC Medium" pitchFamily="2" charset="-128"/>
              </a:rPr>
              <a:t>留不住客户人，对客户理解不到位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963666" y="4030400"/>
            <a:ext cx="2312670" cy="77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262626"/>
                </a:solidFill>
                <a:latin typeface="Heiti SC Medium" pitchFamily="2" charset="-128"/>
                <a:ea typeface="Heiti SC Medium" pitchFamily="2" charset="-128"/>
              </a:rPr>
              <a:t>拓展新客户困难重重，区域性阻隔严重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002761" y="4030400"/>
            <a:ext cx="2545613" cy="77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262626"/>
                </a:solidFill>
                <a:latin typeface="Heiti SC Medium" pitchFamily="2" charset="-128"/>
                <a:ea typeface="Heiti SC Medium" pitchFamily="2" charset="-128"/>
              </a:rPr>
              <a:t>会员的持续消费驱动力弱，复购率和复购频次低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842691" y="3536054"/>
            <a:ext cx="2312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ABE0"/>
                </a:solidFill>
                <a:latin typeface="Heiti SC Medium" pitchFamily="2" charset="-128"/>
                <a:ea typeface="Heiti SC Medium" pitchFamily="2" charset="-128"/>
              </a:rPr>
              <a:t>留客难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963666" y="3536054"/>
            <a:ext cx="2312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3FD8B1"/>
                </a:solidFill>
                <a:latin typeface="Heiti SC Medium" pitchFamily="2" charset="-128"/>
                <a:ea typeface="Heiti SC Medium" pitchFamily="2" charset="-128"/>
              </a:rPr>
              <a:t>拓客难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769" y="2080378"/>
            <a:ext cx="1270000" cy="1270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01" y="2080378"/>
            <a:ext cx="1270000" cy="1270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567" y="2080378"/>
            <a:ext cx="1270000" cy="12700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119232" y="3536054"/>
            <a:ext cx="2312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07163"/>
                </a:solidFill>
                <a:latin typeface="Heiti SC Medium" pitchFamily="2" charset="-128"/>
                <a:ea typeface="Heiti SC Medium" pitchFamily="2" charset="-128"/>
              </a:rPr>
              <a:t>复购率</a:t>
            </a:r>
          </a:p>
        </p:txBody>
      </p:sp>
    </p:spTree>
  </p:cSld>
  <p:clrMapOvr>
    <a:masterClrMapping/>
  </p:clrMapOvr>
  <p:transition spd="slow">
    <p:push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974856" y="276675"/>
            <a:ext cx="50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营销活动目的</a:t>
            </a:r>
          </a:p>
        </p:txBody>
      </p:sp>
      <p:sp>
        <p:nvSpPr>
          <p:cNvPr id="17" name="Google Shape;200;p17"/>
          <p:cNvSpPr/>
          <p:nvPr/>
        </p:nvSpPr>
        <p:spPr>
          <a:xfrm rot="5400000">
            <a:off x="1348732" y="2244215"/>
            <a:ext cx="3422632" cy="2516767"/>
          </a:xfrm>
          <a:prstGeom prst="round2DiagRect">
            <a:avLst>
              <a:gd name="adj1" fmla="val 34930"/>
              <a:gd name="adj2" fmla="val 0"/>
            </a:avLst>
          </a:prstGeom>
          <a:solidFill>
            <a:srgbClr val="05AA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74548" y="2473991"/>
            <a:ext cx="2171000" cy="18811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sym typeface="+mn-ea"/>
              </a:rPr>
              <a:t>一个好的活动营销不仅能够吸引消费者的注意力，成功的拉新、引流、转化，还能提升店铺的影响力</a:t>
            </a:r>
          </a:p>
        </p:txBody>
      </p:sp>
      <p:sp>
        <p:nvSpPr>
          <p:cNvPr id="20" name="Google Shape;200;p17"/>
          <p:cNvSpPr/>
          <p:nvPr/>
        </p:nvSpPr>
        <p:spPr>
          <a:xfrm rot="5400000">
            <a:off x="4384684" y="2244217"/>
            <a:ext cx="3422632" cy="2516767"/>
          </a:xfrm>
          <a:prstGeom prst="round2DiagRect">
            <a:avLst>
              <a:gd name="adj1" fmla="val 34930"/>
              <a:gd name="adj2" fmla="val 0"/>
            </a:avLst>
          </a:prstGeom>
          <a:solidFill>
            <a:srgbClr val="42D6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" name="Google Shape;200;p17"/>
          <p:cNvSpPr/>
          <p:nvPr/>
        </p:nvSpPr>
        <p:spPr>
          <a:xfrm rot="5400000">
            <a:off x="7420636" y="2244219"/>
            <a:ext cx="3422632" cy="2516767"/>
          </a:xfrm>
          <a:prstGeom prst="round2DiagRect">
            <a:avLst>
              <a:gd name="adj1" fmla="val 34930"/>
              <a:gd name="adj2" fmla="val 0"/>
            </a:avLst>
          </a:prstGeom>
          <a:solidFill>
            <a:srgbClr val="F372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75025" y="2843323"/>
            <a:ext cx="1913853" cy="11424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sym typeface="+mn-ea"/>
              </a:rPr>
              <a:t>所有的店铺都在做营销活动，你做营销活动有效果么？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223480" y="2438462"/>
            <a:ext cx="1746280" cy="227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sym typeface="+mn-ea"/>
              </a:rPr>
              <a:t>营销活动可以为店铺不断的提供活力，营销的作用对于店铺来说非常重要的</a:t>
            </a:r>
          </a:p>
          <a:p>
            <a:pPr>
              <a:lnSpc>
                <a:spcPct val="150000"/>
              </a:lnSpc>
            </a:pPr>
            <a:endParaRPr kumimoji="1" lang="zh-CN" altLang="en-US" sz="1600" dirty="0"/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974856" y="276675"/>
            <a:ext cx="50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如何做好一次营销活动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133095" y="2084249"/>
            <a:ext cx="6464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Heiti SC Medium" pitchFamily="2" charset="-128"/>
                <a:ea typeface="Heiti SC Medium" pitchFamily="2" charset="-128"/>
              </a:rPr>
              <a:t>营销活动重在吸引用户了解活动、短时间内快速形成对活动的认知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133095" y="3555733"/>
            <a:ext cx="7815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Heiti SC Medium" pitchFamily="2" charset="-128"/>
                <a:ea typeface="Heiti SC Medium" pitchFamily="2" charset="-128"/>
              </a:rPr>
              <a:t>尽可能降低参与门槛让用户顺利参与，难度较大会降低用户参与热情和参与意愿。活动流程越简单越好，只有先让用户参与进来才有可能达到活动的最终目标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133095" y="3099425"/>
            <a:ext cx="364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42D6B1"/>
                </a:solidFill>
                <a:latin typeface="Heiti SC Medium" pitchFamily="2" charset="-128"/>
                <a:ea typeface="Heiti SC Medium" pitchFamily="2" charset="-128"/>
                <a:sym typeface="+mn-ea"/>
              </a:rPr>
              <a:t>低门槛参与，提高参与积极性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133095" y="4875542"/>
            <a:ext cx="237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37265"/>
                </a:solidFill>
                <a:latin typeface="Heiti SC Medium" pitchFamily="2" charset="-128"/>
                <a:ea typeface="Heiti SC Medium" pitchFamily="2" charset="-128"/>
              </a:rPr>
              <a:t>让用户持续参与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133095" y="5295972"/>
            <a:ext cx="7173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Heiti SC Medium" pitchFamily="2" charset="-128"/>
                <a:ea typeface="Heiti SC Medium" pitchFamily="2" charset="-128"/>
              </a:rPr>
              <a:t>对于已参与的用户要提高参与频次、促进传播，页面重在激励用户持续参与。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133095" y="1637020"/>
            <a:ext cx="3566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5AAE0"/>
                </a:solidFill>
                <a:latin typeface="Heiti SC Medium" pitchFamily="2" charset="-128"/>
                <a:ea typeface="Heiti SC Medium" pitchFamily="2" charset="-128"/>
              </a:rPr>
              <a:t>优惠明确，记法用户兴趣</a:t>
            </a:r>
          </a:p>
        </p:txBody>
      </p:sp>
      <p:sp>
        <p:nvSpPr>
          <p:cNvPr id="9" name="Freeform 94"/>
          <p:cNvSpPr>
            <a:spLocks noEditPoints="1"/>
          </p:cNvSpPr>
          <p:nvPr/>
        </p:nvSpPr>
        <p:spPr bwMode="auto">
          <a:xfrm>
            <a:off x="1062451" y="1595750"/>
            <a:ext cx="873469" cy="873469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00ABE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10" name="Freeform 94"/>
          <p:cNvSpPr>
            <a:spLocks noEditPoints="1"/>
          </p:cNvSpPr>
          <p:nvPr/>
        </p:nvSpPr>
        <p:spPr bwMode="auto">
          <a:xfrm>
            <a:off x="1062451" y="3208883"/>
            <a:ext cx="873469" cy="873469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3FD8B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11" name="Freeform 94"/>
          <p:cNvSpPr>
            <a:spLocks noEditPoints="1"/>
          </p:cNvSpPr>
          <p:nvPr/>
        </p:nvSpPr>
        <p:spPr bwMode="auto">
          <a:xfrm>
            <a:off x="1069436" y="4822017"/>
            <a:ext cx="873469" cy="873469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F0716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974856" y="276675"/>
            <a:ext cx="50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营销活动效果分析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329359" y="4635404"/>
            <a:ext cx="5339715" cy="37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37265"/>
                </a:solidFill>
                <a:latin typeface="Heiti SC Medium" pitchFamily="2" charset="-128"/>
                <a:ea typeface="Heiti SC Medium" pitchFamily="2" charset="-128"/>
              </a:rPr>
              <a:t>营销活动效果分析帮助商户持续提升活动效果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530651" y="2601068"/>
            <a:ext cx="42881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5AAE0"/>
                </a:solidFill>
                <a:latin typeface="Heiti SC Medium" pitchFamily="2" charset="-128"/>
                <a:ea typeface="Heiti SC Medium" pitchFamily="2" charset="-128"/>
                <a:sym typeface="+mn-ea"/>
              </a:rPr>
              <a:t>通过数据分析找到活动效果不佳原因</a:t>
            </a:r>
            <a:endParaRPr lang="zh-CN" altLang="en-US" dirty="0">
              <a:solidFill>
                <a:srgbClr val="05AAE0"/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16100" y="3662970"/>
            <a:ext cx="42881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42D6B1"/>
                </a:solidFill>
                <a:latin typeface="Heiti SC Medium" pitchFamily="2" charset="-128"/>
                <a:ea typeface="Heiti SC Medium" pitchFamily="2" charset="-128"/>
              </a:rPr>
              <a:t>根据最佳数据可视化效果进行活动设计</a:t>
            </a:r>
          </a:p>
        </p:txBody>
      </p:sp>
      <p:sp>
        <p:nvSpPr>
          <p:cNvPr id="6" name="Rectangle 40"/>
          <p:cNvSpPr/>
          <p:nvPr/>
        </p:nvSpPr>
        <p:spPr>
          <a:xfrm>
            <a:off x="1404001" y="2965037"/>
            <a:ext cx="379281" cy="4156074"/>
          </a:xfrm>
          <a:prstGeom prst="rect">
            <a:avLst/>
          </a:prstGeom>
          <a:solidFill>
            <a:srgbClr val="00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11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7" name="Group 59"/>
          <p:cNvGrpSpPr/>
          <p:nvPr/>
        </p:nvGrpSpPr>
        <p:grpSpPr>
          <a:xfrm>
            <a:off x="1404001" y="2451433"/>
            <a:ext cx="5100216" cy="663737"/>
            <a:chOff x="1093007" y="2577339"/>
            <a:chExt cx="3431368" cy="629356"/>
          </a:xfrm>
          <a:solidFill>
            <a:srgbClr val="05AAE0"/>
          </a:solidFill>
        </p:grpSpPr>
        <p:sp>
          <p:nvSpPr>
            <p:cNvPr id="8" name="Right Arrow 42"/>
            <p:cNvSpPr/>
            <p:nvPr/>
          </p:nvSpPr>
          <p:spPr>
            <a:xfrm>
              <a:off x="1452637" y="2577339"/>
              <a:ext cx="3071738" cy="629356"/>
            </a:xfrm>
            <a:prstGeom prst="rightArrow">
              <a:avLst>
                <a:gd name="adj1" fmla="val 54891"/>
                <a:gd name="adj2" fmla="val 5815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1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9" name="Flowchart: Manual Operation 43"/>
            <p:cNvSpPr/>
            <p:nvPr/>
          </p:nvSpPr>
          <p:spPr>
            <a:xfrm rot="10800000">
              <a:off x="1093007" y="2719223"/>
              <a:ext cx="1123849" cy="345115"/>
            </a:xfrm>
            <a:prstGeom prst="flowChartManualOperati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1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10" name="Rectangle 46"/>
          <p:cNvSpPr/>
          <p:nvPr/>
        </p:nvSpPr>
        <p:spPr>
          <a:xfrm>
            <a:off x="2242550" y="4019723"/>
            <a:ext cx="367280" cy="3101387"/>
          </a:xfrm>
          <a:prstGeom prst="rect">
            <a:avLst/>
          </a:prstGeom>
          <a:solidFill>
            <a:srgbClr val="1F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11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11" name="Group 47"/>
          <p:cNvGrpSpPr/>
          <p:nvPr/>
        </p:nvGrpSpPr>
        <p:grpSpPr>
          <a:xfrm>
            <a:off x="2242550" y="3506120"/>
            <a:ext cx="3643070" cy="663737"/>
            <a:chOff x="-982317" y="1123950"/>
            <a:chExt cx="3986335" cy="1066800"/>
          </a:xfrm>
          <a:solidFill>
            <a:srgbClr val="42D6B1"/>
          </a:solidFill>
        </p:grpSpPr>
        <p:sp>
          <p:nvSpPr>
            <p:cNvPr id="12" name="Right Arrow 48"/>
            <p:cNvSpPr/>
            <p:nvPr/>
          </p:nvSpPr>
          <p:spPr>
            <a:xfrm>
              <a:off x="-372717" y="1123950"/>
              <a:ext cx="3376735" cy="1066800"/>
            </a:xfrm>
            <a:prstGeom prst="rightArrow">
              <a:avLst>
                <a:gd name="adj1" fmla="val 54891"/>
                <a:gd name="adj2" fmla="val 5815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1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" name="Flowchart: Manual Operation 49"/>
            <p:cNvSpPr/>
            <p:nvPr/>
          </p:nvSpPr>
          <p:spPr>
            <a:xfrm rot="10800000">
              <a:off x="-982317" y="1364453"/>
              <a:ext cx="1905000" cy="584993"/>
            </a:xfrm>
            <a:prstGeom prst="flowChartManualOperati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1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14" name="Rectangle 51"/>
          <p:cNvSpPr/>
          <p:nvPr/>
        </p:nvSpPr>
        <p:spPr>
          <a:xfrm>
            <a:off x="2990333" y="4989324"/>
            <a:ext cx="379279" cy="2244596"/>
          </a:xfrm>
          <a:prstGeom prst="rect">
            <a:avLst/>
          </a:prstGeom>
          <a:solidFill>
            <a:srgbClr val="D74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11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15" name="Group 52"/>
          <p:cNvGrpSpPr/>
          <p:nvPr/>
        </p:nvGrpSpPr>
        <p:grpSpPr>
          <a:xfrm>
            <a:off x="2990334" y="4475718"/>
            <a:ext cx="2173084" cy="663737"/>
            <a:chOff x="304800" y="1123950"/>
            <a:chExt cx="3492723" cy="1066800"/>
          </a:xfrm>
          <a:solidFill>
            <a:srgbClr val="F37265"/>
          </a:solidFill>
        </p:grpSpPr>
        <p:sp>
          <p:nvSpPr>
            <p:cNvPr id="16" name="Right Arrow 53"/>
            <p:cNvSpPr/>
            <p:nvPr/>
          </p:nvSpPr>
          <p:spPr>
            <a:xfrm>
              <a:off x="1143000" y="1123950"/>
              <a:ext cx="2654523" cy="1066800"/>
            </a:xfrm>
            <a:prstGeom prst="rightArrow">
              <a:avLst>
                <a:gd name="adj1" fmla="val 54891"/>
                <a:gd name="adj2" fmla="val 5815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1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7" name="Flowchart: Manual Operation 54"/>
            <p:cNvSpPr/>
            <p:nvPr/>
          </p:nvSpPr>
          <p:spPr>
            <a:xfrm rot="10800000">
              <a:off x="304800" y="1364453"/>
              <a:ext cx="1905000" cy="584993"/>
            </a:xfrm>
            <a:prstGeom prst="flowChartManualOperati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1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974856" y="276675"/>
            <a:ext cx="662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丰富的线下营销活动，让门店营销更简单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CA0887C9-CCFF-5A41-B438-3A06B803E65A}"/>
              </a:ext>
            </a:extLst>
          </p:cNvPr>
          <p:cNvGrpSpPr/>
          <p:nvPr/>
        </p:nvGrpSpPr>
        <p:grpSpPr>
          <a:xfrm>
            <a:off x="1476861" y="2409244"/>
            <a:ext cx="9238278" cy="2142129"/>
            <a:chOff x="834043" y="2409244"/>
            <a:chExt cx="9238278" cy="2142129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B4F90976-769E-FD4D-8691-E1E2F76456B7}"/>
                </a:ext>
              </a:extLst>
            </p:cNvPr>
            <p:cNvGrpSpPr/>
            <p:nvPr/>
          </p:nvGrpSpPr>
          <p:grpSpPr>
            <a:xfrm>
              <a:off x="834043" y="2409244"/>
              <a:ext cx="1642001" cy="2142129"/>
              <a:chOff x="834043" y="2409244"/>
              <a:chExt cx="1642001" cy="2142129"/>
            </a:xfrm>
          </p:grpSpPr>
          <p:sp>
            <p:nvSpPr>
              <p:cNvPr id="4" name="Flowchart: Off-page Connector 25"/>
              <p:cNvSpPr/>
              <p:nvPr/>
            </p:nvSpPr>
            <p:spPr>
              <a:xfrm>
                <a:off x="834043" y="2409244"/>
                <a:ext cx="1642001" cy="2142129"/>
              </a:xfrm>
              <a:prstGeom prst="flowChartOffpageConnector">
                <a:avLst/>
              </a:prstGeom>
              <a:solidFill>
                <a:srgbClr val="05AAE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+mn-ea"/>
                </a:endParaRPr>
              </a:p>
            </p:txBody>
          </p:sp>
          <p:sp>
            <p:nvSpPr>
              <p:cNvPr id="5" name="Oval 24"/>
              <p:cNvSpPr/>
              <p:nvPr/>
            </p:nvSpPr>
            <p:spPr>
              <a:xfrm>
                <a:off x="1132561" y="2554331"/>
                <a:ext cx="1044964" cy="1045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300" dirty="0">
                  <a:solidFill>
                    <a:schemeClr val="tx2">
                      <a:lumMod val="7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6" name="143"/>
              <p:cNvSpPr>
                <a:spLocks noEditPoints="1"/>
              </p:cNvSpPr>
              <p:nvPr/>
            </p:nvSpPr>
            <p:spPr bwMode="auto">
              <a:xfrm>
                <a:off x="1413773" y="2826692"/>
                <a:ext cx="482537" cy="444500"/>
              </a:xfrm>
              <a:custGeom>
                <a:avLst/>
                <a:gdLst>
                  <a:gd name="T0" fmla="*/ 151 w 157"/>
                  <a:gd name="T1" fmla="*/ 59 h 145"/>
                  <a:gd name="T2" fmla="*/ 130 w 157"/>
                  <a:gd name="T3" fmla="*/ 41 h 145"/>
                  <a:gd name="T4" fmla="*/ 110 w 157"/>
                  <a:gd name="T5" fmla="*/ 23 h 145"/>
                  <a:gd name="T6" fmla="*/ 88 w 157"/>
                  <a:gd name="T7" fmla="*/ 5 h 145"/>
                  <a:gd name="T8" fmla="*/ 69 w 157"/>
                  <a:gd name="T9" fmla="*/ 5 h 145"/>
                  <a:gd name="T10" fmla="*/ 47 w 157"/>
                  <a:gd name="T11" fmla="*/ 23 h 145"/>
                  <a:gd name="T12" fmla="*/ 27 w 157"/>
                  <a:gd name="T13" fmla="*/ 41 h 145"/>
                  <a:gd name="T14" fmla="*/ 6 w 157"/>
                  <a:gd name="T15" fmla="*/ 59 h 145"/>
                  <a:gd name="T16" fmla="*/ 9 w 157"/>
                  <a:gd name="T17" fmla="*/ 68 h 145"/>
                  <a:gd name="T18" fmla="*/ 21 w 157"/>
                  <a:gd name="T19" fmla="*/ 68 h 145"/>
                  <a:gd name="T20" fmla="*/ 21 w 157"/>
                  <a:gd name="T21" fmla="*/ 139 h 145"/>
                  <a:gd name="T22" fmla="*/ 27 w 157"/>
                  <a:gd name="T23" fmla="*/ 145 h 145"/>
                  <a:gd name="T24" fmla="*/ 38 w 157"/>
                  <a:gd name="T25" fmla="*/ 145 h 145"/>
                  <a:gd name="T26" fmla="*/ 38 w 157"/>
                  <a:gd name="T27" fmla="*/ 81 h 145"/>
                  <a:gd name="T28" fmla="*/ 71 w 157"/>
                  <a:gd name="T29" fmla="*/ 81 h 145"/>
                  <a:gd name="T30" fmla="*/ 71 w 157"/>
                  <a:gd name="T31" fmla="*/ 145 h 145"/>
                  <a:gd name="T32" fmla="*/ 130 w 157"/>
                  <a:gd name="T33" fmla="*/ 145 h 145"/>
                  <a:gd name="T34" fmla="*/ 136 w 157"/>
                  <a:gd name="T35" fmla="*/ 139 h 145"/>
                  <a:gd name="T36" fmla="*/ 136 w 157"/>
                  <a:gd name="T37" fmla="*/ 68 h 145"/>
                  <a:gd name="T38" fmla="*/ 148 w 157"/>
                  <a:gd name="T39" fmla="*/ 68 h 145"/>
                  <a:gd name="T40" fmla="*/ 151 w 157"/>
                  <a:gd name="T41" fmla="*/ 59 h 145"/>
                  <a:gd name="T42" fmla="*/ 118 w 157"/>
                  <a:gd name="T43" fmla="*/ 97 h 145"/>
                  <a:gd name="T44" fmla="*/ 89 w 157"/>
                  <a:gd name="T45" fmla="*/ 97 h 145"/>
                  <a:gd name="T46" fmla="*/ 89 w 157"/>
                  <a:gd name="T47" fmla="*/ 72 h 145"/>
                  <a:gd name="T48" fmla="*/ 118 w 157"/>
                  <a:gd name="T49" fmla="*/ 72 h 145"/>
                  <a:gd name="T50" fmla="*/ 118 w 157"/>
                  <a:gd name="T51" fmla="*/ 97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7" h="145">
                    <a:moveTo>
                      <a:pt x="151" y="59"/>
                    </a:moveTo>
                    <a:cubicBezTo>
                      <a:pt x="130" y="41"/>
                      <a:pt x="130" y="41"/>
                      <a:pt x="130" y="41"/>
                    </a:cubicBezTo>
                    <a:cubicBezTo>
                      <a:pt x="124" y="36"/>
                      <a:pt x="115" y="28"/>
                      <a:pt x="110" y="23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83" y="0"/>
                      <a:pt x="74" y="0"/>
                      <a:pt x="69" y="5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2" y="28"/>
                      <a:pt x="33" y="36"/>
                      <a:pt x="27" y="41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0" y="64"/>
                      <a:pt x="2" y="68"/>
                      <a:pt x="9" y="68"/>
                    </a:cubicBezTo>
                    <a:cubicBezTo>
                      <a:pt x="21" y="68"/>
                      <a:pt x="21" y="68"/>
                      <a:pt x="21" y="68"/>
                    </a:cubicBezTo>
                    <a:cubicBezTo>
                      <a:pt x="21" y="139"/>
                      <a:pt x="21" y="139"/>
                      <a:pt x="21" y="139"/>
                    </a:cubicBezTo>
                    <a:cubicBezTo>
                      <a:pt x="21" y="142"/>
                      <a:pt x="24" y="145"/>
                      <a:pt x="27" y="145"/>
                    </a:cubicBezTo>
                    <a:cubicBezTo>
                      <a:pt x="38" y="145"/>
                      <a:pt x="38" y="145"/>
                      <a:pt x="38" y="145"/>
                    </a:cubicBezTo>
                    <a:cubicBezTo>
                      <a:pt x="38" y="81"/>
                      <a:pt x="38" y="81"/>
                      <a:pt x="38" y="81"/>
                    </a:cubicBezTo>
                    <a:cubicBezTo>
                      <a:pt x="71" y="81"/>
                      <a:pt x="71" y="81"/>
                      <a:pt x="71" y="81"/>
                    </a:cubicBezTo>
                    <a:cubicBezTo>
                      <a:pt x="71" y="145"/>
                      <a:pt x="71" y="145"/>
                      <a:pt x="71" y="145"/>
                    </a:cubicBezTo>
                    <a:cubicBezTo>
                      <a:pt x="130" y="145"/>
                      <a:pt x="130" y="145"/>
                      <a:pt x="130" y="145"/>
                    </a:cubicBezTo>
                    <a:cubicBezTo>
                      <a:pt x="134" y="145"/>
                      <a:pt x="136" y="142"/>
                      <a:pt x="136" y="139"/>
                    </a:cubicBezTo>
                    <a:cubicBezTo>
                      <a:pt x="136" y="68"/>
                      <a:pt x="136" y="68"/>
                      <a:pt x="136" y="68"/>
                    </a:cubicBezTo>
                    <a:cubicBezTo>
                      <a:pt x="148" y="68"/>
                      <a:pt x="148" y="68"/>
                      <a:pt x="148" y="68"/>
                    </a:cubicBezTo>
                    <a:cubicBezTo>
                      <a:pt x="155" y="68"/>
                      <a:pt x="157" y="64"/>
                      <a:pt x="151" y="59"/>
                    </a:cubicBezTo>
                    <a:close/>
                    <a:moveTo>
                      <a:pt x="118" y="97"/>
                    </a:moveTo>
                    <a:cubicBezTo>
                      <a:pt x="89" y="97"/>
                      <a:pt x="89" y="97"/>
                      <a:pt x="89" y="97"/>
                    </a:cubicBezTo>
                    <a:cubicBezTo>
                      <a:pt x="89" y="72"/>
                      <a:pt x="89" y="72"/>
                      <a:pt x="89" y="72"/>
                    </a:cubicBezTo>
                    <a:cubicBezTo>
                      <a:pt x="118" y="72"/>
                      <a:pt x="118" y="72"/>
                      <a:pt x="118" y="72"/>
                    </a:cubicBezTo>
                    <a:lnTo>
                      <a:pt x="118" y="97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9" name="MH_SubTitle_1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947932" y="3840040"/>
                <a:ext cx="1414217" cy="39848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zh-CN" altLang="en-US" dirty="0">
                    <a:solidFill>
                      <a:schemeClr val="bg1"/>
                    </a:solidFill>
                    <a:latin typeface="Heiti SC Medium" pitchFamily="2" charset="-128"/>
                    <a:ea typeface="Heiti SC Medium" pitchFamily="2" charset="-128"/>
                  </a:rPr>
                  <a:t>限时特价</a:t>
                </a:r>
                <a:endParaRPr lang="en-US" altLang="zh-CN" dirty="0">
                  <a:solidFill>
                    <a:schemeClr val="bg1"/>
                  </a:solidFill>
                  <a:latin typeface="Heiti SC Medium" pitchFamily="2" charset="-128"/>
                  <a:ea typeface="Heiti SC Medium" pitchFamily="2" charset="-128"/>
                </a:endParaRPr>
              </a:p>
              <a:p>
                <a:pPr algn="ctr"/>
                <a:r>
                  <a:rPr lang="zh-CN" altLang="en-US" dirty="0">
                    <a:solidFill>
                      <a:schemeClr val="bg1"/>
                    </a:solidFill>
                    <a:latin typeface="Heiti SC Medium" pitchFamily="2" charset="-128"/>
                    <a:ea typeface="Heiti SC Medium" pitchFamily="2" charset="-128"/>
                  </a:rPr>
                  <a:t>  </a:t>
                </a: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DF845A1D-CEDE-ED4B-B22B-8436F3A3B1AC}"/>
                </a:ext>
              </a:extLst>
            </p:cNvPr>
            <p:cNvGrpSpPr/>
            <p:nvPr/>
          </p:nvGrpSpPr>
          <p:grpSpPr>
            <a:xfrm>
              <a:off x="3366135" y="2409244"/>
              <a:ext cx="1642001" cy="2142129"/>
              <a:chOff x="2942048" y="2409244"/>
              <a:chExt cx="1642001" cy="2142129"/>
            </a:xfrm>
          </p:grpSpPr>
          <p:sp>
            <p:nvSpPr>
              <p:cNvPr id="13" name="Flowchart: Off-page Connector 63"/>
              <p:cNvSpPr/>
              <p:nvPr/>
            </p:nvSpPr>
            <p:spPr>
              <a:xfrm>
                <a:off x="2942048" y="2409244"/>
                <a:ext cx="1642001" cy="2142129"/>
              </a:xfrm>
              <a:prstGeom prst="flowChartOffpageConnector">
                <a:avLst/>
              </a:prstGeom>
              <a:solidFill>
                <a:srgbClr val="42D6B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+mn-ea"/>
                </a:endParaRPr>
              </a:p>
            </p:txBody>
          </p:sp>
          <p:sp>
            <p:nvSpPr>
              <p:cNvPr id="14" name="Oval 65"/>
              <p:cNvSpPr/>
              <p:nvPr/>
            </p:nvSpPr>
            <p:spPr>
              <a:xfrm>
                <a:off x="3240566" y="2554331"/>
                <a:ext cx="1044964" cy="1045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4300" dirty="0"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5" name="160"/>
              <p:cNvSpPr/>
              <p:nvPr/>
            </p:nvSpPr>
            <p:spPr bwMode="auto">
              <a:xfrm>
                <a:off x="3512252" y="2904031"/>
                <a:ext cx="501585" cy="319617"/>
              </a:xfrm>
              <a:custGeom>
                <a:avLst/>
                <a:gdLst>
                  <a:gd name="T0" fmla="*/ 163 w 163"/>
                  <a:gd name="T1" fmla="*/ 70 h 104"/>
                  <a:gd name="T2" fmla="*/ 129 w 163"/>
                  <a:gd name="T3" fmla="*/ 37 h 104"/>
                  <a:gd name="T4" fmla="*/ 119 w 163"/>
                  <a:gd name="T5" fmla="*/ 38 h 104"/>
                  <a:gd name="T6" fmla="*/ 77 w 163"/>
                  <a:gd name="T7" fmla="*/ 0 h 104"/>
                  <a:gd name="T8" fmla="*/ 34 w 163"/>
                  <a:gd name="T9" fmla="*/ 42 h 104"/>
                  <a:gd name="T10" fmla="*/ 35 w 163"/>
                  <a:gd name="T11" fmla="*/ 51 h 104"/>
                  <a:gd name="T12" fmla="*/ 27 w 163"/>
                  <a:gd name="T13" fmla="*/ 51 h 104"/>
                  <a:gd name="T14" fmla="*/ 0 w 163"/>
                  <a:gd name="T15" fmla="*/ 77 h 104"/>
                  <a:gd name="T16" fmla="*/ 27 w 163"/>
                  <a:gd name="T17" fmla="*/ 104 h 104"/>
                  <a:gd name="T18" fmla="*/ 132 w 163"/>
                  <a:gd name="T19" fmla="*/ 104 h 104"/>
                  <a:gd name="T20" fmla="*/ 152 w 163"/>
                  <a:gd name="T21" fmla="*/ 95 h 104"/>
                  <a:gd name="T22" fmla="*/ 163 w 163"/>
                  <a:gd name="T23" fmla="*/ 7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3" h="104">
                    <a:moveTo>
                      <a:pt x="163" y="70"/>
                    </a:moveTo>
                    <a:cubicBezTo>
                      <a:pt x="163" y="52"/>
                      <a:pt x="148" y="37"/>
                      <a:pt x="129" y="37"/>
                    </a:cubicBezTo>
                    <a:cubicBezTo>
                      <a:pt x="126" y="37"/>
                      <a:pt x="122" y="37"/>
                      <a:pt x="119" y="38"/>
                    </a:cubicBezTo>
                    <a:cubicBezTo>
                      <a:pt x="117" y="17"/>
                      <a:pt x="99" y="0"/>
                      <a:pt x="77" y="0"/>
                    </a:cubicBezTo>
                    <a:cubicBezTo>
                      <a:pt x="53" y="0"/>
                      <a:pt x="34" y="19"/>
                      <a:pt x="34" y="42"/>
                    </a:cubicBezTo>
                    <a:cubicBezTo>
                      <a:pt x="34" y="45"/>
                      <a:pt x="34" y="48"/>
                      <a:pt x="35" y="51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12" y="51"/>
                      <a:pt x="0" y="63"/>
                      <a:pt x="0" y="77"/>
                    </a:cubicBezTo>
                    <a:cubicBezTo>
                      <a:pt x="0" y="92"/>
                      <a:pt x="12" y="104"/>
                      <a:pt x="27" y="104"/>
                    </a:cubicBezTo>
                    <a:cubicBezTo>
                      <a:pt x="132" y="104"/>
                      <a:pt x="132" y="104"/>
                      <a:pt x="132" y="104"/>
                    </a:cubicBezTo>
                    <a:cubicBezTo>
                      <a:pt x="140" y="104"/>
                      <a:pt x="147" y="100"/>
                      <a:pt x="152" y="95"/>
                    </a:cubicBezTo>
                    <a:cubicBezTo>
                      <a:pt x="159" y="89"/>
                      <a:pt x="163" y="80"/>
                      <a:pt x="163" y="70"/>
                    </a:cubicBezTo>
                    <a:close/>
                  </a:path>
                </a:pathLst>
              </a:custGeom>
              <a:solidFill>
                <a:srgbClr val="42D6B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0" name="MH_SubTitle_1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3055935" y="3840040"/>
                <a:ext cx="1414217" cy="39848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zh-CN" altLang="en-US" dirty="0">
                    <a:solidFill>
                      <a:schemeClr val="bg1"/>
                    </a:solidFill>
                    <a:latin typeface="Heiti SC Medium" pitchFamily="2" charset="-128"/>
                    <a:ea typeface="Heiti SC Medium" pitchFamily="2" charset="-128"/>
                  </a:rPr>
                  <a:t>满减满折</a:t>
                </a:r>
                <a:endParaRPr lang="en-US" altLang="zh-CN" dirty="0">
                  <a:solidFill>
                    <a:schemeClr val="bg1"/>
                  </a:solidFill>
                  <a:latin typeface="Heiti SC Medium" pitchFamily="2" charset="-128"/>
                  <a:ea typeface="Heiti SC Medium" pitchFamily="2" charset="-128"/>
                </a:endParaRPr>
              </a:p>
              <a:p>
                <a:pPr algn="ctr"/>
                <a:r>
                  <a:rPr lang="zh-CN" altLang="en-US" dirty="0">
                    <a:solidFill>
                      <a:schemeClr val="bg1"/>
                    </a:solidFill>
                    <a:latin typeface="Heiti SC Medium" pitchFamily="2" charset="-128"/>
                    <a:ea typeface="Heiti SC Medium" pitchFamily="2" charset="-128"/>
                  </a:rPr>
                  <a:t>  </a:t>
                </a:r>
              </a:p>
            </p:txBody>
          </p:sp>
        </p:grp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FEAB70DE-A15B-9440-997E-71DDB4784A2B}"/>
                </a:ext>
              </a:extLst>
            </p:cNvPr>
            <p:cNvGrpSpPr/>
            <p:nvPr/>
          </p:nvGrpSpPr>
          <p:grpSpPr>
            <a:xfrm>
              <a:off x="5898227" y="2409244"/>
              <a:ext cx="1642001" cy="2142129"/>
              <a:chOff x="5050054" y="2409244"/>
              <a:chExt cx="1642001" cy="2142129"/>
            </a:xfrm>
          </p:grpSpPr>
          <p:sp>
            <p:nvSpPr>
              <p:cNvPr id="7" name="Flowchart: Off-page Connector 67"/>
              <p:cNvSpPr/>
              <p:nvPr/>
            </p:nvSpPr>
            <p:spPr>
              <a:xfrm>
                <a:off x="5050054" y="2409244"/>
                <a:ext cx="1642001" cy="2142129"/>
              </a:xfrm>
              <a:prstGeom prst="flowChartOffpageConnector">
                <a:avLst/>
              </a:prstGeom>
              <a:solidFill>
                <a:srgbClr val="05AAE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+mn-ea"/>
                </a:endParaRPr>
              </a:p>
            </p:txBody>
          </p:sp>
          <p:sp>
            <p:nvSpPr>
              <p:cNvPr id="8" name="Oval 69"/>
              <p:cNvSpPr/>
              <p:nvPr/>
            </p:nvSpPr>
            <p:spPr>
              <a:xfrm>
                <a:off x="5348572" y="2554331"/>
                <a:ext cx="1044964" cy="1045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300" dirty="0">
                  <a:solidFill>
                    <a:schemeClr val="accent1"/>
                  </a:solidFill>
                  <a:latin typeface="+mn-ea"/>
                </a:endParaRPr>
              </a:p>
            </p:txBody>
          </p:sp>
          <p:sp>
            <p:nvSpPr>
              <p:cNvPr id="9" name="144"/>
              <p:cNvSpPr/>
              <p:nvPr/>
            </p:nvSpPr>
            <p:spPr bwMode="auto">
              <a:xfrm>
                <a:off x="5664703" y="2825632"/>
                <a:ext cx="412697" cy="446617"/>
              </a:xfrm>
              <a:custGeom>
                <a:avLst/>
                <a:gdLst>
                  <a:gd name="T0" fmla="*/ 126 w 134"/>
                  <a:gd name="T1" fmla="*/ 100 h 145"/>
                  <a:gd name="T2" fmla="*/ 83 w 134"/>
                  <a:gd name="T3" fmla="*/ 88 h 145"/>
                  <a:gd name="T4" fmla="*/ 85 w 134"/>
                  <a:gd name="T5" fmla="*/ 77 h 145"/>
                  <a:gd name="T6" fmla="*/ 91 w 134"/>
                  <a:gd name="T7" fmla="*/ 69 h 145"/>
                  <a:gd name="T8" fmla="*/ 92 w 134"/>
                  <a:gd name="T9" fmla="*/ 60 h 145"/>
                  <a:gd name="T10" fmla="*/ 94 w 134"/>
                  <a:gd name="T11" fmla="*/ 60 h 145"/>
                  <a:gd name="T12" fmla="*/ 97 w 134"/>
                  <a:gd name="T13" fmla="*/ 58 h 145"/>
                  <a:gd name="T14" fmla="*/ 98 w 134"/>
                  <a:gd name="T15" fmla="*/ 43 h 145"/>
                  <a:gd name="T16" fmla="*/ 96 w 134"/>
                  <a:gd name="T17" fmla="*/ 40 h 145"/>
                  <a:gd name="T18" fmla="*/ 94 w 134"/>
                  <a:gd name="T19" fmla="*/ 40 h 145"/>
                  <a:gd name="T20" fmla="*/ 95 w 134"/>
                  <a:gd name="T21" fmla="*/ 32 h 145"/>
                  <a:gd name="T22" fmla="*/ 90 w 134"/>
                  <a:gd name="T23" fmla="*/ 10 h 145"/>
                  <a:gd name="T24" fmla="*/ 44 w 134"/>
                  <a:gd name="T25" fmla="*/ 10 h 145"/>
                  <a:gd name="T26" fmla="*/ 39 w 134"/>
                  <a:gd name="T27" fmla="*/ 32 h 145"/>
                  <a:gd name="T28" fmla="*/ 40 w 134"/>
                  <a:gd name="T29" fmla="*/ 40 h 145"/>
                  <a:gd name="T30" fmla="*/ 38 w 134"/>
                  <a:gd name="T31" fmla="*/ 40 h 145"/>
                  <a:gd name="T32" fmla="*/ 35 w 134"/>
                  <a:gd name="T33" fmla="*/ 43 h 145"/>
                  <a:gd name="T34" fmla="*/ 37 w 134"/>
                  <a:gd name="T35" fmla="*/ 58 h 145"/>
                  <a:gd name="T36" fmla="*/ 40 w 134"/>
                  <a:gd name="T37" fmla="*/ 60 h 145"/>
                  <a:gd name="T38" fmla="*/ 42 w 134"/>
                  <a:gd name="T39" fmla="*/ 60 h 145"/>
                  <a:gd name="T40" fmla="*/ 43 w 134"/>
                  <a:gd name="T41" fmla="*/ 69 h 145"/>
                  <a:gd name="T42" fmla="*/ 49 w 134"/>
                  <a:gd name="T43" fmla="*/ 77 h 145"/>
                  <a:gd name="T44" fmla="*/ 50 w 134"/>
                  <a:gd name="T45" fmla="*/ 88 h 145"/>
                  <a:gd name="T46" fmla="*/ 8 w 134"/>
                  <a:gd name="T47" fmla="*/ 100 h 145"/>
                  <a:gd name="T48" fmla="*/ 1 w 134"/>
                  <a:gd name="T49" fmla="*/ 113 h 145"/>
                  <a:gd name="T50" fmla="*/ 2 w 134"/>
                  <a:gd name="T51" fmla="*/ 129 h 145"/>
                  <a:gd name="T52" fmla="*/ 11 w 134"/>
                  <a:gd name="T53" fmla="*/ 139 h 145"/>
                  <a:gd name="T54" fmla="*/ 123 w 134"/>
                  <a:gd name="T55" fmla="*/ 139 h 145"/>
                  <a:gd name="T56" fmla="*/ 132 w 134"/>
                  <a:gd name="T57" fmla="*/ 129 h 145"/>
                  <a:gd name="T58" fmla="*/ 133 w 134"/>
                  <a:gd name="T59" fmla="*/ 113 h 145"/>
                  <a:gd name="T60" fmla="*/ 126 w 134"/>
                  <a:gd name="T61" fmla="*/ 10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4" h="145">
                    <a:moveTo>
                      <a:pt x="126" y="100"/>
                    </a:moveTo>
                    <a:cubicBezTo>
                      <a:pt x="113" y="93"/>
                      <a:pt x="98" y="89"/>
                      <a:pt x="83" y="88"/>
                    </a:cubicBezTo>
                    <a:cubicBezTo>
                      <a:pt x="84" y="84"/>
                      <a:pt x="84" y="81"/>
                      <a:pt x="85" y="77"/>
                    </a:cubicBezTo>
                    <a:cubicBezTo>
                      <a:pt x="88" y="75"/>
                      <a:pt x="91" y="72"/>
                      <a:pt x="91" y="69"/>
                    </a:cubicBezTo>
                    <a:cubicBezTo>
                      <a:pt x="91" y="66"/>
                      <a:pt x="92" y="63"/>
                      <a:pt x="92" y="60"/>
                    </a:cubicBezTo>
                    <a:cubicBezTo>
                      <a:pt x="92" y="60"/>
                      <a:pt x="93" y="60"/>
                      <a:pt x="94" y="60"/>
                    </a:cubicBezTo>
                    <a:cubicBezTo>
                      <a:pt x="95" y="61"/>
                      <a:pt x="97" y="59"/>
                      <a:pt x="97" y="58"/>
                    </a:cubicBezTo>
                    <a:cubicBezTo>
                      <a:pt x="98" y="43"/>
                      <a:pt x="98" y="43"/>
                      <a:pt x="98" y="43"/>
                    </a:cubicBezTo>
                    <a:cubicBezTo>
                      <a:pt x="98" y="41"/>
                      <a:pt x="97" y="40"/>
                      <a:pt x="96" y="40"/>
                    </a:cubicBezTo>
                    <a:cubicBezTo>
                      <a:pt x="95" y="40"/>
                      <a:pt x="95" y="40"/>
                      <a:pt x="94" y="40"/>
                    </a:cubicBezTo>
                    <a:cubicBezTo>
                      <a:pt x="94" y="37"/>
                      <a:pt x="95" y="34"/>
                      <a:pt x="95" y="32"/>
                    </a:cubicBezTo>
                    <a:cubicBezTo>
                      <a:pt x="95" y="28"/>
                      <a:pt x="97" y="17"/>
                      <a:pt x="90" y="10"/>
                    </a:cubicBezTo>
                    <a:cubicBezTo>
                      <a:pt x="79" y="0"/>
                      <a:pt x="55" y="0"/>
                      <a:pt x="44" y="10"/>
                    </a:cubicBezTo>
                    <a:cubicBezTo>
                      <a:pt x="36" y="17"/>
                      <a:pt x="38" y="28"/>
                      <a:pt x="39" y="32"/>
                    </a:cubicBezTo>
                    <a:cubicBezTo>
                      <a:pt x="39" y="34"/>
                      <a:pt x="39" y="37"/>
                      <a:pt x="40" y="40"/>
                    </a:cubicBezTo>
                    <a:cubicBezTo>
                      <a:pt x="39" y="40"/>
                      <a:pt x="39" y="40"/>
                      <a:pt x="38" y="40"/>
                    </a:cubicBezTo>
                    <a:cubicBezTo>
                      <a:pt x="36" y="40"/>
                      <a:pt x="35" y="41"/>
                      <a:pt x="35" y="43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9"/>
                      <a:pt x="39" y="61"/>
                      <a:pt x="40" y="60"/>
                    </a:cubicBezTo>
                    <a:cubicBezTo>
                      <a:pt x="41" y="60"/>
                      <a:pt x="41" y="60"/>
                      <a:pt x="42" y="60"/>
                    </a:cubicBezTo>
                    <a:cubicBezTo>
                      <a:pt x="42" y="63"/>
                      <a:pt x="43" y="66"/>
                      <a:pt x="43" y="69"/>
                    </a:cubicBezTo>
                    <a:cubicBezTo>
                      <a:pt x="43" y="72"/>
                      <a:pt x="46" y="75"/>
                      <a:pt x="49" y="77"/>
                    </a:cubicBezTo>
                    <a:cubicBezTo>
                      <a:pt x="49" y="81"/>
                      <a:pt x="50" y="84"/>
                      <a:pt x="50" y="88"/>
                    </a:cubicBezTo>
                    <a:cubicBezTo>
                      <a:pt x="36" y="89"/>
                      <a:pt x="21" y="93"/>
                      <a:pt x="8" y="100"/>
                    </a:cubicBezTo>
                    <a:cubicBezTo>
                      <a:pt x="3" y="102"/>
                      <a:pt x="0" y="108"/>
                      <a:pt x="1" y="113"/>
                    </a:cubicBezTo>
                    <a:cubicBezTo>
                      <a:pt x="1" y="118"/>
                      <a:pt x="2" y="123"/>
                      <a:pt x="2" y="129"/>
                    </a:cubicBezTo>
                    <a:cubicBezTo>
                      <a:pt x="3" y="133"/>
                      <a:pt x="7" y="138"/>
                      <a:pt x="11" y="139"/>
                    </a:cubicBezTo>
                    <a:cubicBezTo>
                      <a:pt x="48" y="145"/>
                      <a:pt x="86" y="145"/>
                      <a:pt x="123" y="139"/>
                    </a:cubicBezTo>
                    <a:cubicBezTo>
                      <a:pt x="127" y="138"/>
                      <a:pt x="131" y="133"/>
                      <a:pt x="132" y="129"/>
                    </a:cubicBezTo>
                    <a:cubicBezTo>
                      <a:pt x="132" y="123"/>
                      <a:pt x="133" y="118"/>
                      <a:pt x="133" y="113"/>
                    </a:cubicBezTo>
                    <a:cubicBezTo>
                      <a:pt x="134" y="108"/>
                      <a:pt x="131" y="102"/>
                      <a:pt x="126" y="100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1" name="MH_SubTitle_1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163946" y="3840040"/>
                <a:ext cx="1414217" cy="39848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zh-CN" altLang="en-US" dirty="0">
                    <a:solidFill>
                      <a:schemeClr val="bg1"/>
                    </a:solidFill>
                    <a:latin typeface="Heiti SC Medium" pitchFamily="2" charset="-128"/>
                    <a:ea typeface="Heiti SC Medium" pitchFamily="2" charset="-128"/>
                  </a:rPr>
                  <a:t>第</a:t>
                </a:r>
                <a:r>
                  <a:rPr lang="en-US" altLang="zh-CN" dirty="0">
                    <a:solidFill>
                      <a:schemeClr val="bg1"/>
                    </a:solidFill>
                    <a:latin typeface="Heiti SC Medium" pitchFamily="2" charset="-128"/>
                    <a:ea typeface="Heiti SC Medium" pitchFamily="2" charset="-128"/>
                  </a:rPr>
                  <a:t>N</a:t>
                </a:r>
                <a:r>
                  <a:rPr lang="zh-CN" altLang="en-US" dirty="0">
                    <a:solidFill>
                      <a:schemeClr val="bg1"/>
                    </a:solidFill>
                    <a:latin typeface="Heiti SC Medium" pitchFamily="2" charset="-128"/>
                    <a:ea typeface="Heiti SC Medium" pitchFamily="2" charset="-128"/>
                  </a:rPr>
                  <a:t>件活动</a:t>
                </a:r>
                <a:endParaRPr lang="en-US" altLang="zh-CN" dirty="0">
                  <a:solidFill>
                    <a:schemeClr val="bg1"/>
                  </a:solidFill>
                  <a:latin typeface="Heiti SC Medium" pitchFamily="2" charset="-128"/>
                  <a:ea typeface="Heiti SC Medium" pitchFamily="2" charset="-128"/>
                </a:endParaRPr>
              </a:p>
              <a:p>
                <a:pPr algn="ctr"/>
                <a:r>
                  <a:rPr lang="zh-CN" altLang="en-US" dirty="0">
                    <a:solidFill>
                      <a:schemeClr val="bg1"/>
                    </a:solidFill>
                    <a:latin typeface="Heiti SC Medium" pitchFamily="2" charset="-128"/>
                    <a:ea typeface="Heiti SC Medium" pitchFamily="2" charset="-128"/>
                  </a:rPr>
                  <a:t>  </a:t>
                </a:r>
              </a:p>
            </p:txBody>
          </p:sp>
        </p:grp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8C397F95-F256-E347-BC3A-AAEABFE44E56}"/>
                </a:ext>
              </a:extLst>
            </p:cNvPr>
            <p:cNvGrpSpPr/>
            <p:nvPr/>
          </p:nvGrpSpPr>
          <p:grpSpPr>
            <a:xfrm>
              <a:off x="8430320" y="2409244"/>
              <a:ext cx="1642001" cy="2142129"/>
              <a:chOff x="9266062" y="2409244"/>
              <a:chExt cx="1642001" cy="2142129"/>
            </a:xfrm>
          </p:grpSpPr>
          <p:sp>
            <p:nvSpPr>
              <p:cNvPr id="16" name="Flowchart: Off-page Connector 75"/>
              <p:cNvSpPr/>
              <p:nvPr/>
            </p:nvSpPr>
            <p:spPr>
              <a:xfrm>
                <a:off x="9266062" y="2409244"/>
                <a:ext cx="1642001" cy="2142129"/>
              </a:xfrm>
              <a:prstGeom prst="flowChartOffpageConnector">
                <a:avLst/>
              </a:prstGeom>
              <a:solidFill>
                <a:srgbClr val="42D6B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+mn-ea"/>
                </a:endParaRPr>
              </a:p>
            </p:txBody>
          </p:sp>
          <p:sp>
            <p:nvSpPr>
              <p:cNvPr id="17" name="Oval 77"/>
              <p:cNvSpPr/>
              <p:nvPr/>
            </p:nvSpPr>
            <p:spPr>
              <a:xfrm>
                <a:off x="9564580" y="2554331"/>
                <a:ext cx="1044964" cy="1045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300" dirty="0">
                  <a:solidFill>
                    <a:schemeClr val="accent3"/>
                  </a:solidFill>
                  <a:latin typeface="+mn-ea"/>
                </a:endParaRPr>
              </a:p>
            </p:txBody>
          </p:sp>
          <p:sp>
            <p:nvSpPr>
              <p:cNvPr id="18" name="150"/>
              <p:cNvSpPr>
                <a:spLocks noEditPoints="1"/>
              </p:cNvSpPr>
              <p:nvPr/>
            </p:nvSpPr>
            <p:spPr bwMode="auto">
              <a:xfrm>
                <a:off x="9895528" y="2842992"/>
                <a:ext cx="383067" cy="493184"/>
              </a:xfrm>
              <a:custGeom>
                <a:avLst/>
                <a:gdLst>
                  <a:gd name="T0" fmla="*/ 62 w 125"/>
                  <a:gd name="T1" fmla="*/ 0 h 160"/>
                  <a:gd name="T2" fmla="*/ 0 w 125"/>
                  <a:gd name="T3" fmla="*/ 63 h 160"/>
                  <a:gd name="T4" fmla="*/ 62 w 125"/>
                  <a:gd name="T5" fmla="*/ 160 h 160"/>
                  <a:gd name="T6" fmla="*/ 125 w 125"/>
                  <a:gd name="T7" fmla="*/ 63 h 160"/>
                  <a:gd name="T8" fmla="*/ 62 w 125"/>
                  <a:gd name="T9" fmla="*/ 0 h 160"/>
                  <a:gd name="T10" fmla="*/ 62 w 125"/>
                  <a:gd name="T11" fmla="*/ 105 h 160"/>
                  <a:gd name="T12" fmla="*/ 17 w 125"/>
                  <a:gd name="T13" fmla="*/ 61 h 160"/>
                  <a:gd name="T14" fmla="*/ 62 w 125"/>
                  <a:gd name="T15" fmla="*/ 18 h 160"/>
                  <a:gd name="T16" fmla="*/ 107 w 125"/>
                  <a:gd name="T17" fmla="*/ 61 h 160"/>
                  <a:gd name="T18" fmla="*/ 62 w 125"/>
                  <a:gd name="T19" fmla="*/ 10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" h="160">
                    <a:moveTo>
                      <a:pt x="62" y="0"/>
                    </a:moveTo>
                    <a:cubicBezTo>
                      <a:pt x="28" y="0"/>
                      <a:pt x="0" y="28"/>
                      <a:pt x="0" y="63"/>
                    </a:cubicBezTo>
                    <a:cubicBezTo>
                      <a:pt x="0" y="97"/>
                      <a:pt x="48" y="160"/>
                      <a:pt x="62" y="160"/>
                    </a:cubicBezTo>
                    <a:cubicBezTo>
                      <a:pt x="79" y="160"/>
                      <a:pt x="125" y="97"/>
                      <a:pt x="125" y="63"/>
                    </a:cubicBezTo>
                    <a:cubicBezTo>
                      <a:pt x="125" y="28"/>
                      <a:pt x="97" y="0"/>
                      <a:pt x="62" y="0"/>
                    </a:cubicBezTo>
                    <a:close/>
                    <a:moveTo>
                      <a:pt x="62" y="105"/>
                    </a:moveTo>
                    <a:cubicBezTo>
                      <a:pt x="37" y="105"/>
                      <a:pt x="17" y="86"/>
                      <a:pt x="17" y="61"/>
                    </a:cubicBezTo>
                    <a:cubicBezTo>
                      <a:pt x="17" y="37"/>
                      <a:pt x="37" y="18"/>
                      <a:pt x="62" y="18"/>
                    </a:cubicBezTo>
                    <a:cubicBezTo>
                      <a:pt x="87" y="18"/>
                      <a:pt x="107" y="37"/>
                      <a:pt x="107" y="61"/>
                    </a:cubicBezTo>
                    <a:cubicBezTo>
                      <a:pt x="107" y="86"/>
                      <a:pt x="87" y="105"/>
                      <a:pt x="62" y="105"/>
                    </a:cubicBezTo>
                    <a:close/>
                  </a:path>
                </a:pathLst>
              </a:custGeom>
              <a:solidFill>
                <a:srgbClr val="42D6B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" name="MH_SubTitle_1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9379952" y="3840040"/>
                <a:ext cx="1414217" cy="39848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zh-CN" altLang="en-US" dirty="0">
                    <a:solidFill>
                      <a:schemeClr val="bg1"/>
                    </a:solidFill>
                    <a:latin typeface="Heiti SC Medium" pitchFamily="2" charset="-128"/>
                    <a:ea typeface="Heiti SC Medium" pitchFamily="2" charset="-128"/>
                  </a:rPr>
                  <a:t>低价赠活动</a:t>
                </a:r>
                <a:endParaRPr lang="en-US" altLang="zh-CN" dirty="0">
                  <a:solidFill>
                    <a:schemeClr val="bg1"/>
                  </a:solidFill>
                  <a:latin typeface="Heiti SC Medium" pitchFamily="2" charset="-128"/>
                  <a:ea typeface="Heiti SC Medium" pitchFamily="2" charset="-128"/>
                </a:endParaRPr>
              </a:p>
              <a:p>
                <a:pPr algn="ctr"/>
                <a:r>
                  <a:rPr lang="zh-CN" altLang="en-US" dirty="0">
                    <a:solidFill>
                      <a:schemeClr val="bg1"/>
                    </a:solidFill>
                    <a:latin typeface="Heiti SC Medium" pitchFamily="2" charset="-128"/>
                    <a:ea typeface="Heiti SC Medium" pitchFamily="2" charset="-128"/>
                  </a:rPr>
                  <a:t>  </a:t>
                </a:r>
              </a:p>
            </p:txBody>
          </p:sp>
        </p:grpSp>
      </p:grpSp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974856" y="276675"/>
            <a:ext cx="50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限时特价</a:t>
            </a:r>
            <a:r>
              <a:rPr lang="en-US" altLang="zh-CN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/</a:t>
            </a:r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折扣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652520" y="2200358"/>
            <a:ext cx="488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Heiti SC Medium" pitchFamily="2" charset="-128"/>
                <a:ea typeface="Heiti SC Medium" pitchFamily="2" charset="-128"/>
              </a:rPr>
              <a:t>选择部分商品，在一段时间内以指定折扣出售</a:t>
            </a:r>
            <a:endParaRPr kumimoji="1" lang="zh-CN" altLang="en-US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4" name="Rounded Rectangle 72"/>
          <p:cNvSpPr/>
          <p:nvPr/>
        </p:nvSpPr>
        <p:spPr>
          <a:xfrm>
            <a:off x="1555571" y="2177681"/>
            <a:ext cx="1970313" cy="422087"/>
          </a:xfrm>
          <a:prstGeom prst="roundRect">
            <a:avLst/>
          </a:prstGeom>
          <a:solidFill>
            <a:srgbClr val="05A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000" b="1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" name="Rounded Rectangle 77"/>
          <p:cNvSpPr/>
          <p:nvPr/>
        </p:nvSpPr>
        <p:spPr>
          <a:xfrm>
            <a:off x="1555571" y="3204007"/>
            <a:ext cx="1970313" cy="422087"/>
          </a:xfrm>
          <a:prstGeom prst="roundRect">
            <a:avLst/>
          </a:prstGeom>
          <a:solidFill>
            <a:srgbClr val="42D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000" b="1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6" name="Rounded Rectangle 80"/>
          <p:cNvSpPr/>
          <p:nvPr/>
        </p:nvSpPr>
        <p:spPr>
          <a:xfrm>
            <a:off x="1555571" y="4271525"/>
            <a:ext cx="1970313" cy="422087"/>
          </a:xfrm>
          <a:prstGeom prst="roundRect">
            <a:avLst/>
          </a:prstGeom>
          <a:solidFill>
            <a:srgbClr val="F37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000" b="1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cxnSp>
        <p:nvCxnSpPr>
          <p:cNvPr id="7" name="Straight Connector 91"/>
          <p:cNvCxnSpPr/>
          <p:nvPr/>
        </p:nvCxnSpPr>
        <p:spPr>
          <a:xfrm rot="5400000">
            <a:off x="2281520" y="2906620"/>
            <a:ext cx="437686" cy="1940"/>
          </a:xfrm>
          <a:prstGeom prst="line">
            <a:avLst/>
          </a:prstGeom>
          <a:ln w="19050" cap="rnd">
            <a:solidFill>
              <a:srgbClr val="05AAE0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99"/>
          <p:cNvCxnSpPr/>
          <p:nvPr/>
        </p:nvCxnSpPr>
        <p:spPr>
          <a:xfrm flipH="1">
            <a:off x="2501337" y="2899082"/>
            <a:ext cx="6914968" cy="0"/>
          </a:xfrm>
          <a:prstGeom prst="line">
            <a:avLst/>
          </a:prstGeom>
          <a:ln w="19050" cap="rnd">
            <a:solidFill>
              <a:srgbClr val="05AAE0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03"/>
          <p:cNvCxnSpPr/>
          <p:nvPr/>
        </p:nvCxnSpPr>
        <p:spPr>
          <a:xfrm flipH="1">
            <a:off x="2501337" y="3957815"/>
            <a:ext cx="6188738" cy="0"/>
          </a:xfrm>
          <a:prstGeom prst="line">
            <a:avLst/>
          </a:prstGeom>
          <a:ln w="19050" cap="rnd">
            <a:solidFill>
              <a:srgbClr val="42D6B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04"/>
          <p:cNvCxnSpPr/>
          <p:nvPr/>
        </p:nvCxnSpPr>
        <p:spPr>
          <a:xfrm flipH="1">
            <a:off x="2501337" y="4981113"/>
            <a:ext cx="5136968" cy="0"/>
          </a:xfrm>
          <a:prstGeom prst="line">
            <a:avLst/>
          </a:prstGeom>
          <a:ln w="19050" cap="rnd">
            <a:solidFill>
              <a:srgbClr val="F3726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32"/>
          <p:cNvCxnSpPr/>
          <p:nvPr/>
        </p:nvCxnSpPr>
        <p:spPr>
          <a:xfrm rot="5400000">
            <a:off x="2281520" y="3942137"/>
            <a:ext cx="437686" cy="1940"/>
          </a:xfrm>
          <a:prstGeom prst="line">
            <a:avLst/>
          </a:prstGeom>
          <a:ln w="19050" cap="rnd">
            <a:solidFill>
              <a:srgbClr val="42D6B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33"/>
          <p:cNvCxnSpPr/>
          <p:nvPr/>
        </p:nvCxnSpPr>
        <p:spPr>
          <a:xfrm rot="5400000">
            <a:off x="2281520" y="4993865"/>
            <a:ext cx="437686" cy="1940"/>
          </a:xfrm>
          <a:prstGeom prst="line">
            <a:avLst/>
          </a:prstGeom>
          <a:ln w="19050" cap="rnd">
            <a:solidFill>
              <a:srgbClr val="F3726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875247" y="2200358"/>
            <a:ext cx="122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限时限量</a:t>
            </a:r>
            <a:endParaRPr kumimoji="1" lang="zh-CN" altLang="en-US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672047" y="3229050"/>
            <a:ext cx="163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制造紧张感</a:t>
            </a:r>
            <a:endParaRPr kumimoji="1" lang="zh-CN" altLang="en-US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783807" y="4298443"/>
            <a:ext cx="141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清库出新</a:t>
            </a:r>
            <a:endParaRPr kumimoji="1" lang="zh-CN" altLang="en-US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652520" y="3229050"/>
            <a:ext cx="526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Heiti SC Medium" pitchFamily="2" charset="-128"/>
                <a:ea typeface="Heiti SC Medium" pitchFamily="2" charset="-128"/>
              </a:rPr>
              <a:t>通过限制时间，制造抢购的紧张感，促使客户下单</a:t>
            </a:r>
            <a:endParaRPr kumimoji="1" lang="zh-CN" altLang="en-US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652520" y="4298443"/>
            <a:ext cx="382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Heiti SC Medium" pitchFamily="2" charset="-128"/>
                <a:ea typeface="Heiti SC Medium" pitchFamily="2" charset="-128"/>
              </a:rPr>
              <a:t>清库存、推新品都适用的营销利器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974856" y="276675"/>
            <a:ext cx="232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使用场景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16279" y="1198964"/>
            <a:ext cx="3608088" cy="1511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Heiti SC Medium" pitchFamily="2" charset="-128"/>
                <a:ea typeface="Heiti SC Medium" pitchFamily="2" charset="-128"/>
              </a:rPr>
              <a:t>水果店苹果8折活动，每位顾客享受前</a:t>
            </a:r>
            <a:r>
              <a:rPr lang="en-US" altLang="zh-CN" sz="1600" dirty="0">
                <a:latin typeface="Heiti SC Medium" pitchFamily="2" charset="-128"/>
                <a:ea typeface="Heiti SC Medium" pitchFamily="2" charset="-128"/>
              </a:rPr>
              <a:t>2</a:t>
            </a:r>
            <a:r>
              <a:rPr lang="zh-CN" altLang="en-US" sz="1600" dirty="0">
                <a:latin typeface="Heiti SC Medium" pitchFamily="2" charset="-128"/>
                <a:ea typeface="Heiti SC Medium" pitchFamily="2" charset="-128"/>
              </a:rPr>
              <a:t>斤享受8折优惠，超出部分按照零售价购买。促销同时成本可控，无需担心超卖问题。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160461" y="4912668"/>
            <a:ext cx="3421939" cy="1511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Heiti SC Medium" pitchFamily="2" charset="-128"/>
                <a:ea typeface="Heiti SC Medium" pitchFamily="2" charset="-128"/>
              </a:rPr>
              <a:t>生鲜超市每晚</a:t>
            </a:r>
            <a:r>
              <a:rPr lang="en-US" altLang="zh-CN" sz="1600" dirty="0">
                <a:latin typeface="Heiti SC Medium" pitchFamily="2" charset="-128"/>
                <a:ea typeface="Heiti SC Medium" pitchFamily="2" charset="-128"/>
              </a:rPr>
              <a:t>9</a:t>
            </a:r>
            <a:r>
              <a:rPr lang="zh-CN" altLang="en-US" sz="1600" dirty="0">
                <a:latin typeface="Heiti SC Medium" pitchFamily="2" charset="-128"/>
                <a:ea typeface="Heiti SC Medium" pitchFamily="2" charset="-128"/>
              </a:rPr>
              <a:t>点自动调至</a:t>
            </a:r>
            <a:r>
              <a:rPr lang="en-US" altLang="zh-CN" sz="1600" dirty="0">
                <a:latin typeface="Heiti SC Medium" pitchFamily="2" charset="-128"/>
                <a:ea typeface="Heiti SC Medium" pitchFamily="2" charset="-128"/>
              </a:rPr>
              <a:t>5</a:t>
            </a:r>
            <a:r>
              <a:rPr lang="zh-CN" altLang="en-US" sz="1600" dirty="0">
                <a:latin typeface="Heiti SC Medium" pitchFamily="2" charset="-128"/>
                <a:ea typeface="Heiti SC Medium" pitchFamily="2" charset="-128"/>
              </a:rPr>
              <a:t>折，通过周期性折扣活动培养用户购物习惯，有效提升复购率，通过限时折扣日清库存。</a:t>
            </a:r>
          </a:p>
        </p:txBody>
      </p:sp>
      <p:sp>
        <p:nvSpPr>
          <p:cNvPr id="8" name="五边形 7"/>
          <p:cNvSpPr/>
          <p:nvPr/>
        </p:nvSpPr>
        <p:spPr>
          <a:xfrm rot="16200000" flipV="1">
            <a:off x="5780684" y="2760966"/>
            <a:ext cx="1649981" cy="2520293"/>
          </a:xfrm>
          <a:prstGeom prst="homePlate">
            <a:avLst/>
          </a:prstGeom>
          <a:solidFill>
            <a:srgbClr val="42D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五边形 10"/>
          <p:cNvSpPr/>
          <p:nvPr/>
        </p:nvSpPr>
        <p:spPr>
          <a:xfrm rot="5400000">
            <a:off x="4419414" y="1825813"/>
            <a:ext cx="1649981" cy="2520293"/>
          </a:xfrm>
          <a:prstGeom prst="homePlate">
            <a:avLst/>
          </a:prstGeom>
          <a:solidFill>
            <a:srgbClr val="05A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肘形连接符 12"/>
          <p:cNvCxnSpPr>
            <a:stCxn id="11" idx="1"/>
          </p:cNvCxnSpPr>
          <p:nvPr/>
        </p:nvCxnSpPr>
        <p:spPr>
          <a:xfrm rot="16200000" flipV="1">
            <a:off x="4352527" y="1369091"/>
            <a:ext cx="523609" cy="1260147"/>
          </a:xfrm>
          <a:prstGeom prst="bentConnector2">
            <a:avLst/>
          </a:prstGeom>
          <a:ln w="19050">
            <a:solidFill>
              <a:srgbClr val="05AAE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肘形连接符 13"/>
          <p:cNvCxnSpPr/>
          <p:nvPr/>
        </p:nvCxnSpPr>
        <p:spPr>
          <a:xfrm>
            <a:off x="6597665" y="4823666"/>
            <a:ext cx="1436075" cy="831970"/>
          </a:xfrm>
          <a:prstGeom prst="bentConnector3">
            <a:avLst>
              <a:gd name="adj1" fmla="val 476"/>
            </a:avLst>
          </a:prstGeom>
          <a:ln w="19050">
            <a:solidFill>
              <a:srgbClr val="42D6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657217" y="4036569"/>
            <a:ext cx="1896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每天限时限量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238538" y="2386588"/>
            <a:ext cx="2011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以诱人的价格吸引客户，产生更多销量</a:t>
            </a:r>
          </a:p>
        </p:txBody>
      </p:sp>
      <p:sp>
        <p:nvSpPr>
          <p:cNvPr id="30" name="三角形 29"/>
          <p:cNvSpPr/>
          <p:nvPr/>
        </p:nvSpPr>
        <p:spPr>
          <a:xfrm rot="16200000">
            <a:off x="3907767" y="1688761"/>
            <a:ext cx="125237" cy="10796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三角形 31"/>
          <p:cNvSpPr/>
          <p:nvPr/>
        </p:nvSpPr>
        <p:spPr>
          <a:xfrm rot="5400000">
            <a:off x="8025103" y="5614599"/>
            <a:ext cx="125237" cy="107963"/>
          </a:xfrm>
          <a:prstGeom prst="triangle">
            <a:avLst/>
          </a:prstGeom>
          <a:solidFill>
            <a:srgbClr val="42D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974856" y="276675"/>
            <a:ext cx="50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满减</a:t>
            </a:r>
            <a:r>
              <a:rPr lang="en-US" altLang="zh-CN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/</a:t>
            </a:r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满折活动</a:t>
            </a:r>
          </a:p>
        </p:txBody>
      </p:sp>
      <p:sp>
        <p:nvSpPr>
          <p:cNvPr id="6" name="矩形 5"/>
          <p:cNvSpPr/>
          <p:nvPr/>
        </p:nvSpPr>
        <p:spPr>
          <a:xfrm>
            <a:off x="4650837" y="2299500"/>
            <a:ext cx="2880320" cy="572174"/>
          </a:xfrm>
          <a:prstGeom prst="rect">
            <a:avLst/>
          </a:prstGeom>
          <a:solidFill>
            <a:srgbClr val="05AA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55840" y="3266041"/>
            <a:ext cx="2880320" cy="572174"/>
          </a:xfrm>
          <a:prstGeom prst="rect">
            <a:avLst/>
          </a:prstGeom>
          <a:solidFill>
            <a:srgbClr val="42D6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60844" y="4232582"/>
            <a:ext cx="2880320" cy="572174"/>
          </a:xfrm>
          <a:prstGeom prst="rect">
            <a:avLst/>
          </a:prstGeom>
          <a:solidFill>
            <a:srgbClr val="F372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等腰三角形 11"/>
          <p:cNvSpPr/>
          <p:nvPr/>
        </p:nvSpPr>
        <p:spPr>
          <a:xfrm rot="1800000">
            <a:off x="4154420" y="3320895"/>
            <a:ext cx="334117" cy="288032"/>
          </a:xfrm>
          <a:prstGeom prst="triangle">
            <a:avLst/>
          </a:prstGeom>
          <a:solidFill>
            <a:srgbClr val="42D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12"/>
          <p:cNvSpPr/>
          <p:nvPr/>
        </p:nvSpPr>
        <p:spPr>
          <a:xfrm rot="19800000" flipH="1">
            <a:off x="7642122" y="4370117"/>
            <a:ext cx="334117" cy="288032"/>
          </a:xfrm>
          <a:prstGeom prst="triangle">
            <a:avLst/>
          </a:prstGeom>
          <a:solidFill>
            <a:srgbClr val="F37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3"/>
          <p:cNvSpPr/>
          <p:nvPr/>
        </p:nvSpPr>
        <p:spPr>
          <a:xfrm rot="19800000" flipH="1">
            <a:off x="7580782" y="2427495"/>
            <a:ext cx="334117" cy="288032"/>
          </a:xfrm>
          <a:prstGeom prst="triangle">
            <a:avLst/>
          </a:prstGeom>
          <a:solidFill>
            <a:srgbClr val="05A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156626" y="2387623"/>
            <a:ext cx="1916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拉动客单价</a:t>
            </a:r>
            <a:endParaRPr lang="zh-CN" altLang="en-US" sz="1600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59468" y="3344830"/>
            <a:ext cx="1510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提升复购</a:t>
            </a:r>
            <a:endParaRPr lang="zh-CN" altLang="en-US" sz="1600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35469" y="4085009"/>
            <a:ext cx="2605838" cy="85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Heiti SC Medium" pitchFamily="2" charset="-128"/>
                <a:ea typeface="Heiti SC Medium" pitchFamily="2" charset="-128"/>
              </a:rPr>
              <a:t>搭配</a:t>
            </a:r>
            <a:r>
              <a:rPr lang="en-US" altLang="zh-CN" dirty="0">
                <a:latin typeface="Heiti SC Medium" pitchFamily="2" charset="-128"/>
                <a:ea typeface="Heiti SC Medium" pitchFamily="2" charset="-128"/>
              </a:rPr>
              <a:t>4</a:t>
            </a:r>
            <a:r>
              <a:rPr lang="zh-CN" altLang="en-US" dirty="0">
                <a:latin typeface="Heiti SC Medium" pitchFamily="2" charset="-128"/>
                <a:ea typeface="Heiti SC Medium" pitchFamily="2" charset="-128"/>
              </a:rPr>
              <a:t>种优惠玩法各种姿势自由组合优惠共享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135468" y="2178916"/>
            <a:ext cx="2828260" cy="85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Heiti SC Medium" pitchFamily="2" charset="-128"/>
                <a:ea typeface="Heiti SC Medium" pitchFamily="2" charset="-128"/>
              </a:rPr>
              <a:t>通过满减优惠，引导客户凑单，提升客单价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157468" y="3123004"/>
            <a:ext cx="2734621" cy="85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dirty="0">
                <a:latin typeface="Heiti SC Medium" pitchFamily="2" charset="-128"/>
                <a:ea typeface="Heiti SC Medium" pitchFamily="2" charset="-128"/>
              </a:rPr>
              <a:t>设置满额送券，下单送积分，刺激客户二次消费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736836" y="4305705"/>
            <a:ext cx="2755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满足多种营销场景</a:t>
            </a:r>
            <a:endParaRPr lang="zh-CN" altLang="en-US" sz="1600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16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027584"/>
      </a:accent4>
      <a:accent5>
        <a:srgbClr val="FFC000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plus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865</Words>
  <Application>Microsoft Macintosh PowerPoint</Application>
  <PresentationFormat>宽屏</PresentationFormat>
  <Paragraphs>85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等线</vt:lpstr>
      <vt:lpstr>等线 Light</vt:lpstr>
      <vt:lpstr>SimHei</vt:lpstr>
      <vt:lpstr>思源黑体 CN Bold</vt:lpstr>
      <vt:lpstr>宋体</vt:lpstr>
      <vt:lpstr>微软雅黑</vt:lpstr>
      <vt:lpstr>印品黑体</vt:lpstr>
      <vt:lpstr>Heiti SC Light</vt:lpstr>
      <vt:lpstr>Heiti SC Medium</vt:lpstr>
      <vt:lpstr>inpin heiti</vt:lpstr>
      <vt:lpstr>Arial</vt:lpstr>
      <vt:lpstr>Calibri</vt:lpstr>
      <vt:lpstr>webwppDefTheme</vt:lpstr>
      <vt:lpstr>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Microsoft Office User</cp:lastModifiedBy>
  <cp:revision>2</cp:revision>
  <dcterms:created xsi:type="dcterms:W3CDTF">2022-03-04T07:42:59Z</dcterms:created>
  <dcterms:modified xsi:type="dcterms:W3CDTF">2022-03-09T03:32:49Z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2052-0.0.0.0</vt:lpwstr>
  </property>
  <property fmtid="{D5CDD505-2E9C-101B-9397-08002B2CF9AE}" pid="3" name="ICV">
    <vt:lpwstr>F0F5A2079590439B9DABF9619F6EA82E</vt:lpwstr>
  </property>
</Properties>
</file>