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8"/>
  </p:notesMasterIdLst>
  <p:handoutMasterIdLst>
    <p:handoutMasterId r:id="rId9"/>
  </p:handoutMasterIdLst>
  <p:sldIdLst>
    <p:sldId id="256" r:id="rId4"/>
    <p:sldId id="289" r:id="rId5"/>
    <p:sldId id="303" r:id="rId6"/>
    <p:sldId id="30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0"/>
    <a:srgbClr val="FCFCFC"/>
    <a:srgbClr val="00ADFF"/>
    <a:srgbClr val="00A2F3"/>
    <a:srgbClr val="1890FF"/>
    <a:srgbClr val="F6F6F5"/>
    <a:srgbClr val="FFFFFF"/>
    <a:srgbClr val="1CADE3"/>
    <a:srgbClr val="62A3A0"/>
    <a:srgbClr val="153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4677"/>
  </p:normalViewPr>
  <p:slideViewPr>
    <p:cSldViewPr snapToGrid="0">
      <p:cViewPr varScale="1">
        <p:scale>
          <a:sx n="126" d="100"/>
          <a:sy n="126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2021/8/25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商品做法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30A26FE-7431-B54E-A648-8B8B55EB9A06}"/>
              </a:ext>
            </a:extLst>
          </p:cNvPr>
          <p:cNvSpPr/>
          <p:nvPr/>
        </p:nvSpPr>
        <p:spPr>
          <a:xfrm>
            <a:off x="985824" y="3694287"/>
            <a:ext cx="196057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解决方案</a:t>
            </a:r>
            <a:endParaRPr lang="en-US" altLang="zh-CN" sz="2000" spc="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场景描述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CAEFA7-059E-4B48-8312-13350C58A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20" y="2903258"/>
            <a:ext cx="2191512" cy="211894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DE77399-953B-BC4B-B7F6-1488AF6BA843}"/>
              </a:ext>
            </a:extLst>
          </p:cNvPr>
          <p:cNvSpPr txBox="1"/>
          <p:nvPr/>
        </p:nvSpPr>
        <p:spPr>
          <a:xfrm>
            <a:off x="883416" y="1943723"/>
            <a:ext cx="6462264" cy="330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某奶茶店老板销售奶茶时，会配置奶茶的做法规格，不同的规格可加价管理。</a:t>
            </a:r>
            <a:b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</a:b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例如 规格 ：大杯 （售价29元）、中杯（售价22元）； 温度：去冰（加价0元）、少冰（加价0元）、常温（加价0元）； 加料： 红豆（加价1元）、 椰果（加价2元）、 芋圆（加价3元）。</a:t>
            </a: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当客户购买一杯大杯芋圆去冰奶茶时，奶茶店按需进行加工，加工后奶茶的售价为32元（29+0+3）。</a:t>
            </a:r>
          </a:p>
          <a:p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320ED3-44E9-B444-B96A-951A25468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9" y="1213912"/>
            <a:ext cx="3846822" cy="4326451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商品做法功能介绍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239A18-E5EB-DB4B-815C-E95F8FB6FD60}"/>
              </a:ext>
            </a:extLst>
          </p:cNvPr>
          <p:cNvSpPr txBox="1"/>
          <p:nvPr/>
        </p:nvSpPr>
        <p:spPr>
          <a:xfrm>
            <a:off x="4458414" y="2076836"/>
            <a:ext cx="2277666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新建做法及规格；</a:t>
            </a:r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96482FF-9CCE-ED4B-AD8E-221A62CB7581}"/>
              </a:ext>
            </a:extLst>
          </p:cNvPr>
          <p:cNvGrpSpPr/>
          <p:nvPr/>
        </p:nvGrpSpPr>
        <p:grpSpPr>
          <a:xfrm rot="21063694" flipH="1">
            <a:off x="1195016" y="2017104"/>
            <a:ext cx="3043238" cy="3071813"/>
            <a:chOff x="7815025" y="1719104"/>
            <a:chExt cx="3043238" cy="3071813"/>
          </a:xfrm>
        </p:grpSpPr>
        <p:sp>
          <p:nvSpPr>
            <p:cNvPr id="5" name="空心弧 12">
              <a:extLst>
                <a:ext uri="{FF2B5EF4-FFF2-40B4-BE49-F238E27FC236}">
                  <a16:creationId xmlns:a16="http://schemas.microsoft.com/office/drawing/2014/main" id="{DA3E51BE-CB1B-3D47-B751-F0FEDA034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025" y="1719104"/>
              <a:ext cx="3043238" cy="3071813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99E2508-746F-1542-8FE2-A7ADC9B5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1528" y="2329895"/>
              <a:ext cx="1850231" cy="1850231"/>
            </a:xfrm>
            <a:prstGeom prst="ellipse">
              <a:avLst/>
            </a:prstGeom>
            <a:noFill/>
            <a:ln w="34925">
              <a:solidFill>
                <a:srgbClr val="00AB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772B442-3519-C440-9B03-2795428468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13946" y="2707323"/>
              <a:ext cx="1252538" cy="1122760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5DB7B0D-A72E-1240-88AA-CF8AD905FDDD}"/>
                </a:ext>
              </a:extLst>
            </p:cNvPr>
            <p:cNvSpPr/>
            <p:nvPr/>
          </p:nvSpPr>
          <p:spPr>
            <a:xfrm rot="21285406">
              <a:off x="7868602" y="2001282"/>
              <a:ext cx="491729" cy="490538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00AB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noProof="1">
                  <a:solidFill>
                    <a:schemeClr val="tx1"/>
                  </a:solidFill>
                  <a:latin typeface="印品黑体" panose="00000500000000000000" pitchFamily="2" charset="-122"/>
                </a:rPr>
                <a:t>1</a:t>
              </a:r>
              <a:endParaRPr lang="zh-CN" altLang="en-US" noProof="1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6912C2A-D048-4544-8883-7D7EC4B21705}"/>
                </a:ext>
              </a:extLst>
            </p:cNvPr>
            <p:cNvSpPr/>
            <p:nvPr/>
          </p:nvSpPr>
          <p:spPr>
            <a:xfrm rot="21244534">
              <a:off x="7972942" y="3947708"/>
              <a:ext cx="490538" cy="491729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00AB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en-US" altLang="zh-CN" noProof="1">
                  <a:solidFill>
                    <a:schemeClr val="tx1"/>
                  </a:solidFill>
                  <a:latin typeface="印品黑体" panose="00000500000000000000" pitchFamily="2" charset="-122"/>
                </a:rPr>
                <a:t>2</a:t>
              </a:r>
              <a:endParaRPr lang="zh-CN" altLang="en-US" noProof="1">
                <a:solidFill>
                  <a:schemeClr val="tx1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DC469C8-37CB-744F-95CF-32ACCC83B3FB}"/>
              </a:ext>
            </a:extLst>
          </p:cNvPr>
          <p:cNvSpPr txBox="1"/>
          <p:nvPr/>
        </p:nvSpPr>
        <p:spPr>
          <a:xfrm>
            <a:off x="4458414" y="3993576"/>
            <a:ext cx="4136946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商品绑定做法规格，支持设置使用规则，选</a:t>
            </a:r>
            <a:r>
              <a:rPr lang="en-US" altLang="zh-CN" sz="1600" dirty="0">
                <a:latin typeface="Heiti SC Medium" pitchFamily="2" charset="-128"/>
                <a:ea typeface="Heiti SC Medium" pitchFamily="2" charset="-128"/>
                <a:sym typeface="+mn-ea"/>
              </a:rPr>
              <a:t>1</a:t>
            </a:r>
            <a:r>
              <a:rPr lang="zh-CN" altLang="en-US" sz="1600" dirty="0">
                <a:latin typeface="Heiti SC Medium" pitchFamily="2" charset="-128"/>
                <a:ea typeface="Heiti SC Medium" pitchFamily="2" charset="-128"/>
                <a:sym typeface="+mn-ea"/>
              </a:rPr>
              <a:t>个做法或多个做法。支持给每个做法定价。</a:t>
            </a:r>
          </a:p>
          <a:p>
            <a:pPr>
              <a:lnSpc>
                <a:spcPct val="150000"/>
              </a:lnSpc>
            </a:pPr>
            <a:endParaRPr kumimoji="1" lang="zh-CN" altLang="en-US" sz="1600" dirty="0"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功能价值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E4AF31-060C-3E44-8431-8842373B2AF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7928" y="2522570"/>
            <a:ext cx="3044825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r"/>
            <a:r>
              <a:rPr lang="zh-CN" altLang="en-US" sz="2000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商品管理更高效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F78536-543A-4B47-9A6A-B0B3DC9232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40340" y="3093655"/>
            <a:ext cx="2982414" cy="7912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商品建档与做法规格分开维护，配置自由。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6B691B-F280-8445-924D-543E7739F9B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61491" y="2522570"/>
            <a:ext cx="3044825" cy="39878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l"/>
            <a:r>
              <a:rPr lang="zh-CN" altLang="en-US" sz="2000" b="1" dirty="0">
                <a:solidFill>
                  <a:srgbClr val="00ABE0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提升商家服务能力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BCA5A2-5BE9-434E-AD89-F0989C99D2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61491" y="3093655"/>
            <a:ext cx="3261623" cy="14072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根据经营所需，即可作为普通商品销售，也可加工加料销售。契合客户的购买诉求，定制化销售商品，有效提升商品服务能力。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FD3000-D594-1345-914F-AC13F2604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65987" y="2562790"/>
            <a:ext cx="1483042" cy="13220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FCED7F4-FF64-784C-8485-2E90F544C30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79940" y="2562790"/>
            <a:ext cx="1059631" cy="9020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1" name="原创设计师QQ598969553      _1">
            <a:extLst>
              <a:ext uri="{FF2B5EF4-FFF2-40B4-BE49-F238E27FC236}">
                <a16:creationId xmlns:a16="http://schemas.microsoft.com/office/drawing/2014/main" id="{BB7F5025-A306-4643-BF2F-782815775325}"/>
              </a:ext>
            </a:extLst>
          </p:cNvPr>
          <p:cNvSpPr/>
          <p:nvPr/>
        </p:nvSpPr>
        <p:spPr>
          <a:xfrm>
            <a:off x="4763408" y="244856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2" name="原创设计师QQ598969553      _2">
            <a:extLst>
              <a:ext uri="{FF2B5EF4-FFF2-40B4-BE49-F238E27FC236}">
                <a16:creationId xmlns:a16="http://schemas.microsoft.com/office/drawing/2014/main" id="{4D56FBF5-2BC5-144D-951E-8C32696383AA}"/>
              </a:ext>
            </a:extLst>
          </p:cNvPr>
          <p:cNvSpPr/>
          <p:nvPr/>
        </p:nvSpPr>
        <p:spPr>
          <a:xfrm>
            <a:off x="6389614" y="244856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ea typeface="微软雅黑" panose="020B0503020204020204" pitchFamily="34" charset="-122"/>
            </a:endParaRPr>
          </a:p>
        </p:txBody>
      </p:sp>
      <p:cxnSp>
        <p:nvCxnSpPr>
          <p:cNvPr id="23" name="原创设计师QQ598969553      _3">
            <a:extLst>
              <a:ext uri="{FF2B5EF4-FFF2-40B4-BE49-F238E27FC236}">
                <a16:creationId xmlns:a16="http://schemas.microsoft.com/office/drawing/2014/main" id="{714C0178-CA73-1642-93BD-ACD347BB543D}"/>
              </a:ext>
            </a:extLst>
          </p:cNvPr>
          <p:cNvCxnSpPr/>
          <p:nvPr/>
        </p:nvCxnSpPr>
        <p:spPr>
          <a:xfrm>
            <a:off x="5816600" y="2979035"/>
            <a:ext cx="558800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原创设计师QQ598969553      _4">
            <a:extLst>
              <a:ext uri="{FF2B5EF4-FFF2-40B4-BE49-F238E27FC236}">
                <a16:creationId xmlns:a16="http://schemas.microsoft.com/office/drawing/2014/main" id="{F79A86F9-9AFF-C543-A1C8-34DCD759A920}"/>
              </a:ext>
            </a:extLst>
          </p:cNvPr>
          <p:cNvCxnSpPr>
            <a:cxnSpLocks/>
          </p:cNvCxnSpPr>
          <p:nvPr/>
        </p:nvCxnSpPr>
        <p:spPr>
          <a:xfrm flipH="1">
            <a:off x="7443472" y="2987182"/>
            <a:ext cx="3519168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原创设计师QQ598969553      _4">
            <a:extLst>
              <a:ext uri="{FF2B5EF4-FFF2-40B4-BE49-F238E27FC236}">
                <a16:creationId xmlns:a16="http://schemas.microsoft.com/office/drawing/2014/main" id="{ADE51DDC-6C36-3D48-97D6-35B2E9121349}"/>
              </a:ext>
            </a:extLst>
          </p:cNvPr>
          <p:cNvCxnSpPr>
            <a:cxnSpLocks/>
          </p:cNvCxnSpPr>
          <p:nvPr/>
        </p:nvCxnSpPr>
        <p:spPr>
          <a:xfrm flipH="1">
            <a:off x="1244240" y="2987182"/>
            <a:ext cx="3519168" cy="0"/>
          </a:xfrm>
          <a:prstGeom prst="line">
            <a:avLst/>
          </a:prstGeom>
          <a:noFill/>
          <a:ln w="9525">
            <a:solidFill>
              <a:srgbClr val="00ADF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15898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1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1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a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-2"/>
  <p:tag name="KSO_WM_UNIT_TYPE" val="l_h_a"/>
  <p:tag name="KSO_WM_UNIT_INDEX" val="1_2_1"/>
  <p:tag name="KSO_WM_UNIT_PRESET_TEXT" val="单击此处添加标题"/>
  <p:tag name="KSO_WM_UNIT_VALUE" val="12"/>
  <p:tag name="KSO_WM_UNIT_SHOW_EDIT_AREA_INDICATION" val="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f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UNIT_NOCLEAR" val="0"/>
  <p:tag name="KSO_WM_DIAGRAM_GROUP_CODE" val="l1-2"/>
  <p:tag name="KSO_WM_UNIT_TYPE" val="l_h_f"/>
  <p:tag name="KSO_WM_UNIT_INDEX" val="1_2_1"/>
  <p:tag name="KSO_WM_UNIT_PRESET_TEXT" val="单击此处添加正文"/>
  <p:tag name="KSO_WM_UNIT_VALUE" val="84"/>
  <p:tag name="KSO_WM_UNIT_SHOW_EDIT_AREA_INDICATION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1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081_9*l_h_i*1_2_1"/>
  <p:tag name="KSO_WM_TEMPLATE_CATEGORY" val="custom"/>
  <p:tag name="KSO_WM_TEMPLATE_INDEX" val="20205081"/>
  <p:tag name="KSO_WM_UNIT_LAYERLEVEL" val="1_1_1"/>
  <p:tag name="KSO_WM_TAG_VERSION" val="1.0"/>
  <p:tag name="KSO_WM_BEAUTIFY_FLAG" val="#wm#"/>
  <p:tag name="KSO_WM_DIAGRAM_GROUP_CODE" val="l1-2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229</Words>
  <Application>Microsoft Macintosh PowerPoint</Application>
  <PresentationFormat>宽屏</PresentationFormat>
  <Paragraphs>18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等线</vt:lpstr>
      <vt:lpstr>等线 Light</vt:lpstr>
      <vt:lpstr>SimHei</vt:lpstr>
      <vt:lpstr>思源黑体 CN Bold</vt:lpstr>
      <vt:lpstr>宋体</vt:lpstr>
      <vt:lpstr>微软雅黑</vt:lpstr>
      <vt:lpstr>印品黑体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52</cp:revision>
  <dcterms:created xsi:type="dcterms:W3CDTF">2021-06-18T04:01:00Z</dcterms:created>
  <dcterms:modified xsi:type="dcterms:W3CDTF">2021-08-25T06:56:28Z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