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10"/>
  </p:notesMasterIdLst>
  <p:handoutMasterIdLst>
    <p:handoutMasterId r:id="rId11"/>
  </p:handoutMasterIdLst>
  <p:sldIdLst>
    <p:sldId id="256" r:id="rId4"/>
    <p:sldId id="289" r:id="rId5"/>
    <p:sldId id="303" r:id="rId6"/>
    <p:sldId id="306" r:id="rId7"/>
    <p:sldId id="305" r:id="rId8"/>
    <p:sldId id="30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0FF"/>
    <a:srgbClr val="F37263"/>
    <a:srgbClr val="FCFCFC"/>
    <a:srgbClr val="00ADFF"/>
    <a:srgbClr val="00A2F3"/>
    <a:srgbClr val="1890FF"/>
    <a:srgbClr val="F6F6F5"/>
    <a:srgbClr val="FFFFFF"/>
    <a:srgbClr val="1CADE3"/>
    <a:srgbClr val="62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3"/>
    <p:restoredTop sz="94677"/>
  </p:normalViewPr>
  <p:slideViewPr>
    <p:cSldViewPr snapToGrid="0">
      <p:cViewPr varScale="1">
        <p:scale>
          <a:sx n="111" d="100"/>
          <a:sy n="111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401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E194017-8B63-0A45-B1EE-86E73C72B416}"/>
              </a:ext>
            </a:extLst>
          </p:cNvPr>
          <p:cNvSpPr/>
          <p:nvPr/>
        </p:nvSpPr>
        <p:spPr>
          <a:xfrm>
            <a:off x="884224" y="2692421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批发销售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310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你的问题我们知道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4D04FF-2C15-3D46-A7E3-DE2B8B0AFAC0}"/>
              </a:ext>
            </a:extLst>
          </p:cNvPr>
          <p:cNvSpPr txBox="1"/>
          <p:nvPr/>
        </p:nvSpPr>
        <p:spPr>
          <a:xfrm>
            <a:off x="1898760" y="3552729"/>
            <a:ext cx="1759613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小规模销售资金周转周期长</a:t>
            </a:r>
          </a:p>
        </p:txBody>
      </p:sp>
      <p:sp>
        <p:nvSpPr>
          <p:cNvPr id="5" name="MH_Other_1">
            <a:extLst>
              <a:ext uri="{FF2B5EF4-FFF2-40B4-BE49-F238E27FC236}">
                <a16:creationId xmlns:a16="http://schemas.microsoft.com/office/drawing/2014/main" id="{766B4FFE-9BDD-3B49-83F2-5DED8F7614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7960" y="2133600"/>
            <a:ext cx="1867508" cy="920108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00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01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MH_Other_2">
            <a:extLst>
              <a:ext uri="{FF2B5EF4-FFF2-40B4-BE49-F238E27FC236}">
                <a16:creationId xmlns:a16="http://schemas.microsoft.com/office/drawing/2014/main" id="{F2222584-821F-6E43-846A-CABE7A683448}"/>
              </a:ext>
            </a:extLst>
          </p:cNvPr>
          <p:cNvPicPr/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1356442" y="2133600"/>
            <a:ext cx="3095619" cy="1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H_Other_4">
            <a:extLst>
              <a:ext uri="{FF2B5EF4-FFF2-40B4-BE49-F238E27FC236}">
                <a16:creationId xmlns:a16="http://schemas.microsoft.com/office/drawing/2014/main" id="{9D9501B6-37B9-D648-82BB-5D2B5524BE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57447" y="2133600"/>
            <a:ext cx="1867508" cy="920108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40D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02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8" name="MH_Other_5">
            <a:extLst>
              <a:ext uri="{FF2B5EF4-FFF2-40B4-BE49-F238E27FC236}">
                <a16:creationId xmlns:a16="http://schemas.microsoft.com/office/drawing/2014/main" id="{B570F3D0-2E8E-9847-8888-BE8D1DC7C0C3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4565930" y="2133600"/>
            <a:ext cx="3095619" cy="1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H_Other_7">
            <a:extLst>
              <a:ext uri="{FF2B5EF4-FFF2-40B4-BE49-F238E27FC236}">
                <a16:creationId xmlns:a16="http://schemas.microsoft.com/office/drawing/2014/main" id="{D6CFA903-7F05-A54F-A1D7-72312A7F52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53993" y="2133600"/>
            <a:ext cx="1867508" cy="920108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F3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03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10" name="MH_Other_8">
            <a:extLst>
              <a:ext uri="{FF2B5EF4-FFF2-40B4-BE49-F238E27FC236}">
                <a16:creationId xmlns:a16="http://schemas.microsoft.com/office/drawing/2014/main" id="{BB1C8713-8496-8D47-A5B5-C7EC2DA70157}"/>
              </a:ext>
            </a:extLst>
          </p:cNvPr>
          <p:cNvPicPr/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7739939" y="2133600"/>
            <a:ext cx="3095619" cy="1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60C5F4B-5F8F-1844-8BBF-1C66B8F7C159}"/>
              </a:ext>
            </a:extLst>
          </p:cNvPr>
          <p:cNvSpPr txBox="1"/>
          <p:nvPr/>
        </p:nvSpPr>
        <p:spPr>
          <a:xfrm>
            <a:off x="4615904" y="3535481"/>
            <a:ext cx="2750595" cy="40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小本经营，客源有限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6C10D49-EE54-6944-BDD0-479A32A1ABA6}"/>
              </a:ext>
            </a:extLst>
          </p:cNvPr>
          <p:cNvSpPr txBox="1"/>
          <p:nvPr/>
        </p:nvSpPr>
        <p:spPr>
          <a:xfrm>
            <a:off x="8537312" y="3535480"/>
            <a:ext cx="1500768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无法形成长期稳定的大客户</a:t>
            </a:r>
          </a:p>
        </p:txBody>
      </p:sp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批发销售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2B73D1-1005-D34A-B623-1C3F04599578}"/>
              </a:ext>
            </a:extLst>
          </p:cNvPr>
          <p:cNvSpPr/>
          <p:nvPr/>
        </p:nvSpPr>
        <p:spPr>
          <a:xfrm>
            <a:off x="1880295" y="3479878"/>
            <a:ext cx="2764061" cy="660065"/>
          </a:xfrm>
          <a:prstGeom prst="rect">
            <a:avLst/>
          </a:prstGeom>
          <a:solidFill>
            <a:srgbClr val="05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400">
              <a:solidFill>
                <a:schemeClr val="bg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4" name="Arc 13">
            <a:extLst>
              <a:ext uri="{FF2B5EF4-FFF2-40B4-BE49-F238E27FC236}">
                <a16:creationId xmlns:a16="http://schemas.microsoft.com/office/drawing/2014/main" id="{4C673346-AB56-7D46-822F-4132E7E0A8E0}"/>
              </a:ext>
            </a:extLst>
          </p:cNvPr>
          <p:cNvSpPr/>
          <p:nvPr/>
        </p:nvSpPr>
        <p:spPr>
          <a:xfrm rot="13265014">
            <a:off x="6360322" y="1558121"/>
            <a:ext cx="1234716" cy="1234715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rgbClr val="FAD35B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400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86ED386-4B52-F742-A158-6F2027EDE2EA}"/>
              </a:ext>
            </a:extLst>
          </p:cNvPr>
          <p:cNvSpPr/>
          <p:nvPr/>
        </p:nvSpPr>
        <p:spPr>
          <a:xfrm>
            <a:off x="4644356" y="2819813"/>
            <a:ext cx="2764061" cy="660065"/>
          </a:xfrm>
          <a:prstGeom prst="rect">
            <a:avLst/>
          </a:prstGeom>
          <a:solidFill>
            <a:srgbClr val="40D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400">
              <a:solidFill>
                <a:schemeClr val="bg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1B7B13F-AF1D-0641-9AFF-6B85359BAD3C}"/>
              </a:ext>
            </a:extLst>
          </p:cNvPr>
          <p:cNvSpPr/>
          <p:nvPr/>
        </p:nvSpPr>
        <p:spPr>
          <a:xfrm>
            <a:off x="7408417" y="2159748"/>
            <a:ext cx="2764061" cy="660065"/>
          </a:xfrm>
          <a:prstGeom prst="rect">
            <a:avLst/>
          </a:prstGeom>
          <a:solidFill>
            <a:srgbClr val="F3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400">
              <a:solidFill>
                <a:schemeClr val="bg1"/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7" name="Arc 13">
            <a:extLst>
              <a:ext uri="{FF2B5EF4-FFF2-40B4-BE49-F238E27FC236}">
                <a16:creationId xmlns:a16="http://schemas.microsoft.com/office/drawing/2014/main" id="{DF5F1FA2-2F68-A04E-A0B1-7E89485A649A}"/>
              </a:ext>
            </a:extLst>
          </p:cNvPr>
          <p:cNvSpPr/>
          <p:nvPr/>
        </p:nvSpPr>
        <p:spPr>
          <a:xfrm rot="13265014">
            <a:off x="3991137" y="2209631"/>
            <a:ext cx="1234716" cy="1234715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rgbClr val="FAD35B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400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3AE5DE3-DAE2-4641-AEC8-F22D41065B8E}"/>
              </a:ext>
            </a:extLst>
          </p:cNvPr>
          <p:cNvSpPr txBox="1">
            <a:spLocks/>
          </p:cNvSpPr>
          <p:nvPr/>
        </p:nvSpPr>
        <p:spPr>
          <a:xfrm>
            <a:off x="2166569" y="3648950"/>
            <a:ext cx="2191512" cy="3947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大批量销售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104EBB-667A-634F-81D6-C82DD7B355EC}"/>
              </a:ext>
            </a:extLst>
          </p:cNvPr>
          <p:cNvSpPr/>
          <p:nvPr/>
        </p:nvSpPr>
        <p:spPr>
          <a:xfrm>
            <a:off x="1883799" y="4269500"/>
            <a:ext cx="2777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、大批量销售快速回笼资金</a:t>
            </a:r>
            <a:endParaRPr lang="zh-CN" sz="1600" dirty="0">
              <a:solidFill>
                <a:schemeClr val="tx1">
                  <a:lumMod val="75000"/>
                  <a:lumOff val="2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9AFB4C6-8CA8-DF4D-87B5-771059B500DC}"/>
              </a:ext>
            </a:extLst>
          </p:cNvPr>
          <p:cNvSpPr txBox="1"/>
          <p:nvPr/>
        </p:nvSpPr>
        <p:spPr>
          <a:xfrm>
            <a:off x="5244115" y="2958069"/>
            <a:ext cx="1712670" cy="40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00" b="1" spc="3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大批量出库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69E74D-00FE-E84F-8BA1-1E037DE3AD3B}"/>
              </a:ext>
            </a:extLst>
          </p:cNvPr>
          <p:cNvSpPr/>
          <p:nvPr/>
        </p:nvSpPr>
        <p:spPr>
          <a:xfrm>
            <a:off x="4787557" y="3648868"/>
            <a:ext cx="2764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、节约库存成本，聚集资金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BA58E172-EF17-D544-ABEC-45367B2FE2D1}"/>
              </a:ext>
            </a:extLst>
          </p:cNvPr>
          <p:cNvSpPr txBox="1"/>
          <p:nvPr/>
        </p:nvSpPr>
        <p:spPr>
          <a:xfrm>
            <a:off x="8165252" y="2329049"/>
            <a:ext cx="1250390" cy="40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00" b="1" spc="3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批发客户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5ADE80-A557-7C44-AD24-A89FFB9F11E8}"/>
              </a:ext>
            </a:extLst>
          </p:cNvPr>
          <p:cNvSpPr/>
          <p:nvPr/>
        </p:nvSpPr>
        <p:spPr>
          <a:xfrm>
            <a:off x="7653219" y="2945314"/>
            <a:ext cx="2598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、拓宽优质客源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575C90E-F4A9-6143-862B-B8AD8B103F68}"/>
              </a:ext>
            </a:extLst>
          </p:cNvPr>
          <p:cNvSpPr txBox="1"/>
          <p:nvPr/>
        </p:nvSpPr>
        <p:spPr>
          <a:xfrm>
            <a:off x="1082978" y="2870722"/>
            <a:ext cx="1788009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批发订单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72125F-8242-3042-B55C-E31125A80A23}"/>
              </a:ext>
            </a:extLst>
          </p:cNvPr>
          <p:cNvSpPr txBox="1"/>
          <p:nvPr/>
        </p:nvSpPr>
        <p:spPr>
          <a:xfrm>
            <a:off x="1248411" y="2950499"/>
            <a:ext cx="2189271" cy="36166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sz="20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批发订单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393CBB-E12E-444F-8785-6289161DEB18}"/>
              </a:ext>
            </a:extLst>
          </p:cNvPr>
          <p:cNvSpPr txBox="1"/>
          <p:nvPr/>
        </p:nvSpPr>
        <p:spPr>
          <a:xfrm>
            <a:off x="1213687" y="3649709"/>
            <a:ext cx="4353736" cy="43278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统一批发订单管理，快速创建销售订单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F117FE-8E94-5C49-A68C-C73C8DE35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1"/>
          <a:stretch/>
        </p:blipFill>
        <p:spPr>
          <a:xfrm>
            <a:off x="5994400" y="2381233"/>
            <a:ext cx="4604373" cy="29697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44CB02-11E9-6742-91AE-2F064A94D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90" b="79241"/>
          <a:stretch/>
        </p:blipFill>
        <p:spPr>
          <a:xfrm>
            <a:off x="6289368" y="2184588"/>
            <a:ext cx="2799484" cy="947822"/>
          </a:xfrm>
          <a:prstGeom prst="rect">
            <a:avLst/>
          </a:prstGeom>
          <a:effectLst>
            <a:outerShdw blurRad="190500" dist="50800" dir="5400000" sx="96000" sy="96000" algn="ctr" rotWithShape="0">
              <a:srgbClr val="000000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78023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批发销售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4CE7DB-E475-704A-B523-5782F17938B9}"/>
              </a:ext>
            </a:extLst>
          </p:cNvPr>
          <p:cNvSpPr txBox="1"/>
          <p:nvPr/>
        </p:nvSpPr>
        <p:spPr>
          <a:xfrm>
            <a:off x="7162476" y="3902023"/>
            <a:ext cx="4319519" cy="38096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在批发订单的基础上快速销售出库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1C2E03-0008-2C4E-8D89-18208C1B5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0"/>
          <a:stretch/>
        </p:blipFill>
        <p:spPr>
          <a:xfrm>
            <a:off x="974856" y="2564159"/>
            <a:ext cx="4546268" cy="27751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20F90EC-4AF3-A049-8B0C-355F4FD6F570}"/>
              </a:ext>
            </a:extLst>
          </p:cNvPr>
          <p:cNvSpPr txBox="1"/>
          <p:nvPr/>
        </p:nvSpPr>
        <p:spPr>
          <a:xfrm>
            <a:off x="6978908" y="3114683"/>
            <a:ext cx="1788009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6A17AA-F19A-F348-BB15-0B3E1D9C41AD}"/>
              </a:ext>
            </a:extLst>
          </p:cNvPr>
          <p:cNvSpPr txBox="1"/>
          <p:nvPr/>
        </p:nvSpPr>
        <p:spPr>
          <a:xfrm>
            <a:off x="7162476" y="3202083"/>
            <a:ext cx="1420872" cy="37016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批发销售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343965E-BD67-7B4D-B13E-8698F5161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17" b="77364"/>
          <a:stretch/>
        </p:blipFill>
        <p:spPr>
          <a:xfrm>
            <a:off x="1345246" y="2188812"/>
            <a:ext cx="2962424" cy="1053825"/>
          </a:xfrm>
          <a:prstGeom prst="rect">
            <a:avLst/>
          </a:prstGeom>
          <a:effectLst>
            <a:outerShdw blurRad="279400" dist="50800" dir="5400000" sx="96000" sy="96000" algn="ctr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26590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批发客户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5A2FA7-E5BA-1A43-B351-DB0ED7C73BF7}"/>
              </a:ext>
            </a:extLst>
          </p:cNvPr>
          <p:cNvSpPr txBox="1"/>
          <p:nvPr/>
        </p:nvSpPr>
        <p:spPr>
          <a:xfrm>
            <a:off x="1212596" y="3639258"/>
            <a:ext cx="4456684" cy="56235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批发客户：统一签约管理，拓宽优质客源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B6E066-D10F-594E-A6FE-E615BCBFC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1"/>
          <a:stretch/>
        </p:blipFill>
        <p:spPr>
          <a:xfrm>
            <a:off x="5994400" y="2315570"/>
            <a:ext cx="5139177" cy="30687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965411-EAE4-524C-9A05-C3C0FBE51ECB}"/>
              </a:ext>
            </a:extLst>
          </p:cNvPr>
          <p:cNvSpPr txBox="1"/>
          <p:nvPr/>
        </p:nvSpPr>
        <p:spPr>
          <a:xfrm>
            <a:off x="1082978" y="2870722"/>
            <a:ext cx="1788009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EF791C-9160-E04D-B25C-5E0EC66AE55F}"/>
              </a:ext>
            </a:extLst>
          </p:cNvPr>
          <p:cNvSpPr txBox="1"/>
          <p:nvPr/>
        </p:nvSpPr>
        <p:spPr>
          <a:xfrm>
            <a:off x="1235746" y="2948614"/>
            <a:ext cx="1283716" cy="39382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批发客户</a:t>
            </a:r>
            <a:endParaRPr lang="en-US" altLang="zh-CN" sz="2000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DFA764-4F7A-B349-8EBB-5D3E41201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55" b="81699"/>
          <a:stretch/>
        </p:blipFill>
        <p:spPr>
          <a:xfrm>
            <a:off x="6363522" y="1968759"/>
            <a:ext cx="3028889" cy="901963"/>
          </a:xfrm>
          <a:prstGeom prst="rect">
            <a:avLst/>
          </a:prstGeom>
          <a:effectLst>
            <a:outerShdw blurRad="152400" dist="50800" dir="5400000" sx="99000" sy="99000" algn="ctr" rotWithShape="0">
              <a:srgbClr val="000000">
                <a:alpha val="3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676556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96</Words>
  <Application>Microsoft Macintosh PowerPoint</Application>
  <PresentationFormat>宽屏</PresentationFormat>
  <Paragraphs>25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等线</vt:lpstr>
      <vt:lpstr>等线 Light</vt:lpstr>
      <vt:lpstr>SimHei</vt:lpstr>
      <vt:lpstr>思源宋体 CN</vt:lpstr>
      <vt:lpstr>宋体</vt:lpstr>
      <vt:lpstr>微软雅黑</vt:lpstr>
      <vt:lpstr>字魂59号-创粗黑</vt:lpstr>
      <vt:lpstr>Heiti SC Light</vt:lpstr>
      <vt:lpstr>Heiti SC Medium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57</cp:revision>
  <dcterms:created xsi:type="dcterms:W3CDTF">2021-06-18T04:01:00Z</dcterms:created>
  <dcterms:modified xsi:type="dcterms:W3CDTF">2022-03-25T02:07:35Z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