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70" r:id="rId3"/>
  </p:sldMasterIdLst>
  <p:notesMasterIdLst>
    <p:notesMasterId r:id="rId10"/>
  </p:notesMasterIdLst>
  <p:handoutMasterIdLst>
    <p:handoutMasterId r:id="rId11"/>
  </p:handoutMasterIdLst>
  <p:sldIdLst>
    <p:sldId id="256" r:id="rId4"/>
    <p:sldId id="289" r:id="rId5"/>
    <p:sldId id="303" r:id="rId6"/>
    <p:sldId id="304" r:id="rId7"/>
    <p:sldId id="305" r:id="rId8"/>
    <p:sldId id="306" r:id="rId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0FF"/>
    <a:srgbClr val="05AADF"/>
    <a:srgbClr val="40D6B1"/>
    <a:srgbClr val="F07264"/>
    <a:srgbClr val="00AAE0"/>
    <a:srgbClr val="FCFCFC"/>
    <a:srgbClr val="00ADFF"/>
    <a:srgbClr val="00A2F3"/>
    <a:srgbClr val="1890FF"/>
    <a:srgbClr val="F6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3"/>
    <p:restoredTop sz="94677"/>
  </p:normalViewPr>
  <p:slideViewPr>
    <p:cSldViewPr snapToGrid="0">
      <p:cViewPr varScale="1">
        <p:scale>
          <a:sx n="111" d="100"/>
          <a:sy n="111" d="100"/>
        </p:scale>
        <p:origin x="22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4941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49B7A9CA-5981-604E-8E6D-AB728719439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>
            <a:extLst>
              <a:ext uri="{FF2B5EF4-FFF2-40B4-BE49-F238E27FC236}">
                <a16:creationId xmlns:a16="http://schemas.microsoft.com/office/drawing/2014/main" id="{728D630B-E9F2-0E4F-AFC7-63F91E325AD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>
            <a:extLst>
              <a:ext uri="{FF2B5EF4-FFF2-40B4-BE49-F238E27FC236}">
                <a16:creationId xmlns:a16="http://schemas.microsoft.com/office/drawing/2014/main" id="{CD0906D1-4391-9746-91A6-35EE959970C1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291EBA-41F0-DE49-97C0-3EE924760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768A97-7B3C-6D47-A023-77DFF1FB2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E5A767A-0855-F74E-BE04-FCBE80AA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79CBA4-E78B-174E-842E-7EB02029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5D052C-AA1F-C74A-81BB-18B8403B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C4E097-A1A0-7E4D-BB7D-011EC772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905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BB9A7-E3E9-5342-BEC2-9043AA9C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D8EBB4-87C2-0843-B6A3-A7BBCA33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C718A4-D78C-2549-AF21-46E95811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9C74D0-EE6B-CA40-B693-54D298F4B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BC789E-D75F-6741-8552-BFD18C99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8351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7F8F22-16C5-5F4C-8D5E-EF130B946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AA64CA-5288-9C44-92B3-70E0707B7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61D0A-8283-C94A-A2B4-1D367C2A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114675-9268-E44D-A66B-C4591768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D2005B-090A-D449-B6E8-E91EED93A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10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16AE3-2F3B-994E-96D5-EB9A6ACC6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E0C549-C432-634C-B060-0046D72F2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FCA89E-6D87-8F41-B349-DEB7D7144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7E8809-5ABB-584C-92D6-7323C89DF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95A456-69F3-CC49-9D8F-CEF9761D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25E87D-A51C-E542-8A09-5B813B884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592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6746BA-BD1E-E84F-A977-378663CA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540CA3-8B7B-BE43-9795-468B06DE35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EA4F9F-037E-9C45-9014-71118A25C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3E9451-1F5F-AB46-B48D-22DBC25DD6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6B58E9-3534-674E-8E2B-BA12CAF59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CBFB21A-5B56-7743-9CB5-05C4B81E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E46597-5B33-B64C-B02C-51B3EC1D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9A3DCC0-8172-B84E-B3FB-BC622F89B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388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10B2A-E524-7942-B944-0212B74C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52A436A-A1D6-B34A-AE50-CB6CC6A1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CFF2C8-E252-5049-9A67-C792BBDF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D35175-D9D9-884A-B538-D9F008DE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663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0D8739-E16D-FF46-80F3-618AF226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190014-25E5-CB49-9E21-D78E4CA6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D1EC09A-B278-5944-8E8C-661300EA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6962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2A22-31F4-0A4F-882B-D81D5554D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80925B-6160-C344-BA5B-DCE5D2F6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F8E6DC8-A97A-2A4F-A9E2-4B1D44AEC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FC1F59A-6D84-5748-B8CF-465412F2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97A44C-AD80-AC4A-9513-391702CF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878D31-5289-7D49-9D61-A4BBAEE3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9512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AECBAD-1378-CC4E-AED3-DD3FC4784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B84521-3A1E-0A4F-8BEF-1E49FF6287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D45D3-3881-AB42-8037-B0DA1B577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ACDD31-75D8-2F40-81F1-5E610369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E0C3B5-F565-7442-A751-0B90376F8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71A300-131A-FA4D-9F92-2110EF195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2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F5247-04D8-B046-8A56-958DA82B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0487A2-FAC5-6344-A970-4F1051612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754E56-EB1D-004B-BDBF-2BEF81AC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53D87-E978-3B4D-914B-B19B5137A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E15CD0-3AE2-214C-B916-54C253107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7292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C61522-1E26-A542-849B-D02D7EC5A5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A20B019-4E80-6246-82B3-251D0F5D2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032B41-1717-1F49-A48A-2733A9F55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BD13FA-0839-2F4D-81D4-8F71FEA4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ECBBA6-4CFA-1548-8181-EF3EA64A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573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>
            <a:extLst>
              <a:ext uri="{FF2B5EF4-FFF2-40B4-BE49-F238E27FC236}">
                <a16:creationId xmlns:a16="http://schemas.microsoft.com/office/drawing/2014/main" id="{2912F515-B038-A349-892E-BFCF97AE9535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>
            <a:extLst>
              <a:ext uri="{FF2B5EF4-FFF2-40B4-BE49-F238E27FC236}">
                <a16:creationId xmlns:a16="http://schemas.microsoft.com/office/drawing/2014/main" id="{E27A29F6-E77B-F04A-818E-A39FCB8B5CDF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>
            <a:extLst>
              <a:ext uri="{FF2B5EF4-FFF2-40B4-BE49-F238E27FC236}">
                <a16:creationId xmlns:a16="http://schemas.microsoft.com/office/drawing/2014/main" id="{EA970BFB-8F21-8449-8FD0-B35FC5880053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D098FE-AFB7-5C4D-90DD-DF9E25A79C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1A7991DB-EFCE-5748-8A08-14F0F260D753}"/>
              </a:ext>
            </a:extLst>
          </p:cNvPr>
          <p:cNvCxnSpPr>
            <a:cxnSpLocks/>
          </p:cNvCxnSpPr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>
            <a:extLst>
              <a:ext uri="{FF2B5EF4-FFF2-40B4-BE49-F238E27FC236}">
                <a16:creationId xmlns:a16="http://schemas.microsoft.com/office/drawing/2014/main" id="{6491ABF5-FC4F-B242-BBDA-4415DBCB4A3E}"/>
              </a:ext>
            </a:extLst>
          </p:cNvPr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98E4370B-E749-764C-93BF-B3404A97E29E}"/>
              </a:ext>
            </a:extLst>
          </p:cNvPr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967227E-3C72-EF41-8DA9-3B9CE06B27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EF2C65A-6A03-4E49-89BD-678854BE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18A191-4DF9-4942-861D-83A8EF11A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3EF501-FB8E-4F40-9B47-F6F362B77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5A07AA-D009-9842-9D07-0D7CEE5B9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7822D6-E01A-384D-B8FD-BDC8DB2AB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2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>
            <a:extLst>
              <a:ext uri="{FF2B5EF4-FFF2-40B4-BE49-F238E27FC236}">
                <a16:creationId xmlns:a16="http://schemas.microsoft.com/office/drawing/2014/main" id="{C8FB06FB-D521-A24E-9D15-C852DF492C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4747" t="23338" r="61364" b="32149"/>
          <a:stretch/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>
            <a:extLst>
              <a:ext uri="{FF2B5EF4-FFF2-40B4-BE49-F238E27FC236}">
                <a16:creationId xmlns:a16="http://schemas.microsoft.com/office/drawing/2014/main" id="{5123F1EB-071B-B24F-B152-BAF2851FAD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627" t="23338" r="15398" b="32149"/>
          <a:stretch/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>
            <a:extLst>
              <a:ext uri="{FF2B5EF4-FFF2-40B4-BE49-F238E27FC236}">
                <a16:creationId xmlns:a16="http://schemas.microsoft.com/office/drawing/2014/main" id="{73C8DFAD-AA58-7B4F-A45C-BF46121D6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6585306A-65E4-A64A-B7DA-E89A04742C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>
            <a:extLst>
              <a:ext uri="{FF2B5EF4-FFF2-40B4-BE49-F238E27FC236}">
                <a16:creationId xmlns:a16="http://schemas.microsoft.com/office/drawing/2014/main" id="{A1F8AF08-E56C-CE4F-904F-D5C12E9761F2}"/>
              </a:ext>
            </a:extLst>
          </p:cNvPr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EF28D6C4-4B4C-2741-A8FA-E775902CF958}"/>
              </a:ext>
            </a:extLst>
          </p:cNvPr>
          <p:cNvSpPr/>
          <p:nvPr/>
        </p:nvSpPr>
        <p:spPr>
          <a:xfrm>
            <a:off x="884224" y="2692421"/>
            <a:ext cx="4666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60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配货管理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E03C90-61C1-4F4E-AB81-95288F4F9E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289B58-44EF-8E4E-9C62-45B58C3CF1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5AA07E-0984-514C-80EE-B96683AA13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974856" y="276675"/>
            <a:ext cx="447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您的问题，我们有发现到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BD3E746-A158-1844-985D-521C3EA7B6B5}"/>
              </a:ext>
            </a:extLst>
          </p:cNvPr>
          <p:cNvSpPr txBox="1"/>
          <p:nvPr/>
        </p:nvSpPr>
        <p:spPr>
          <a:xfrm>
            <a:off x="1571092" y="3381906"/>
            <a:ext cx="2294346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门店库存管理混乱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缺货率高</a:t>
            </a:r>
          </a:p>
        </p:txBody>
      </p:sp>
      <p:sp>
        <p:nvSpPr>
          <p:cNvPr id="5" name="MH_Other_1">
            <a:extLst>
              <a:ext uri="{FF2B5EF4-FFF2-40B4-BE49-F238E27FC236}">
                <a16:creationId xmlns:a16="http://schemas.microsoft.com/office/drawing/2014/main" id="{044912EE-FD93-974F-9350-DB4A220218B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768275" y="1955650"/>
            <a:ext cx="1899980" cy="936107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solidFill>
            <a:srgbClr val="00A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</a:rPr>
              <a:t>01</a:t>
            </a:r>
            <a:endParaRPr lang="zh-CN" altLang="en-US" sz="3200" b="1" dirty="0">
              <a:solidFill>
                <a:srgbClr val="FFFFFF"/>
              </a:solidFill>
            </a:endParaRPr>
          </a:p>
        </p:txBody>
      </p:sp>
      <p:pic>
        <p:nvPicPr>
          <p:cNvPr id="6" name="MH_Other_2">
            <a:extLst>
              <a:ext uri="{FF2B5EF4-FFF2-40B4-BE49-F238E27FC236}">
                <a16:creationId xmlns:a16="http://schemas.microsoft.com/office/drawing/2014/main" id="{197C08BC-F721-2C4A-A053-F550EC5ABC6A}"/>
              </a:ext>
            </a:extLst>
          </p:cNvPr>
          <p:cNvPicPr/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1268211" y="1955650"/>
            <a:ext cx="3149445" cy="13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H_Other_4">
            <a:extLst>
              <a:ext uri="{FF2B5EF4-FFF2-40B4-BE49-F238E27FC236}">
                <a16:creationId xmlns:a16="http://schemas.microsoft.com/office/drawing/2014/main" id="{F9FF719A-58E2-E445-987C-AE29B0EFD9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33568" y="1955650"/>
            <a:ext cx="1899980" cy="936107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solidFill>
            <a:srgbClr val="40D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</a:rPr>
              <a:t>02</a:t>
            </a:r>
            <a:endParaRPr lang="zh-CN" altLang="en-US" sz="3200" b="1" dirty="0">
              <a:solidFill>
                <a:srgbClr val="FFFFFF"/>
              </a:solidFill>
            </a:endParaRPr>
          </a:p>
        </p:txBody>
      </p:sp>
      <p:pic>
        <p:nvPicPr>
          <p:cNvPr id="8" name="MH_Other_5">
            <a:extLst>
              <a:ext uri="{FF2B5EF4-FFF2-40B4-BE49-F238E27FC236}">
                <a16:creationId xmlns:a16="http://schemas.microsoft.com/office/drawing/2014/main" id="{FBB61773-2A22-6A43-8E58-A4828CFE4BE0}"/>
              </a:ext>
            </a:extLst>
          </p:cNvPr>
          <p:cNvPicPr/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4533504" y="1955650"/>
            <a:ext cx="3149445" cy="13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H_Other_7">
            <a:extLst>
              <a:ext uri="{FF2B5EF4-FFF2-40B4-BE49-F238E27FC236}">
                <a16:creationId xmlns:a16="http://schemas.microsoft.com/office/drawing/2014/main" id="{24D490EC-AF41-6445-8863-24F2AE2430C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87434" y="1955650"/>
            <a:ext cx="1899980" cy="936107"/>
          </a:xfrm>
          <a:custGeom>
            <a:avLst/>
            <a:gdLst>
              <a:gd name="connsiteX0" fmla="*/ 0 w 1521440"/>
              <a:gd name="connsiteY0" fmla="*/ 0 h 749300"/>
              <a:gd name="connsiteX1" fmla="*/ 1521440 w 1521440"/>
              <a:gd name="connsiteY1" fmla="*/ 0 h 749300"/>
              <a:gd name="connsiteX2" fmla="*/ 1507239 w 1521440"/>
              <a:gd name="connsiteY2" fmla="*/ 140870 h 749300"/>
              <a:gd name="connsiteX3" fmla="*/ 760720 w 1521440"/>
              <a:gd name="connsiteY3" fmla="*/ 749300 h 749300"/>
              <a:gd name="connsiteX4" fmla="*/ 14201 w 1521440"/>
              <a:gd name="connsiteY4" fmla="*/ 14087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440" h="749300">
                <a:moveTo>
                  <a:pt x="0" y="0"/>
                </a:moveTo>
                <a:lnTo>
                  <a:pt x="1521440" y="0"/>
                </a:lnTo>
                <a:lnTo>
                  <a:pt x="1507239" y="140870"/>
                </a:lnTo>
                <a:cubicBezTo>
                  <a:pt x="1436185" y="488100"/>
                  <a:pt x="1128956" y="749300"/>
                  <a:pt x="760720" y="749300"/>
                </a:cubicBezTo>
                <a:cubicBezTo>
                  <a:pt x="392484" y="749300"/>
                  <a:pt x="85255" y="488100"/>
                  <a:pt x="14201" y="140870"/>
                </a:cubicBezTo>
                <a:close/>
              </a:path>
            </a:pathLst>
          </a:custGeom>
          <a:solidFill>
            <a:srgbClr val="F0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</a:rPr>
              <a:t>03</a:t>
            </a:r>
            <a:endParaRPr lang="zh-CN" altLang="en-US" sz="3200" b="1" dirty="0">
              <a:solidFill>
                <a:srgbClr val="FFFFFF"/>
              </a:solidFill>
            </a:endParaRPr>
          </a:p>
        </p:txBody>
      </p:sp>
      <p:pic>
        <p:nvPicPr>
          <p:cNvPr id="10" name="MH_Other_8">
            <a:extLst>
              <a:ext uri="{FF2B5EF4-FFF2-40B4-BE49-F238E27FC236}">
                <a16:creationId xmlns:a16="http://schemas.microsoft.com/office/drawing/2014/main" id="{7D9359A8-00C1-024C-908E-510F2E4234B3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7"/>
          <a:stretch>
            <a:fillRect/>
          </a:stretch>
        </p:blipFill>
        <p:spPr bwMode="auto">
          <a:xfrm>
            <a:off x="7762702" y="1955650"/>
            <a:ext cx="3149445" cy="13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3C30775-1841-5F47-BAC6-5F6A7D9021DC}"/>
              </a:ext>
            </a:extLst>
          </p:cNvPr>
          <p:cNvSpPr txBox="1"/>
          <p:nvPr/>
        </p:nvSpPr>
        <p:spPr>
          <a:xfrm>
            <a:off x="4584347" y="3381906"/>
            <a:ext cx="2798422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不同配送方式的商品在同一个要货单中，仓库无法有效处理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5F78D15-0B0B-B046-A3C7-988CB2FBBB57}"/>
              </a:ext>
            </a:extLst>
          </p:cNvPr>
          <p:cNvSpPr txBox="1"/>
          <p:nvPr/>
        </p:nvSpPr>
        <p:spPr>
          <a:xfrm>
            <a:off x="7902057" y="3381906"/>
            <a:ext cx="2869046" cy="869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不同配送方式混合在同一要货单中，导致要货混乱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5" y="276675"/>
            <a:ext cx="8218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配货管理，助您解决不同配送方式的商品配货问题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C22706-0322-FB45-948B-C2096130D63C}"/>
              </a:ext>
            </a:extLst>
          </p:cNvPr>
          <p:cNvSpPr/>
          <p:nvPr/>
        </p:nvSpPr>
        <p:spPr>
          <a:xfrm flipH="1">
            <a:off x="839953" y="2822752"/>
            <a:ext cx="2947081" cy="1093288"/>
          </a:xfrm>
          <a:prstGeom prst="rect">
            <a:avLst/>
          </a:prstGeom>
          <a:solidFill>
            <a:srgbClr val="05A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5">
            <a:extLst>
              <a:ext uri="{FF2B5EF4-FFF2-40B4-BE49-F238E27FC236}">
                <a16:creationId xmlns:a16="http://schemas.microsoft.com/office/drawing/2014/main" id="{DC3725CA-EF94-0048-B9FE-2A48011338F0}"/>
              </a:ext>
            </a:extLst>
          </p:cNvPr>
          <p:cNvSpPr>
            <a:spLocks noEditPoints="1"/>
          </p:cNvSpPr>
          <p:nvPr/>
        </p:nvSpPr>
        <p:spPr bwMode="auto">
          <a:xfrm>
            <a:off x="2601070" y="2945125"/>
            <a:ext cx="893512" cy="842358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6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2"/>
                </a:moveTo>
                <a:cubicBezTo>
                  <a:pt x="517" y="52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2"/>
                  <a:pt x="305" y="52"/>
                </a:cubicBezTo>
                <a:lnTo>
                  <a:pt x="516" y="52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6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8"/>
                  <a:pt x="176" y="88"/>
                  <a:pt x="152" y="88"/>
                </a:cubicBezTo>
                <a:cubicBezTo>
                  <a:pt x="127" y="88"/>
                  <a:pt x="108" y="68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B095573A-E6B9-A644-AD58-6BDC87229A78}"/>
              </a:ext>
            </a:extLst>
          </p:cNvPr>
          <p:cNvSpPr/>
          <p:nvPr/>
        </p:nvSpPr>
        <p:spPr>
          <a:xfrm>
            <a:off x="1089625" y="2245997"/>
            <a:ext cx="1201653" cy="1165062"/>
          </a:xfrm>
          <a:prstGeom prst="ellipse">
            <a:avLst/>
          </a:prstGeom>
          <a:solidFill>
            <a:srgbClr val="05AAD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仓库配货单</a:t>
            </a:r>
          </a:p>
        </p:txBody>
      </p:sp>
      <p:sp>
        <p:nvSpPr>
          <p:cNvPr id="6" name="Freeform 35">
            <a:extLst>
              <a:ext uri="{FF2B5EF4-FFF2-40B4-BE49-F238E27FC236}">
                <a16:creationId xmlns:a16="http://schemas.microsoft.com/office/drawing/2014/main" id="{2F94979E-FDCA-4848-97A9-93BE089AEB9E}"/>
              </a:ext>
            </a:extLst>
          </p:cNvPr>
          <p:cNvSpPr>
            <a:spLocks noEditPoints="1"/>
          </p:cNvSpPr>
          <p:nvPr/>
        </p:nvSpPr>
        <p:spPr bwMode="auto">
          <a:xfrm>
            <a:off x="5490502" y="2945125"/>
            <a:ext cx="893512" cy="842358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6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2"/>
                </a:moveTo>
                <a:cubicBezTo>
                  <a:pt x="517" y="52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2"/>
                  <a:pt x="305" y="52"/>
                </a:cubicBezTo>
                <a:lnTo>
                  <a:pt x="516" y="52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6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8"/>
                  <a:pt x="176" y="88"/>
                  <a:pt x="152" y="88"/>
                </a:cubicBezTo>
                <a:cubicBezTo>
                  <a:pt x="127" y="88"/>
                  <a:pt x="108" y="68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758462E-808F-054C-B86C-B63506E4BA63}"/>
              </a:ext>
            </a:extLst>
          </p:cNvPr>
          <p:cNvSpPr/>
          <p:nvPr/>
        </p:nvSpPr>
        <p:spPr>
          <a:xfrm flipH="1">
            <a:off x="4796761" y="2822752"/>
            <a:ext cx="2947081" cy="1093288"/>
          </a:xfrm>
          <a:prstGeom prst="rect">
            <a:avLst/>
          </a:prstGeom>
          <a:solidFill>
            <a:srgbClr val="40D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5">
            <a:extLst>
              <a:ext uri="{FF2B5EF4-FFF2-40B4-BE49-F238E27FC236}">
                <a16:creationId xmlns:a16="http://schemas.microsoft.com/office/drawing/2014/main" id="{2725E1A2-2961-CC45-8421-765D27D9FD4B}"/>
              </a:ext>
            </a:extLst>
          </p:cNvPr>
          <p:cNvSpPr>
            <a:spLocks noEditPoints="1"/>
          </p:cNvSpPr>
          <p:nvPr/>
        </p:nvSpPr>
        <p:spPr bwMode="auto">
          <a:xfrm>
            <a:off x="6557878" y="2945125"/>
            <a:ext cx="893512" cy="842358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6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2"/>
                </a:moveTo>
                <a:cubicBezTo>
                  <a:pt x="517" y="52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2"/>
                  <a:pt x="305" y="52"/>
                </a:cubicBezTo>
                <a:lnTo>
                  <a:pt x="516" y="52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6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8"/>
                  <a:pt x="176" y="88"/>
                  <a:pt x="152" y="88"/>
                </a:cubicBezTo>
                <a:cubicBezTo>
                  <a:pt x="127" y="88"/>
                  <a:pt x="108" y="68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C9CB7934-0304-AE48-B50E-0DE7A6C6F80A}"/>
              </a:ext>
            </a:extLst>
          </p:cNvPr>
          <p:cNvSpPr/>
          <p:nvPr/>
        </p:nvSpPr>
        <p:spPr>
          <a:xfrm>
            <a:off x="5046433" y="2245997"/>
            <a:ext cx="1201653" cy="1165062"/>
          </a:xfrm>
          <a:prstGeom prst="ellipse">
            <a:avLst/>
          </a:prstGeom>
          <a:solidFill>
            <a:srgbClr val="40D6B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直通采购单</a:t>
            </a:r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56CD6ADA-547B-9247-AAE4-E3F7B8810C95}"/>
              </a:ext>
            </a:extLst>
          </p:cNvPr>
          <p:cNvSpPr>
            <a:spLocks noEditPoints="1"/>
          </p:cNvSpPr>
          <p:nvPr/>
        </p:nvSpPr>
        <p:spPr bwMode="auto">
          <a:xfrm>
            <a:off x="9362009" y="2945125"/>
            <a:ext cx="893512" cy="842358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6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2"/>
                </a:moveTo>
                <a:cubicBezTo>
                  <a:pt x="517" y="52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2"/>
                  <a:pt x="305" y="52"/>
                </a:cubicBezTo>
                <a:lnTo>
                  <a:pt x="516" y="52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6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8"/>
                  <a:pt x="176" y="88"/>
                  <a:pt x="152" y="88"/>
                </a:cubicBezTo>
                <a:cubicBezTo>
                  <a:pt x="127" y="88"/>
                  <a:pt x="108" y="68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9C15D8E-A52C-1248-8012-1EFE765BCF25}"/>
              </a:ext>
            </a:extLst>
          </p:cNvPr>
          <p:cNvSpPr/>
          <p:nvPr/>
        </p:nvSpPr>
        <p:spPr>
          <a:xfrm flipH="1">
            <a:off x="8668268" y="2822752"/>
            <a:ext cx="2947081" cy="1093288"/>
          </a:xfrm>
          <a:prstGeom prst="rect">
            <a:avLst/>
          </a:prstGeom>
          <a:solidFill>
            <a:srgbClr val="F07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5">
            <a:extLst>
              <a:ext uri="{FF2B5EF4-FFF2-40B4-BE49-F238E27FC236}">
                <a16:creationId xmlns:a16="http://schemas.microsoft.com/office/drawing/2014/main" id="{40EF6773-C662-4041-BC30-62B54D06F885}"/>
              </a:ext>
            </a:extLst>
          </p:cNvPr>
          <p:cNvSpPr>
            <a:spLocks noEditPoints="1"/>
          </p:cNvSpPr>
          <p:nvPr/>
        </p:nvSpPr>
        <p:spPr bwMode="auto">
          <a:xfrm>
            <a:off x="10429385" y="2945125"/>
            <a:ext cx="893512" cy="842358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6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2"/>
                </a:moveTo>
                <a:cubicBezTo>
                  <a:pt x="517" y="52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2"/>
                  <a:pt x="305" y="52"/>
                </a:cubicBezTo>
                <a:lnTo>
                  <a:pt x="516" y="52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6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8"/>
                  <a:pt x="176" y="88"/>
                  <a:pt x="152" y="88"/>
                </a:cubicBezTo>
                <a:cubicBezTo>
                  <a:pt x="127" y="88"/>
                  <a:pt x="108" y="68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58B8D3A9-5977-8D4A-A717-754DCDFC31DE}"/>
              </a:ext>
            </a:extLst>
          </p:cNvPr>
          <p:cNvSpPr/>
          <p:nvPr/>
        </p:nvSpPr>
        <p:spPr>
          <a:xfrm>
            <a:off x="8917940" y="2245997"/>
            <a:ext cx="1201653" cy="1165062"/>
          </a:xfrm>
          <a:prstGeom prst="ellipse">
            <a:avLst/>
          </a:prstGeom>
          <a:solidFill>
            <a:srgbClr val="F07264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6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直送采购单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4BEB2F7-64BF-E84B-8A82-CC6B0EB6CBF8}"/>
              </a:ext>
            </a:extLst>
          </p:cNvPr>
          <p:cNvSpPr txBox="1"/>
          <p:nvPr/>
        </p:nvSpPr>
        <p:spPr>
          <a:xfrm>
            <a:off x="741096" y="4232910"/>
            <a:ext cx="308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配送方式为仓送的商品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31A01A8-3818-B346-BA24-C56A51793CF0}"/>
              </a:ext>
            </a:extLst>
          </p:cNvPr>
          <p:cNvSpPr txBox="1"/>
          <p:nvPr/>
        </p:nvSpPr>
        <p:spPr>
          <a:xfrm>
            <a:off x="4731249" y="4261485"/>
            <a:ext cx="308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配送方式为直通的商品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A58BACF-6863-7046-AF6E-D4740D733738}"/>
              </a:ext>
            </a:extLst>
          </p:cNvPr>
          <p:cNvSpPr txBox="1"/>
          <p:nvPr/>
        </p:nvSpPr>
        <p:spPr>
          <a:xfrm>
            <a:off x="8618869" y="4319270"/>
            <a:ext cx="3086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配送方式为直送的商品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6" grpId="0" bldLvl="0" animBg="1"/>
      <p:bldP spid="7" grpId="0" bldLvl="0" animBg="1"/>
      <p:bldP spid="8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仓库配货单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2977A58-CCAB-9445-B6C6-905F0A0F1E43}"/>
              </a:ext>
            </a:extLst>
          </p:cNvPr>
          <p:cNvSpPr txBox="1"/>
          <p:nvPr/>
        </p:nvSpPr>
        <p:spPr>
          <a:xfrm>
            <a:off x="1082978" y="2870722"/>
            <a:ext cx="2018568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7302C01-F007-E54D-9592-4365CA008F48}"/>
              </a:ext>
            </a:extLst>
          </p:cNvPr>
          <p:cNvSpPr txBox="1"/>
          <p:nvPr/>
        </p:nvSpPr>
        <p:spPr>
          <a:xfrm>
            <a:off x="1167866" y="2935559"/>
            <a:ext cx="1963176" cy="43295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sz="20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仓库配货货单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BBE1DF7-032F-994F-AFCE-E7E1020FBA92}"/>
              </a:ext>
            </a:extLst>
          </p:cNvPr>
          <p:cNvSpPr txBox="1"/>
          <p:nvPr/>
        </p:nvSpPr>
        <p:spPr>
          <a:xfrm>
            <a:off x="1138370" y="3569229"/>
            <a:ext cx="5077080" cy="95753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用于连锁门店要货时，该配送类型商品在仓库有存储库存，由仓库进行发货配送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DB31DA9-7ACA-3446-8EB8-EB2CC8340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12"/>
          <a:stretch/>
        </p:blipFill>
        <p:spPr>
          <a:xfrm>
            <a:off x="6782765" y="2274785"/>
            <a:ext cx="4490976" cy="29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5299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直通采购单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BEF0842-796B-9A4A-B0DF-E1389818D8A3}"/>
              </a:ext>
            </a:extLst>
          </p:cNvPr>
          <p:cNvSpPr txBox="1"/>
          <p:nvPr/>
        </p:nvSpPr>
        <p:spPr>
          <a:xfrm>
            <a:off x="6256081" y="3296040"/>
            <a:ext cx="4746216" cy="176757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用于连锁门店要货时，该配送类型商品不适合在仓库有存储，如生鲜商品，对应的首选供应商没有配送能力，需要送货到仓库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46B210-DB79-A44F-8A37-5F137D05C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4"/>
          <a:stretch/>
        </p:blipFill>
        <p:spPr>
          <a:xfrm>
            <a:off x="974856" y="2406656"/>
            <a:ext cx="4310732" cy="26921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64007B1-B1EE-5B49-8768-3C6CCC3F18C7}"/>
              </a:ext>
            </a:extLst>
          </p:cNvPr>
          <p:cNvSpPr txBox="1"/>
          <p:nvPr/>
        </p:nvSpPr>
        <p:spPr>
          <a:xfrm>
            <a:off x="6118432" y="2530322"/>
            <a:ext cx="2018568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792D6C7-43BF-AD4B-8500-8159A7DCE911}"/>
              </a:ext>
            </a:extLst>
          </p:cNvPr>
          <p:cNvSpPr txBox="1"/>
          <p:nvPr/>
        </p:nvSpPr>
        <p:spPr>
          <a:xfrm>
            <a:off x="6256081" y="2589058"/>
            <a:ext cx="1767039" cy="45894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sz="20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直通采购单</a:t>
            </a:r>
          </a:p>
        </p:txBody>
      </p:sp>
    </p:spTree>
    <p:extLst>
      <p:ext uri="{BB962C8B-B14F-4D97-AF65-F5344CB8AC3E}">
        <p14:creationId xmlns:p14="http://schemas.microsoft.com/office/powerpoint/2010/main" val="327731253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A08BFFE5-B7B8-C942-B688-38EABDFF9769}"/>
              </a:ext>
            </a:extLst>
          </p:cNvPr>
          <p:cNvSpPr txBox="1"/>
          <p:nvPr/>
        </p:nvSpPr>
        <p:spPr>
          <a:xfrm>
            <a:off x="974856" y="276675"/>
            <a:ext cx="501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直送采购单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08F5EBD-11E7-354C-A4A6-DAF67DDE2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4"/>
          <a:stretch/>
        </p:blipFill>
        <p:spPr>
          <a:xfrm>
            <a:off x="6783957" y="2423823"/>
            <a:ext cx="4310732" cy="26921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F6B394E-6261-BE4A-928F-547388FE6041}"/>
              </a:ext>
            </a:extLst>
          </p:cNvPr>
          <p:cNvSpPr txBox="1"/>
          <p:nvPr/>
        </p:nvSpPr>
        <p:spPr>
          <a:xfrm>
            <a:off x="1082978" y="2690256"/>
            <a:ext cx="2018568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37D95C-11F1-FF4A-B9FF-6E7251506435}"/>
              </a:ext>
            </a:extLst>
          </p:cNvPr>
          <p:cNvSpPr txBox="1"/>
          <p:nvPr/>
        </p:nvSpPr>
        <p:spPr>
          <a:xfrm>
            <a:off x="1188085" y="2749248"/>
            <a:ext cx="1975245" cy="482671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r>
              <a:rPr lang="zh-CN" sz="2000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直送采购单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4A4B2F-AB74-2445-A9AF-B9910910F1BA}"/>
              </a:ext>
            </a:extLst>
          </p:cNvPr>
          <p:cNvSpPr txBox="1"/>
          <p:nvPr/>
        </p:nvSpPr>
        <p:spPr>
          <a:xfrm>
            <a:off x="1188085" y="3431264"/>
            <a:ext cx="4907915" cy="1684747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用于连锁门店要货时，该配送类型商品不适合在仓库有存储，如生鲜商品，对应的首选供应商有配送能力，可以直接送货到门店</a:t>
            </a:r>
          </a:p>
        </p:txBody>
      </p:sp>
    </p:spTree>
    <p:extLst>
      <p:ext uri="{BB962C8B-B14F-4D97-AF65-F5344CB8AC3E}">
        <p14:creationId xmlns:p14="http://schemas.microsoft.com/office/powerpoint/2010/main" val="2731017090"/>
      </p:ext>
    </p:extLst>
  </p:cSld>
  <p:clrMapOvr>
    <a:masterClrMapping/>
  </p:clrMapOvr>
  <p:transition spd="med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2522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198</Words>
  <Application>Microsoft Macintosh PowerPoint</Application>
  <PresentationFormat>宽屏</PresentationFormat>
  <Paragraphs>25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等线</vt:lpstr>
      <vt:lpstr>等线 Light</vt:lpstr>
      <vt:lpstr>SimHei</vt:lpstr>
      <vt:lpstr>思源宋体 CN</vt:lpstr>
      <vt:lpstr>宋体</vt:lpstr>
      <vt:lpstr>微软雅黑</vt:lpstr>
      <vt:lpstr>Heiti SC Medium</vt:lpstr>
      <vt:lpstr>Arial</vt:lpstr>
      <vt:lpstr>Calibri</vt:lpstr>
      <vt:lpstr>webwppDefTheme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58</cp:revision>
  <dcterms:created xsi:type="dcterms:W3CDTF">2021-06-18T04:01:00Z</dcterms:created>
  <dcterms:modified xsi:type="dcterms:W3CDTF">2022-03-25T01:46:53Z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F0F5A2079590439B9DABF9619F6EA82E</vt:lpwstr>
  </property>
</Properties>
</file>