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10"/>
  </p:notesMasterIdLst>
  <p:handoutMasterIdLst>
    <p:handoutMasterId r:id="rId11"/>
  </p:handoutMasterIdLst>
  <p:sldIdLst>
    <p:sldId id="256" r:id="rId4"/>
    <p:sldId id="289" r:id="rId5"/>
    <p:sldId id="303" r:id="rId6"/>
    <p:sldId id="304" r:id="rId7"/>
    <p:sldId id="306" r:id="rId8"/>
    <p:sldId id="30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0FF"/>
    <a:srgbClr val="00ABE0"/>
    <a:srgbClr val="F07163"/>
    <a:srgbClr val="3FD8B1"/>
    <a:srgbClr val="FCFCFC"/>
    <a:srgbClr val="00ADFF"/>
    <a:srgbClr val="00A2F3"/>
    <a:srgbClr val="1890FF"/>
    <a:srgbClr val="F6F6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5"/>
    <p:restoredTop sz="94677"/>
  </p:normalViewPr>
  <p:slideViewPr>
    <p:cSldViewPr snapToGrid="0">
      <p:cViewPr varScale="1">
        <p:scale>
          <a:sx n="126" d="100"/>
          <a:sy n="126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41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48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49B7A9CA-5981-604E-8E6D-AB728719439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>
            <a:extLst>
              <a:ext uri="{FF2B5EF4-FFF2-40B4-BE49-F238E27FC236}">
                <a16:creationId xmlns:a16="http://schemas.microsoft.com/office/drawing/2014/main" id="{728D630B-E9F2-0E4F-AFC7-63F91E325AD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CD0906D1-4391-9746-91A6-35EE959970C1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291EBA-41F0-DE49-97C0-3EE924760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768A97-7B3C-6D47-A023-77DFF1FB2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5A767A-0855-F74E-BE04-FCBE80AA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79CBA4-E78B-174E-842E-7EB0202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5D052C-AA1F-C74A-81BB-18B840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4E097-A1A0-7E4D-BB7D-011EC772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90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BB9A7-E3E9-5342-BEC2-9043AA9C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8EBB4-87C2-0843-B6A3-A7BBCA33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718A4-D78C-2549-AF21-46E95811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C74D0-EE6B-CA40-B693-54D298F4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C789E-D75F-6741-8552-BFD18C99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351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F8F22-16C5-5F4C-8D5E-EF130B94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AA64CA-5288-9C44-92B3-70E0707B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61D0A-8283-C94A-A2B4-1D367C2A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14675-9268-E44D-A66B-C4591768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2005B-090A-D449-B6E8-E91EED93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10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16AE3-2F3B-994E-96D5-EB9A6ACC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E0C549-C432-634C-B060-0046D72F2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FCA89E-6D87-8F41-B349-DEB7D714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7E8809-5ABB-584C-92D6-7323C89D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95A456-69F3-CC49-9D8F-CEF9761D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5E87D-A51C-E542-8A09-5B813B88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59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746BA-BD1E-E84F-A977-378663CA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40CA3-8B7B-BE43-9795-468B06DE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A4F9F-037E-9C45-9014-71118A25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3E9451-1F5F-AB46-B48D-22DBC25D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6B58E9-3534-674E-8E2B-BA12CAF5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BFB21A-5B56-7743-9CB5-05C4B81E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E46597-5B33-B64C-B02C-51B3EC1D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A3DCC0-8172-B84E-B3FB-BC622F8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8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10B2A-E524-7942-B944-0212B74C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2A436A-A1D6-B34A-AE50-CB6CC6A1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CFF2C8-E252-5049-9A67-C792BBDF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35175-D9D9-884A-B538-D9F008DE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66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0D8739-E16D-FF46-80F3-618AF22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190014-25E5-CB49-9E21-D78E4CA6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1EC09A-B278-5944-8E8C-661300EA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96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2A22-31F4-0A4F-882B-D81D5554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0925B-6160-C344-BA5B-DCE5D2F6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8E6DC8-A97A-2A4F-A9E2-4B1D44AE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C1F59A-6D84-5748-B8CF-465412F2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97A44C-AD80-AC4A-9513-391702CF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878D31-5289-7D49-9D61-A4BBAEE3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951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AECBAD-1378-CC4E-AED3-DD3FC478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B84521-3A1E-0A4F-8BEF-1E49FF628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D45D3-3881-AB42-8037-B0DA1B57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CDD31-75D8-2F40-81F1-5E61036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E0C3B5-F565-7442-A751-0B90376F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71A300-131A-FA4D-9F92-2110EF19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72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F5247-04D8-B046-8A56-958DA82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487A2-FAC5-6344-A970-4F105161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754E56-EB1D-004B-BDBF-2BEF81A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53D87-E978-3B4D-914B-B19B5137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E15CD0-3AE2-214C-B916-54C25310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29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C61522-1E26-A542-849B-D02D7EC5A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0B019-4E80-6246-82B3-251D0F5D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32B41-1717-1F49-A48A-2733A9F5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D13FA-0839-2F4D-81D4-8F71FEA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CBBA6-4CFA-1548-8181-EF3EA64A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7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2912F515-B038-A349-892E-BFCF97AE953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>
            <a:extLst>
              <a:ext uri="{FF2B5EF4-FFF2-40B4-BE49-F238E27FC236}">
                <a16:creationId xmlns:a16="http://schemas.microsoft.com/office/drawing/2014/main" id="{E27A29F6-E77B-F04A-818E-A39FCB8B5CDF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EA970BFB-8F21-8449-8FD0-B35FC5880053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D098FE-AFB7-5C4D-90DD-DF9E25A7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A7991DB-EFCE-5748-8A08-14F0F260D753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>
            <a:extLst>
              <a:ext uri="{FF2B5EF4-FFF2-40B4-BE49-F238E27FC236}">
                <a16:creationId xmlns:a16="http://schemas.microsoft.com/office/drawing/2014/main" id="{6491ABF5-FC4F-B242-BBDA-4415DBCB4A3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98E4370B-E749-764C-93BF-B3404A97E29E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967227E-3C72-EF41-8DA9-3B9CE06B2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F2C65A-6A03-4E49-89BD-678854BE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18A191-4DF9-4942-861D-83A8EF11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3EF501-FB8E-4F40-9B47-F6F362B77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2021/8/31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A07AA-D009-9842-9D07-0D7CEE5B9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22D6-E01A-384D-B8FD-BDC8DB2AB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92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>
            <a:extLst>
              <a:ext uri="{FF2B5EF4-FFF2-40B4-BE49-F238E27FC236}">
                <a16:creationId xmlns:a16="http://schemas.microsoft.com/office/drawing/2014/main" id="{C8FB06FB-D521-A24E-9D15-C852DF492C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747" t="23338" r="61364" b="32149"/>
          <a:stretch/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>
            <a:extLst>
              <a:ext uri="{FF2B5EF4-FFF2-40B4-BE49-F238E27FC236}">
                <a16:creationId xmlns:a16="http://schemas.microsoft.com/office/drawing/2014/main" id="{5123F1EB-071B-B24F-B152-BAF2851FA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627" t="23338" r="15398" b="32149"/>
          <a:stretch/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>
            <a:extLst>
              <a:ext uri="{FF2B5EF4-FFF2-40B4-BE49-F238E27FC236}">
                <a16:creationId xmlns:a16="http://schemas.microsoft.com/office/drawing/2014/main" id="{73C8DFAD-AA58-7B4F-A45C-BF46121D61B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6585306A-65E4-A64A-B7DA-E89A04742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A1F8AF08-E56C-CE4F-904F-D5C12E9761F2}"/>
              </a:ext>
            </a:extLst>
          </p:cNvPr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EF28D6C4-4B4C-2741-A8FA-E775902CF958}"/>
              </a:ext>
            </a:extLst>
          </p:cNvPr>
          <p:cNvSpPr/>
          <p:nvPr/>
        </p:nvSpPr>
        <p:spPr>
          <a:xfrm>
            <a:off x="884224" y="2291203"/>
            <a:ext cx="4666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计次卡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A30A26FE-7431-B54E-A648-8B8B55EB9A06}"/>
              </a:ext>
            </a:extLst>
          </p:cNvPr>
          <p:cNvSpPr/>
          <p:nvPr/>
        </p:nvSpPr>
        <p:spPr>
          <a:xfrm>
            <a:off x="985824" y="3694287"/>
            <a:ext cx="3078176" cy="462160"/>
          </a:xfrm>
          <a:prstGeom prst="roundRect">
            <a:avLst>
              <a:gd name="adj" fmla="val 50000"/>
            </a:avLst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spc="3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思源黑体 CN Bold" panose="020B0800000000000000" pitchFamily="34" charset="-122"/>
              </a:rPr>
              <a:t>新零售新场景新方案</a:t>
            </a:r>
            <a:endParaRPr lang="en-US" altLang="zh-CN" sz="2000" spc="3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sym typeface="思源黑体 CN Bold" panose="020B08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E03C90-61C1-4F4E-AB81-95288F4F9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289B58-44EF-8E4E-9C62-45B58C3CF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5AA07E-0984-514C-80EE-B96683AA13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607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店铺竞争激烈，解决商户痛点问题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CBD32C-6261-6A4C-8C6F-1A1001ECEF8D}"/>
              </a:ext>
            </a:extLst>
          </p:cNvPr>
          <p:cNvSpPr txBox="1"/>
          <p:nvPr/>
        </p:nvSpPr>
        <p:spPr>
          <a:xfrm>
            <a:off x="1842691" y="3536054"/>
            <a:ext cx="2312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留客难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6C447F-2E31-0E49-A377-66A960BF9E2F}"/>
              </a:ext>
            </a:extLst>
          </p:cNvPr>
          <p:cNvSpPr txBox="1"/>
          <p:nvPr/>
        </p:nvSpPr>
        <p:spPr>
          <a:xfrm>
            <a:off x="4928675" y="3536054"/>
            <a:ext cx="2312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FD8B1"/>
                </a:solidFill>
                <a:latin typeface="Heiti SC Medium" pitchFamily="2" charset="-128"/>
                <a:ea typeface="Heiti SC Medium" pitchFamily="2" charset="-128"/>
              </a:rPr>
              <a:t>拓客难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3B79241-18E5-C04B-A871-17459802B91C}"/>
              </a:ext>
            </a:extLst>
          </p:cNvPr>
          <p:cNvSpPr txBox="1"/>
          <p:nvPr/>
        </p:nvSpPr>
        <p:spPr>
          <a:xfrm>
            <a:off x="7951961" y="3536054"/>
            <a:ext cx="2312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07163"/>
                </a:solidFill>
                <a:latin typeface="Heiti SC Medium" pitchFamily="2" charset="-128"/>
                <a:ea typeface="Heiti SC Medium" pitchFamily="2" charset="-128"/>
              </a:rPr>
              <a:t>复购率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4ECC42-4A7C-444B-B0B4-CC365168E433}"/>
              </a:ext>
            </a:extLst>
          </p:cNvPr>
          <p:cNvSpPr txBox="1"/>
          <p:nvPr/>
        </p:nvSpPr>
        <p:spPr>
          <a:xfrm>
            <a:off x="1842691" y="4104379"/>
            <a:ext cx="2312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留不住客户人，对客户理解不到位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A4671A-6AC7-AE48-84BF-088ABF1BA66D}"/>
              </a:ext>
            </a:extLst>
          </p:cNvPr>
          <p:cNvSpPr txBox="1"/>
          <p:nvPr/>
        </p:nvSpPr>
        <p:spPr>
          <a:xfrm>
            <a:off x="4928675" y="4104379"/>
            <a:ext cx="2312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拓展新客户困难重重，获客成本越来越高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D7854F-3177-0944-81E5-5BBD0F3C1B0D}"/>
              </a:ext>
            </a:extLst>
          </p:cNvPr>
          <p:cNvSpPr txBox="1"/>
          <p:nvPr/>
        </p:nvSpPr>
        <p:spPr>
          <a:xfrm>
            <a:off x="8028161" y="4104379"/>
            <a:ext cx="216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会员的持续消费驱动力弱，复购率和复购频次低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5A3A38B7-6FC3-7548-B2C0-54059476E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69" y="2080378"/>
            <a:ext cx="1270000" cy="127000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7BD936C-D23E-3943-9FB7-714BB2C4C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080378"/>
            <a:ext cx="1270000" cy="1270000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C487AE75-59ED-6A41-9E58-BEE3B3825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73" y="2080378"/>
            <a:ext cx="1270000" cy="127000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计次卡模块助力店铺运营</a:t>
            </a:r>
          </a:p>
        </p:txBody>
      </p:sp>
      <p:sp>
        <p:nvSpPr>
          <p:cNvPr id="3" name="Freeform 94">
            <a:extLst>
              <a:ext uri="{FF2B5EF4-FFF2-40B4-BE49-F238E27FC236}">
                <a16:creationId xmlns:a16="http://schemas.microsoft.com/office/drawing/2014/main" id="{8668767C-ADC7-B54A-8D4C-78245C3BA2A6}"/>
              </a:ext>
            </a:extLst>
          </p:cNvPr>
          <p:cNvSpPr>
            <a:spLocks noEditPoints="1"/>
          </p:cNvSpPr>
          <p:nvPr/>
        </p:nvSpPr>
        <p:spPr bwMode="auto">
          <a:xfrm>
            <a:off x="1062451" y="1595750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00AB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4" name="Freeform 94">
            <a:extLst>
              <a:ext uri="{FF2B5EF4-FFF2-40B4-BE49-F238E27FC236}">
                <a16:creationId xmlns:a16="http://schemas.microsoft.com/office/drawing/2014/main" id="{DF7DFF62-CD26-B94F-AAD9-8E1CA0B0EFE8}"/>
              </a:ext>
            </a:extLst>
          </p:cNvPr>
          <p:cNvSpPr>
            <a:spLocks noEditPoints="1"/>
          </p:cNvSpPr>
          <p:nvPr/>
        </p:nvSpPr>
        <p:spPr bwMode="auto">
          <a:xfrm>
            <a:off x="1062451" y="3208883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3FD8B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5" name="Freeform 94">
            <a:extLst>
              <a:ext uri="{FF2B5EF4-FFF2-40B4-BE49-F238E27FC236}">
                <a16:creationId xmlns:a16="http://schemas.microsoft.com/office/drawing/2014/main" id="{2DA13D12-D9B5-B146-B15D-B0E03310529F}"/>
              </a:ext>
            </a:extLst>
          </p:cNvPr>
          <p:cNvSpPr>
            <a:spLocks noEditPoints="1"/>
          </p:cNvSpPr>
          <p:nvPr/>
        </p:nvSpPr>
        <p:spPr bwMode="auto">
          <a:xfrm>
            <a:off x="1069436" y="4822017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F0716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F4A2C145-3A35-9348-8F92-11FC45F882F4}"/>
              </a:ext>
            </a:extLst>
          </p:cNvPr>
          <p:cNvSpPr txBox="1"/>
          <p:nvPr/>
        </p:nvSpPr>
        <p:spPr>
          <a:xfrm>
            <a:off x="2126615" y="3645530"/>
            <a:ext cx="5607639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灵活自由组合项目，按次收费满足用户消费心理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F0FCD9-3A18-144F-BF2E-C7EED33CA828}"/>
              </a:ext>
            </a:extLst>
          </p:cNvPr>
          <p:cNvSpPr txBox="1"/>
          <p:nvPr/>
        </p:nvSpPr>
        <p:spPr>
          <a:xfrm>
            <a:off x="2126615" y="3261504"/>
            <a:ext cx="177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FD8B1"/>
                </a:solidFill>
                <a:latin typeface="Heiti SC Medium" pitchFamily="2" charset="-128"/>
                <a:ea typeface="Heiti SC Medium" pitchFamily="2" charset="-128"/>
              </a:rPr>
              <a:t>次卡优势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FF7F4F11-ED00-8142-94D0-928AA3CD43C9}"/>
              </a:ext>
            </a:extLst>
          </p:cNvPr>
          <p:cNvSpPr txBox="1"/>
          <p:nvPr/>
        </p:nvSpPr>
        <p:spPr>
          <a:xfrm>
            <a:off x="2126615" y="5102215"/>
            <a:ext cx="7078346" cy="1007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行业竞争激烈计次卡帮助商户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  <a:cs typeface="Levenim MT" pitchFamily="2" charset="-79"/>
                <a:sym typeface="+mn-ea"/>
              </a:rPr>
              <a:t>提高店铺订单量，增加用户粘性，快速回收资金，提升资金流转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Heiti SC Medium" pitchFamily="2" charset="-128"/>
              <a:ea typeface="Heiti SC Medium" pitchFamily="2" charset="-128"/>
              <a:cs typeface="Levenim MT" pitchFamily="2" charset="-79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Heiti SC Medium" pitchFamily="2" charset="-128"/>
              <a:ea typeface="Heiti SC Medium" pitchFamily="2" charset="-128"/>
              <a:cs typeface="Levenim MT" pitchFamily="2" charset="-79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F8B920-F89B-234B-B981-F2E72D26F541}"/>
              </a:ext>
            </a:extLst>
          </p:cNvPr>
          <p:cNvSpPr txBox="1"/>
          <p:nvPr/>
        </p:nvSpPr>
        <p:spPr>
          <a:xfrm>
            <a:off x="2126615" y="4719310"/>
            <a:ext cx="265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07163"/>
                </a:solidFill>
                <a:latin typeface="Heiti SC Medium" pitchFamily="2" charset="-128"/>
                <a:ea typeface="Heiti SC Medium" pitchFamily="2" charset="-128"/>
              </a:rPr>
              <a:t>扩宽渠道，提升效率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D7190910-E438-D84E-AAF9-FEFB1FD4D0C8}"/>
              </a:ext>
            </a:extLst>
          </p:cNvPr>
          <p:cNvSpPr txBox="1"/>
          <p:nvPr/>
        </p:nvSpPr>
        <p:spPr>
          <a:xfrm>
            <a:off x="2126615" y="2163445"/>
            <a:ext cx="7545705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主要有母婴，游乐园，美容美发，健身会馆，汽修美容，宠物，等多行业需求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F8AB91-867F-E44D-AC8B-139F3FAEE6B8}"/>
              </a:ext>
            </a:extLst>
          </p:cNvPr>
          <p:cNvSpPr txBox="1"/>
          <p:nvPr/>
        </p:nvSpPr>
        <p:spPr>
          <a:xfrm>
            <a:off x="2126614" y="1786255"/>
            <a:ext cx="139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适用行业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共享次卡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762240-7F08-4B4B-B2EA-6CACA8706355}"/>
              </a:ext>
            </a:extLst>
          </p:cNvPr>
          <p:cNvSpPr txBox="1"/>
          <p:nvPr/>
        </p:nvSpPr>
        <p:spPr>
          <a:xfrm>
            <a:off x="1157736" y="2194255"/>
            <a:ext cx="4653784" cy="151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  <a:sym typeface="+mn-ea"/>
              </a:rPr>
              <a:t>气垫船，滑滑梯，海洋球，蹦床……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  <a:sym typeface="+mn-ea"/>
              </a:rPr>
              <a:t>孩子每周都要玩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  <a:sym typeface="+mn-ea"/>
              </a:rPr>
              <a:t>所有项目打包成套餐10次180元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Heiti SC Medium" pitchFamily="2" charset="-128"/>
                <a:ea typeface="Heiti SC Medium" pitchFamily="2" charset="-128"/>
                <a:sym typeface="+mn-ea"/>
              </a:rPr>
              <a:t>玩一次刷一次，方便简单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26A8545-BAA2-4443-BE33-C54A04B6D957}"/>
              </a:ext>
            </a:extLst>
          </p:cNvPr>
          <p:cNvSpPr txBox="1"/>
          <p:nvPr/>
        </p:nvSpPr>
        <p:spPr>
          <a:xfrm>
            <a:off x="1157736" y="5305444"/>
            <a:ext cx="8677144" cy="81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10次卡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180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元，100个家庭购买10次卡，收入：</a:t>
            </a:r>
            <a:r>
              <a:rPr lang="zh-CN" altLang="en-US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100*</a:t>
            </a:r>
            <a:r>
              <a:rPr lang="en-US" altLang="zh-CN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180</a:t>
            </a:r>
            <a:r>
              <a:rPr lang="zh-CN" altLang="en-US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=</a:t>
            </a:r>
            <a:r>
              <a:rPr lang="en-US" altLang="zh-CN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1.8</a:t>
            </a:r>
            <a:r>
              <a:rPr lang="zh-CN" altLang="en-US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万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，增加客流量带动游乐园中的小吃、饮品消费，整体提升销售额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39CC3FB-F03A-074E-9B09-D2EF0C493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59" y="1263662"/>
            <a:ext cx="4864560" cy="33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1974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独立次卡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4664066-E286-4948-B29E-7428BE5A0739}"/>
              </a:ext>
            </a:extLst>
          </p:cNvPr>
          <p:cNvSpPr txBox="1"/>
          <p:nvPr/>
        </p:nvSpPr>
        <p:spPr>
          <a:xfrm>
            <a:off x="7421124" y="2717697"/>
            <a:ext cx="3747005" cy="155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单次洗车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100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元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洗1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次，卡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800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元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Heiti SC Medium" pitchFamily="2" charset="-128"/>
                <a:ea typeface="Heiti SC Medium" pitchFamily="2" charset="-128"/>
              </a:rPr>
              <a:t>洗一次刷一次，灵活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锁牢车主不流失，超赞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22B86E0-1972-8041-86B1-7D2F122C7FFE}"/>
              </a:ext>
            </a:extLst>
          </p:cNvPr>
          <p:cNvSpPr txBox="1"/>
          <p:nvPr/>
        </p:nvSpPr>
        <p:spPr>
          <a:xfrm>
            <a:off x="1157736" y="5391941"/>
            <a:ext cx="9022584" cy="81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Heiti SC Medium" pitchFamily="2" charset="-128"/>
                <a:ea typeface="Heiti SC Medium" pitchFamily="2" charset="-128"/>
              </a:rPr>
              <a:t>300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个车主办理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800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元洗车卡套餐，收入：</a:t>
            </a:r>
            <a:r>
              <a:rPr lang="en-US" altLang="zh-CN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300*800=24</a:t>
            </a:r>
            <a:r>
              <a:rPr lang="zh-CN" altLang="en-US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万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，锁定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300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位车主长期洗车服务，还可以带动保养维护服务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7F81A0A-CD37-9A46-BCF8-21137D38E5ED}"/>
              </a:ext>
            </a:extLst>
          </p:cNvPr>
          <p:cNvSpPr txBox="1"/>
          <p:nvPr/>
        </p:nvSpPr>
        <p:spPr>
          <a:xfrm>
            <a:off x="974856" y="1169743"/>
            <a:ext cx="9926824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Heiti SC Medium" pitchFamily="2" charset="-128"/>
                <a:ea typeface="Heiti SC Medium" pitchFamily="2" charset="-128"/>
                <a:sym typeface="+mn-ea"/>
              </a:rPr>
              <a:t>洗车在汽车美容最频繁，回回洗车都缴费，麻烦</a:t>
            </a:r>
            <a:r>
              <a:rPr lang="en-US" altLang="zh-CN" dirty="0">
                <a:latin typeface="Heiti SC Medium" pitchFamily="2" charset="-128"/>
                <a:ea typeface="Heiti SC Medium" pitchFamily="2" charset="-128"/>
                <a:sym typeface="+mn-ea"/>
              </a:rPr>
              <a:t> </a:t>
            </a:r>
            <a:r>
              <a:rPr lang="zh-CN" altLang="en-US" dirty="0">
                <a:latin typeface="Heiti SC Medium" pitchFamily="2" charset="-128"/>
                <a:ea typeface="Heiti SC Medium" pitchFamily="2" charset="-128"/>
                <a:sym typeface="+mn-ea"/>
              </a:rPr>
              <a:t>洗车店随处可见，服务雷同低价夺客，客户流失成常态，实属无奈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DDD53A4-DA4F-3341-98D5-45EBAC8BA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6" y="2027991"/>
            <a:ext cx="6035492" cy="34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9208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无限次卡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DBE51C-8B73-EC40-B929-DA364E578A13}"/>
              </a:ext>
            </a:extLst>
          </p:cNvPr>
          <p:cNvSpPr txBox="1"/>
          <p:nvPr/>
        </p:nvSpPr>
        <p:spPr>
          <a:xfrm>
            <a:off x="1157736" y="2449379"/>
            <a:ext cx="4623304" cy="151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 游泳健身馆—到节假日顾客多，平时客源少</a:t>
            </a:r>
            <a:endParaRPr lang="en-US" altLang="zh-CN" sz="1600" dirty="0">
              <a:latin typeface="Heiti SC Medium" pitchFamily="2" charset="-128"/>
              <a:ea typeface="Heiti SC Medium" pitchFamily="2" charset="-128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Heiti SC Medium" pitchFamily="2" charset="-128"/>
              <a:ea typeface="Heiti S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游泳卡每次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80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元，月卡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1000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元，吸引客户办卡，</a:t>
            </a:r>
            <a:r>
              <a:rPr lang="zh-CN" altLang="en-US" sz="1600" b="1" dirty="0">
                <a:latin typeface="Heiti SC Medium" pitchFamily="2" charset="-128"/>
                <a:ea typeface="Heiti SC Medium" pitchFamily="2" charset="-128"/>
              </a:rPr>
              <a:t>平摊工作日销售额，提升整体利润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37E432-3396-5548-89FC-D0B1156CB466}"/>
              </a:ext>
            </a:extLst>
          </p:cNvPr>
          <p:cNvSpPr txBox="1"/>
          <p:nvPr/>
        </p:nvSpPr>
        <p:spPr>
          <a:xfrm>
            <a:off x="1157736" y="5478438"/>
            <a:ext cx="8402824" cy="81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Heiti SC Medium" pitchFamily="2" charset="-128"/>
                <a:ea typeface="Heiti SC Medium" pitchFamily="2" charset="-128"/>
              </a:rPr>
              <a:t>200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个会员办理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1000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元游泳月卡，收入：</a:t>
            </a:r>
            <a:r>
              <a:rPr lang="en-US" altLang="zh-CN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200*1000=20</a:t>
            </a:r>
            <a:r>
              <a:rPr lang="zh-CN" altLang="en-US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</a:rPr>
              <a:t>万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，锁定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</a:rPr>
              <a:t>200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</a:rPr>
              <a:t>位会员游泳项目，还可以带动健身房私教课售出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BA3A0A-84F3-A246-91AA-A82A22C90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93" y="1645920"/>
            <a:ext cx="4117957" cy="33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77968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369</Words>
  <Application>Microsoft Macintosh PowerPoint</Application>
  <PresentationFormat>宽屏</PresentationFormat>
  <Paragraphs>35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等线</vt:lpstr>
      <vt:lpstr>等线 Light</vt:lpstr>
      <vt:lpstr>SimHei</vt:lpstr>
      <vt:lpstr>思源黑体 CN Bold</vt:lpstr>
      <vt:lpstr>宋体</vt:lpstr>
      <vt:lpstr>微软雅黑</vt:lpstr>
      <vt:lpstr>Heiti SC Medium</vt:lpstr>
      <vt:lpstr>Arial</vt:lpstr>
      <vt:lpstr>Calibri</vt:lpstr>
      <vt:lpstr>Levenim MT</vt:lpstr>
      <vt:lpstr>webwppDefTheme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59</cp:revision>
  <dcterms:created xsi:type="dcterms:W3CDTF">2021-06-18T04:01:00Z</dcterms:created>
  <dcterms:modified xsi:type="dcterms:W3CDTF">2021-08-31T08:45:20Z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F0F5A2079590439B9DABF9619F6EA82E</vt:lpwstr>
  </property>
</Properties>
</file>