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6.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12.xml" ContentType="application/vnd.openxmlformats-officedocument.presentationml.notesSlide+xml"/>
  <Override PartName="/ppt/tags/tag9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69" r:id="rId3"/>
  </p:sldMasterIdLst>
  <p:notesMasterIdLst>
    <p:notesMasterId r:id="rId41"/>
  </p:notesMasterIdLst>
  <p:handoutMasterIdLst>
    <p:handoutMasterId r:id="rId42"/>
  </p:handoutMasterIdLst>
  <p:sldIdLst>
    <p:sldId id="324" r:id="rId4"/>
    <p:sldId id="407" r:id="rId5"/>
    <p:sldId id="327" r:id="rId6"/>
    <p:sldId id="408" r:id="rId7"/>
    <p:sldId id="372" r:id="rId8"/>
    <p:sldId id="373" r:id="rId9"/>
    <p:sldId id="374" r:id="rId10"/>
    <p:sldId id="368" r:id="rId11"/>
    <p:sldId id="375" r:id="rId12"/>
    <p:sldId id="376" r:id="rId13"/>
    <p:sldId id="377" r:id="rId14"/>
    <p:sldId id="378" r:id="rId15"/>
    <p:sldId id="379" r:id="rId16"/>
    <p:sldId id="380" r:id="rId17"/>
    <p:sldId id="405" r:id="rId18"/>
    <p:sldId id="381" r:id="rId19"/>
    <p:sldId id="382" r:id="rId20"/>
    <p:sldId id="383" r:id="rId21"/>
    <p:sldId id="384" r:id="rId22"/>
    <p:sldId id="385" r:id="rId23"/>
    <p:sldId id="386" r:id="rId24"/>
    <p:sldId id="387" r:id="rId25"/>
    <p:sldId id="388" r:id="rId26"/>
    <p:sldId id="389" r:id="rId27"/>
    <p:sldId id="390" r:id="rId28"/>
    <p:sldId id="409" r:id="rId29"/>
    <p:sldId id="393" r:id="rId30"/>
    <p:sldId id="411" r:id="rId31"/>
    <p:sldId id="412" r:id="rId32"/>
    <p:sldId id="413" r:id="rId33"/>
    <p:sldId id="414" r:id="rId34"/>
    <p:sldId id="415" r:id="rId35"/>
    <p:sldId id="410" r:id="rId36"/>
    <p:sldId id="394" r:id="rId37"/>
    <p:sldId id="403" r:id="rId38"/>
    <p:sldId id="396" r:id="rId39"/>
    <p:sldId id="397" r:id="rId4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0FF"/>
    <a:srgbClr val="3AD8B4"/>
    <a:srgbClr val="1CADE4"/>
    <a:srgbClr val="F27263"/>
    <a:srgbClr val="12A4FE"/>
    <a:srgbClr val="F8D45B"/>
    <a:srgbClr val="027584"/>
    <a:srgbClr val="72C9FE"/>
    <a:srgbClr val="0181D2"/>
    <a:srgbClr val="00A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6"/>
    <p:restoredTop sz="91762" autoAdjust="0"/>
  </p:normalViewPr>
  <p:slideViewPr>
    <p:cSldViewPr snapToGrid="0">
      <p:cViewPr varScale="1">
        <p:scale>
          <a:sx n="126" d="100"/>
          <a:sy n="126" d="100"/>
        </p:scale>
        <p:origin x="704" y="200"/>
      </p:cViewPr>
      <p:guideLst/>
    </p:cSldViewPr>
  </p:slideViewPr>
  <p:notesTextViewPr>
    <p:cViewPr>
      <p:scale>
        <a:sx n="1" d="1"/>
        <a:sy n="1" d="1"/>
      </p:scale>
      <p:origin x="0" y="0"/>
    </p:cViewPr>
  </p:notesTextViewPr>
  <p:sorterViewPr>
    <p:cViewPr>
      <p:scale>
        <a:sx n="66" d="100"/>
        <a:sy n="66" d="100"/>
      </p:scale>
      <p:origin x="0" y="-2952"/>
    </p:cViewPr>
  </p:sorterViewPr>
  <p:notesViewPr>
    <p:cSldViewPr snapToGrid="0">
      <p:cViewPr varScale="1">
        <p:scale>
          <a:sx n="104" d="100"/>
          <a:sy n="104" d="100"/>
        </p:scale>
        <p:origin x="4264"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F32554-1B9C-4777-9968-E297D0A885A3}" type="datetimeFigureOut">
              <a:rPr lang="zh-CN" altLang="en-US" smtClean="0"/>
              <a:t>2022/3/25</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722E4A-EEF8-472F-BB2E-CD7785939A30}" type="slidenum">
              <a:rPr lang="zh-CN" altLang="en-US" smtClean="0"/>
              <a:t>‹#›</a:t>
            </a:fld>
            <a:endParaRPr lang="zh-CN" altLang="en-US"/>
          </a:p>
        </p:txBody>
      </p:sp>
    </p:spTree>
    <p:extLst>
      <p:ext uri="{BB962C8B-B14F-4D97-AF65-F5344CB8AC3E}">
        <p14:creationId xmlns:p14="http://schemas.microsoft.com/office/powerpoint/2010/main" val="193296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76285-0D65-8546-B987-DE75E4CA1BFD}" type="datetimeFigureOut">
              <a:rPr kumimoji="1" lang="zh-CN" altLang="en-US" smtClean="0"/>
              <a:t>2022/3/25</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5D1E5-22BF-CC43-93E2-9AD630DEB23F}" type="slidenum">
              <a:rPr kumimoji="1" lang="zh-CN" altLang="en-US" smtClean="0"/>
              <a:t>‹#›</a:t>
            </a:fld>
            <a:endParaRPr kumimoji="1" lang="zh-CN" altLang="en-US"/>
          </a:p>
        </p:txBody>
      </p:sp>
    </p:spTree>
    <p:extLst>
      <p:ext uri="{BB962C8B-B14F-4D97-AF65-F5344CB8AC3E}">
        <p14:creationId xmlns:p14="http://schemas.microsoft.com/office/powerpoint/2010/main" val="3482574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去除了自助收银</a:t>
            </a:r>
            <a:r>
              <a:rPr lang="en-US" altLang="zh-CN" dirty="0"/>
              <a:t>/</a:t>
            </a:r>
            <a:r>
              <a:rPr lang="zh-CN" altLang="en-US" dirty="0"/>
              <a:t>扫码点单</a:t>
            </a:r>
            <a:endParaRPr lang="en-US" altLang="zh-CN" dirty="0"/>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1</a:t>
            </a:fld>
            <a:endParaRPr kumimoji="1" lang="zh-CN" altLang="en-US"/>
          </a:p>
        </p:txBody>
      </p:sp>
    </p:spTree>
    <p:extLst>
      <p:ext uri="{BB962C8B-B14F-4D97-AF65-F5344CB8AC3E}">
        <p14:creationId xmlns:p14="http://schemas.microsoft.com/office/powerpoint/2010/main" val="3235858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突出网店</a:t>
            </a:r>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23</a:t>
            </a:fld>
            <a:endParaRPr kumimoji="1" lang="zh-CN" altLang="en-US"/>
          </a:p>
        </p:txBody>
      </p:sp>
    </p:spTree>
    <p:extLst>
      <p:ext uri="{BB962C8B-B14F-4D97-AF65-F5344CB8AC3E}">
        <p14:creationId xmlns:p14="http://schemas.microsoft.com/office/powerpoint/2010/main" val="1643056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突出网店</a:t>
            </a:r>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24</a:t>
            </a:fld>
            <a:endParaRPr kumimoji="1" lang="zh-CN" altLang="en-US"/>
          </a:p>
        </p:txBody>
      </p:sp>
    </p:spTree>
    <p:extLst>
      <p:ext uri="{BB962C8B-B14F-4D97-AF65-F5344CB8AC3E}">
        <p14:creationId xmlns:p14="http://schemas.microsoft.com/office/powerpoint/2010/main" val="1380560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销售支持，社群运营，会员运营。</a:t>
            </a:r>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34</a:t>
            </a:fld>
            <a:endParaRPr kumimoji="1" lang="zh-CN" altLang="en-US"/>
          </a:p>
        </p:txBody>
      </p:sp>
    </p:spTree>
    <p:extLst>
      <p:ext uri="{BB962C8B-B14F-4D97-AF65-F5344CB8AC3E}">
        <p14:creationId xmlns:p14="http://schemas.microsoft.com/office/powerpoint/2010/main" val="994420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5</a:t>
            </a:fld>
            <a:endParaRPr kumimoji="1" lang="zh-CN" altLang="en-US"/>
          </a:p>
        </p:txBody>
      </p:sp>
    </p:spTree>
    <p:extLst>
      <p:ext uri="{BB962C8B-B14F-4D97-AF65-F5344CB8AC3E}">
        <p14:creationId xmlns:p14="http://schemas.microsoft.com/office/powerpoint/2010/main" val="647993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6</a:t>
            </a:fld>
            <a:endParaRPr kumimoji="1" lang="zh-CN" altLang="en-US"/>
          </a:p>
        </p:txBody>
      </p:sp>
    </p:spTree>
    <p:extLst>
      <p:ext uri="{BB962C8B-B14F-4D97-AF65-F5344CB8AC3E}">
        <p14:creationId xmlns:p14="http://schemas.microsoft.com/office/powerpoint/2010/main" val="2106868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7</a:t>
            </a:fld>
            <a:endParaRPr kumimoji="1" lang="zh-CN" altLang="en-US"/>
          </a:p>
        </p:txBody>
      </p:sp>
    </p:spTree>
    <p:extLst>
      <p:ext uri="{BB962C8B-B14F-4D97-AF65-F5344CB8AC3E}">
        <p14:creationId xmlns:p14="http://schemas.microsoft.com/office/powerpoint/2010/main" val="3762579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打算放在科学的商品管理下一页。</a:t>
            </a:r>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8</a:t>
            </a:fld>
            <a:endParaRPr kumimoji="1" lang="zh-CN" altLang="en-US"/>
          </a:p>
        </p:txBody>
      </p:sp>
    </p:spTree>
    <p:extLst>
      <p:ext uri="{BB962C8B-B14F-4D97-AF65-F5344CB8AC3E}">
        <p14:creationId xmlns:p14="http://schemas.microsoft.com/office/powerpoint/2010/main" val="218124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10</a:t>
            </a:fld>
            <a:endParaRPr kumimoji="1" lang="zh-CN" altLang="en-US"/>
          </a:p>
        </p:txBody>
      </p:sp>
    </p:spTree>
    <p:extLst>
      <p:ext uri="{BB962C8B-B14F-4D97-AF65-F5344CB8AC3E}">
        <p14:creationId xmlns:p14="http://schemas.microsoft.com/office/powerpoint/2010/main" val="3366719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12</a:t>
            </a:fld>
            <a:endParaRPr kumimoji="1" lang="zh-CN" altLang="en-US"/>
          </a:p>
        </p:txBody>
      </p:sp>
    </p:spTree>
    <p:extLst>
      <p:ext uri="{BB962C8B-B14F-4D97-AF65-F5344CB8AC3E}">
        <p14:creationId xmlns:p14="http://schemas.microsoft.com/office/powerpoint/2010/main" val="601051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15</a:t>
            </a:fld>
            <a:endParaRPr kumimoji="1" lang="zh-CN" altLang="en-US"/>
          </a:p>
        </p:txBody>
      </p:sp>
    </p:spTree>
    <p:extLst>
      <p:ext uri="{BB962C8B-B14F-4D97-AF65-F5344CB8AC3E}">
        <p14:creationId xmlns:p14="http://schemas.microsoft.com/office/powerpoint/2010/main" val="3961909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突出网店</a:t>
            </a:r>
          </a:p>
        </p:txBody>
      </p:sp>
      <p:sp>
        <p:nvSpPr>
          <p:cNvPr id="4" name="灯片编号占位符 3"/>
          <p:cNvSpPr>
            <a:spLocks noGrp="1"/>
          </p:cNvSpPr>
          <p:nvPr>
            <p:ph type="sldNum" sz="quarter" idx="10"/>
          </p:nvPr>
        </p:nvSpPr>
        <p:spPr/>
        <p:txBody>
          <a:bodyPr/>
          <a:lstStyle/>
          <a:p>
            <a:fld id="{F055D1E5-22BF-CC43-93E2-9AD630DEB23F}" type="slidenum">
              <a:rPr kumimoji="1" lang="zh-CN" altLang="en-US" smtClean="0"/>
              <a:t>22</a:t>
            </a:fld>
            <a:endParaRPr kumimoji="1" lang="zh-CN" altLang="en-US"/>
          </a:p>
        </p:txBody>
      </p:sp>
    </p:spTree>
    <p:extLst>
      <p:ext uri="{BB962C8B-B14F-4D97-AF65-F5344CB8AC3E}">
        <p14:creationId xmlns:p14="http://schemas.microsoft.com/office/powerpoint/2010/main" val="192356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hasCustomPrompt="1"/>
          </p:nvPr>
        </p:nvSpPr>
        <p:spPr/>
        <p:txBody>
          <a:bodyPr/>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p:cNvSpPr>
            <a:spLocks noGrp="1"/>
          </p:cNvSpPr>
          <p:nvPr>
            <p:ph sz="half" idx="2" hasCustomPrompt="1"/>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p:cNvSpPr>
            <a:spLocks noGrp="1"/>
          </p:cNvSpPr>
          <p:nvPr>
            <p:ph sz="half" idx="2" hasCustomPrompt="1"/>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p:cNvSpPr>
            <a:spLocks noGrp="1"/>
          </p:cNvSpPr>
          <p:nvPr>
            <p:ph sz="quarter" idx="4" hasCustomPrompt="1"/>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灯片编号占位符 8"/>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灯片编号占位符 4"/>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灯片编号占位符 3"/>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灯片编号占位符 6"/>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字占位符 2"/>
          <p:cNvSpPr>
            <a:spLocks noGrp="1"/>
          </p:cNvSpPr>
          <p:nvPr>
            <p:ph type="body" orient="vert" idx="1" hasCustomPrompt="1"/>
          </p:nvPr>
        </p:nvSpPr>
        <p:spPr/>
        <p:txBody>
          <a:bodyPr vert="eaVert"/>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2" name="直线连接符 1"/>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3" name="菱形 2"/>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菱形 3"/>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4724400" y="365126"/>
            <a:ext cx="2621280" cy="420552"/>
          </a:xfrm>
          <a:prstGeom prst="rect">
            <a:avLst/>
          </a:prstGeom>
        </p:spPr>
        <p:txBody>
          <a:bodyPr/>
          <a:lstStyle>
            <a:lvl1pPr marL="0" indent="0">
              <a:buNone/>
              <a:defRPr sz="2400" b="1"/>
            </a:lvl1pPr>
          </a:lstStyle>
          <a:p>
            <a:pPr lvl="0"/>
            <a:r>
              <a:rPr lang="zh-CN" altLang="en-US" dirty="0"/>
              <a:t>点击此处添加标题</a:t>
            </a:r>
          </a:p>
        </p:txBody>
      </p:sp>
      <p:cxnSp>
        <p:nvCxnSpPr>
          <p:cNvPr id="3" name="直线连接符 2"/>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5" name="菱形 4"/>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菱形 5"/>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693"/>
            <a:ext cx="9144000" cy="2387722"/>
          </a:xfrm>
          <a:prstGeom prst="rect">
            <a:avLst/>
          </a:prstGeom>
        </p:spPr>
        <p:txBody>
          <a:bodyPr anchor="b"/>
          <a:lstStyle>
            <a:lvl1pPr algn="ctr">
              <a:defRPr sz="5195"/>
            </a:lvl1pPr>
          </a:lstStyle>
          <a:p>
            <a:r>
              <a:rPr lang="zh-CN" altLang="en-US"/>
              <a:t>单击此处编辑母版标题样式</a:t>
            </a:r>
          </a:p>
        </p:txBody>
      </p:sp>
      <p:sp>
        <p:nvSpPr>
          <p:cNvPr id="3" name="副标题 2"/>
          <p:cNvSpPr>
            <a:spLocks noGrp="1"/>
          </p:cNvSpPr>
          <p:nvPr>
            <p:ph type="subTitle" idx="1"/>
          </p:nvPr>
        </p:nvSpPr>
        <p:spPr>
          <a:xfrm>
            <a:off x="1524000" y="3601515"/>
            <a:ext cx="9144000" cy="1656422"/>
          </a:xfrm>
          <a:prstGeom prst="rect">
            <a:avLst/>
          </a:prstGeom>
        </p:spPr>
        <p:txBody>
          <a:bodyPr/>
          <a:lstStyle>
            <a:lvl1pPr marL="0" indent="0" algn="ctr">
              <a:buNone/>
              <a:defRPr sz="2078"/>
            </a:lvl1pPr>
            <a:lvl2pPr marL="395889" indent="0" algn="ctr">
              <a:buNone/>
              <a:defRPr sz="1732"/>
            </a:lvl2pPr>
            <a:lvl3pPr marL="791779" indent="0" algn="ctr">
              <a:buNone/>
              <a:defRPr sz="1559"/>
            </a:lvl3pPr>
            <a:lvl4pPr marL="1187668" indent="0" algn="ctr">
              <a:buNone/>
              <a:defRPr sz="1385"/>
            </a:lvl4pPr>
            <a:lvl5pPr marL="1583558" indent="0" algn="ctr">
              <a:buNone/>
              <a:defRPr sz="1385"/>
            </a:lvl5pPr>
            <a:lvl6pPr marL="1979447" indent="0" algn="ctr">
              <a:buNone/>
              <a:defRPr sz="1385"/>
            </a:lvl6pPr>
            <a:lvl7pPr marL="2375337" indent="0" algn="ctr">
              <a:buNone/>
              <a:defRPr sz="1385"/>
            </a:lvl7pPr>
            <a:lvl8pPr marL="2771226" indent="0" algn="ctr">
              <a:buNone/>
              <a:defRPr sz="1385"/>
            </a:lvl8pPr>
            <a:lvl9pPr marL="3167116" indent="0" algn="ctr">
              <a:buNone/>
              <a:defRPr sz="1385"/>
            </a:lvl9pPr>
          </a:lstStyle>
          <a:p>
            <a:r>
              <a:rPr lang="zh-CN" altLang="en-US"/>
              <a:t>单击此处编辑母版副标题样式</a:t>
            </a:r>
          </a:p>
        </p:txBody>
      </p:sp>
    </p:spTree>
    <p:extLst>
      <p:ext uri="{BB962C8B-B14F-4D97-AF65-F5344CB8AC3E}">
        <p14:creationId xmlns:p14="http://schemas.microsoft.com/office/powerpoint/2010/main" val="2239912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a:t>单击此处编辑标题</a:t>
            </a:r>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单击此处编辑正文</a:t>
            </a:r>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单击此处编辑正文</a:t>
            </a:r>
          </a:p>
          <a:p>
            <a:pPr lvl="0"/>
            <a:r>
              <a:rPr lang="zh-CN" altLang="en-US">
                <a:sym typeface="+mn-ea"/>
              </a:rPr>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p>
          <a:p>
            <a:pPr lvl="0"/>
            <a:r>
              <a:rPr lang="zh-CN" altLang="en-US">
                <a:sym typeface="+mn-ea"/>
              </a:rPr>
              <a:t>单击此处编辑正文</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t>‹#›</a:t>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a:t>单击此处编辑正文</a:t>
            </a:r>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bg>
      <p:bgPr>
        <a:solidFill>
          <a:srgbClr val="FCFCFC"/>
        </a:solidFill>
        <a:effectLst/>
      </p:bgPr>
    </p:bg>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8AB0EF48-8DB5-8945-9B5B-26D07079F5C6}" type="datetimeFigureOut">
              <a:rPr kumimoji="1" lang="zh-CN" altLang="en-US" smtClean="0"/>
              <a:t>2022/3/25</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灯片编号占位符 5"/>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5" Type="http://schemas.openxmlformats.org/officeDocument/2006/relationships/image" Target="../media/image2.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t>2022/3/25</a:t>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t>‹#›</a:t>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0EF48-8DB5-8945-9B5B-26D07079F5C6}" type="datetimeFigureOut">
              <a:rPr kumimoji="1" lang="zh-CN" altLang="en-US" smtClean="0"/>
              <a:t>2022/3/25</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0FB73-DCAE-F64F-A102-A3F4BCC8C0AF}" type="slidenum">
              <a:rPr kumimoji="1" lang="zh-CN" altLang="en-US" smtClean="0"/>
              <a:t>‹#›</a:t>
            </a:fld>
            <a:endParaRPr kumimoji="1" lang="zh-CN" altLang="en-US"/>
          </a:p>
        </p:txBody>
      </p:sp>
    </p:spTree>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cxnSp>
        <p:nvCxnSpPr>
          <p:cNvPr id="12" name="直线连接符 11"/>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13" name="菱形 12"/>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菱形 13"/>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4.svg"/><Relationship Id="rId12" Type="http://schemas.openxmlformats.org/officeDocument/2006/relationships/image" Target="../media/image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11" Type="http://schemas.openxmlformats.org/officeDocument/2006/relationships/image" Target="../media/image8.svg"/><Relationship Id="rId5" Type="http://schemas.openxmlformats.org/officeDocument/2006/relationships/notesSlide" Target="../notesSlides/notesSlide1.xml"/><Relationship Id="rId10" Type="http://schemas.openxmlformats.org/officeDocument/2006/relationships/image" Target="../media/image7.png"/><Relationship Id="rId4" Type="http://schemas.openxmlformats.org/officeDocument/2006/relationships/slideLayout" Target="../slideLayouts/slideLayout20.xml"/><Relationship Id="rId9" Type="http://schemas.openxmlformats.org/officeDocument/2006/relationships/image" Target="../media/image6.sv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tags" Target="../tags/tag13.xml"/><Relationship Id="rId7" Type="http://schemas.openxmlformats.org/officeDocument/2006/relationships/image" Target="../media/image20.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21.xml"/><Relationship Id="rId5" Type="http://schemas.openxmlformats.org/officeDocument/2006/relationships/tags" Target="../tags/tag15.xml"/><Relationship Id="rId4" Type="http://schemas.openxmlformats.org/officeDocument/2006/relationships/tags" Target="../tags/tag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1.xml"/><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18" Type="http://schemas.openxmlformats.org/officeDocument/2006/relationships/image" Target="../media/image44.pn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17" Type="http://schemas.openxmlformats.org/officeDocument/2006/relationships/image" Target="../media/image43.svg"/><Relationship Id="rId2" Type="http://schemas.openxmlformats.org/officeDocument/2006/relationships/image" Target="../media/image28.png"/><Relationship Id="rId16" Type="http://schemas.openxmlformats.org/officeDocument/2006/relationships/image" Target="../media/image42.png"/><Relationship Id="rId1" Type="http://schemas.openxmlformats.org/officeDocument/2006/relationships/slideLayout" Target="../slideLayouts/slideLayout2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5" Type="http://schemas.openxmlformats.org/officeDocument/2006/relationships/image" Target="../media/image41.svg"/><Relationship Id="rId10" Type="http://schemas.openxmlformats.org/officeDocument/2006/relationships/image" Target="../media/image36.png"/><Relationship Id="rId19" Type="http://schemas.openxmlformats.org/officeDocument/2006/relationships/image" Target="../media/image45.svg"/><Relationship Id="rId4" Type="http://schemas.openxmlformats.org/officeDocument/2006/relationships/image" Target="../media/image30.png"/><Relationship Id="rId9" Type="http://schemas.openxmlformats.org/officeDocument/2006/relationships/image" Target="../media/image35.svg"/><Relationship Id="rId1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slideLayout" Target="../slideLayouts/slideLayout21.xml"/><Relationship Id="rId1" Type="http://schemas.openxmlformats.org/officeDocument/2006/relationships/tags" Target="../tags/tag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21.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18" Type="http://schemas.openxmlformats.org/officeDocument/2006/relationships/tags" Target="../tags/tag35.xml"/><Relationship Id="rId3" Type="http://schemas.openxmlformats.org/officeDocument/2006/relationships/tags" Target="../tags/tag20.xml"/><Relationship Id="rId21" Type="http://schemas.openxmlformats.org/officeDocument/2006/relationships/tags" Target="../tags/tag38.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tags" Target="../tags/tag34.xml"/><Relationship Id="rId25" Type="http://schemas.openxmlformats.org/officeDocument/2006/relationships/slideLayout" Target="../slideLayouts/slideLayout21.xml"/><Relationship Id="rId2" Type="http://schemas.openxmlformats.org/officeDocument/2006/relationships/tags" Target="../tags/tag19.xml"/><Relationship Id="rId16" Type="http://schemas.openxmlformats.org/officeDocument/2006/relationships/tags" Target="../tags/tag33.xml"/><Relationship Id="rId20" Type="http://schemas.openxmlformats.org/officeDocument/2006/relationships/tags" Target="../tags/tag37.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24" Type="http://schemas.openxmlformats.org/officeDocument/2006/relationships/tags" Target="../tags/tag41.xml"/><Relationship Id="rId5" Type="http://schemas.openxmlformats.org/officeDocument/2006/relationships/tags" Target="../tags/tag22.xml"/><Relationship Id="rId15" Type="http://schemas.openxmlformats.org/officeDocument/2006/relationships/tags" Target="../tags/tag32.xml"/><Relationship Id="rId23" Type="http://schemas.openxmlformats.org/officeDocument/2006/relationships/tags" Target="../tags/tag40.xml"/><Relationship Id="rId10" Type="http://schemas.openxmlformats.org/officeDocument/2006/relationships/tags" Target="../tags/tag27.xml"/><Relationship Id="rId19" Type="http://schemas.openxmlformats.org/officeDocument/2006/relationships/tags" Target="../tags/tag36.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tags" Target="../tags/tag31.xml"/><Relationship Id="rId22" Type="http://schemas.openxmlformats.org/officeDocument/2006/relationships/tags" Target="../tags/tag39.xml"/></Relationships>
</file>

<file path=ppt/slides/_rels/slide3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8" Type="http://schemas.openxmlformats.org/officeDocument/2006/relationships/tags" Target="../tags/tag49.xml"/><Relationship Id="rId13" Type="http://schemas.openxmlformats.org/officeDocument/2006/relationships/tags" Target="../tags/tag54.xml"/><Relationship Id="rId18" Type="http://schemas.openxmlformats.org/officeDocument/2006/relationships/tags" Target="../tags/tag59.xml"/><Relationship Id="rId3" Type="http://schemas.openxmlformats.org/officeDocument/2006/relationships/tags" Target="../tags/tag44.xml"/><Relationship Id="rId21" Type="http://schemas.openxmlformats.org/officeDocument/2006/relationships/slideLayout" Target="../slideLayouts/slideLayout21.xml"/><Relationship Id="rId7" Type="http://schemas.openxmlformats.org/officeDocument/2006/relationships/tags" Target="../tags/tag48.xml"/><Relationship Id="rId12" Type="http://schemas.openxmlformats.org/officeDocument/2006/relationships/tags" Target="../tags/tag53.xml"/><Relationship Id="rId17" Type="http://schemas.openxmlformats.org/officeDocument/2006/relationships/tags" Target="../tags/tag58.xml"/><Relationship Id="rId2" Type="http://schemas.openxmlformats.org/officeDocument/2006/relationships/tags" Target="../tags/tag43.xml"/><Relationship Id="rId16" Type="http://schemas.openxmlformats.org/officeDocument/2006/relationships/tags" Target="../tags/tag57.xml"/><Relationship Id="rId20" Type="http://schemas.openxmlformats.org/officeDocument/2006/relationships/tags" Target="../tags/tag61.xml"/><Relationship Id="rId1" Type="http://schemas.openxmlformats.org/officeDocument/2006/relationships/tags" Target="../tags/tag42.xml"/><Relationship Id="rId6" Type="http://schemas.openxmlformats.org/officeDocument/2006/relationships/tags" Target="../tags/tag47.xml"/><Relationship Id="rId11" Type="http://schemas.openxmlformats.org/officeDocument/2006/relationships/tags" Target="../tags/tag52.xml"/><Relationship Id="rId5" Type="http://schemas.openxmlformats.org/officeDocument/2006/relationships/tags" Target="../tags/tag46.xml"/><Relationship Id="rId15" Type="http://schemas.openxmlformats.org/officeDocument/2006/relationships/tags" Target="../tags/tag56.xml"/><Relationship Id="rId10" Type="http://schemas.openxmlformats.org/officeDocument/2006/relationships/tags" Target="../tags/tag51.xml"/><Relationship Id="rId19" Type="http://schemas.openxmlformats.org/officeDocument/2006/relationships/tags" Target="../tags/tag60.xml"/><Relationship Id="rId4" Type="http://schemas.openxmlformats.org/officeDocument/2006/relationships/tags" Target="../tags/tag45.xml"/><Relationship Id="rId9" Type="http://schemas.openxmlformats.org/officeDocument/2006/relationships/tags" Target="../tags/tag50.xml"/><Relationship Id="rId14" Type="http://schemas.openxmlformats.org/officeDocument/2006/relationships/tags" Target="../tags/tag55.xml"/></Relationships>
</file>

<file path=ppt/slides/_rels/slide33.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tags" Target="../tags/tag74.xml"/><Relationship Id="rId18" Type="http://schemas.openxmlformats.org/officeDocument/2006/relationships/tags" Target="../tags/tag79.xml"/><Relationship Id="rId26" Type="http://schemas.openxmlformats.org/officeDocument/2006/relationships/tags" Target="../tags/tag87.xml"/><Relationship Id="rId3" Type="http://schemas.openxmlformats.org/officeDocument/2006/relationships/tags" Target="../tags/tag64.xml"/><Relationship Id="rId21" Type="http://schemas.openxmlformats.org/officeDocument/2006/relationships/tags" Target="../tags/tag82.xml"/><Relationship Id="rId7" Type="http://schemas.openxmlformats.org/officeDocument/2006/relationships/tags" Target="../tags/tag68.xml"/><Relationship Id="rId12" Type="http://schemas.openxmlformats.org/officeDocument/2006/relationships/tags" Target="../tags/tag73.xml"/><Relationship Id="rId17" Type="http://schemas.openxmlformats.org/officeDocument/2006/relationships/tags" Target="../tags/tag78.xml"/><Relationship Id="rId25" Type="http://schemas.openxmlformats.org/officeDocument/2006/relationships/tags" Target="../tags/tag86.xml"/><Relationship Id="rId2" Type="http://schemas.openxmlformats.org/officeDocument/2006/relationships/tags" Target="../tags/tag63.xml"/><Relationship Id="rId16" Type="http://schemas.openxmlformats.org/officeDocument/2006/relationships/tags" Target="../tags/tag77.xml"/><Relationship Id="rId20" Type="http://schemas.openxmlformats.org/officeDocument/2006/relationships/tags" Target="../tags/tag81.xml"/><Relationship Id="rId29" Type="http://schemas.openxmlformats.org/officeDocument/2006/relationships/tags" Target="../tags/tag90.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tags" Target="../tags/tag72.xml"/><Relationship Id="rId24" Type="http://schemas.openxmlformats.org/officeDocument/2006/relationships/tags" Target="../tags/tag85.xml"/><Relationship Id="rId5" Type="http://schemas.openxmlformats.org/officeDocument/2006/relationships/tags" Target="../tags/tag66.xml"/><Relationship Id="rId15" Type="http://schemas.openxmlformats.org/officeDocument/2006/relationships/tags" Target="../tags/tag76.xml"/><Relationship Id="rId23" Type="http://schemas.openxmlformats.org/officeDocument/2006/relationships/tags" Target="../tags/tag84.xml"/><Relationship Id="rId28" Type="http://schemas.openxmlformats.org/officeDocument/2006/relationships/tags" Target="../tags/tag89.xml"/><Relationship Id="rId10" Type="http://schemas.openxmlformats.org/officeDocument/2006/relationships/tags" Target="../tags/tag71.xml"/><Relationship Id="rId19" Type="http://schemas.openxmlformats.org/officeDocument/2006/relationships/tags" Target="../tags/tag80.xml"/><Relationship Id="rId31" Type="http://schemas.openxmlformats.org/officeDocument/2006/relationships/image" Target="../media/image72.png"/><Relationship Id="rId4" Type="http://schemas.openxmlformats.org/officeDocument/2006/relationships/tags" Target="../tags/tag65.xml"/><Relationship Id="rId9" Type="http://schemas.openxmlformats.org/officeDocument/2006/relationships/tags" Target="../tags/tag70.xml"/><Relationship Id="rId14" Type="http://schemas.openxmlformats.org/officeDocument/2006/relationships/tags" Target="../tags/tag75.xml"/><Relationship Id="rId22" Type="http://schemas.openxmlformats.org/officeDocument/2006/relationships/tags" Target="../tags/tag83.xml"/><Relationship Id="rId27" Type="http://schemas.openxmlformats.org/officeDocument/2006/relationships/tags" Target="../tags/tag88.xml"/><Relationship Id="rId30"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91.xml"/></Relationships>
</file>

<file path=ppt/slides/_rels/slide3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1.xml"/><Relationship Id="rId4" Type="http://schemas.openxmlformats.org/officeDocument/2006/relationships/image" Target="../media/image79.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6.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21.xml"/><Relationship Id="rId5" Type="http://schemas.openxmlformats.org/officeDocument/2006/relationships/tags" Target="../tags/tag10.xml"/><Relationship Id="rId4"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Graphic 8"/>
          <p:cNvPicPr>
            <a:picLocks noChangeAspect="1"/>
          </p:cNvPicPr>
          <p:nvPr>
            <p:custDataLst>
              <p:tags r:id="rId1"/>
            </p:custDataLst>
          </p:nvPr>
        </p:nvPicPr>
        <p:blipFill rotWithShape="1">
          <a:blip r:embed="rId6">
            <a:extLst>
              <a:ext uri="{96DAC541-7B7A-43D3-8B79-37D633B846F1}">
                <asvg:svgBlip xmlns:asvg="http://schemas.microsoft.com/office/drawing/2016/SVG/main" r:embed="rId7"/>
              </a:ext>
            </a:extLst>
          </a:blip>
          <a:srcRect l="14747" t="23338" r="61364" b="32149"/>
          <a:stretch>
            <a:fillRect/>
          </a:stretch>
        </p:blipFill>
        <p:spPr>
          <a:xfrm>
            <a:off x="19269" y="-3"/>
            <a:ext cx="3200401" cy="6858000"/>
          </a:xfrm>
          <a:custGeom>
            <a:avLst/>
            <a:gdLst>
              <a:gd name="connsiteX0" fmla="*/ 0 w 3200401"/>
              <a:gd name="connsiteY0" fmla="*/ 0 h 6858000"/>
              <a:gd name="connsiteX1" fmla="*/ 3200401 w 3200401"/>
              <a:gd name="connsiteY1" fmla="*/ 0 h 6858000"/>
              <a:gd name="connsiteX2" fmla="*/ 3200401 w 3200401"/>
              <a:gd name="connsiteY2" fmla="*/ 6464595 h 6858000"/>
              <a:gd name="connsiteX3" fmla="*/ 2796364 w 3200401"/>
              <a:gd name="connsiteY3" fmla="*/ 6464595 h 6858000"/>
              <a:gd name="connsiteX4" fmla="*/ 2796364 w 3200401"/>
              <a:gd name="connsiteY4" fmla="*/ 6858000 h 6858000"/>
              <a:gd name="connsiteX5" fmla="*/ 0 w 32004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1" h="6858000">
                <a:moveTo>
                  <a:pt x="0" y="0"/>
                </a:moveTo>
                <a:lnTo>
                  <a:pt x="3200401" y="0"/>
                </a:lnTo>
                <a:lnTo>
                  <a:pt x="3200401" y="6464595"/>
                </a:lnTo>
                <a:lnTo>
                  <a:pt x="2796364" y="6464595"/>
                </a:lnTo>
                <a:lnTo>
                  <a:pt x="2796364" y="6858000"/>
                </a:lnTo>
                <a:lnTo>
                  <a:pt x="0" y="6858000"/>
                </a:lnTo>
                <a:close/>
              </a:path>
            </a:pathLst>
          </a:custGeom>
        </p:spPr>
      </p:pic>
      <p:pic>
        <p:nvPicPr>
          <p:cNvPr id="11" name="PA_Graphic 6"/>
          <p:cNvPicPr>
            <a:picLocks noChangeAspect="1"/>
          </p:cNvPicPr>
          <p:nvPr>
            <p:custDataLst>
              <p:tags r:id="rId2"/>
            </p:custDataLst>
          </p:nvPr>
        </p:nvPicPr>
        <p:blipFill rotWithShape="1">
          <a:blip r:embed="rId6">
            <a:extLst>
              <a:ext uri="{96DAC541-7B7A-43D3-8B79-37D633B846F1}">
                <asvg:svgBlip xmlns:asvg="http://schemas.microsoft.com/office/drawing/2016/SVG/main" r:embed="rId7"/>
              </a:ext>
            </a:extLst>
          </a:blip>
          <a:srcRect l="34627" t="23338" r="15398" b="32149"/>
          <a:stretch>
            <a:fillRect/>
          </a:stretch>
        </p:blipFill>
        <p:spPr>
          <a:xfrm>
            <a:off x="5497033" y="0"/>
            <a:ext cx="6694967" cy="6858000"/>
          </a:xfrm>
          <a:custGeom>
            <a:avLst/>
            <a:gdLst>
              <a:gd name="connsiteX0" fmla="*/ 598967 w 6694967"/>
              <a:gd name="connsiteY0" fmla="*/ 0 h 6858000"/>
              <a:gd name="connsiteX1" fmla="*/ 6694967 w 6694967"/>
              <a:gd name="connsiteY1" fmla="*/ 0 h 6858000"/>
              <a:gd name="connsiteX2" fmla="*/ 6694967 w 6694967"/>
              <a:gd name="connsiteY2" fmla="*/ 6858000 h 6858000"/>
              <a:gd name="connsiteX3" fmla="*/ 0 w 6694967"/>
              <a:gd name="connsiteY3" fmla="*/ 6858000 h 6858000"/>
              <a:gd name="connsiteX4" fmla="*/ 0 w 6694967"/>
              <a:gd name="connsiteY4" fmla="*/ 744279 h 6858000"/>
              <a:gd name="connsiteX5" fmla="*/ 598967 w 6694967"/>
              <a:gd name="connsiteY5" fmla="*/ 7442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967" h="6858000">
                <a:moveTo>
                  <a:pt x="598967" y="0"/>
                </a:moveTo>
                <a:lnTo>
                  <a:pt x="6694967" y="0"/>
                </a:lnTo>
                <a:lnTo>
                  <a:pt x="6694967" y="6858000"/>
                </a:lnTo>
                <a:lnTo>
                  <a:pt x="0" y="6858000"/>
                </a:lnTo>
                <a:lnTo>
                  <a:pt x="0" y="744279"/>
                </a:lnTo>
                <a:lnTo>
                  <a:pt x="598967" y="744279"/>
                </a:lnTo>
                <a:close/>
              </a:path>
            </a:pathLst>
          </a:custGeom>
        </p:spPr>
      </p:pic>
      <p:pic>
        <p:nvPicPr>
          <p:cNvPr id="12" name="PA_Graphic 10"/>
          <p:cNvPicPr>
            <a:picLocks noChangeAspect="1"/>
          </p:cNvPicPr>
          <p:nvPr>
            <p:custDataLst>
              <p:tags r:id="rId3"/>
            </p:custDataLst>
          </p:nvPr>
        </p:nvPicPr>
        <p:blipFill>
          <a:blip r:embed="rId8">
            <a:extLst>
              <a:ext uri="{96DAC541-7B7A-43D3-8B79-37D633B846F1}">
                <asvg:svgBlip xmlns:asvg="http://schemas.microsoft.com/office/drawing/2016/SVG/main" r:embed="rId9"/>
              </a:ext>
            </a:extLst>
          </a:blip>
          <a:stretch>
            <a:fillRect/>
          </a:stretch>
        </p:blipFill>
        <p:spPr>
          <a:xfrm>
            <a:off x="451053" y="387423"/>
            <a:ext cx="11289893" cy="6083153"/>
          </a:xfrm>
          <a:prstGeom prst="rect">
            <a:avLst/>
          </a:prstGeom>
          <a:effectLst>
            <a:outerShdw blurRad="50800" dist="38100" dir="2700000" algn="tl" rotWithShape="0">
              <a:prstClr val="black">
                <a:alpha val="40000"/>
              </a:prstClr>
            </a:outerShdw>
          </a:effectLst>
        </p:spPr>
      </p:pic>
      <p:pic>
        <p:nvPicPr>
          <p:cNvPr id="13" name="图形 12"/>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81730" y="387422"/>
            <a:ext cx="6017032" cy="6083153"/>
          </a:xfrm>
          <a:prstGeom prst="rect">
            <a:avLst/>
          </a:prstGeom>
        </p:spPr>
      </p:pic>
      <p:sp>
        <p:nvSpPr>
          <p:cNvPr id="14" name="Freeform: Shape 3"/>
          <p:cNvSpPr/>
          <p:nvPr/>
        </p:nvSpPr>
        <p:spPr>
          <a:xfrm flipH="1">
            <a:off x="5893298" y="-3"/>
            <a:ext cx="6298701" cy="5809747"/>
          </a:xfrm>
          <a:custGeom>
            <a:avLst/>
            <a:gdLst>
              <a:gd name="connsiteX0" fmla="*/ 0 w 7629480"/>
              <a:gd name="connsiteY0" fmla="*/ 0 h 6442095"/>
              <a:gd name="connsiteX1" fmla="*/ 7629480 w 7629480"/>
              <a:gd name="connsiteY1" fmla="*/ 1 h 6442095"/>
              <a:gd name="connsiteX2" fmla="*/ 7629480 w 7629480"/>
              <a:gd name="connsiteY2" fmla="*/ 1401063 h 6442095"/>
              <a:gd name="connsiteX3" fmla="*/ 7624395 w 7629480"/>
              <a:gd name="connsiteY3" fmla="*/ 1501756 h 6442095"/>
              <a:gd name="connsiteX4" fmla="*/ 7622908 w 7629480"/>
              <a:gd name="connsiteY4" fmla="*/ 1511502 h 6442095"/>
              <a:gd name="connsiteX5" fmla="*/ 7622271 w 7629480"/>
              <a:gd name="connsiteY5" fmla="*/ 1539997 h 6442095"/>
              <a:gd name="connsiteX6" fmla="*/ 7132141 w 7629480"/>
              <a:gd name="connsiteY6" fmla="*/ 2324352 h 6442095"/>
              <a:gd name="connsiteX7" fmla="*/ 1 w 7629480"/>
              <a:gd name="connsiteY7" fmla="*/ 6442095 h 644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9480" h="6442095">
                <a:moveTo>
                  <a:pt x="0" y="0"/>
                </a:moveTo>
                <a:lnTo>
                  <a:pt x="7629480" y="1"/>
                </a:lnTo>
                <a:lnTo>
                  <a:pt x="7629480" y="1401063"/>
                </a:lnTo>
                <a:cubicBezTo>
                  <a:pt x="7629480" y="1435057"/>
                  <a:pt x="7627757" y="1468650"/>
                  <a:pt x="7624395" y="1501756"/>
                </a:cubicBezTo>
                <a:lnTo>
                  <a:pt x="7622908" y="1511502"/>
                </a:lnTo>
                <a:lnTo>
                  <a:pt x="7622271" y="1539997"/>
                </a:lnTo>
                <a:cubicBezTo>
                  <a:pt x="7599984" y="1855361"/>
                  <a:pt x="7426541" y="2154381"/>
                  <a:pt x="7132141" y="2324352"/>
                </a:cubicBezTo>
                <a:lnTo>
                  <a:pt x="1" y="6442095"/>
                </a:lnTo>
                <a:close/>
              </a:path>
            </a:pathLst>
          </a:custGeom>
          <a:gradFill>
            <a:gsLst>
              <a:gs pos="0">
                <a:srgbClr val="38A2FA"/>
              </a:gs>
              <a:gs pos="100000">
                <a:srgbClr val="5361F0"/>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矩形 80"/>
          <p:cNvSpPr/>
          <p:nvPr/>
        </p:nvSpPr>
        <p:spPr>
          <a:xfrm>
            <a:off x="884224" y="2291203"/>
            <a:ext cx="5400000" cy="1446550"/>
          </a:xfrm>
          <a:prstGeom prst="rect">
            <a:avLst/>
          </a:prstGeom>
        </p:spPr>
        <p:txBody>
          <a:bodyPr wrap="square">
            <a:spAutoFit/>
          </a:bodyPr>
          <a:lstStyle/>
          <a:p>
            <a:pPr>
              <a:defRPr/>
            </a:pPr>
            <a:r>
              <a:rPr lang="zh-CN" altLang="en-US" sz="4400" b="1" spc="300" dirty="0">
                <a:solidFill>
                  <a:srgbClr val="1890FF"/>
                </a:solidFill>
                <a:latin typeface="黑体" panose="02010609060101010101" pitchFamily="49" charset="-122"/>
                <a:ea typeface="黑体" panose="02010609060101010101" pitchFamily="49" charset="-122"/>
              </a:rPr>
              <a:t>银响力智慧生鲜</a:t>
            </a:r>
            <a:endParaRPr lang="en-US" altLang="zh-CN" sz="4400" b="1" spc="300" dirty="0">
              <a:solidFill>
                <a:srgbClr val="1890FF"/>
              </a:solidFill>
              <a:latin typeface="黑体" panose="02010609060101010101" pitchFamily="49" charset="-122"/>
              <a:ea typeface="黑体" panose="02010609060101010101" pitchFamily="49" charset="-122"/>
            </a:endParaRPr>
          </a:p>
          <a:p>
            <a:pPr>
              <a:defRPr/>
            </a:pPr>
            <a:r>
              <a:rPr lang="zh-CN" altLang="en-US" sz="4400" b="1" spc="300" dirty="0">
                <a:solidFill>
                  <a:srgbClr val="1890FF"/>
                </a:solidFill>
                <a:latin typeface="黑体" panose="02010609060101010101" pitchFamily="49" charset="-122"/>
                <a:ea typeface="黑体" panose="02010609060101010101" pitchFamily="49" charset="-122"/>
              </a:rPr>
              <a:t>解决方案</a:t>
            </a:r>
          </a:p>
        </p:txBody>
      </p:sp>
      <p:pic>
        <p:nvPicPr>
          <p:cNvPr id="3" name="图片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77798" y="277798"/>
            <a:ext cx="1665416" cy="667795"/>
          </a:xfrm>
          <a:prstGeom prst="rect">
            <a:avLst/>
          </a:prstGeom>
        </p:spPr>
      </p:pic>
      <p:pic>
        <p:nvPicPr>
          <p:cNvPr id="6" name="图片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42064" y="781857"/>
            <a:ext cx="2202300" cy="883074"/>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904367" y="1528227"/>
            <a:ext cx="7785424" cy="4475228"/>
          </a:xfrm>
          <a:prstGeom prst="rect">
            <a:avLst/>
          </a:prstGeom>
        </p:spPr>
      </p:pic>
      <p:sp>
        <p:nvSpPr>
          <p:cNvPr id="15" name="文本框 14">
            <a:extLst>
              <a:ext uri="{FF2B5EF4-FFF2-40B4-BE49-F238E27FC236}">
                <a16:creationId xmlns:a16="http://schemas.microsoft.com/office/drawing/2014/main" id="{502407CA-946C-9245-996B-C2BAF7C4FD3E}"/>
              </a:ext>
            </a:extLst>
          </p:cNvPr>
          <p:cNvSpPr txBox="1"/>
          <p:nvPr/>
        </p:nvSpPr>
        <p:spPr>
          <a:xfrm>
            <a:off x="8302295" y="5905331"/>
            <a:ext cx="3230576" cy="415498"/>
          </a:xfrm>
          <a:prstGeom prst="rect">
            <a:avLst/>
          </a:prstGeom>
          <a:noFill/>
        </p:spPr>
        <p:txBody>
          <a:bodyPr wrap="square" rtlCol="0" anchor="t">
            <a:spAutoFit/>
          </a:bodyPr>
          <a:lstStyle/>
          <a:p>
            <a:pPr algn="r">
              <a:lnSpc>
                <a:spcPct val="150000"/>
              </a:lnSpc>
            </a:pPr>
            <a:r>
              <a:rPr lang="zh-CN" altLang="en-US" sz="1600" dirty="0">
                <a:latin typeface="+mn-ea"/>
                <a:ea typeface="黑体" panose="02010609060101010101" pitchFamily="49" charset="-122"/>
                <a:sym typeface="+mn-ea"/>
              </a:rPr>
              <a:t>苏州中仑网络科技有限公司</a:t>
            </a:r>
          </a:p>
        </p:txBody>
      </p:sp>
      <p:sp>
        <p:nvSpPr>
          <p:cNvPr id="16" name="圆角矩形 15">
            <a:extLst>
              <a:ext uri="{FF2B5EF4-FFF2-40B4-BE49-F238E27FC236}">
                <a16:creationId xmlns:a16="http://schemas.microsoft.com/office/drawing/2014/main" id="{93862A1B-6D03-844A-B428-A3067DAE8760}"/>
              </a:ext>
            </a:extLst>
          </p:cNvPr>
          <p:cNvSpPr/>
          <p:nvPr/>
        </p:nvSpPr>
        <p:spPr>
          <a:xfrm>
            <a:off x="916917" y="4064432"/>
            <a:ext cx="4203724" cy="701373"/>
          </a:xfrm>
          <a:prstGeom prst="roundRect">
            <a:avLst>
              <a:gd name="adj" fmla="val 50000"/>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000" spc="300" dirty="0">
                <a:solidFill>
                  <a:schemeClr val="bg1"/>
                </a:solidFill>
                <a:latin typeface="Heiti SC Medium" pitchFamily="2" charset="-128"/>
                <a:ea typeface="黑体" panose="02010609060101010101" pitchFamily="49" charset="-122"/>
                <a:sym typeface="思源黑体 CN Bold" panose="020B0800000000000000" pitchFamily="34" charset="-122"/>
              </a:rPr>
              <a:t>线上线下一体化运营，重塑生鲜新价值</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1250" fill="hold"/>
                                        <p:tgtEl>
                                          <p:spTgt spid="81"/>
                                        </p:tgtEl>
                                        <p:attrNameLst>
                                          <p:attrName>ppt_x</p:attrName>
                                        </p:attrNameLst>
                                      </p:cBhvr>
                                      <p:tavLst>
                                        <p:tav tm="0">
                                          <p:val>
                                            <p:strVal val="1+#ppt_w/2"/>
                                          </p:val>
                                        </p:tav>
                                        <p:tav tm="100000">
                                          <p:val>
                                            <p:strVal val="#ppt_x"/>
                                          </p:val>
                                        </p:tav>
                                      </p:tavLst>
                                    </p:anim>
                                    <p:anim calcmode="lin" valueType="num">
                                      <p:cBhvr additive="base">
                                        <p:cTn id="8" dur="1250" fill="hold"/>
                                        <p:tgtEl>
                                          <p:spTgt spid="81"/>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37"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250"/>
                                        <p:tgtEl>
                                          <p:spTgt spid="16"/>
                                        </p:tgtEl>
                                      </p:cBhvr>
                                    </p:animEffect>
                                    <p:anim calcmode="lin" valueType="num">
                                      <p:cBhvr>
                                        <p:cTn id="13" dur="1250" fill="hold"/>
                                        <p:tgtEl>
                                          <p:spTgt spid="16"/>
                                        </p:tgtEl>
                                        <p:attrNameLst>
                                          <p:attrName>ppt_x</p:attrName>
                                        </p:attrNameLst>
                                      </p:cBhvr>
                                      <p:tavLst>
                                        <p:tav tm="0">
                                          <p:val>
                                            <p:strVal val="#ppt_x"/>
                                          </p:val>
                                        </p:tav>
                                        <p:tav tm="100000">
                                          <p:val>
                                            <p:strVal val="#ppt_x"/>
                                          </p:val>
                                        </p:tav>
                                      </p:tavLst>
                                    </p:anim>
                                    <p:anim calcmode="lin" valueType="num">
                                      <p:cBhvr>
                                        <p:cTn id="14" dur="1125" decel="100000" fill="hold"/>
                                        <p:tgtEl>
                                          <p:spTgt spid="16"/>
                                        </p:tgtEl>
                                        <p:attrNameLst>
                                          <p:attrName>ppt_y</p:attrName>
                                        </p:attrNameLst>
                                      </p:cBhvr>
                                      <p:tavLst>
                                        <p:tav tm="0">
                                          <p:val>
                                            <p:strVal val="#ppt_y+1"/>
                                          </p:val>
                                        </p:tav>
                                        <p:tav tm="100000">
                                          <p:val>
                                            <p:strVal val="#ppt_y-.03"/>
                                          </p:val>
                                        </p:tav>
                                      </p:tavLst>
                                    </p:anim>
                                    <p:anim calcmode="lin" valueType="num">
                                      <p:cBhvr>
                                        <p:cTn id="15" dur="125" accel="100000" fill="hold">
                                          <p:stCondLst>
                                            <p:cond delay="1125"/>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P spid="16" grpId="0" bldLvl="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完善的连锁配送体系</a:t>
            </a:r>
            <a:endParaRPr lang="zh-CN" altLang="zh-CN" sz="2400" b="1" spc="300" dirty="0">
              <a:solidFill>
                <a:srgbClr val="1890FF"/>
              </a:solidFill>
              <a:latin typeface="黑体" panose="02010609060101010101" pitchFamily="49" charset="-122"/>
              <a:ea typeface="黑体" panose="02010609060101010101" pitchFamily="49" charset="-122"/>
            </a:endParaRPr>
          </a:p>
        </p:txBody>
      </p:sp>
      <p:pic>
        <p:nvPicPr>
          <p:cNvPr id="24" name="Picture 2" descr="C:\Documents and Settings\Administrator\桌面\高清配图\高清图片01\21.jpg">
            <a:extLst>
              <a:ext uri="{FF2B5EF4-FFF2-40B4-BE49-F238E27FC236}">
                <a16:creationId xmlns:a16="http://schemas.microsoft.com/office/drawing/2014/main" id="{F1120B8A-40ED-EB4F-91D9-EDAB580C676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78" r="387"/>
          <a:stretch/>
        </p:blipFill>
        <p:spPr bwMode="auto">
          <a:xfrm>
            <a:off x="4343473" y="1297219"/>
            <a:ext cx="1734459" cy="14954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3" descr="C:\Documents and Settings\Administrator\桌面\高清配图\高清图片01\20.jpg">
            <a:extLst>
              <a:ext uri="{FF2B5EF4-FFF2-40B4-BE49-F238E27FC236}">
                <a16:creationId xmlns:a16="http://schemas.microsoft.com/office/drawing/2014/main" id="{332C37C3-D4BE-774B-BD8F-99C2B5091E0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3392"/>
          <a:stretch/>
        </p:blipFill>
        <p:spPr bwMode="auto">
          <a:xfrm>
            <a:off x="6176071" y="1297219"/>
            <a:ext cx="1727952" cy="149547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6" descr="C:\Documents and Settings\Administrator\桌面\高清配图\高清图片01\22.jpg">
            <a:extLst>
              <a:ext uri="{FF2B5EF4-FFF2-40B4-BE49-F238E27FC236}">
                <a16:creationId xmlns:a16="http://schemas.microsoft.com/office/drawing/2014/main" id="{7617E6F3-6F2C-CF4A-A876-F38BB1C8290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33" r="9358"/>
          <a:stretch/>
        </p:blipFill>
        <p:spPr bwMode="auto">
          <a:xfrm>
            <a:off x="8002162" y="1297219"/>
            <a:ext cx="1727952" cy="14954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0" name="矩形 29">
            <a:extLst>
              <a:ext uri="{FF2B5EF4-FFF2-40B4-BE49-F238E27FC236}">
                <a16:creationId xmlns:a16="http://schemas.microsoft.com/office/drawing/2014/main" id="{93D349E1-93A0-E448-BBD7-4B5D5D8CC8E0}"/>
              </a:ext>
            </a:extLst>
          </p:cNvPr>
          <p:cNvSpPr/>
          <p:nvPr/>
        </p:nvSpPr>
        <p:spPr>
          <a:xfrm>
            <a:off x="4353633" y="3052414"/>
            <a:ext cx="1734459" cy="369332"/>
          </a:xfrm>
          <a:prstGeom prst="rect">
            <a:avLst/>
          </a:prstGeom>
        </p:spPr>
        <p:txBody>
          <a:bodyPr wrap="square">
            <a:spAutoFit/>
          </a:bodyPr>
          <a:lstStyle/>
          <a:p>
            <a:pPr algn="ctr"/>
            <a:r>
              <a:rPr lang="zh-CN" altLang="en-US" b="1" dirty="0">
                <a:solidFill>
                  <a:srgbClr val="1A90FF"/>
                </a:solidFill>
                <a:latin typeface="黑体" panose="02010609060101010101" pitchFamily="49" charset="-122"/>
                <a:ea typeface="黑体" panose="02010609060101010101" pitchFamily="49" charset="-122"/>
              </a:rPr>
              <a:t>直营店要货</a:t>
            </a:r>
            <a:endParaRPr lang="en-US" altLang="zh-CN" b="1" dirty="0">
              <a:solidFill>
                <a:srgbClr val="1A90FF"/>
              </a:solidFill>
              <a:latin typeface="黑体" panose="02010609060101010101" pitchFamily="49" charset="-122"/>
              <a:ea typeface="黑体" panose="02010609060101010101" pitchFamily="49" charset="-122"/>
            </a:endParaRPr>
          </a:p>
        </p:txBody>
      </p:sp>
      <p:sp>
        <p:nvSpPr>
          <p:cNvPr id="31" name="TextBox 40">
            <a:extLst>
              <a:ext uri="{FF2B5EF4-FFF2-40B4-BE49-F238E27FC236}">
                <a16:creationId xmlns:a16="http://schemas.microsoft.com/office/drawing/2014/main" id="{07D75282-EA97-5C4F-B8E7-D3CD8742164E}"/>
              </a:ext>
            </a:extLst>
          </p:cNvPr>
          <p:cNvSpPr txBox="1"/>
          <p:nvPr/>
        </p:nvSpPr>
        <p:spPr>
          <a:xfrm>
            <a:off x="4353633" y="3412454"/>
            <a:ext cx="1734459" cy="1733103"/>
          </a:xfrm>
          <a:prstGeom prst="rect">
            <a:avLst/>
          </a:prstGeom>
          <a:noFill/>
        </p:spPr>
        <p:txBody>
          <a:bodyPr wrap="square" rtlCol="0">
            <a:spAutoFit/>
          </a:bodyPr>
          <a:lstStyle/>
          <a:p>
            <a:pPr algn="ctr">
              <a:lnSpc>
                <a:spcPct val="130000"/>
              </a:lnSpc>
            </a:pPr>
            <a:r>
              <a:rPr lang="zh-CN" altLang="en-US" sz="1400" dirty="0">
                <a:solidFill>
                  <a:schemeClr val="tx1">
                    <a:lumMod val="65000"/>
                    <a:lumOff val="35000"/>
                  </a:schemeClr>
                </a:solidFill>
                <a:latin typeface="黑体" panose="02010609060101010101" pitchFamily="49" charset="-122"/>
                <a:ea typeface="黑体" panose="02010609060101010101" pitchFamily="49" charset="-122"/>
                <a:cs typeface="+mn-ea"/>
                <a:sym typeface="+mn-lt"/>
              </a:rPr>
              <a:t>直营店根据经营需要，主动向总部发起要货，总部根据商品的配送方式响应门店要货请求将货物配送给门店</a:t>
            </a:r>
          </a:p>
        </p:txBody>
      </p:sp>
      <p:sp>
        <p:nvSpPr>
          <p:cNvPr id="32" name="矩形 31">
            <a:extLst>
              <a:ext uri="{FF2B5EF4-FFF2-40B4-BE49-F238E27FC236}">
                <a16:creationId xmlns:a16="http://schemas.microsoft.com/office/drawing/2014/main" id="{D1F3B89B-FF6E-7248-B2F9-E53D3B76FAE0}"/>
              </a:ext>
            </a:extLst>
          </p:cNvPr>
          <p:cNvSpPr/>
          <p:nvPr/>
        </p:nvSpPr>
        <p:spPr>
          <a:xfrm>
            <a:off x="6181893" y="3052414"/>
            <a:ext cx="1734459" cy="369332"/>
          </a:xfrm>
          <a:prstGeom prst="rect">
            <a:avLst/>
          </a:prstGeom>
        </p:spPr>
        <p:txBody>
          <a:bodyPr wrap="square">
            <a:spAutoFit/>
          </a:bodyPr>
          <a:lstStyle/>
          <a:p>
            <a:pPr algn="ctr"/>
            <a:r>
              <a:rPr lang="zh-CN" altLang="en-US" b="1" dirty="0">
                <a:solidFill>
                  <a:srgbClr val="1A90FF"/>
                </a:solidFill>
                <a:latin typeface="黑体" panose="02010609060101010101" pitchFamily="49" charset="-122"/>
                <a:ea typeface="黑体" panose="02010609060101010101" pitchFamily="49" charset="-122"/>
              </a:rPr>
              <a:t>加盟店要货</a:t>
            </a:r>
            <a:endParaRPr lang="en-US" altLang="zh-CN" b="1" dirty="0">
              <a:solidFill>
                <a:srgbClr val="1A90FF"/>
              </a:solidFill>
              <a:latin typeface="黑体" panose="02010609060101010101" pitchFamily="49" charset="-122"/>
              <a:ea typeface="黑体" panose="02010609060101010101" pitchFamily="49" charset="-122"/>
            </a:endParaRPr>
          </a:p>
        </p:txBody>
      </p:sp>
      <p:sp>
        <p:nvSpPr>
          <p:cNvPr id="33" name="TextBox 45">
            <a:extLst>
              <a:ext uri="{FF2B5EF4-FFF2-40B4-BE49-F238E27FC236}">
                <a16:creationId xmlns:a16="http://schemas.microsoft.com/office/drawing/2014/main" id="{19218846-0CDD-2B4B-9DDD-8D783C7C47E4}"/>
              </a:ext>
            </a:extLst>
          </p:cNvPr>
          <p:cNvSpPr txBox="1"/>
          <p:nvPr/>
        </p:nvSpPr>
        <p:spPr>
          <a:xfrm>
            <a:off x="6181893" y="3412454"/>
            <a:ext cx="1734459" cy="1733103"/>
          </a:xfrm>
          <a:prstGeom prst="rect">
            <a:avLst/>
          </a:prstGeom>
          <a:noFill/>
        </p:spPr>
        <p:txBody>
          <a:bodyPr wrap="square" rtlCol="0">
            <a:spAutoFit/>
          </a:bodyPr>
          <a:lstStyle/>
          <a:p>
            <a:pPr algn="ctr">
              <a:lnSpc>
                <a:spcPct val="130000"/>
              </a:lnSpc>
            </a:pPr>
            <a:r>
              <a:rPr lang="zh-CN" altLang="en-US" sz="1400" dirty="0">
                <a:solidFill>
                  <a:schemeClr val="tx1">
                    <a:lumMod val="65000"/>
                    <a:lumOff val="35000"/>
                  </a:schemeClr>
                </a:solidFill>
                <a:latin typeface="黑体" panose="02010609060101010101" pitchFamily="49" charset="-122"/>
                <a:ea typeface="黑体" panose="02010609060101010101" pitchFamily="49" charset="-122"/>
                <a:cs typeface="+mn-ea"/>
                <a:sym typeface="+mn-lt"/>
              </a:rPr>
              <a:t>加盟店根据经营需要，主动向总部发起要货，总部根据商品的配送方式响应门店要货请求将货物配销给门店</a:t>
            </a:r>
            <a:endParaRPr lang="en-US" altLang="zh-CN" sz="1400" dirty="0">
              <a:solidFill>
                <a:schemeClr val="tx1">
                  <a:lumMod val="65000"/>
                  <a:lumOff val="35000"/>
                </a:schemeClr>
              </a:solidFill>
              <a:latin typeface="黑体" panose="02010609060101010101" pitchFamily="49" charset="-122"/>
              <a:ea typeface="黑体" panose="02010609060101010101" pitchFamily="49" charset="-122"/>
              <a:cs typeface="+mn-ea"/>
              <a:sym typeface="+mn-lt"/>
            </a:endParaRPr>
          </a:p>
        </p:txBody>
      </p:sp>
      <p:sp>
        <p:nvSpPr>
          <p:cNvPr id="34" name="矩形 33">
            <a:extLst>
              <a:ext uri="{FF2B5EF4-FFF2-40B4-BE49-F238E27FC236}">
                <a16:creationId xmlns:a16="http://schemas.microsoft.com/office/drawing/2014/main" id="{9C868E03-BFAF-6341-BE30-B71794B33507}"/>
              </a:ext>
            </a:extLst>
          </p:cNvPr>
          <p:cNvSpPr/>
          <p:nvPr/>
        </p:nvSpPr>
        <p:spPr>
          <a:xfrm>
            <a:off x="8011780" y="3052414"/>
            <a:ext cx="1734459" cy="369332"/>
          </a:xfrm>
          <a:prstGeom prst="rect">
            <a:avLst/>
          </a:prstGeom>
        </p:spPr>
        <p:txBody>
          <a:bodyPr wrap="square">
            <a:spAutoFit/>
          </a:bodyPr>
          <a:lstStyle/>
          <a:p>
            <a:pPr algn="ctr"/>
            <a:r>
              <a:rPr lang="zh-CN" altLang="en-US" b="1" dirty="0">
                <a:solidFill>
                  <a:srgbClr val="1A90FF"/>
                </a:solidFill>
                <a:latin typeface="黑体" panose="02010609060101010101" pitchFamily="49" charset="-122"/>
                <a:ea typeface="黑体" panose="02010609060101010101" pitchFamily="49" charset="-122"/>
              </a:rPr>
              <a:t>店间调拨</a:t>
            </a:r>
            <a:endParaRPr lang="en-US" altLang="zh-CN" b="1" dirty="0">
              <a:solidFill>
                <a:srgbClr val="1A90FF"/>
              </a:solidFill>
              <a:latin typeface="黑体" panose="02010609060101010101" pitchFamily="49" charset="-122"/>
              <a:ea typeface="黑体" panose="02010609060101010101" pitchFamily="49" charset="-122"/>
            </a:endParaRPr>
          </a:p>
        </p:txBody>
      </p:sp>
      <p:sp>
        <p:nvSpPr>
          <p:cNvPr id="35" name="TextBox 50">
            <a:extLst>
              <a:ext uri="{FF2B5EF4-FFF2-40B4-BE49-F238E27FC236}">
                <a16:creationId xmlns:a16="http://schemas.microsoft.com/office/drawing/2014/main" id="{7FF8A5A1-6987-0945-99E2-72D85B0ABFEC}"/>
              </a:ext>
            </a:extLst>
          </p:cNvPr>
          <p:cNvSpPr txBox="1"/>
          <p:nvPr/>
        </p:nvSpPr>
        <p:spPr>
          <a:xfrm>
            <a:off x="8011780" y="3412454"/>
            <a:ext cx="1734459" cy="2013180"/>
          </a:xfrm>
          <a:prstGeom prst="rect">
            <a:avLst/>
          </a:prstGeom>
          <a:noFill/>
        </p:spPr>
        <p:txBody>
          <a:bodyPr wrap="square" rtlCol="0">
            <a:spAutoFit/>
          </a:bodyPr>
          <a:lstStyle/>
          <a:p>
            <a:pPr algn="ctr">
              <a:lnSpc>
                <a:spcPct val="130000"/>
              </a:lnSpc>
            </a:pPr>
            <a:r>
              <a:rPr lang="zh-CN" altLang="en-US" sz="1400" dirty="0">
                <a:solidFill>
                  <a:schemeClr val="tx1">
                    <a:lumMod val="65000"/>
                    <a:lumOff val="35000"/>
                  </a:schemeClr>
                </a:solidFill>
                <a:latin typeface="黑体" panose="02010609060101010101" pitchFamily="49" charset="-122"/>
                <a:ea typeface="黑体" panose="02010609060101010101" pitchFamily="49" charset="-122"/>
                <a:cs typeface="+mn-ea"/>
                <a:sym typeface="+mn-lt"/>
              </a:rPr>
              <a:t>门店因经营需要，会向其他门店发起调拨请求，调出门店确认后将货物调拨出库，调入门店在线收货完成调拨流程</a:t>
            </a:r>
          </a:p>
        </p:txBody>
      </p:sp>
      <p:sp>
        <p:nvSpPr>
          <p:cNvPr id="36" name="矩形 35">
            <a:extLst>
              <a:ext uri="{FF2B5EF4-FFF2-40B4-BE49-F238E27FC236}">
                <a16:creationId xmlns:a16="http://schemas.microsoft.com/office/drawing/2014/main" id="{776A4B7E-4FE4-9D4B-B0F8-E8A5A65EF3AC}"/>
              </a:ext>
            </a:extLst>
          </p:cNvPr>
          <p:cNvSpPr/>
          <p:nvPr/>
        </p:nvSpPr>
        <p:spPr>
          <a:xfrm>
            <a:off x="1001555" y="1297219"/>
            <a:ext cx="2968642" cy="307296"/>
          </a:xfrm>
          <a:prstGeom prst="rect">
            <a:avLst/>
          </a:pr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id-ID" b="1" dirty="0">
                <a:solidFill>
                  <a:schemeClr val="bg1"/>
                </a:solidFill>
                <a:latin typeface="黑体" panose="02010609060101010101" pitchFamily="49" charset="-122"/>
                <a:ea typeface="黑体" panose="02010609060101010101" pitchFamily="49" charset="-122"/>
              </a:rPr>
              <a:t>采购分货</a:t>
            </a:r>
          </a:p>
        </p:txBody>
      </p:sp>
      <p:sp>
        <p:nvSpPr>
          <p:cNvPr id="37" name="矩形 36">
            <a:extLst>
              <a:ext uri="{FF2B5EF4-FFF2-40B4-BE49-F238E27FC236}">
                <a16:creationId xmlns:a16="http://schemas.microsoft.com/office/drawing/2014/main" id="{8FA5B7EE-5586-B645-9291-093407001DE7}"/>
              </a:ext>
            </a:extLst>
          </p:cNvPr>
          <p:cNvSpPr/>
          <p:nvPr/>
        </p:nvSpPr>
        <p:spPr>
          <a:xfrm>
            <a:off x="1001555" y="1655342"/>
            <a:ext cx="2968641" cy="1609223"/>
          </a:xfrm>
          <a:prstGeom prst="rect">
            <a:avLst/>
          </a:prstGeom>
        </p:spPr>
        <p:txBody>
          <a:bodyPr wrap="square">
            <a:spAutoFit/>
          </a:bodyPr>
          <a:lstStyle/>
          <a:p>
            <a:pPr>
              <a:lnSpc>
                <a:spcPct val="120000"/>
              </a:lnSpc>
            </a:pPr>
            <a:r>
              <a:rPr lang="zh-CN" altLang="en-US" sz="1400" dirty="0">
                <a:solidFill>
                  <a:schemeClr val="tx1">
                    <a:lumMod val="65000"/>
                    <a:lumOff val="35000"/>
                  </a:schemeClr>
                </a:solidFill>
                <a:latin typeface="黑体" panose="02010609060101010101" pitchFamily="49" charset="-122"/>
                <a:ea typeface="黑体" panose="02010609060101010101" pitchFamily="49" charset="-122"/>
              </a:rPr>
              <a:t>基于采购订单的分货</a:t>
            </a:r>
            <a:r>
              <a:rPr lang="zh-CN" altLang="en-US" sz="1400" b="1" dirty="0">
                <a:solidFill>
                  <a:schemeClr val="tx1">
                    <a:lumMod val="65000"/>
                    <a:lumOff val="35000"/>
                  </a:schemeClr>
                </a:solidFill>
                <a:latin typeface="黑体" panose="02010609060101010101" pitchFamily="49" charset="-122"/>
                <a:ea typeface="黑体" panose="02010609060101010101" pitchFamily="49" charset="-122"/>
              </a:rPr>
              <a:t>：</a:t>
            </a:r>
            <a:r>
              <a:rPr lang="zh-CN" altLang="en-US" sz="1400" dirty="0">
                <a:solidFill>
                  <a:schemeClr val="tx1">
                    <a:lumMod val="65000"/>
                    <a:lumOff val="35000"/>
                  </a:schemeClr>
                </a:solidFill>
                <a:latin typeface="黑体" panose="02010609060101010101" pitchFamily="49" charset="-122"/>
                <a:ea typeface="黑体" panose="02010609060101010101" pitchFamily="49" charset="-122"/>
              </a:rPr>
              <a:t>总部的运营人员根据运营计划，定期给门店主动配货；采购人员基于采购订单创建分货单，当采购订单收货后，系统自动生成门店的配送单，仓库收货后快速拣货送货到门店</a:t>
            </a:r>
          </a:p>
        </p:txBody>
      </p:sp>
      <p:sp>
        <p:nvSpPr>
          <p:cNvPr id="38" name="矩形 37">
            <a:extLst>
              <a:ext uri="{FF2B5EF4-FFF2-40B4-BE49-F238E27FC236}">
                <a16:creationId xmlns:a16="http://schemas.microsoft.com/office/drawing/2014/main" id="{5D56B805-1303-E142-BEFA-1F0BAB39C3DD}"/>
              </a:ext>
            </a:extLst>
          </p:cNvPr>
          <p:cNvSpPr/>
          <p:nvPr/>
        </p:nvSpPr>
        <p:spPr>
          <a:xfrm>
            <a:off x="1001556" y="3472980"/>
            <a:ext cx="2968641" cy="307296"/>
          </a:xfrm>
          <a:prstGeom prst="rect">
            <a:avLst/>
          </a:pr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bg1"/>
                </a:solidFill>
                <a:latin typeface="黑体" panose="02010609060101010101" pitchFamily="49" charset="-122"/>
                <a:ea typeface="黑体" panose="02010609060101010101" pitchFamily="49" charset="-122"/>
              </a:rPr>
              <a:t>库存分货</a:t>
            </a:r>
            <a:endParaRPr lang="en-US" altLang="zh-CN" b="1" dirty="0">
              <a:solidFill>
                <a:schemeClr val="bg1"/>
              </a:solidFill>
              <a:latin typeface="黑体" panose="02010609060101010101" pitchFamily="49" charset="-122"/>
              <a:ea typeface="黑体" panose="02010609060101010101" pitchFamily="49" charset="-122"/>
            </a:endParaRPr>
          </a:p>
        </p:txBody>
      </p:sp>
      <p:sp>
        <p:nvSpPr>
          <p:cNvPr id="39" name="矩形 38">
            <a:extLst>
              <a:ext uri="{FF2B5EF4-FFF2-40B4-BE49-F238E27FC236}">
                <a16:creationId xmlns:a16="http://schemas.microsoft.com/office/drawing/2014/main" id="{9ACDF129-8606-B740-8C9A-6C5D01D44D51}"/>
              </a:ext>
            </a:extLst>
          </p:cNvPr>
          <p:cNvSpPr/>
          <p:nvPr/>
        </p:nvSpPr>
        <p:spPr>
          <a:xfrm>
            <a:off x="1001556" y="3831103"/>
            <a:ext cx="2968640" cy="1350691"/>
          </a:xfrm>
          <a:prstGeom prst="rect">
            <a:avLst/>
          </a:prstGeom>
        </p:spPr>
        <p:txBody>
          <a:bodyPr wrap="square">
            <a:spAutoFit/>
          </a:bodyPr>
          <a:lstStyle/>
          <a:p>
            <a:pPr>
              <a:lnSpc>
                <a:spcPct val="120000"/>
              </a:lnSpc>
            </a:pPr>
            <a:r>
              <a:rPr lang="zh-CN" altLang="en-US" sz="1400" dirty="0">
                <a:solidFill>
                  <a:schemeClr val="tx1">
                    <a:lumMod val="65000"/>
                    <a:lumOff val="35000"/>
                  </a:schemeClr>
                </a:solidFill>
                <a:latin typeface="黑体" panose="02010609060101010101" pitchFamily="49" charset="-122"/>
                <a:ea typeface="黑体" panose="02010609060101010101" pitchFamily="49" charset="-122"/>
              </a:rPr>
              <a:t>总部主动批量分货给各门店：总部根据门店商品销售情况主动给门店进行配货，仓管员创建仓库分货单，</a:t>
            </a:r>
            <a:r>
              <a:rPr lang="zh-CN" altLang="en-US" sz="1400" dirty="0">
                <a:solidFill>
                  <a:schemeClr val="tx1">
                    <a:lumMod val="65000"/>
                    <a:lumOff val="35000"/>
                  </a:schemeClr>
                </a:solidFill>
                <a:latin typeface="黑体" panose="02010609060101010101" pitchFamily="49" charset="-122"/>
                <a:ea typeface="黑体" panose="02010609060101010101" pitchFamily="49" charset="-122"/>
                <a:sym typeface="+mn-ea"/>
              </a:rPr>
              <a:t>系统自动生成门店的配送单，快速拣货送货到门店</a:t>
            </a:r>
            <a:endParaRPr lang="zh-CN" altLang="en-US" sz="1400" dirty="0">
              <a:solidFill>
                <a:schemeClr val="tx1">
                  <a:lumMod val="65000"/>
                  <a:lumOff val="35000"/>
                </a:schemeClr>
              </a:solidFill>
              <a:latin typeface="黑体" panose="02010609060101010101" pitchFamily="49" charset="-122"/>
              <a:ea typeface="黑体" panose="02010609060101010101" pitchFamily="49" charset="-122"/>
            </a:endParaRPr>
          </a:p>
        </p:txBody>
      </p:sp>
      <p:cxnSp>
        <p:nvCxnSpPr>
          <p:cNvPr id="40" name="直接连接符 19">
            <a:extLst>
              <a:ext uri="{FF2B5EF4-FFF2-40B4-BE49-F238E27FC236}">
                <a16:creationId xmlns:a16="http://schemas.microsoft.com/office/drawing/2014/main" id="{DB29BBBF-3800-ED49-BB2A-A7AB7F8F4655}"/>
              </a:ext>
            </a:extLst>
          </p:cNvPr>
          <p:cNvCxnSpPr>
            <a:cxnSpLocks/>
          </p:cNvCxnSpPr>
          <p:nvPr/>
        </p:nvCxnSpPr>
        <p:spPr>
          <a:xfrm>
            <a:off x="4151755" y="1297219"/>
            <a:ext cx="0" cy="3848338"/>
          </a:xfrm>
          <a:prstGeom prst="line">
            <a:avLst/>
          </a:prstGeom>
          <a:ln w="12700">
            <a:solidFill>
              <a:srgbClr val="1A90FF"/>
            </a:solidFill>
          </a:ln>
        </p:spPr>
        <p:style>
          <a:lnRef idx="1">
            <a:schemeClr val="accent1"/>
          </a:lnRef>
          <a:fillRef idx="0">
            <a:schemeClr val="accent1"/>
          </a:fillRef>
          <a:effectRef idx="0">
            <a:schemeClr val="accent1"/>
          </a:effectRef>
          <a:fontRef idx="minor">
            <a:schemeClr val="tx1"/>
          </a:fontRef>
        </p:style>
      </p:cxnSp>
      <p:pic>
        <p:nvPicPr>
          <p:cNvPr id="41" name="Picture 6" descr="C:\Documents and Settings\Administrator\桌面\高清配图\高清图片01\22.jpg">
            <a:extLst>
              <a:ext uri="{FF2B5EF4-FFF2-40B4-BE49-F238E27FC236}">
                <a16:creationId xmlns:a16="http://schemas.microsoft.com/office/drawing/2014/main" id="{903D9881-C8AB-0E49-8D8E-B613CDAB09D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033" r="9358"/>
          <a:stretch/>
        </p:blipFill>
        <p:spPr bwMode="auto">
          <a:xfrm>
            <a:off x="9828253" y="1297219"/>
            <a:ext cx="1727952" cy="1495470"/>
          </a:xfrm>
          <a:prstGeom prst="rect">
            <a:avLst/>
          </a:prstGeom>
          <a:noFill/>
          <a:effectLst/>
          <a:extLst>
            <a:ext uri="{909E8E84-426E-40DD-AFC4-6F175D3DCCD1}">
              <a14:hiddenFill xmlns:a14="http://schemas.microsoft.com/office/drawing/2010/main">
                <a:solidFill>
                  <a:srgbClr val="FFFFFF"/>
                </a:solidFill>
              </a14:hiddenFill>
            </a:ext>
          </a:extLst>
        </p:spPr>
      </p:pic>
      <p:sp>
        <p:nvSpPr>
          <p:cNvPr id="42" name="矩形 41">
            <a:extLst>
              <a:ext uri="{FF2B5EF4-FFF2-40B4-BE49-F238E27FC236}">
                <a16:creationId xmlns:a16="http://schemas.microsoft.com/office/drawing/2014/main" id="{BCFEAD2B-2D24-D547-AE39-F3E26E62A5F9}"/>
              </a:ext>
            </a:extLst>
          </p:cNvPr>
          <p:cNvSpPr/>
          <p:nvPr/>
        </p:nvSpPr>
        <p:spPr>
          <a:xfrm>
            <a:off x="9842065" y="3052414"/>
            <a:ext cx="1734459" cy="369332"/>
          </a:xfrm>
          <a:prstGeom prst="rect">
            <a:avLst/>
          </a:prstGeom>
        </p:spPr>
        <p:txBody>
          <a:bodyPr wrap="square">
            <a:spAutoFit/>
          </a:bodyPr>
          <a:lstStyle/>
          <a:p>
            <a:pPr algn="ctr"/>
            <a:r>
              <a:rPr lang="zh-CN" altLang="en-US" b="1" dirty="0">
                <a:solidFill>
                  <a:srgbClr val="1A90FF"/>
                </a:solidFill>
                <a:latin typeface="黑体" panose="02010609060101010101" pitchFamily="49" charset="-122"/>
                <a:ea typeface="黑体" panose="02010609060101010101" pitchFamily="49" charset="-122"/>
              </a:rPr>
              <a:t>快速调拨</a:t>
            </a:r>
            <a:endParaRPr lang="en-US" altLang="zh-CN" b="1" dirty="0">
              <a:solidFill>
                <a:srgbClr val="1A90FF"/>
              </a:solidFill>
              <a:latin typeface="黑体" panose="02010609060101010101" pitchFamily="49" charset="-122"/>
              <a:ea typeface="黑体" panose="02010609060101010101" pitchFamily="49" charset="-122"/>
            </a:endParaRPr>
          </a:p>
        </p:txBody>
      </p:sp>
      <p:sp>
        <p:nvSpPr>
          <p:cNvPr id="43" name="TextBox 50">
            <a:extLst>
              <a:ext uri="{FF2B5EF4-FFF2-40B4-BE49-F238E27FC236}">
                <a16:creationId xmlns:a16="http://schemas.microsoft.com/office/drawing/2014/main" id="{ADE11922-3EB7-D24A-956E-78BC21E05CD0}"/>
              </a:ext>
            </a:extLst>
          </p:cNvPr>
          <p:cNvSpPr txBox="1"/>
          <p:nvPr/>
        </p:nvSpPr>
        <p:spPr>
          <a:xfrm>
            <a:off x="9842065" y="3412454"/>
            <a:ext cx="1734459" cy="892873"/>
          </a:xfrm>
          <a:prstGeom prst="rect">
            <a:avLst/>
          </a:prstGeom>
          <a:noFill/>
        </p:spPr>
        <p:txBody>
          <a:bodyPr wrap="square" rtlCol="0">
            <a:spAutoFit/>
          </a:bodyPr>
          <a:lstStyle/>
          <a:p>
            <a:pPr algn="ctr">
              <a:lnSpc>
                <a:spcPct val="130000"/>
              </a:lnSpc>
            </a:pPr>
            <a:r>
              <a:rPr lang="zh-CN" altLang="en-US" sz="1400" dirty="0">
                <a:solidFill>
                  <a:schemeClr val="tx1">
                    <a:lumMod val="65000"/>
                    <a:lumOff val="35000"/>
                  </a:schemeClr>
                </a:solidFill>
                <a:latin typeface="黑体" panose="02010609060101010101" pitchFamily="49" charset="-122"/>
                <a:ea typeface="黑体" panose="02010609060101010101" pitchFamily="49" charset="-122"/>
                <a:cs typeface="+mn-ea"/>
                <a:sym typeface="+mn-lt"/>
              </a:rPr>
              <a:t>无需物流，不产生在途库存，系统自动完成调拨出入库。</a:t>
            </a:r>
          </a:p>
        </p:txBody>
      </p:sp>
      <p:sp>
        <p:nvSpPr>
          <p:cNvPr id="44" name="矩形 43">
            <a:extLst>
              <a:ext uri="{FF2B5EF4-FFF2-40B4-BE49-F238E27FC236}">
                <a16:creationId xmlns:a16="http://schemas.microsoft.com/office/drawing/2014/main" id="{F399F5B9-6CE2-B440-A174-B0D38BAC77D2}"/>
              </a:ext>
            </a:extLst>
          </p:cNvPr>
          <p:cNvSpPr/>
          <p:nvPr/>
        </p:nvSpPr>
        <p:spPr>
          <a:xfrm>
            <a:off x="1001555" y="5428826"/>
            <a:ext cx="2968641" cy="307296"/>
          </a:xfrm>
          <a:prstGeom prst="rect">
            <a:avLst/>
          </a:pr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b="1" dirty="0">
                <a:solidFill>
                  <a:schemeClr val="bg1"/>
                </a:solidFill>
                <a:latin typeface="黑体" panose="02010609060101010101" pitchFamily="49" charset="-122"/>
                <a:ea typeface="黑体" panose="02010609060101010101" pitchFamily="49" charset="-122"/>
              </a:rPr>
              <a:t>配销与调拨差异</a:t>
            </a:r>
            <a:endParaRPr lang="en-US" altLang="zh-CN" b="1" dirty="0">
              <a:solidFill>
                <a:schemeClr val="bg1"/>
              </a:solidFill>
              <a:latin typeface="黑体" panose="02010609060101010101" pitchFamily="49" charset="-122"/>
              <a:ea typeface="黑体" panose="02010609060101010101" pitchFamily="49" charset="-122"/>
            </a:endParaRPr>
          </a:p>
        </p:txBody>
      </p:sp>
      <p:sp>
        <p:nvSpPr>
          <p:cNvPr id="45" name="矩形 44">
            <a:extLst>
              <a:ext uri="{FF2B5EF4-FFF2-40B4-BE49-F238E27FC236}">
                <a16:creationId xmlns:a16="http://schemas.microsoft.com/office/drawing/2014/main" id="{D6770AE5-F203-7743-B771-9B1181A1BAFE}"/>
              </a:ext>
            </a:extLst>
          </p:cNvPr>
          <p:cNvSpPr/>
          <p:nvPr/>
        </p:nvSpPr>
        <p:spPr>
          <a:xfrm>
            <a:off x="1001555" y="5786949"/>
            <a:ext cx="10188889" cy="612796"/>
          </a:xfrm>
          <a:prstGeom prst="rect">
            <a:avLst/>
          </a:prstGeom>
        </p:spPr>
        <p:txBody>
          <a:bodyPr wrap="square">
            <a:spAutoFit/>
          </a:bodyPr>
          <a:lstStyle/>
          <a:p>
            <a:pPr lvl="0" algn="just">
              <a:lnSpc>
                <a:spcPct val="130000"/>
              </a:lnSpc>
              <a:buClrTx/>
              <a:buSzTx/>
              <a:buFontTx/>
            </a:pPr>
            <a:r>
              <a:rPr lang="zh-CN" altLang="en-US" sz="1400" dirty="0">
                <a:solidFill>
                  <a:schemeClr val="tx1">
                    <a:lumMod val="65000"/>
                    <a:lumOff val="35000"/>
                  </a:schemeClr>
                </a:solidFill>
                <a:latin typeface="黑体" panose="02010609060101010101" pitchFamily="49" charset="-122"/>
                <a:ea typeface="黑体" panose="02010609060101010101" pitchFamily="49" charset="-122"/>
                <a:cs typeface="+mn-ea"/>
                <a:sym typeface="+mn-ea"/>
              </a:rPr>
              <a:t>加盟店与总部/直营店之间、总部的仓库间、总部与直营店之间要货、退货，在运输过程中发生货品丢失、损耗，收货时系统自动化生成差异单调节库存以保证库存流水账务准确</a:t>
            </a:r>
          </a:p>
        </p:txBody>
      </p:sp>
    </p:spTree>
    <p:extLst>
      <p:ext uri="{BB962C8B-B14F-4D97-AF65-F5344CB8AC3E}">
        <p14:creationId xmlns:p14="http://schemas.microsoft.com/office/powerpoint/2010/main" val="1528735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专业的财务结算</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24" name="MH_Other_1">
            <a:extLst>
              <a:ext uri="{FF2B5EF4-FFF2-40B4-BE49-F238E27FC236}">
                <a16:creationId xmlns:a16="http://schemas.microsoft.com/office/drawing/2014/main" id="{082614A7-B905-6B4A-B886-6DF11DADFF90}"/>
              </a:ext>
            </a:extLst>
          </p:cNvPr>
          <p:cNvSpPr/>
          <p:nvPr>
            <p:custDataLst>
              <p:tags r:id="rId1"/>
            </p:custDataLst>
          </p:nvPr>
        </p:nvSpPr>
        <p:spPr>
          <a:xfrm>
            <a:off x="1729003" y="1507686"/>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Arial" panose="020B0604020202020204" pitchFamily="34" charset="0"/>
                <a:ea typeface="黑体" panose="02010609060101010101" charset="-122"/>
                <a:cs typeface="Arial" panose="020B0604020202020204" pitchFamily="34" charset="0"/>
              </a:rPr>
              <a:t>A</a:t>
            </a:r>
            <a:endParaRPr lang="zh-CN" altLang="en-US" dirty="0">
              <a:solidFill>
                <a:srgbClr val="FFFFFF"/>
              </a:solidFill>
              <a:latin typeface="Arial" panose="020B0604020202020204" pitchFamily="34" charset="0"/>
              <a:ea typeface="黑体" panose="02010609060101010101" charset="-122"/>
              <a:cs typeface="Arial" panose="020B0604020202020204" pitchFamily="34" charset="0"/>
            </a:endParaRPr>
          </a:p>
        </p:txBody>
      </p:sp>
      <p:sp>
        <p:nvSpPr>
          <p:cNvPr id="26" name="矩形 25">
            <a:extLst>
              <a:ext uri="{FF2B5EF4-FFF2-40B4-BE49-F238E27FC236}">
                <a16:creationId xmlns:a16="http://schemas.microsoft.com/office/drawing/2014/main" id="{6A3698A3-2772-EA4F-A44F-26584F8010A0}"/>
              </a:ext>
            </a:extLst>
          </p:cNvPr>
          <p:cNvSpPr/>
          <p:nvPr/>
        </p:nvSpPr>
        <p:spPr>
          <a:xfrm>
            <a:off x="2324168" y="1791463"/>
            <a:ext cx="4137592" cy="620811"/>
          </a:xfrm>
          <a:prstGeom prst="rect">
            <a:avLst/>
          </a:prstGeom>
          <a:noFill/>
          <a:effectLst/>
        </p:spPr>
        <p:txBody>
          <a:bodyPr wrap="square" lIns="68580" tIns="34290" rIns="68580" bIns="34290">
            <a:sp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支持库存追溯，查看供应商存货、存货明细、存货批次等</a:t>
            </a:r>
          </a:p>
        </p:txBody>
      </p:sp>
      <p:sp>
        <p:nvSpPr>
          <p:cNvPr id="27" name="文本框 26">
            <a:extLst>
              <a:ext uri="{FF2B5EF4-FFF2-40B4-BE49-F238E27FC236}">
                <a16:creationId xmlns:a16="http://schemas.microsoft.com/office/drawing/2014/main" id="{2096B948-3E8A-904E-8A0C-634BEA3B05E2}"/>
              </a:ext>
            </a:extLst>
          </p:cNvPr>
          <p:cNvSpPr txBox="1"/>
          <p:nvPr/>
        </p:nvSpPr>
        <p:spPr>
          <a:xfrm>
            <a:off x="2324168" y="1374839"/>
            <a:ext cx="208306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成本管理</a:t>
            </a:r>
          </a:p>
        </p:txBody>
      </p:sp>
      <p:sp>
        <p:nvSpPr>
          <p:cNvPr id="28" name="MH_Other_2">
            <a:extLst>
              <a:ext uri="{FF2B5EF4-FFF2-40B4-BE49-F238E27FC236}">
                <a16:creationId xmlns:a16="http://schemas.microsoft.com/office/drawing/2014/main" id="{82B70C39-8658-8845-A2A5-584292E5D073}"/>
              </a:ext>
            </a:extLst>
          </p:cNvPr>
          <p:cNvSpPr/>
          <p:nvPr>
            <p:custDataLst>
              <p:tags r:id="rId2"/>
            </p:custDataLst>
          </p:nvPr>
        </p:nvSpPr>
        <p:spPr>
          <a:xfrm>
            <a:off x="911542" y="2724236"/>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Arial" panose="020B0604020202020204" pitchFamily="34" charset="0"/>
                <a:ea typeface="黑体" panose="02010609060101010101" charset="-122"/>
                <a:cs typeface="Arial" panose="020B0604020202020204" pitchFamily="34" charset="0"/>
              </a:rPr>
              <a:t>B</a:t>
            </a:r>
            <a:endParaRPr lang="zh-CN" altLang="en-US" dirty="0">
              <a:solidFill>
                <a:srgbClr val="FFFFFF"/>
              </a:solidFill>
              <a:latin typeface="Arial" panose="020B0604020202020204" pitchFamily="34" charset="0"/>
              <a:ea typeface="黑体" panose="02010609060101010101" charset="-122"/>
              <a:cs typeface="Arial" panose="020B0604020202020204" pitchFamily="34" charset="0"/>
            </a:endParaRPr>
          </a:p>
        </p:txBody>
      </p:sp>
      <p:sp>
        <p:nvSpPr>
          <p:cNvPr id="29" name="矩形 28">
            <a:extLst>
              <a:ext uri="{FF2B5EF4-FFF2-40B4-BE49-F238E27FC236}">
                <a16:creationId xmlns:a16="http://schemas.microsoft.com/office/drawing/2014/main" id="{5F75A992-1F6D-8443-856A-D216EAA015A3}"/>
              </a:ext>
            </a:extLst>
          </p:cNvPr>
          <p:cNvSpPr/>
          <p:nvPr/>
        </p:nvSpPr>
        <p:spPr>
          <a:xfrm>
            <a:off x="1562875" y="3031808"/>
            <a:ext cx="4714248" cy="580740"/>
          </a:xfrm>
          <a:prstGeom prst="rect">
            <a:avLst/>
          </a:prstGeom>
          <a:noFill/>
          <a:effectLst/>
        </p:spPr>
        <p:txBody>
          <a:bodyPr wrap="square" lIns="68580" tIns="34290" rIns="68580" bIns="34290">
            <a:no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支持供应商对账及供应商结算，提供严谨的采购结算流程</a:t>
            </a:r>
          </a:p>
        </p:txBody>
      </p:sp>
      <p:sp>
        <p:nvSpPr>
          <p:cNvPr id="30" name="文本框 29">
            <a:extLst>
              <a:ext uri="{FF2B5EF4-FFF2-40B4-BE49-F238E27FC236}">
                <a16:creationId xmlns:a16="http://schemas.microsoft.com/office/drawing/2014/main" id="{1F67642A-BC7E-ED42-8083-EDCB139CE4EF}"/>
              </a:ext>
            </a:extLst>
          </p:cNvPr>
          <p:cNvSpPr txBox="1"/>
          <p:nvPr/>
        </p:nvSpPr>
        <p:spPr>
          <a:xfrm>
            <a:off x="1559262" y="2614963"/>
            <a:ext cx="208306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采购结算</a:t>
            </a:r>
          </a:p>
        </p:txBody>
      </p:sp>
      <p:sp>
        <p:nvSpPr>
          <p:cNvPr id="31" name="MH_Other_3">
            <a:extLst>
              <a:ext uri="{FF2B5EF4-FFF2-40B4-BE49-F238E27FC236}">
                <a16:creationId xmlns:a16="http://schemas.microsoft.com/office/drawing/2014/main" id="{3CF387F8-C11A-C54F-B6EA-EE8C8942C9C9}"/>
              </a:ext>
            </a:extLst>
          </p:cNvPr>
          <p:cNvSpPr/>
          <p:nvPr>
            <p:custDataLst>
              <p:tags r:id="rId3"/>
            </p:custDataLst>
          </p:nvPr>
        </p:nvSpPr>
        <p:spPr>
          <a:xfrm>
            <a:off x="616294" y="4063111"/>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Arial" panose="020B0604020202020204" pitchFamily="34" charset="0"/>
                <a:ea typeface="黑体" panose="02010609060101010101" charset="-122"/>
                <a:cs typeface="Arial" panose="020B0604020202020204" pitchFamily="34" charset="0"/>
              </a:rPr>
              <a:t>C</a:t>
            </a:r>
            <a:endParaRPr lang="zh-CN" altLang="en-US" dirty="0">
              <a:solidFill>
                <a:srgbClr val="FFFFFF"/>
              </a:solidFill>
              <a:latin typeface="Arial" panose="020B0604020202020204" pitchFamily="34" charset="0"/>
              <a:ea typeface="黑体" panose="02010609060101010101" charset="-122"/>
              <a:cs typeface="Arial" panose="020B0604020202020204" pitchFamily="34" charset="0"/>
            </a:endParaRPr>
          </a:p>
        </p:txBody>
      </p:sp>
      <p:sp>
        <p:nvSpPr>
          <p:cNvPr id="32" name="矩形 31">
            <a:extLst>
              <a:ext uri="{FF2B5EF4-FFF2-40B4-BE49-F238E27FC236}">
                <a16:creationId xmlns:a16="http://schemas.microsoft.com/office/drawing/2014/main" id="{AA56C8C3-1398-F843-ADBC-7D8FE99144A9}"/>
              </a:ext>
            </a:extLst>
          </p:cNvPr>
          <p:cNvSpPr/>
          <p:nvPr/>
        </p:nvSpPr>
        <p:spPr>
          <a:xfrm>
            <a:off x="1315207" y="4440074"/>
            <a:ext cx="4620304" cy="580741"/>
          </a:xfrm>
          <a:prstGeom prst="rect">
            <a:avLst/>
          </a:prstGeom>
          <a:noFill/>
          <a:effectLst/>
        </p:spPr>
        <p:txBody>
          <a:bodyPr wrap="square" lIns="68580" tIns="34290" rIns="68580" bIns="34290">
            <a:no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多种分佣政策及业绩归属政策，支持资金强管控及弱管控</a:t>
            </a:r>
          </a:p>
        </p:txBody>
      </p:sp>
      <p:sp>
        <p:nvSpPr>
          <p:cNvPr id="33" name="文本框 32">
            <a:extLst>
              <a:ext uri="{FF2B5EF4-FFF2-40B4-BE49-F238E27FC236}">
                <a16:creationId xmlns:a16="http://schemas.microsoft.com/office/drawing/2014/main" id="{351CA1D1-0E34-904F-BFD2-E0F1AD322EB8}"/>
              </a:ext>
            </a:extLst>
          </p:cNvPr>
          <p:cNvSpPr txBox="1"/>
          <p:nvPr/>
        </p:nvSpPr>
        <p:spPr>
          <a:xfrm>
            <a:off x="1313533" y="4025061"/>
            <a:ext cx="208306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销售结算</a:t>
            </a:r>
          </a:p>
        </p:txBody>
      </p:sp>
      <p:sp>
        <p:nvSpPr>
          <p:cNvPr id="34" name="MH_Other_6">
            <a:extLst>
              <a:ext uri="{FF2B5EF4-FFF2-40B4-BE49-F238E27FC236}">
                <a16:creationId xmlns:a16="http://schemas.microsoft.com/office/drawing/2014/main" id="{1FF5DE05-F524-0041-AE0E-496FE0C85A06}"/>
              </a:ext>
            </a:extLst>
          </p:cNvPr>
          <p:cNvSpPr/>
          <p:nvPr>
            <p:custDataLst>
              <p:tags r:id="rId4"/>
            </p:custDataLst>
          </p:nvPr>
        </p:nvSpPr>
        <p:spPr>
          <a:xfrm>
            <a:off x="1567229" y="5457368"/>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Arial" panose="020B0604020202020204" pitchFamily="34" charset="0"/>
                <a:ea typeface="黑体" panose="02010609060101010101" charset="-122"/>
                <a:cs typeface="Arial" panose="020B0604020202020204" pitchFamily="34" charset="0"/>
              </a:rPr>
              <a:t>D</a:t>
            </a:r>
            <a:endParaRPr lang="zh-CN" altLang="en-US" dirty="0">
              <a:solidFill>
                <a:srgbClr val="FFFFFF"/>
              </a:solidFill>
              <a:latin typeface="Arial" panose="020B0604020202020204" pitchFamily="34" charset="0"/>
              <a:ea typeface="黑体" panose="02010609060101010101" charset="-122"/>
              <a:cs typeface="Arial" panose="020B0604020202020204" pitchFamily="34" charset="0"/>
            </a:endParaRPr>
          </a:p>
        </p:txBody>
      </p:sp>
      <p:sp>
        <p:nvSpPr>
          <p:cNvPr id="35" name="矩形 34">
            <a:extLst>
              <a:ext uri="{FF2B5EF4-FFF2-40B4-BE49-F238E27FC236}">
                <a16:creationId xmlns:a16="http://schemas.microsoft.com/office/drawing/2014/main" id="{80D91D55-DB67-5F43-A507-719D890D227E}"/>
              </a:ext>
            </a:extLst>
          </p:cNvPr>
          <p:cNvSpPr/>
          <p:nvPr/>
        </p:nvSpPr>
        <p:spPr>
          <a:xfrm>
            <a:off x="2169237" y="5832143"/>
            <a:ext cx="3857635" cy="580741"/>
          </a:xfrm>
          <a:prstGeom prst="rect">
            <a:avLst/>
          </a:prstGeom>
          <a:noFill/>
          <a:effectLst/>
        </p:spPr>
        <p:txBody>
          <a:bodyPr wrap="square" lIns="68580" tIns="34290" rIns="68580" bIns="34290">
            <a:no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支持总部与加盟店之间结算，结算线上化</a:t>
            </a:r>
          </a:p>
        </p:txBody>
      </p:sp>
      <p:sp>
        <p:nvSpPr>
          <p:cNvPr id="36" name="文本框 35">
            <a:extLst>
              <a:ext uri="{FF2B5EF4-FFF2-40B4-BE49-F238E27FC236}">
                <a16:creationId xmlns:a16="http://schemas.microsoft.com/office/drawing/2014/main" id="{517F8884-2538-EF42-B275-8D197898FED5}"/>
              </a:ext>
            </a:extLst>
          </p:cNvPr>
          <p:cNvSpPr txBox="1"/>
          <p:nvPr/>
        </p:nvSpPr>
        <p:spPr>
          <a:xfrm>
            <a:off x="2173242" y="5416957"/>
            <a:ext cx="208306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加盟结算</a:t>
            </a:r>
          </a:p>
        </p:txBody>
      </p:sp>
      <p:pic>
        <p:nvPicPr>
          <p:cNvPr id="37" name="图片 36">
            <a:extLst>
              <a:ext uri="{FF2B5EF4-FFF2-40B4-BE49-F238E27FC236}">
                <a16:creationId xmlns:a16="http://schemas.microsoft.com/office/drawing/2014/main" id="{D08A234A-2CD2-8941-B1E9-E4FEE71D6004}"/>
              </a:ext>
            </a:extLst>
          </p:cNvPr>
          <p:cNvPicPr>
            <a:picLocks noChangeAspect="1"/>
          </p:cNvPicPr>
          <p:nvPr>
            <p:custDataLst>
              <p:tags r:id="rId5"/>
            </p:custDataLst>
          </p:nvPr>
        </p:nvPicPr>
        <p:blipFill>
          <a:blip r:embed="rId7" cstate="print">
            <a:extLst>
              <a:ext uri="{28A0092B-C50C-407E-A947-70E740481C1C}">
                <a14:useLocalDpi xmlns:a14="http://schemas.microsoft.com/office/drawing/2010/main" val="0"/>
              </a:ext>
            </a:extLst>
          </a:blip>
          <a:srcRect/>
          <a:stretch>
            <a:fillRect/>
          </a:stretch>
        </p:blipFill>
        <p:spPr>
          <a:xfrm>
            <a:off x="7234520" y="1972241"/>
            <a:ext cx="4225960" cy="4225960"/>
          </a:xfrm>
          <a:prstGeom prst="rect">
            <a:avLst/>
          </a:prstGeom>
        </p:spPr>
      </p:pic>
    </p:spTree>
    <p:extLst>
      <p:ext uri="{BB962C8B-B14F-4D97-AF65-F5344CB8AC3E}">
        <p14:creationId xmlns:p14="http://schemas.microsoft.com/office/powerpoint/2010/main" val="915522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heel(1)">
                                      <p:cBhvr>
                                        <p:cTn id="7"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不同角色员工管理</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89" name="TextBox 127">
            <a:extLst>
              <a:ext uri="{FF2B5EF4-FFF2-40B4-BE49-F238E27FC236}">
                <a16:creationId xmlns:a16="http://schemas.microsoft.com/office/drawing/2014/main" id="{DD75FAEF-658A-4B47-B6E5-4976C66F8E4F}"/>
              </a:ext>
            </a:extLst>
          </p:cNvPr>
          <p:cNvSpPr txBox="1"/>
          <p:nvPr/>
        </p:nvSpPr>
        <p:spPr>
          <a:xfrm>
            <a:off x="6033525" y="4285757"/>
            <a:ext cx="4674984" cy="1881156"/>
          </a:xfrm>
          <a:prstGeom prst="rect">
            <a:avLst/>
          </a:prstGeom>
          <a:noFill/>
        </p:spPr>
        <p:txBody>
          <a:bodyPr wrap="square" rtlCol="0">
            <a:spAutoFit/>
          </a:bodyPr>
          <a:lstStyle/>
          <a:p>
            <a:pPr>
              <a:lnSpc>
                <a:spcPct val="15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Levenim MT" pitchFamily="2" charset="-79"/>
                <a:sym typeface="+mn-ea"/>
              </a:rPr>
              <a:t>系统内置高级管理员（老板）、普通管理员（店长）、财务、运营、商品管理员、仓管、收银员、普通员工等总部和门店角色，均可授予不同的权限，也支持临时授权，员工各司其职，提高工作效率的同时也可避免经营风险。</a:t>
            </a:r>
          </a:p>
        </p:txBody>
      </p:sp>
      <p:grpSp>
        <p:nvGrpSpPr>
          <p:cNvPr id="90" name="组合 89">
            <a:extLst>
              <a:ext uri="{FF2B5EF4-FFF2-40B4-BE49-F238E27FC236}">
                <a16:creationId xmlns:a16="http://schemas.microsoft.com/office/drawing/2014/main" id="{8F5AF7C6-5757-B648-B953-34B589CC8535}"/>
              </a:ext>
            </a:extLst>
          </p:cNvPr>
          <p:cNvGrpSpPr/>
          <p:nvPr/>
        </p:nvGrpSpPr>
        <p:grpSpPr>
          <a:xfrm>
            <a:off x="1183271" y="1652494"/>
            <a:ext cx="4121237" cy="4397785"/>
            <a:chOff x="3705225" y="1104900"/>
            <a:chExt cx="4737100" cy="5054600"/>
          </a:xfrm>
        </p:grpSpPr>
        <p:sp>
          <p:nvSpPr>
            <p:cNvPr id="91" name="椭圆 63">
              <a:extLst>
                <a:ext uri="{FF2B5EF4-FFF2-40B4-BE49-F238E27FC236}">
                  <a16:creationId xmlns:a16="http://schemas.microsoft.com/office/drawing/2014/main" id="{D2545B4C-B6ED-9E4A-BCF7-F818E9212F93}"/>
                </a:ext>
              </a:extLst>
            </p:cNvPr>
            <p:cNvSpPr>
              <a:spLocks noChangeArrowheads="1"/>
            </p:cNvSpPr>
            <p:nvPr/>
          </p:nvSpPr>
          <p:spPr bwMode="auto">
            <a:xfrm>
              <a:off x="3705225" y="1273175"/>
              <a:ext cx="4737100" cy="4737100"/>
            </a:xfrm>
            <a:prstGeom prst="ellipse">
              <a:avLst/>
            </a:prstGeom>
            <a:noFill/>
            <a:ln w="19050" cap="flat" cmpd="sng">
              <a:solidFill>
                <a:srgbClr val="91D3EA"/>
              </a:solidFill>
              <a:prstDash val="sysDot"/>
              <a:bevel/>
            </a:ln>
          </p:spPr>
          <p:txBody>
            <a:bodyPr anchor="ctr"/>
            <a:lstStyle/>
            <a:p>
              <a:pPr algn="ctr"/>
              <a:endParaRPr lang="zh-CN" altLang="zh-CN">
                <a:solidFill>
                  <a:srgbClr val="FFFFFF"/>
                </a:solidFill>
              </a:endParaRPr>
            </a:p>
          </p:txBody>
        </p:sp>
        <p:sp useBgFill="1">
          <p:nvSpPr>
            <p:cNvPr id="92" name="椭圆 2">
              <a:extLst>
                <a:ext uri="{FF2B5EF4-FFF2-40B4-BE49-F238E27FC236}">
                  <a16:creationId xmlns:a16="http://schemas.microsoft.com/office/drawing/2014/main" id="{3EF6607B-54A1-B447-85E1-CB9B66BCA775}"/>
                </a:ext>
              </a:extLst>
            </p:cNvPr>
            <p:cNvSpPr>
              <a:spLocks noChangeArrowheads="1"/>
            </p:cNvSpPr>
            <p:nvPr/>
          </p:nvSpPr>
          <p:spPr bwMode="auto">
            <a:xfrm>
              <a:off x="3903663" y="1471613"/>
              <a:ext cx="4341812" cy="4341812"/>
            </a:xfrm>
            <a:prstGeom prst="ellipse">
              <a:avLst/>
            </a:prstGeom>
            <a:ln w="25400" cap="flat" cmpd="sng">
              <a:solidFill>
                <a:srgbClr val="28A9D6"/>
              </a:solidFill>
              <a:bevel/>
            </a:ln>
          </p:spPr>
          <p:txBody>
            <a:bodyPr anchor="ctr"/>
            <a:lstStyle/>
            <a:p>
              <a:pPr algn="ctr"/>
              <a:endParaRPr lang="zh-CN" altLang="zh-CN">
                <a:solidFill>
                  <a:srgbClr val="FFFFFF"/>
                </a:solidFill>
              </a:endParaRPr>
            </a:p>
          </p:txBody>
        </p:sp>
        <p:sp useBgFill="1">
          <p:nvSpPr>
            <p:cNvPr id="93" name="椭圆 3">
              <a:extLst>
                <a:ext uri="{FF2B5EF4-FFF2-40B4-BE49-F238E27FC236}">
                  <a16:creationId xmlns:a16="http://schemas.microsoft.com/office/drawing/2014/main" id="{34B3C1D8-E89D-7342-A971-1E9C06BA8D17}"/>
                </a:ext>
              </a:extLst>
            </p:cNvPr>
            <p:cNvSpPr>
              <a:spLocks noChangeArrowheads="1"/>
            </p:cNvSpPr>
            <p:nvPr/>
          </p:nvSpPr>
          <p:spPr bwMode="auto">
            <a:xfrm rot="7200000">
              <a:off x="7555707" y="4309269"/>
              <a:ext cx="779462" cy="781050"/>
            </a:xfrm>
            <a:prstGeom prst="ellipse">
              <a:avLst/>
            </a:prstGeom>
            <a:ln w="25400" cap="flat" cmpd="sng">
              <a:solidFill>
                <a:srgbClr val="28A9D6"/>
              </a:solidFill>
              <a:bevel/>
            </a:ln>
          </p:spPr>
          <p:txBody>
            <a:bodyPr anchor="ctr"/>
            <a:lstStyle/>
            <a:p>
              <a:pPr algn="ctr"/>
              <a:endParaRPr lang="zh-CN" altLang="zh-CN">
                <a:solidFill>
                  <a:srgbClr val="FFFFFF"/>
                </a:solidFill>
              </a:endParaRPr>
            </a:p>
          </p:txBody>
        </p:sp>
        <p:sp useBgFill="1">
          <p:nvSpPr>
            <p:cNvPr id="94" name="椭圆 4">
              <a:extLst>
                <a:ext uri="{FF2B5EF4-FFF2-40B4-BE49-F238E27FC236}">
                  <a16:creationId xmlns:a16="http://schemas.microsoft.com/office/drawing/2014/main" id="{2B3AB11E-1209-8B43-B54B-F664662A4AD8}"/>
                </a:ext>
              </a:extLst>
            </p:cNvPr>
            <p:cNvSpPr>
              <a:spLocks noChangeArrowheads="1"/>
            </p:cNvSpPr>
            <p:nvPr/>
          </p:nvSpPr>
          <p:spPr bwMode="auto">
            <a:xfrm rot="3600000">
              <a:off x="7554913" y="2224088"/>
              <a:ext cx="781050" cy="781050"/>
            </a:xfrm>
            <a:prstGeom prst="ellipse">
              <a:avLst/>
            </a:prstGeom>
            <a:ln w="25400" cap="flat" cmpd="sng">
              <a:solidFill>
                <a:srgbClr val="28A9D6"/>
              </a:solidFill>
              <a:bevel/>
            </a:ln>
          </p:spPr>
          <p:txBody>
            <a:bodyPr anchor="ctr"/>
            <a:lstStyle/>
            <a:p>
              <a:pPr algn="ctr"/>
              <a:endParaRPr lang="zh-CN" altLang="zh-CN">
                <a:solidFill>
                  <a:srgbClr val="FFFFFF"/>
                </a:solidFill>
              </a:endParaRPr>
            </a:p>
          </p:txBody>
        </p:sp>
        <p:sp useBgFill="1">
          <p:nvSpPr>
            <p:cNvPr id="95" name="椭圆 5">
              <a:extLst>
                <a:ext uri="{FF2B5EF4-FFF2-40B4-BE49-F238E27FC236}">
                  <a16:creationId xmlns:a16="http://schemas.microsoft.com/office/drawing/2014/main" id="{CF1E52E8-6ADE-A741-A517-A39C03298852}"/>
                </a:ext>
              </a:extLst>
            </p:cNvPr>
            <p:cNvSpPr>
              <a:spLocks noChangeArrowheads="1"/>
            </p:cNvSpPr>
            <p:nvPr/>
          </p:nvSpPr>
          <p:spPr bwMode="auto">
            <a:xfrm>
              <a:off x="5705475" y="1104900"/>
              <a:ext cx="781050" cy="781050"/>
            </a:xfrm>
            <a:prstGeom prst="ellipse">
              <a:avLst/>
            </a:prstGeom>
            <a:ln w="25400" cap="flat" cmpd="sng">
              <a:solidFill>
                <a:srgbClr val="28A9D6"/>
              </a:solidFill>
              <a:bevel/>
            </a:ln>
          </p:spPr>
          <p:txBody>
            <a:bodyPr anchor="ctr"/>
            <a:lstStyle/>
            <a:p>
              <a:pPr algn="ctr"/>
              <a:endParaRPr lang="zh-CN" altLang="zh-CN">
                <a:solidFill>
                  <a:srgbClr val="FFFFFF"/>
                </a:solidFill>
              </a:endParaRPr>
            </a:p>
          </p:txBody>
        </p:sp>
        <p:sp useBgFill="1">
          <p:nvSpPr>
            <p:cNvPr id="96" name="椭圆 6">
              <a:extLst>
                <a:ext uri="{FF2B5EF4-FFF2-40B4-BE49-F238E27FC236}">
                  <a16:creationId xmlns:a16="http://schemas.microsoft.com/office/drawing/2014/main" id="{23B64502-6715-BD4F-A293-35B39DF28B0E}"/>
                </a:ext>
              </a:extLst>
            </p:cNvPr>
            <p:cNvSpPr>
              <a:spLocks noChangeArrowheads="1"/>
            </p:cNvSpPr>
            <p:nvPr/>
          </p:nvSpPr>
          <p:spPr bwMode="auto">
            <a:xfrm rot="18000000">
              <a:off x="3855244" y="2172494"/>
              <a:ext cx="779462" cy="781050"/>
            </a:xfrm>
            <a:prstGeom prst="ellipse">
              <a:avLst/>
            </a:prstGeom>
            <a:ln w="25400" cap="flat" cmpd="sng">
              <a:solidFill>
                <a:srgbClr val="28A9D6"/>
              </a:solidFill>
              <a:bevel/>
            </a:ln>
          </p:spPr>
          <p:txBody>
            <a:bodyPr anchor="ctr"/>
            <a:lstStyle/>
            <a:p>
              <a:pPr algn="ctr"/>
              <a:endParaRPr lang="zh-CN" altLang="zh-CN">
                <a:solidFill>
                  <a:srgbClr val="FFFFFF"/>
                </a:solidFill>
              </a:endParaRPr>
            </a:p>
          </p:txBody>
        </p:sp>
        <p:sp useBgFill="1">
          <p:nvSpPr>
            <p:cNvPr id="97" name="椭圆 7">
              <a:extLst>
                <a:ext uri="{FF2B5EF4-FFF2-40B4-BE49-F238E27FC236}">
                  <a16:creationId xmlns:a16="http://schemas.microsoft.com/office/drawing/2014/main" id="{62D53E96-7A0C-D545-A97A-D53E9FB716DD}"/>
                </a:ext>
              </a:extLst>
            </p:cNvPr>
            <p:cNvSpPr>
              <a:spLocks noChangeArrowheads="1"/>
            </p:cNvSpPr>
            <p:nvPr/>
          </p:nvSpPr>
          <p:spPr bwMode="auto">
            <a:xfrm rot="14400000">
              <a:off x="3848894" y="4315619"/>
              <a:ext cx="779462" cy="781050"/>
            </a:xfrm>
            <a:prstGeom prst="ellipse">
              <a:avLst/>
            </a:prstGeom>
            <a:ln w="25400" cap="flat" cmpd="sng">
              <a:solidFill>
                <a:srgbClr val="28A9D6"/>
              </a:solidFill>
              <a:bevel/>
            </a:ln>
          </p:spPr>
          <p:txBody>
            <a:bodyPr anchor="ctr"/>
            <a:lstStyle/>
            <a:p>
              <a:pPr algn="ctr"/>
              <a:endParaRPr lang="zh-CN" altLang="zh-CN">
                <a:solidFill>
                  <a:srgbClr val="FFFFFF"/>
                </a:solidFill>
              </a:endParaRPr>
            </a:p>
          </p:txBody>
        </p:sp>
        <p:sp useBgFill="1">
          <p:nvSpPr>
            <p:cNvPr id="98" name="椭圆 8">
              <a:extLst>
                <a:ext uri="{FF2B5EF4-FFF2-40B4-BE49-F238E27FC236}">
                  <a16:creationId xmlns:a16="http://schemas.microsoft.com/office/drawing/2014/main" id="{A29CFA57-3F4A-3545-8F32-66806D18FF61}"/>
                </a:ext>
              </a:extLst>
            </p:cNvPr>
            <p:cNvSpPr>
              <a:spLocks noChangeArrowheads="1"/>
            </p:cNvSpPr>
            <p:nvPr/>
          </p:nvSpPr>
          <p:spPr bwMode="auto">
            <a:xfrm rot="10800000">
              <a:off x="5705475" y="5378450"/>
              <a:ext cx="781050" cy="781050"/>
            </a:xfrm>
            <a:prstGeom prst="ellipse">
              <a:avLst/>
            </a:prstGeom>
            <a:ln w="25400" cap="flat" cmpd="sng">
              <a:solidFill>
                <a:srgbClr val="28A9D6"/>
              </a:solidFill>
              <a:bevel/>
            </a:ln>
          </p:spPr>
          <p:txBody>
            <a:bodyPr anchor="ctr"/>
            <a:lstStyle/>
            <a:p>
              <a:pPr algn="ctr"/>
              <a:endParaRPr lang="zh-CN" altLang="zh-CN">
                <a:solidFill>
                  <a:srgbClr val="FFFFFF"/>
                </a:solidFill>
              </a:endParaRPr>
            </a:p>
          </p:txBody>
        </p:sp>
        <p:grpSp>
          <p:nvGrpSpPr>
            <p:cNvPr id="99" name="组合 9">
              <a:extLst>
                <a:ext uri="{FF2B5EF4-FFF2-40B4-BE49-F238E27FC236}">
                  <a16:creationId xmlns:a16="http://schemas.microsoft.com/office/drawing/2014/main" id="{F13AF77A-78CF-B343-8859-A00205D175F8}"/>
                </a:ext>
              </a:extLst>
            </p:cNvPr>
            <p:cNvGrpSpPr/>
            <p:nvPr/>
          </p:nvGrpSpPr>
          <p:grpSpPr bwMode="auto">
            <a:xfrm>
              <a:off x="4579938" y="2109788"/>
              <a:ext cx="3021012" cy="3022600"/>
              <a:chOff x="0" y="0"/>
              <a:chExt cx="2958730" cy="2958734"/>
            </a:xfrm>
          </p:grpSpPr>
          <p:grpSp>
            <p:nvGrpSpPr>
              <p:cNvPr id="136" name="组合 10">
                <a:extLst>
                  <a:ext uri="{FF2B5EF4-FFF2-40B4-BE49-F238E27FC236}">
                    <a16:creationId xmlns:a16="http://schemas.microsoft.com/office/drawing/2014/main" id="{0ACA2796-8EF7-E344-9B37-2274C401048B}"/>
                  </a:ext>
                </a:extLst>
              </p:cNvPr>
              <p:cNvGrpSpPr/>
              <p:nvPr/>
            </p:nvGrpSpPr>
            <p:grpSpPr bwMode="auto">
              <a:xfrm rot="7200000">
                <a:off x="-2" y="624369"/>
                <a:ext cx="2958731" cy="1709997"/>
                <a:chOff x="0" y="0"/>
                <a:chExt cx="2958731" cy="1709997"/>
              </a:xfrm>
            </p:grpSpPr>
            <p:sp useBgFill="1">
              <p:nvSpPr>
                <p:cNvPr id="143" name="任意多边形 17">
                  <a:extLst>
                    <a:ext uri="{FF2B5EF4-FFF2-40B4-BE49-F238E27FC236}">
                      <a16:creationId xmlns:a16="http://schemas.microsoft.com/office/drawing/2014/main" id="{311D2269-99B7-2A45-AAAF-45B853BB5777}"/>
                    </a:ext>
                  </a:extLst>
                </p:cNvPr>
                <p:cNvSpPr>
                  <a:spLocks noChangeArrowheads="1"/>
                </p:cNvSpPr>
                <p:nvPr/>
              </p:nvSpPr>
              <p:spPr bwMode="auto">
                <a:xfrm>
                  <a:off x="0" y="0"/>
                  <a:ext cx="2958731" cy="855001"/>
                </a:xfrm>
                <a:custGeom>
                  <a:avLst/>
                  <a:gdLst>
                    <a:gd name="T0" fmla="*/ 2958730 w 2958730"/>
                    <a:gd name="T1" fmla="*/ 0 h 855000"/>
                    <a:gd name="T2" fmla="*/ 2897324 w 2958730"/>
                    <a:gd name="T3" fmla="*/ 101077 h 855000"/>
                    <a:gd name="T4" fmla="*/ 1479365 w 2958730"/>
                    <a:gd name="T5" fmla="*/ 855000 h 855000"/>
                    <a:gd name="T6" fmla="*/ 61406 w 2958730"/>
                    <a:gd name="T7" fmla="*/ 101077 h 855000"/>
                    <a:gd name="T8" fmla="*/ 0 w 2958730"/>
                    <a:gd name="T9" fmla="*/ 0 h 855000"/>
                    <a:gd name="T10" fmla="*/ 0 60000 65536"/>
                    <a:gd name="T11" fmla="*/ 0 60000 65536"/>
                    <a:gd name="T12" fmla="*/ 0 60000 65536"/>
                    <a:gd name="T13" fmla="*/ 0 60000 65536"/>
                    <a:gd name="T14" fmla="*/ 0 60000 65536"/>
                    <a:gd name="T15" fmla="*/ 0 w 2958730"/>
                    <a:gd name="T16" fmla="*/ 0 h 855000"/>
                    <a:gd name="T17" fmla="*/ 2958730 w 2958730"/>
                    <a:gd name="T18" fmla="*/ 855000 h 855000"/>
                  </a:gdLst>
                  <a:ahLst/>
                  <a:cxnLst>
                    <a:cxn ang="T10">
                      <a:pos x="T0" y="T1"/>
                    </a:cxn>
                    <a:cxn ang="T11">
                      <a:pos x="T2" y="T3"/>
                    </a:cxn>
                    <a:cxn ang="T12">
                      <a:pos x="T4" y="T5"/>
                    </a:cxn>
                    <a:cxn ang="T13">
                      <a:pos x="T6" y="T7"/>
                    </a:cxn>
                    <a:cxn ang="T14">
                      <a:pos x="T8" y="T9"/>
                    </a:cxn>
                  </a:cxnLst>
                  <a:rect l="T15" t="T16" r="T17" b="T18"/>
                  <a:pathLst>
                    <a:path w="2958730" h="855000">
                      <a:moveTo>
                        <a:pt x="2958730" y="0"/>
                      </a:moveTo>
                      <a:lnTo>
                        <a:pt x="2897324" y="101077"/>
                      </a:lnTo>
                      <a:cubicBezTo>
                        <a:pt x="2590025" y="555940"/>
                        <a:pt x="2069619" y="855000"/>
                        <a:pt x="1479365" y="855000"/>
                      </a:cubicBezTo>
                      <a:cubicBezTo>
                        <a:pt x="889111" y="855000"/>
                        <a:pt x="368706" y="555940"/>
                        <a:pt x="61406" y="101077"/>
                      </a:cubicBezTo>
                      <a:lnTo>
                        <a:pt x="0" y="0"/>
                      </a:lnTo>
                    </a:path>
                  </a:pathLst>
                </a:custGeom>
                <a:ln w="9525" cap="rnd" cmpd="sng">
                  <a:solidFill>
                    <a:srgbClr val="4DB8DD"/>
                  </a:solidFill>
                  <a:prstDash val="sysDot"/>
                  <a:bevel/>
                </a:ln>
              </p:spPr>
              <p:txBody>
                <a:bodyPr anchor="ctr"/>
                <a:lstStyle/>
                <a:p>
                  <a:pPr algn="ctr"/>
                  <a:endParaRPr lang="zh-CN" altLang="zh-CN">
                    <a:solidFill>
                      <a:srgbClr val="FFFFFF"/>
                    </a:solidFill>
                  </a:endParaRPr>
                </a:p>
              </p:txBody>
            </p:sp>
            <p:sp useBgFill="1">
              <p:nvSpPr>
                <p:cNvPr id="144" name="任意多边形 18">
                  <a:extLst>
                    <a:ext uri="{FF2B5EF4-FFF2-40B4-BE49-F238E27FC236}">
                      <a16:creationId xmlns:a16="http://schemas.microsoft.com/office/drawing/2014/main" id="{28FCBC94-F872-7943-A9AB-3E346E9DA2F0}"/>
                    </a:ext>
                  </a:extLst>
                </p:cNvPr>
                <p:cNvSpPr>
                  <a:spLocks noChangeArrowheads="1"/>
                </p:cNvSpPr>
                <p:nvPr/>
              </p:nvSpPr>
              <p:spPr bwMode="auto">
                <a:xfrm>
                  <a:off x="0" y="854996"/>
                  <a:ext cx="2958731" cy="855001"/>
                </a:xfrm>
                <a:custGeom>
                  <a:avLst/>
                  <a:gdLst>
                    <a:gd name="T0" fmla="*/ 0 w 2958730"/>
                    <a:gd name="T1" fmla="*/ 855000 h 855000"/>
                    <a:gd name="T2" fmla="*/ 61406 w 2958730"/>
                    <a:gd name="T3" fmla="*/ 753923 h 855000"/>
                    <a:gd name="T4" fmla="*/ 1479365 w 2958730"/>
                    <a:gd name="T5" fmla="*/ 0 h 855000"/>
                    <a:gd name="T6" fmla="*/ 2897324 w 2958730"/>
                    <a:gd name="T7" fmla="*/ 753923 h 855000"/>
                    <a:gd name="T8" fmla="*/ 2958730 w 2958730"/>
                    <a:gd name="T9" fmla="*/ 855000 h 855000"/>
                    <a:gd name="T10" fmla="*/ 0 60000 65536"/>
                    <a:gd name="T11" fmla="*/ 0 60000 65536"/>
                    <a:gd name="T12" fmla="*/ 0 60000 65536"/>
                    <a:gd name="T13" fmla="*/ 0 60000 65536"/>
                    <a:gd name="T14" fmla="*/ 0 60000 65536"/>
                    <a:gd name="T15" fmla="*/ 0 w 2958730"/>
                    <a:gd name="T16" fmla="*/ 0 h 855000"/>
                    <a:gd name="T17" fmla="*/ 2958730 w 2958730"/>
                    <a:gd name="T18" fmla="*/ 855000 h 855000"/>
                  </a:gdLst>
                  <a:ahLst/>
                  <a:cxnLst>
                    <a:cxn ang="T10">
                      <a:pos x="T0" y="T1"/>
                    </a:cxn>
                    <a:cxn ang="T11">
                      <a:pos x="T2" y="T3"/>
                    </a:cxn>
                    <a:cxn ang="T12">
                      <a:pos x="T4" y="T5"/>
                    </a:cxn>
                    <a:cxn ang="T13">
                      <a:pos x="T6" y="T7"/>
                    </a:cxn>
                    <a:cxn ang="T14">
                      <a:pos x="T8" y="T9"/>
                    </a:cxn>
                  </a:cxnLst>
                  <a:rect l="T15" t="T16" r="T17" b="T18"/>
                  <a:pathLst>
                    <a:path w="2958730" h="855000">
                      <a:moveTo>
                        <a:pt x="0" y="855000"/>
                      </a:moveTo>
                      <a:lnTo>
                        <a:pt x="61406" y="753923"/>
                      </a:lnTo>
                      <a:cubicBezTo>
                        <a:pt x="368706" y="299060"/>
                        <a:pt x="889111" y="0"/>
                        <a:pt x="1479365" y="0"/>
                      </a:cubicBezTo>
                      <a:cubicBezTo>
                        <a:pt x="2069619" y="0"/>
                        <a:pt x="2590025" y="299060"/>
                        <a:pt x="2897324" y="753923"/>
                      </a:cubicBezTo>
                      <a:lnTo>
                        <a:pt x="2958730" y="855000"/>
                      </a:lnTo>
                    </a:path>
                  </a:pathLst>
                </a:custGeom>
                <a:ln w="9525" cap="rnd" cmpd="sng">
                  <a:solidFill>
                    <a:srgbClr val="4DB8DD"/>
                  </a:solidFill>
                  <a:prstDash val="sysDot"/>
                  <a:bevel/>
                </a:ln>
              </p:spPr>
              <p:txBody>
                <a:bodyPr anchor="ctr"/>
                <a:lstStyle/>
                <a:p>
                  <a:pPr algn="ctr"/>
                  <a:endParaRPr lang="zh-CN" altLang="zh-CN">
                    <a:solidFill>
                      <a:srgbClr val="FFFFFF"/>
                    </a:solidFill>
                  </a:endParaRPr>
                </a:p>
              </p:txBody>
            </p:sp>
          </p:grpSp>
          <p:grpSp>
            <p:nvGrpSpPr>
              <p:cNvPr id="137" name="组合 11">
                <a:extLst>
                  <a:ext uri="{FF2B5EF4-FFF2-40B4-BE49-F238E27FC236}">
                    <a16:creationId xmlns:a16="http://schemas.microsoft.com/office/drawing/2014/main" id="{9D174D71-0631-CB4A-8A86-A8E46DBEEED8}"/>
                  </a:ext>
                </a:extLst>
              </p:cNvPr>
              <p:cNvGrpSpPr/>
              <p:nvPr/>
            </p:nvGrpSpPr>
            <p:grpSpPr bwMode="auto">
              <a:xfrm rot="14400000">
                <a:off x="-4" y="624367"/>
                <a:ext cx="2958734" cy="1710000"/>
                <a:chOff x="0" y="0"/>
                <a:chExt cx="2958734" cy="1710000"/>
              </a:xfrm>
            </p:grpSpPr>
            <p:sp useBgFill="1">
              <p:nvSpPr>
                <p:cNvPr id="141" name="任意多边形 15">
                  <a:extLst>
                    <a:ext uri="{FF2B5EF4-FFF2-40B4-BE49-F238E27FC236}">
                      <a16:creationId xmlns:a16="http://schemas.microsoft.com/office/drawing/2014/main" id="{8508C759-D522-8E47-966E-E8B46BFE6541}"/>
                    </a:ext>
                  </a:extLst>
                </p:cNvPr>
                <p:cNvSpPr>
                  <a:spLocks noChangeArrowheads="1"/>
                </p:cNvSpPr>
                <p:nvPr/>
              </p:nvSpPr>
              <p:spPr bwMode="auto">
                <a:xfrm>
                  <a:off x="2" y="0"/>
                  <a:ext cx="2958732" cy="855001"/>
                </a:xfrm>
                <a:custGeom>
                  <a:avLst/>
                  <a:gdLst>
                    <a:gd name="T0" fmla="*/ 2958730 w 2958730"/>
                    <a:gd name="T1" fmla="*/ 0 h 855000"/>
                    <a:gd name="T2" fmla="*/ 2897324 w 2958730"/>
                    <a:gd name="T3" fmla="*/ 101077 h 855000"/>
                    <a:gd name="T4" fmla="*/ 1479365 w 2958730"/>
                    <a:gd name="T5" fmla="*/ 855000 h 855000"/>
                    <a:gd name="T6" fmla="*/ 61406 w 2958730"/>
                    <a:gd name="T7" fmla="*/ 101077 h 855000"/>
                    <a:gd name="T8" fmla="*/ 0 w 2958730"/>
                    <a:gd name="T9" fmla="*/ 0 h 855000"/>
                    <a:gd name="T10" fmla="*/ 0 60000 65536"/>
                    <a:gd name="T11" fmla="*/ 0 60000 65536"/>
                    <a:gd name="T12" fmla="*/ 0 60000 65536"/>
                    <a:gd name="T13" fmla="*/ 0 60000 65536"/>
                    <a:gd name="T14" fmla="*/ 0 60000 65536"/>
                    <a:gd name="T15" fmla="*/ 0 w 2958730"/>
                    <a:gd name="T16" fmla="*/ 0 h 855000"/>
                    <a:gd name="T17" fmla="*/ 2958730 w 2958730"/>
                    <a:gd name="T18" fmla="*/ 855000 h 855000"/>
                  </a:gdLst>
                  <a:ahLst/>
                  <a:cxnLst>
                    <a:cxn ang="T10">
                      <a:pos x="T0" y="T1"/>
                    </a:cxn>
                    <a:cxn ang="T11">
                      <a:pos x="T2" y="T3"/>
                    </a:cxn>
                    <a:cxn ang="T12">
                      <a:pos x="T4" y="T5"/>
                    </a:cxn>
                    <a:cxn ang="T13">
                      <a:pos x="T6" y="T7"/>
                    </a:cxn>
                    <a:cxn ang="T14">
                      <a:pos x="T8" y="T9"/>
                    </a:cxn>
                  </a:cxnLst>
                  <a:rect l="T15" t="T16" r="T17" b="T18"/>
                  <a:pathLst>
                    <a:path w="2958730" h="855000">
                      <a:moveTo>
                        <a:pt x="2958730" y="0"/>
                      </a:moveTo>
                      <a:lnTo>
                        <a:pt x="2897324" y="101077"/>
                      </a:lnTo>
                      <a:cubicBezTo>
                        <a:pt x="2590025" y="555940"/>
                        <a:pt x="2069619" y="855000"/>
                        <a:pt x="1479365" y="855000"/>
                      </a:cubicBezTo>
                      <a:cubicBezTo>
                        <a:pt x="889111" y="855000"/>
                        <a:pt x="368706" y="555940"/>
                        <a:pt x="61406" y="101077"/>
                      </a:cubicBezTo>
                      <a:lnTo>
                        <a:pt x="0" y="0"/>
                      </a:lnTo>
                    </a:path>
                  </a:pathLst>
                </a:custGeom>
                <a:ln w="9525" cap="rnd" cmpd="sng">
                  <a:solidFill>
                    <a:srgbClr val="4DB8DD"/>
                  </a:solidFill>
                  <a:prstDash val="sysDot"/>
                  <a:bevel/>
                </a:ln>
              </p:spPr>
              <p:txBody>
                <a:bodyPr anchor="ctr"/>
                <a:lstStyle/>
                <a:p>
                  <a:pPr algn="ctr"/>
                  <a:endParaRPr lang="zh-CN" altLang="zh-CN">
                    <a:solidFill>
                      <a:srgbClr val="FFFFFF"/>
                    </a:solidFill>
                  </a:endParaRPr>
                </a:p>
              </p:txBody>
            </p:sp>
            <p:sp useBgFill="1">
              <p:nvSpPr>
                <p:cNvPr id="142" name="任意多边形 16">
                  <a:extLst>
                    <a:ext uri="{FF2B5EF4-FFF2-40B4-BE49-F238E27FC236}">
                      <a16:creationId xmlns:a16="http://schemas.microsoft.com/office/drawing/2014/main" id="{980C4F9E-4AD3-6440-8646-65B8E22F4A64}"/>
                    </a:ext>
                  </a:extLst>
                </p:cNvPr>
                <p:cNvSpPr>
                  <a:spLocks noChangeArrowheads="1"/>
                </p:cNvSpPr>
                <p:nvPr/>
              </p:nvSpPr>
              <p:spPr bwMode="auto">
                <a:xfrm>
                  <a:off x="0" y="854999"/>
                  <a:ext cx="2958730" cy="855001"/>
                </a:xfrm>
                <a:custGeom>
                  <a:avLst/>
                  <a:gdLst>
                    <a:gd name="T0" fmla="*/ 0 w 2958730"/>
                    <a:gd name="T1" fmla="*/ 855000 h 855000"/>
                    <a:gd name="T2" fmla="*/ 61406 w 2958730"/>
                    <a:gd name="T3" fmla="*/ 753923 h 855000"/>
                    <a:gd name="T4" fmla="*/ 1479365 w 2958730"/>
                    <a:gd name="T5" fmla="*/ 0 h 855000"/>
                    <a:gd name="T6" fmla="*/ 2897324 w 2958730"/>
                    <a:gd name="T7" fmla="*/ 753923 h 855000"/>
                    <a:gd name="T8" fmla="*/ 2958730 w 2958730"/>
                    <a:gd name="T9" fmla="*/ 855000 h 855000"/>
                    <a:gd name="T10" fmla="*/ 0 60000 65536"/>
                    <a:gd name="T11" fmla="*/ 0 60000 65536"/>
                    <a:gd name="T12" fmla="*/ 0 60000 65536"/>
                    <a:gd name="T13" fmla="*/ 0 60000 65536"/>
                    <a:gd name="T14" fmla="*/ 0 60000 65536"/>
                    <a:gd name="T15" fmla="*/ 0 w 2958730"/>
                    <a:gd name="T16" fmla="*/ 0 h 855000"/>
                    <a:gd name="T17" fmla="*/ 2958730 w 2958730"/>
                    <a:gd name="T18" fmla="*/ 855000 h 855000"/>
                  </a:gdLst>
                  <a:ahLst/>
                  <a:cxnLst>
                    <a:cxn ang="T10">
                      <a:pos x="T0" y="T1"/>
                    </a:cxn>
                    <a:cxn ang="T11">
                      <a:pos x="T2" y="T3"/>
                    </a:cxn>
                    <a:cxn ang="T12">
                      <a:pos x="T4" y="T5"/>
                    </a:cxn>
                    <a:cxn ang="T13">
                      <a:pos x="T6" y="T7"/>
                    </a:cxn>
                    <a:cxn ang="T14">
                      <a:pos x="T8" y="T9"/>
                    </a:cxn>
                  </a:cxnLst>
                  <a:rect l="T15" t="T16" r="T17" b="T18"/>
                  <a:pathLst>
                    <a:path w="2958730" h="855000">
                      <a:moveTo>
                        <a:pt x="0" y="855000"/>
                      </a:moveTo>
                      <a:lnTo>
                        <a:pt x="61406" y="753923"/>
                      </a:lnTo>
                      <a:cubicBezTo>
                        <a:pt x="368706" y="299060"/>
                        <a:pt x="889111" y="0"/>
                        <a:pt x="1479365" y="0"/>
                      </a:cubicBezTo>
                      <a:cubicBezTo>
                        <a:pt x="2069619" y="0"/>
                        <a:pt x="2590025" y="299060"/>
                        <a:pt x="2897324" y="753923"/>
                      </a:cubicBezTo>
                      <a:lnTo>
                        <a:pt x="2958730" y="855000"/>
                      </a:lnTo>
                    </a:path>
                  </a:pathLst>
                </a:custGeom>
                <a:ln w="9525" cap="rnd" cmpd="sng">
                  <a:solidFill>
                    <a:srgbClr val="4DB8DD"/>
                  </a:solidFill>
                  <a:prstDash val="sysDot"/>
                  <a:bevel/>
                </a:ln>
              </p:spPr>
              <p:txBody>
                <a:bodyPr anchor="ctr"/>
                <a:lstStyle/>
                <a:p>
                  <a:pPr algn="ctr"/>
                  <a:endParaRPr lang="zh-CN" altLang="zh-CN">
                    <a:solidFill>
                      <a:srgbClr val="FFFFFF"/>
                    </a:solidFill>
                  </a:endParaRPr>
                </a:p>
              </p:txBody>
            </p:sp>
          </p:grpSp>
          <p:grpSp>
            <p:nvGrpSpPr>
              <p:cNvPr id="138" name="组合 12">
                <a:extLst>
                  <a:ext uri="{FF2B5EF4-FFF2-40B4-BE49-F238E27FC236}">
                    <a16:creationId xmlns:a16="http://schemas.microsoft.com/office/drawing/2014/main" id="{32DCA6A9-189E-7148-91CA-2DF1388FED4B}"/>
                  </a:ext>
                </a:extLst>
              </p:cNvPr>
              <p:cNvGrpSpPr/>
              <p:nvPr/>
            </p:nvGrpSpPr>
            <p:grpSpPr bwMode="auto">
              <a:xfrm>
                <a:off x="0" y="624368"/>
                <a:ext cx="2958730" cy="1710000"/>
                <a:chOff x="0" y="0"/>
                <a:chExt cx="2958730" cy="1710000"/>
              </a:xfrm>
            </p:grpSpPr>
            <p:sp useBgFill="1">
              <p:nvSpPr>
                <p:cNvPr id="139" name="任意多边形 13">
                  <a:extLst>
                    <a:ext uri="{FF2B5EF4-FFF2-40B4-BE49-F238E27FC236}">
                      <a16:creationId xmlns:a16="http://schemas.microsoft.com/office/drawing/2014/main" id="{003B4039-C4CD-464E-B58F-41EECCE8F789}"/>
                    </a:ext>
                  </a:extLst>
                </p:cNvPr>
                <p:cNvSpPr>
                  <a:spLocks noChangeArrowheads="1"/>
                </p:cNvSpPr>
                <p:nvPr/>
              </p:nvSpPr>
              <p:spPr bwMode="auto">
                <a:xfrm>
                  <a:off x="0" y="0"/>
                  <a:ext cx="2958730" cy="855001"/>
                </a:xfrm>
                <a:custGeom>
                  <a:avLst/>
                  <a:gdLst>
                    <a:gd name="T0" fmla="*/ 2958730 w 2958730"/>
                    <a:gd name="T1" fmla="*/ 0 h 855000"/>
                    <a:gd name="T2" fmla="*/ 2897324 w 2958730"/>
                    <a:gd name="T3" fmla="*/ 101077 h 855000"/>
                    <a:gd name="T4" fmla="*/ 1479365 w 2958730"/>
                    <a:gd name="T5" fmla="*/ 855000 h 855000"/>
                    <a:gd name="T6" fmla="*/ 61406 w 2958730"/>
                    <a:gd name="T7" fmla="*/ 101077 h 855000"/>
                    <a:gd name="T8" fmla="*/ 0 w 2958730"/>
                    <a:gd name="T9" fmla="*/ 0 h 855000"/>
                    <a:gd name="T10" fmla="*/ 0 60000 65536"/>
                    <a:gd name="T11" fmla="*/ 0 60000 65536"/>
                    <a:gd name="T12" fmla="*/ 0 60000 65536"/>
                    <a:gd name="T13" fmla="*/ 0 60000 65536"/>
                    <a:gd name="T14" fmla="*/ 0 60000 65536"/>
                    <a:gd name="T15" fmla="*/ 0 w 2958730"/>
                    <a:gd name="T16" fmla="*/ 0 h 855000"/>
                    <a:gd name="T17" fmla="*/ 2958730 w 2958730"/>
                    <a:gd name="T18" fmla="*/ 855000 h 855000"/>
                  </a:gdLst>
                  <a:ahLst/>
                  <a:cxnLst>
                    <a:cxn ang="T10">
                      <a:pos x="T0" y="T1"/>
                    </a:cxn>
                    <a:cxn ang="T11">
                      <a:pos x="T2" y="T3"/>
                    </a:cxn>
                    <a:cxn ang="T12">
                      <a:pos x="T4" y="T5"/>
                    </a:cxn>
                    <a:cxn ang="T13">
                      <a:pos x="T6" y="T7"/>
                    </a:cxn>
                    <a:cxn ang="T14">
                      <a:pos x="T8" y="T9"/>
                    </a:cxn>
                  </a:cxnLst>
                  <a:rect l="T15" t="T16" r="T17" b="T18"/>
                  <a:pathLst>
                    <a:path w="2958730" h="855000">
                      <a:moveTo>
                        <a:pt x="2958730" y="0"/>
                      </a:moveTo>
                      <a:lnTo>
                        <a:pt x="2897324" y="101077"/>
                      </a:lnTo>
                      <a:cubicBezTo>
                        <a:pt x="2590025" y="555940"/>
                        <a:pt x="2069619" y="855000"/>
                        <a:pt x="1479365" y="855000"/>
                      </a:cubicBezTo>
                      <a:cubicBezTo>
                        <a:pt x="889111" y="855000"/>
                        <a:pt x="368706" y="555940"/>
                        <a:pt x="61406" y="101077"/>
                      </a:cubicBezTo>
                      <a:lnTo>
                        <a:pt x="0" y="0"/>
                      </a:lnTo>
                    </a:path>
                  </a:pathLst>
                </a:custGeom>
                <a:ln w="9525" cap="rnd" cmpd="sng">
                  <a:solidFill>
                    <a:srgbClr val="4DB8DD"/>
                  </a:solidFill>
                  <a:prstDash val="sysDot"/>
                  <a:bevel/>
                </a:ln>
              </p:spPr>
              <p:txBody>
                <a:bodyPr anchor="ctr"/>
                <a:lstStyle/>
                <a:p>
                  <a:pPr algn="ctr"/>
                  <a:endParaRPr lang="zh-CN" altLang="zh-CN">
                    <a:solidFill>
                      <a:srgbClr val="FFFFFF"/>
                    </a:solidFill>
                  </a:endParaRPr>
                </a:p>
              </p:txBody>
            </p:sp>
            <p:sp useBgFill="1">
              <p:nvSpPr>
                <p:cNvPr id="140" name="任意多边形 14">
                  <a:extLst>
                    <a:ext uri="{FF2B5EF4-FFF2-40B4-BE49-F238E27FC236}">
                      <a16:creationId xmlns:a16="http://schemas.microsoft.com/office/drawing/2014/main" id="{4BD3058D-C5E5-C043-A7A5-67DFBBDF0113}"/>
                    </a:ext>
                  </a:extLst>
                </p:cNvPr>
                <p:cNvSpPr>
                  <a:spLocks noChangeArrowheads="1"/>
                </p:cNvSpPr>
                <p:nvPr/>
              </p:nvSpPr>
              <p:spPr bwMode="auto">
                <a:xfrm>
                  <a:off x="0" y="854999"/>
                  <a:ext cx="2958730" cy="855001"/>
                </a:xfrm>
                <a:custGeom>
                  <a:avLst/>
                  <a:gdLst>
                    <a:gd name="T0" fmla="*/ 0 w 2958730"/>
                    <a:gd name="T1" fmla="*/ 855000 h 855001"/>
                    <a:gd name="T2" fmla="*/ 61406 w 2958730"/>
                    <a:gd name="T3" fmla="*/ 753923 h 855001"/>
                    <a:gd name="T4" fmla="*/ 1479365 w 2958730"/>
                    <a:gd name="T5" fmla="*/ 0 h 855001"/>
                    <a:gd name="T6" fmla="*/ 2897324 w 2958730"/>
                    <a:gd name="T7" fmla="*/ 753923 h 855001"/>
                    <a:gd name="T8" fmla="*/ 2958730 w 2958730"/>
                    <a:gd name="T9" fmla="*/ 855000 h 855001"/>
                    <a:gd name="T10" fmla="*/ 0 60000 65536"/>
                    <a:gd name="T11" fmla="*/ 0 60000 65536"/>
                    <a:gd name="T12" fmla="*/ 0 60000 65536"/>
                    <a:gd name="T13" fmla="*/ 0 60000 65536"/>
                    <a:gd name="T14" fmla="*/ 0 60000 65536"/>
                    <a:gd name="T15" fmla="*/ 0 w 2958730"/>
                    <a:gd name="T16" fmla="*/ 0 h 855001"/>
                    <a:gd name="T17" fmla="*/ 2958730 w 2958730"/>
                    <a:gd name="T18" fmla="*/ 855001 h 855001"/>
                  </a:gdLst>
                  <a:ahLst/>
                  <a:cxnLst>
                    <a:cxn ang="T10">
                      <a:pos x="T0" y="T1"/>
                    </a:cxn>
                    <a:cxn ang="T11">
                      <a:pos x="T2" y="T3"/>
                    </a:cxn>
                    <a:cxn ang="T12">
                      <a:pos x="T4" y="T5"/>
                    </a:cxn>
                    <a:cxn ang="T13">
                      <a:pos x="T6" y="T7"/>
                    </a:cxn>
                    <a:cxn ang="T14">
                      <a:pos x="T8" y="T9"/>
                    </a:cxn>
                  </a:cxnLst>
                  <a:rect l="T15" t="T16" r="T17" b="T18"/>
                  <a:pathLst>
                    <a:path w="2958730" h="855001">
                      <a:moveTo>
                        <a:pt x="0" y="855000"/>
                      </a:moveTo>
                      <a:lnTo>
                        <a:pt x="61406" y="753923"/>
                      </a:lnTo>
                      <a:cubicBezTo>
                        <a:pt x="368706" y="299060"/>
                        <a:pt x="889111" y="0"/>
                        <a:pt x="1479365" y="0"/>
                      </a:cubicBezTo>
                      <a:cubicBezTo>
                        <a:pt x="2069619" y="0"/>
                        <a:pt x="2590025" y="299060"/>
                        <a:pt x="2897324" y="753923"/>
                      </a:cubicBezTo>
                      <a:lnTo>
                        <a:pt x="2958730" y="855000"/>
                      </a:lnTo>
                    </a:path>
                  </a:pathLst>
                </a:custGeom>
                <a:ln w="9525" cap="rnd" cmpd="sng">
                  <a:solidFill>
                    <a:srgbClr val="4DB8DD"/>
                  </a:solidFill>
                  <a:prstDash val="sysDot"/>
                  <a:bevel/>
                </a:ln>
              </p:spPr>
              <p:txBody>
                <a:bodyPr anchor="ctr"/>
                <a:lstStyle/>
                <a:p>
                  <a:pPr algn="ctr"/>
                  <a:endParaRPr lang="zh-CN" altLang="zh-CN">
                    <a:solidFill>
                      <a:srgbClr val="FFFFFF"/>
                    </a:solidFill>
                  </a:endParaRPr>
                </a:p>
              </p:txBody>
            </p:sp>
          </p:grpSp>
        </p:grpSp>
        <p:sp>
          <p:nvSpPr>
            <p:cNvPr id="100" name="文本框 25">
              <a:extLst>
                <a:ext uri="{FF2B5EF4-FFF2-40B4-BE49-F238E27FC236}">
                  <a16:creationId xmlns:a16="http://schemas.microsoft.com/office/drawing/2014/main" id="{3E5CA804-D5BD-944C-A971-7FC1EC40A67E}"/>
                </a:ext>
              </a:extLst>
            </p:cNvPr>
            <p:cNvSpPr>
              <a:spLocks noChangeArrowheads="1"/>
            </p:cNvSpPr>
            <p:nvPr/>
          </p:nvSpPr>
          <p:spPr bwMode="auto">
            <a:xfrm>
              <a:off x="5384801" y="1885950"/>
              <a:ext cx="1431925" cy="424492"/>
            </a:xfrm>
            <a:prstGeom prst="rect">
              <a:avLst/>
            </a:prstGeom>
            <a:noFill/>
            <a:ln w="9525">
              <a:noFill/>
              <a:miter lim="800000"/>
            </a:ln>
          </p:spPr>
          <p:txBody>
            <a:bodyPr>
              <a:spAutoFit/>
            </a:bodyPr>
            <a:lstStyle/>
            <a:p>
              <a:pPr algn="ctr"/>
              <a:r>
                <a:rPr lang="zh-CN" altLang="en-US" b="1" dirty="0">
                  <a:solidFill>
                    <a:srgbClr val="78797B"/>
                  </a:solidFill>
                  <a:latin typeface="Copperplate Gothic Bold" panose="020E0705020206020404" charset="0"/>
                  <a:ea typeface="黑体" panose="02010609060101010101" pitchFamily="49" charset="-122"/>
                  <a:sym typeface="Copperplate Gothic Bold" panose="020E0705020206020404" charset="0"/>
                </a:rPr>
                <a:t>老板</a:t>
              </a:r>
            </a:p>
          </p:txBody>
        </p:sp>
        <p:sp>
          <p:nvSpPr>
            <p:cNvPr id="101" name="文本框 26">
              <a:extLst>
                <a:ext uri="{FF2B5EF4-FFF2-40B4-BE49-F238E27FC236}">
                  <a16:creationId xmlns:a16="http://schemas.microsoft.com/office/drawing/2014/main" id="{6637E535-B005-D943-9A3F-F7A84D284080}"/>
                </a:ext>
              </a:extLst>
            </p:cNvPr>
            <p:cNvSpPr>
              <a:spLocks noChangeArrowheads="1"/>
            </p:cNvSpPr>
            <p:nvPr/>
          </p:nvSpPr>
          <p:spPr bwMode="auto">
            <a:xfrm>
              <a:off x="5384801" y="4951415"/>
              <a:ext cx="1431925" cy="424492"/>
            </a:xfrm>
            <a:prstGeom prst="rect">
              <a:avLst/>
            </a:prstGeom>
            <a:noFill/>
            <a:ln w="9525">
              <a:noFill/>
              <a:miter lim="800000"/>
            </a:ln>
          </p:spPr>
          <p:txBody>
            <a:bodyPr>
              <a:spAutoFit/>
            </a:bodyPr>
            <a:lstStyle/>
            <a:p>
              <a:pPr algn="ctr"/>
              <a:r>
                <a:rPr lang="zh-CN" altLang="en-US" b="1" dirty="0">
                  <a:solidFill>
                    <a:srgbClr val="78797B"/>
                  </a:solidFill>
                  <a:latin typeface="黑体" panose="02010609060101010101" pitchFamily="49" charset="-122"/>
                  <a:ea typeface="黑体" panose="02010609060101010101" pitchFamily="49" charset="-122"/>
                  <a:sym typeface="Copperplate Gothic Bold" panose="020E0705020206020404" charset="0"/>
                </a:rPr>
                <a:t>仓管</a:t>
              </a:r>
            </a:p>
          </p:txBody>
        </p:sp>
        <p:sp>
          <p:nvSpPr>
            <p:cNvPr id="102" name="文本框 27">
              <a:extLst>
                <a:ext uri="{FF2B5EF4-FFF2-40B4-BE49-F238E27FC236}">
                  <a16:creationId xmlns:a16="http://schemas.microsoft.com/office/drawing/2014/main" id="{4D80D807-7701-EB4E-820A-A7DE6D55DC5B}"/>
                </a:ext>
              </a:extLst>
            </p:cNvPr>
            <p:cNvSpPr>
              <a:spLocks noChangeArrowheads="1"/>
            </p:cNvSpPr>
            <p:nvPr/>
          </p:nvSpPr>
          <p:spPr bwMode="auto">
            <a:xfrm>
              <a:off x="6498820" y="4280686"/>
              <a:ext cx="1431925" cy="424492"/>
            </a:xfrm>
            <a:prstGeom prst="rect">
              <a:avLst/>
            </a:prstGeom>
            <a:noFill/>
            <a:ln w="9525">
              <a:noFill/>
              <a:miter lim="800000"/>
            </a:ln>
          </p:spPr>
          <p:txBody>
            <a:bodyPr>
              <a:spAutoFit/>
            </a:bodyPr>
            <a:lstStyle/>
            <a:p>
              <a:pPr algn="ctr"/>
              <a:r>
                <a:rPr lang="zh-CN" altLang="en-US" b="1" dirty="0">
                  <a:solidFill>
                    <a:srgbClr val="78797B"/>
                  </a:solidFill>
                  <a:latin typeface="黑体" panose="02010609060101010101" pitchFamily="49" charset="-122"/>
                  <a:ea typeface="黑体" panose="02010609060101010101" pitchFamily="49" charset="-122"/>
                  <a:sym typeface="Copperplate Gothic Bold" panose="020E0705020206020404" charset="0"/>
                </a:rPr>
                <a:t>运营</a:t>
              </a:r>
            </a:p>
          </p:txBody>
        </p:sp>
        <p:sp>
          <p:nvSpPr>
            <p:cNvPr id="103" name="文本框 28">
              <a:extLst>
                <a:ext uri="{FF2B5EF4-FFF2-40B4-BE49-F238E27FC236}">
                  <a16:creationId xmlns:a16="http://schemas.microsoft.com/office/drawing/2014/main" id="{2C0380AF-7C86-3148-AFFF-49FAB623B985}"/>
                </a:ext>
              </a:extLst>
            </p:cNvPr>
            <p:cNvSpPr>
              <a:spLocks noChangeArrowheads="1"/>
            </p:cNvSpPr>
            <p:nvPr/>
          </p:nvSpPr>
          <p:spPr bwMode="auto">
            <a:xfrm>
              <a:off x="6756401" y="3000376"/>
              <a:ext cx="1431925" cy="424492"/>
            </a:xfrm>
            <a:prstGeom prst="rect">
              <a:avLst/>
            </a:prstGeom>
            <a:noFill/>
            <a:ln w="9525">
              <a:noFill/>
              <a:miter lim="800000"/>
            </a:ln>
          </p:spPr>
          <p:txBody>
            <a:bodyPr>
              <a:spAutoFit/>
            </a:bodyPr>
            <a:lstStyle/>
            <a:p>
              <a:pPr algn="ctr"/>
              <a:r>
                <a:rPr lang="zh-CN" altLang="en-US" b="1" dirty="0">
                  <a:solidFill>
                    <a:srgbClr val="78797B"/>
                  </a:solidFill>
                  <a:latin typeface="黑体" panose="02010609060101010101" pitchFamily="49" charset="-122"/>
                  <a:ea typeface="黑体" panose="02010609060101010101" pitchFamily="49" charset="-122"/>
                  <a:sym typeface="Copperplate Gothic Bold" panose="020E0705020206020404" charset="0"/>
                </a:rPr>
                <a:t>财务</a:t>
              </a:r>
            </a:p>
          </p:txBody>
        </p:sp>
        <p:sp>
          <p:nvSpPr>
            <p:cNvPr id="104" name="文本框 29">
              <a:extLst>
                <a:ext uri="{FF2B5EF4-FFF2-40B4-BE49-F238E27FC236}">
                  <a16:creationId xmlns:a16="http://schemas.microsoft.com/office/drawing/2014/main" id="{A1F3604E-761F-1D49-AAE1-056382489247}"/>
                </a:ext>
              </a:extLst>
            </p:cNvPr>
            <p:cNvSpPr>
              <a:spLocks noChangeArrowheads="1"/>
            </p:cNvSpPr>
            <p:nvPr/>
          </p:nvSpPr>
          <p:spPr bwMode="auto">
            <a:xfrm>
              <a:off x="4305729" y="4306438"/>
              <a:ext cx="1431925" cy="424492"/>
            </a:xfrm>
            <a:prstGeom prst="rect">
              <a:avLst/>
            </a:prstGeom>
            <a:noFill/>
            <a:ln w="9525">
              <a:noFill/>
              <a:miter lim="800000"/>
            </a:ln>
          </p:spPr>
          <p:txBody>
            <a:bodyPr>
              <a:spAutoFit/>
            </a:bodyPr>
            <a:lstStyle/>
            <a:p>
              <a:pPr algn="ctr"/>
              <a:r>
                <a:rPr lang="zh-CN" altLang="en-US" b="1" dirty="0">
                  <a:solidFill>
                    <a:srgbClr val="78797B"/>
                  </a:solidFill>
                  <a:latin typeface="黑体" panose="02010609060101010101" pitchFamily="49" charset="-122"/>
                  <a:ea typeface="黑体" panose="02010609060101010101" pitchFamily="49" charset="-122"/>
                  <a:sym typeface="Copperplate Gothic Bold" panose="020E0705020206020404" charset="0"/>
                </a:rPr>
                <a:t>收银员</a:t>
              </a:r>
            </a:p>
          </p:txBody>
        </p:sp>
        <p:sp>
          <p:nvSpPr>
            <p:cNvPr id="105" name="文本框 30">
              <a:extLst>
                <a:ext uri="{FF2B5EF4-FFF2-40B4-BE49-F238E27FC236}">
                  <a16:creationId xmlns:a16="http://schemas.microsoft.com/office/drawing/2014/main" id="{7D30C5C3-8659-314E-AA08-06FC7C1E55D8}"/>
                </a:ext>
              </a:extLst>
            </p:cNvPr>
            <p:cNvSpPr>
              <a:spLocks noChangeArrowheads="1"/>
            </p:cNvSpPr>
            <p:nvPr/>
          </p:nvSpPr>
          <p:spPr bwMode="auto">
            <a:xfrm>
              <a:off x="3932238" y="3000376"/>
              <a:ext cx="1431925" cy="424492"/>
            </a:xfrm>
            <a:prstGeom prst="rect">
              <a:avLst/>
            </a:prstGeom>
            <a:noFill/>
            <a:ln w="9525">
              <a:noFill/>
              <a:miter lim="800000"/>
            </a:ln>
          </p:spPr>
          <p:txBody>
            <a:bodyPr>
              <a:spAutoFit/>
            </a:bodyPr>
            <a:lstStyle/>
            <a:p>
              <a:pPr algn="ctr"/>
              <a:r>
                <a:rPr lang="zh-CN" altLang="en-US" b="1" dirty="0">
                  <a:solidFill>
                    <a:srgbClr val="78797B"/>
                  </a:solidFill>
                  <a:latin typeface="黑体" panose="02010609060101010101" pitchFamily="49" charset="-122"/>
                  <a:ea typeface="黑体" panose="02010609060101010101" pitchFamily="49" charset="-122"/>
                  <a:sym typeface="Copperplate Gothic Bold" panose="020E0705020206020404" charset="0"/>
                </a:rPr>
                <a:t>店长</a:t>
              </a:r>
              <a:endParaRPr lang="zh-CN" altLang="en-US" sz="2400" dirty="0">
                <a:latin typeface="黑体" panose="02010609060101010101" pitchFamily="49" charset="-122"/>
                <a:ea typeface="黑体" panose="02010609060101010101" pitchFamily="49" charset="-122"/>
              </a:endParaRPr>
            </a:p>
          </p:txBody>
        </p:sp>
        <p:sp>
          <p:nvSpPr>
            <p:cNvPr id="106" name="Freeform 67">
              <a:extLst>
                <a:ext uri="{FF2B5EF4-FFF2-40B4-BE49-F238E27FC236}">
                  <a16:creationId xmlns:a16="http://schemas.microsoft.com/office/drawing/2014/main" id="{73E4A37D-495C-F044-9815-AC7D080B70AD}"/>
                </a:ext>
              </a:extLst>
            </p:cNvPr>
            <p:cNvSpPr>
              <a:spLocks noEditPoints="1" noChangeArrowheads="1"/>
            </p:cNvSpPr>
            <p:nvPr/>
          </p:nvSpPr>
          <p:spPr bwMode="auto">
            <a:xfrm>
              <a:off x="7781925" y="4452938"/>
              <a:ext cx="339725" cy="496887"/>
            </a:xfrm>
            <a:custGeom>
              <a:avLst/>
              <a:gdLst>
                <a:gd name="T0" fmla="*/ 20 w 77"/>
                <a:gd name="T1" fmla="*/ 37 h 113"/>
                <a:gd name="T2" fmla="*/ 20 w 77"/>
                <a:gd name="T3" fmla="*/ 12 h 113"/>
                <a:gd name="T4" fmla="*/ 57 w 77"/>
                <a:gd name="T5" fmla="*/ 12 h 113"/>
                <a:gd name="T6" fmla="*/ 56 w 77"/>
                <a:gd name="T7" fmla="*/ 36 h 113"/>
                <a:gd name="T8" fmla="*/ 52 w 77"/>
                <a:gd name="T9" fmla="*/ 47 h 113"/>
                <a:gd name="T10" fmla="*/ 38 w 77"/>
                <a:gd name="T11" fmla="*/ 54 h 113"/>
                <a:gd name="T12" fmla="*/ 38 w 77"/>
                <a:gd name="T13" fmla="*/ 54 h 113"/>
                <a:gd name="T14" fmla="*/ 25 w 77"/>
                <a:gd name="T15" fmla="*/ 47 h 113"/>
                <a:gd name="T16" fmla="*/ 20 w 77"/>
                <a:gd name="T17" fmla="*/ 37 h 113"/>
                <a:gd name="T18" fmla="*/ 12 w 77"/>
                <a:gd name="T19" fmla="*/ 108 h 113"/>
                <a:gd name="T20" fmla="*/ 66 w 77"/>
                <a:gd name="T21" fmla="*/ 108 h 113"/>
                <a:gd name="T22" fmla="*/ 63 w 77"/>
                <a:gd name="T23" fmla="*/ 113 h 113"/>
                <a:gd name="T24" fmla="*/ 15 w 77"/>
                <a:gd name="T25" fmla="*/ 113 h 113"/>
                <a:gd name="T26" fmla="*/ 12 w 77"/>
                <a:gd name="T27" fmla="*/ 108 h 113"/>
                <a:gd name="T28" fmla="*/ 69 w 77"/>
                <a:gd name="T29" fmla="*/ 67 h 113"/>
                <a:gd name="T30" fmla="*/ 75 w 77"/>
                <a:gd name="T31" fmla="*/ 90 h 113"/>
                <a:gd name="T32" fmla="*/ 67 w 77"/>
                <a:gd name="T33" fmla="*/ 104 h 113"/>
                <a:gd name="T34" fmla="*/ 65 w 77"/>
                <a:gd name="T35" fmla="*/ 104 h 113"/>
                <a:gd name="T36" fmla="*/ 65 w 77"/>
                <a:gd name="T37" fmla="*/ 73 h 113"/>
                <a:gd name="T38" fmla="*/ 41 w 77"/>
                <a:gd name="T39" fmla="*/ 73 h 113"/>
                <a:gd name="T40" fmla="*/ 48 w 77"/>
                <a:gd name="T41" fmla="*/ 57 h 113"/>
                <a:gd name="T42" fmla="*/ 50 w 77"/>
                <a:gd name="T43" fmla="*/ 55 h 113"/>
                <a:gd name="T44" fmla="*/ 64 w 77"/>
                <a:gd name="T45" fmla="*/ 58 h 113"/>
                <a:gd name="T46" fmla="*/ 65 w 77"/>
                <a:gd name="T47" fmla="*/ 58 h 113"/>
                <a:gd name="T48" fmla="*/ 65 w 77"/>
                <a:gd name="T49" fmla="*/ 59 h 113"/>
                <a:gd name="T50" fmla="*/ 69 w 77"/>
                <a:gd name="T51" fmla="*/ 68 h 113"/>
                <a:gd name="T52" fmla="*/ 69 w 77"/>
                <a:gd name="T53" fmla="*/ 67 h 113"/>
                <a:gd name="T54" fmla="*/ 13 w 77"/>
                <a:gd name="T55" fmla="*/ 104 h 113"/>
                <a:gd name="T56" fmla="*/ 10 w 77"/>
                <a:gd name="T57" fmla="*/ 104 h 113"/>
                <a:gd name="T58" fmla="*/ 2 w 77"/>
                <a:gd name="T59" fmla="*/ 90 h 113"/>
                <a:gd name="T60" fmla="*/ 8 w 77"/>
                <a:gd name="T61" fmla="*/ 67 h 113"/>
                <a:gd name="T62" fmla="*/ 13 w 77"/>
                <a:gd name="T63" fmla="*/ 58 h 113"/>
                <a:gd name="T64" fmla="*/ 13 w 77"/>
                <a:gd name="T65" fmla="*/ 58 h 113"/>
                <a:gd name="T66" fmla="*/ 14 w 77"/>
                <a:gd name="T67" fmla="*/ 58 h 113"/>
                <a:gd name="T68" fmla="*/ 27 w 77"/>
                <a:gd name="T69" fmla="*/ 55 h 113"/>
                <a:gd name="T70" fmla="*/ 29 w 77"/>
                <a:gd name="T71" fmla="*/ 57 h 113"/>
                <a:gd name="T72" fmla="*/ 37 w 77"/>
                <a:gd name="T73" fmla="*/ 73 h 113"/>
                <a:gd name="T74" fmla="*/ 13 w 77"/>
                <a:gd name="T75" fmla="*/ 73 h 113"/>
                <a:gd name="T76" fmla="*/ 13 w 77"/>
                <a:gd name="T77" fmla="*/ 104 h 11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77"/>
                <a:gd name="T118" fmla="*/ 0 h 113"/>
                <a:gd name="T119" fmla="*/ 77 w 77"/>
                <a:gd name="T120" fmla="*/ 113 h 11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77" h="113">
                  <a:moveTo>
                    <a:pt x="20" y="37"/>
                  </a:moveTo>
                  <a:cubicBezTo>
                    <a:pt x="19" y="28"/>
                    <a:pt x="19" y="19"/>
                    <a:pt x="20" y="12"/>
                  </a:cubicBezTo>
                  <a:cubicBezTo>
                    <a:pt x="37" y="0"/>
                    <a:pt x="44" y="14"/>
                    <a:pt x="57" y="12"/>
                  </a:cubicBezTo>
                  <a:cubicBezTo>
                    <a:pt x="58" y="20"/>
                    <a:pt x="58" y="30"/>
                    <a:pt x="56" y="36"/>
                  </a:cubicBezTo>
                  <a:cubicBezTo>
                    <a:pt x="56" y="41"/>
                    <a:pt x="54" y="44"/>
                    <a:pt x="52" y="47"/>
                  </a:cubicBezTo>
                  <a:cubicBezTo>
                    <a:pt x="48" y="51"/>
                    <a:pt x="44" y="54"/>
                    <a:pt x="38" y="54"/>
                  </a:cubicBezTo>
                  <a:cubicBezTo>
                    <a:pt x="38" y="54"/>
                    <a:pt x="38" y="54"/>
                    <a:pt x="38" y="54"/>
                  </a:cubicBezTo>
                  <a:cubicBezTo>
                    <a:pt x="33" y="54"/>
                    <a:pt x="28" y="51"/>
                    <a:pt x="25" y="47"/>
                  </a:cubicBezTo>
                  <a:cubicBezTo>
                    <a:pt x="23" y="44"/>
                    <a:pt x="21" y="41"/>
                    <a:pt x="20" y="37"/>
                  </a:cubicBezTo>
                  <a:close/>
                  <a:moveTo>
                    <a:pt x="12" y="108"/>
                  </a:moveTo>
                  <a:cubicBezTo>
                    <a:pt x="66" y="108"/>
                    <a:pt x="66" y="108"/>
                    <a:pt x="66" y="108"/>
                  </a:cubicBezTo>
                  <a:cubicBezTo>
                    <a:pt x="63" y="113"/>
                    <a:pt x="63" y="113"/>
                    <a:pt x="63" y="113"/>
                  </a:cubicBezTo>
                  <a:cubicBezTo>
                    <a:pt x="15" y="113"/>
                    <a:pt x="15" y="113"/>
                    <a:pt x="15" y="113"/>
                  </a:cubicBezTo>
                  <a:cubicBezTo>
                    <a:pt x="12" y="108"/>
                    <a:pt x="12" y="108"/>
                    <a:pt x="12" y="108"/>
                  </a:cubicBezTo>
                  <a:close/>
                  <a:moveTo>
                    <a:pt x="69" y="67"/>
                  </a:moveTo>
                  <a:cubicBezTo>
                    <a:pt x="75" y="90"/>
                    <a:pt x="75" y="90"/>
                    <a:pt x="75" y="90"/>
                  </a:cubicBezTo>
                  <a:cubicBezTo>
                    <a:pt x="77" y="98"/>
                    <a:pt x="76" y="104"/>
                    <a:pt x="67" y="104"/>
                  </a:cubicBezTo>
                  <a:cubicBezTo>
                    <a:pt x="65" y="104"/>
                    <a:pt x="65" y="104"/>
                    <a:pt x="65" y="104"/>
                  </a:cubicBezTo>
                  <a:cubicBezTo>
                    <a:pt x="65" y="73"/>
                    <a:pt x="65" y="73"/>
                    <a:pt x="65" y="73"/>
                  </a:cubicBezTo>
                  <a:cubicBezTo>
                    <a:pt x="41" y="73"/>
                    <a:pt x="41" y="73"/>
                    <a:pt x="41" y="73"/>
                  </a:cubicBezTo>
                  <a:cubicBezTo>
                    <a:pt x="48" y="57"/>
                    <a:pt x="48" y="57"/>
                    <a:pt x="48" y="57"/>
                  </a:cubicBezTo>
                  <a:cubicBezTo>
                    <a:pt x="50" y="55"/>
                    <a:pt x="50" y="55"/>
                    <a:pt x="50" y="55"/>
                  </a:cubicBezTo>
                  <a:cubicBezTo>
                    <a:pt x="64" y="58"/>
                    <a:pt x="64" y="58"/>
                    <a:pt x="64" y="58"/>
                  </a:cubicBezTo>
                  <a:cubicBezTo>
                    <a:pt x="65" y="58"/>
                    <a:pt x="65" y="58"/>
                    <a:pt x="65" y="58"/>
                  </a:cubicBezTo>
                  <a:cubicBezTo>
                    <a:pt x="65" y="59"/>
                    <a:pt x="65" y="59"/>
                    <a:pt x="65" y="59"/>
                  </a:cubicBezTo>
                  <a:cubicBezTo>
                    <a:pt x="67" y="61"/>
                    <a:pt x="68" y="64"/>
                    <a:pt x="69" y="68"/>
                  </a:cubicBezTo>
                  <a:cubicBezTo>
                    <a:pt x="69" y="67"/>
                    <a:pt x="69" y="67"/>
                    <a:pt x="69" y="67"/>
                  </a:cubicBezTo>
                  <a:close/>
                  <a:moveTo>
                    <a:pt x="13" y="104"/>
                  </a:moveTo>
                  <a:cubicBezTo>
                    <a:pt x="10" y="104"/>
                    <a:pt x="10" y="104"/>
                    <a:pt x="10" y="104"/>
                  </a:cubicBezTo>
                  <a:cubicBezTo>
                    <a:pt x="1" y="104"/>
                    <a:pt x="0" y="98"/>
                    <a:pt x="2" y="90"/>
                  </a:cubicBezTo>
                  <a:cubicBezTo>
                    <a:pt x="8" y="67"/>
                    <a:pt x="8" y="67"/>
                    <a:pt x="8" y="67"/>
                  </a:cubicBezTo>
                  <a:cubicBezTo>
                    <a:pt x="8" y="64"/>
                    <a:pt x="10" y="61"/>
                    <a:pt x="13" y="58"/>
                  </a:cubicBezTo>
                  <a:cubicBezTo>
                    <a:pt x="13" y="58"/>
                    <a:pt x="13" y="58"/>
                    <a:pt x="13" y="58"/>
                  </a:cubicBezTo>
                  <a:cubicBezTo>
                    <a:pt x="14" y="58"/>
                    <a:pt x="14" y="58"/>
                    <a:pt x="14" y="58"/>
                  </a:cubicBezTo>
                  <a:cubicBezTo>
                    <a:pt x="27" y="55"/>
                    <a:pt x="27" y="55"/>
                    <a:pt x="27" y="55"/>
                  </a:cubicBezTo>
                  <a:cubicBezTo>
                    <a:pt x="29" y="57"/>
                    <a:pt x="29" y="57"/>
                    <a:pt x="29" y="57"/>
                  </a:cubicBezTo>
                  <a:cubicBezTo>
                    <a:pt x="37" y="73"/>
                    <a:pt x="37" y="73"/>
                    <a:pt x="37" y="73"/>
                  </a:cubicBezTo>
                  <a:cubicBezTo>
                    <a:pt x="13" y="73"/>
                    <a:pt x="13" y="73"/>
                    <a:pt x="13" y="73"/>
                  </a:cubicBezTo>
                  <a:lnTo>
                    <a:pt x="13" y="104"/>
                  </a:lnTo>
                  <a:close/>
                </a:path>
              </a:pathLst>
            </a:custGeom>
            <a:solidFill>
              <a:srgbClr val="2FACD7"/>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07" name="Freeform 74">
              <a:extLst>
                <a:ext uri="{FF2B5EF4-FFF2-40B4-BE49-F238E27FC236}">
                  <a16:creationId xmlns:a16="http://schemas.microsoft.com/office/drawing/2014/main" id="{B6C19D94-6579-9F40-96C8-3756285FF5DE}"/>
                </a:ext>
              </a:extLst>
            </p:cNvPr>
            <p:cNvSpPr>
              <a:spLocks noEditPoints="1" noChangeArrowheads="1"/>
            </p:cNvSpPr>
            <p:nvPr/>
          </p:nvSpPr>
          <p:spPr bwMode="auto">
            <a:xfrm>
              <a:off x="4032250" y="4600575"/>
              <a:ext cx="436563" cy="285750"/>
            </a:xfrm>
            <a:custGeom>
              <a:avLst/>
              <a:gdLst>
                <a:gd name="T0" fmla="*/ 18 w 99"/>
                <a:gd name="T1" fmla="*/ 58 h 65"/>
                <a:gd name="T2" fmla="*/ 53 w 99"/>
                <a:gd name="T3" fmla="*/ 65 h 65"/>
                <a:gd name="T4" fmla="*/ 87 w 99"/>
                <a:gd name="T5" fmla="*/ 57 h 65"/>
                <a:gd name="T6" fmla="*/ 87 w 99"/>
                <a:gd name="T7" fmla="*/ 23 h 65"/>
                <a:gd name="T8" fmla="*/ 53 w 99"/>
                <a:gd name="T9" fmla="*/ 28 h 65"/>
                <a:gd name="T10" fmla="*/ 18 w 99"/>
                <a:gd name="T11" fmla="*/ 23 h 65"/>
                <a:gd name="T12" fmla="*/ 18 w 99"/>
                <a:gd name="T13" fmla="*/ 58 h 65"/>
                <a:gd name="T14" fmla="*/ 99 w 99"/>
                <a:gd name="T15" fmla="*/ 8 h 65"/>
                <a:gd name="T16" fmla="*/ 99 w 99"/>
                <a:gd name="T17" fmla="*/ 17 h 65"/>
                <a:gd name="T18" fmla="*/ 53 w 99"/>
                <a:gd name="T19" fmla="*/ 24 h 65"/>
                <a:gd name="T20" fmla="*/ 7 w 99"/>
                <a:gd name="T21" fmla="*/ 17 h 65"/>
                <a:gd name="T22" fmla="*/ 7 w 99"/>
                <a:gd name="T23" fmla="*/ 34 h 65"/>
                <a:gd name="T24" fmla="*/ 9 w 99"/>
                <a:gd name="T25" fmla="*/ 37 h 65"/>
                <a:gd name="T26" fmla="*/ 5 w 99"/>
                <a:gd name="T27" fmla="*/ 41 h 65"/>
                <a:gd name="T28" fmla="*/ 2 w 99"/>
                <a:gd name="T29" fmla="*/ 37 h 65"/>
                <a:gd name="T30" fmla="*/ 4 w 99"/>
                <a:gd name="T31" fmla="*/ 34 h 65"/>
                <a:gd name="T32" fmla="*/ 4 w 99"/>
                <a:gd name="T33" fmla="*/ 8 h 65"/>
                <a:gd name="T34" fmla="*/ 53 w 99"/>
                <a:gd name="T35" fmla="*/ 0 h 65"/>
                <a:gd name="T36" fmla="*/ 99 w 99"/>
                <a:gd name="T37" fmla="*/ 8 h 65"/>
                <a:gd name="T38" fmla="*/ 8 w 99"/>
                <a:gd name="T39" fmla="*/ 42 h 65"/>
                <a:gd name="T40" fmla="*/ 3 w 99"/>
                <a:gd name="T41" fmla="*/ 42 h 65"/>
                <a:gd name="T42" fmla="*/ 0 w 99"/>
                <a:gd name="T43" fmla="*/ 58 h 65"/>
                <a:gd name="T44" fmla="*/ 2 w 99"/>
                <a:gd name="T45" fmla="*/ 58 h 65"/>
                <a:gd name="T46" fmla="*/ 3 w 99"/>
                <a:gd name="T47" fmla="*/ 56 h 65"/>
                <a:gd name="T48" fmla="*/ 3 w 99"/>
                <a:gd name="T49" fmla="*/ 58 h 65"/>
                <a:gd name="T50" fmla="*/ 6 w 99"/>
                <a:gd name="T51" fmla="*/ 59 h 65"/>
                <a:gd name="T52" fmla="*/ 7 w 99"/>
                <a:gd name="T53" fmla="*/ 57 h 65"/>
                <a:gd name="T54" fmla="*/ 7 w 99"/>
                <a:gd name="T55" fmla="*/ 59 h 65"/>
                <a:gd name="T56" fmla="*/ 8 w 99"/>
                <a:gd name="T57" fmla="*/ 59 h 65"/>
                <a:gd name="T58" fmla="*/ 8 w 99"/>
                <a:gd name="T59" fmla="*/ 51 h 65"/>
                <a:gd name="T60" fmla="*/ 9 w 99"/>
                <a:gd name="T61" fmla="*/ 58 h 65"/>
                <a:gd name="T62" fmla="*/ 11 w 99"/>
                <a:gd name="T63" fmla="*/ 58 h 65"/>
                <a:gd name="T64" fmla="*/ 8 w 99"/>
                <a:gd name="T65" fmla="*/ 42 h 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99"/>
                <a:gd name="T100" fmla="*/ 0 h 65"/>
                <a:gd name="T101" fmla="*/ 99 w 99"/>
                <a:gd name="T102" fmla="*/ 65 h 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99" h="65">
                  <a:moveTo>
                    <a:pt x="18" y="58"/>
                  </a:moveTo>
                  <a:cubicBezTo>
                    <a:pt x="30" y="58"/>
                    <a:pt x="42" y="60"/>
                    <a:pt x="53" y="65"/>
                  </a:cubicBezTo>
                  <a:cubicBezTo>
                    <a:pt x="64" y="60"/>
                    <a:pt x="75" y="57"/>
                    <a:pt x="87" y="57"/>
                  </a:cubicBezTo>
                  <a:cubicBezTo>
                    <a:pt x="87" y="23"/>
                    <a:pt x="87" y="23"/>
                    <a:pt x="87" y="23"/>
                  </a:cubicBezTo>
                  <a:cubicBezTo>
                    <a:pt x="53" y="28"/>
                    <a:pt x="53" y="28"/>
                    <a:pt x="53" y="28"/>
                  </a:cubicBezTo>
                  <a:cubicBezTo>
                    <a:pt x="18" y="23"/>
                    <a:pt x="18" y="23"/>
                    <a:pt x="18" y="23"/>
                  </a:cubicBezTo>
                  <a:cubicBezTo>
                    <a:pt x="18" y="58"/>
                    <a:pt x="18" y="58"/>
                    <a:pt x="18" y="58"/>
                  </a:cubicBezTo>
                  <a:close/>
                  <a:moveTo>
                    <a:pt x="99" y="8"/>
                  </a:moveTo>
                  <a:cubicBezTo>
                    <a:pt x="99" y="17"/>
                    <a:pt x="99" y="17"/>
                    <a:pt x="99" y="17"/>
                  </a:cubicBezTo>
                  <a:cubicBezTo>
                    <a:pt x="53" y="24"/>
                    <a:pt x="53" y="24"/>
                    <a:pt x="53" y="24"/>
                  </a:cubicBezTo>
                  <a:cubicBezTo>
                    <a:pt x="7" y="17"/>
                    <a:pt x="7" y="17"/>
                    <a:pt x="7" y="17"/>
                  </a:cubicBezTo>
                  <a:cubicBezTo>
                    <a:pt x="7" y="34"/>
                    <a:pt x="7" y="34"/>
                    <a:pt x="7" y="34"/>
                  </a:cubicBezTo>
                  <a:cubicBezTo>
                    <a:pt x="8" y="35"/>
                    <a:pt x="9" y="36"/>
                    <a:pt x="9" y="37"/>
                  </a:cubicBezTo>
                  <a:cubicBezTo>
                    <a:pt x="9" y="39"/>
                    <a:pt x="7" y="41"/>
                    <a:pt x="5" y="41"/>
                  </a:cubicBezTo>
                  <a:cubicBezTo>
                    <a:pt x="4" y="41"/>
                    <a:pt x="2" y="39"/>
                    <a:pt x="2" y="37"/>
                  </a:cubicBezTo>
                  <a:cubicBezTo>
                    <a:pt x="2" y="36"/>
                    <a:pt x="3" y="35"/>
                    <a:pt x="4" y="34"/>
                  </a:cubicBezTo>
                  <a:cubicBezTo>
                    <a:pt x="4" y="25"/>
                    <a:pt x="4" y="17"/>
                    <a:pt x="4" y="8"/>
                  </a:cubicBezTo>
                  <a:cubicBezTo>
                    <a:pt x="53" y="0"/>
                    <a:pt x="53" y="0"/>
                    <a:pt x="53" y="0"/>
                  </a:cubicBezTo>
                  <a:cubicBezTo>
                    <a:pt x="99" y="8"/>
                    <a:pt x="99" y="8"/>
                    <a:pt x="99" y="8"/>
                  </a:cubicBezTo>
                  <a:close/>
                  <a:moveTo>
                    <a:pt x="8" y="42"/>
                  </a:moveTo>
                  <a:cubicBezTo>
                    <a:pt x="6" y="43"/>
                    <a:pt x="5" y="43"/>
                    <a:pt x="3" y="42"/>
                  </a:cubicBezTo>
                  <a:cubicBezTo>
                    <a:pt x="2" y="47"/>
                    <a:pt x="1" y="52"/>
                    <a:pt x="0" y="58"/>
                  </a:cubicBezTo>
                  <a:cubicBezTo>
                    <a:pt x="1" y="58"/>
                    <a:pt x="2" y="58"/>
                    <a:pt x="2" y="58"/>
                  </a:cubicBezTo>
                  <a:cubicBezTo>
                    <a:pt x="3" y="56"/>
                    <a:pt x="3" y="56"/>
                    <a:pt x="3" y="56"/>
                  </a:cubicBezTo>
                  <a:cubicBezTo>
                    <a:pt x="3" y="58"/>
                    <a:pt x="3" y="58"/>
                    <a:pt x="3" y="58"/>
                  </a:cubicBezTo>
                  <a:cubicBezTo>
                    <a:pt x="4" y="59"/>
                    <a:pt x="5" y="59"/>
                    <a:pt x="6" y="59"/>
                  </a:cubicBezTo>
                  <a:cubicBezTo>
                    <a:pt x="7" y="57"/>
                    <a:pt x="7" y="57"/>
                    <a:pt x="7" y="57"/>
                  </a:cubicBezTo>
                  <a:cubicBezTo>
                    <a:pt x="7" y="59"/>
                    <a:pt x="7" y="59"/>
                    <a:pt x="7" y="59"/>
                  </a:cubicBezTo>
                  <a:cubicBezTo>
                    <a:pt x="7" y="59"/>
                    <a:pt x="8" y="59"/>
                    <a:pt x="8" y="59"/>
                  </a:cubicBezTo>
                  <a:cubicBezTo>
                    <a:pt x="8" y="51"/>
                    <a:pt x="8" y="51"/>
                    <a:pt x="8" y="51"/>
                  </a:cubicBezTo>
                  <a:cubicBezTo>
                    <a:pt x="9" y="58"/>
                    <a:pt x="9" y="58"/>
                    <a:pt x="9" y="58"/>
                  </a:cubicBezTo>
                  <a:cubicBezTo>
                    <a:pt x="10" y="58"/>
                    <a:pt x="10" y="58"/>
                    <a:pt x="11" y="58"/>
                  </a:cubicBezTo>
                  <a:cubicBezTo>
                    <a:pt x="10" y="52"/>
                    <a:pt x="9" y="47"/>
                    <a:pt x="8" y="42"/>
                  </a:cubicBezTo>
                  <a:close/>
                </a:path>
              </a:pathLst>
            </a:custGeom>
            <a:solidFill>
              <a:srgbClr val="2FACD7"/>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08" name="Freeform 101">
              <a:extLst>
                <a:ext uri="{FF2B5EF4-FFF2-40B4-BE49-F238E27FC236}">
                  <a16:creationId xmlns:a16="http://schemas.microsoft.com/office/drawing/2014/main" id="{51C86BF2-13D8-8548-ABBD-B5951C26885D}"/>
                </a:ext>
              </a:extLst>
            </p:cNvPr>
            <p:cNvSpPr>
              <a:spLocks noEditPoints="1" noChangeArrowheads="1"/>
            </p:cNvSpPr>
            <p:nvPr/>
          </p:nvSpPr>
          <p:spPr bwMode="auto">
            <a:xfrm>
              <a:off x="5972175" y="1285875"/>
              <a:ext cx="254000" cy="409575"/>
            </a:xfrm>
            <a:custGeom>
              <a:avLst/>
              <a:gdLst>
                <a:gd name="T0" fmla="*/ 82 w 119"/>
                <a:gd name="T1" fmla="*/ 146 h 191"/>
                <a:gd name="T2" fmla="*/ 78 w 119"/>
                <a:gd name="T3" fmla="*/ 154 h 191"/>
                <a:gd name="T4" fmla="*/ 111 w 119"/>
                <a:gd name="T5" fmla="*/ 168 h 191"/>
                <a:gd name="T6" fmla="*/ 60 w 119"/>
                <a:gd name="T7" fmla="*/ 183 h 191"/>
                <a:gd name="T8" fmla="*/ 9 w 119"/>
                <a:gd name="T9" fmla="*/ 168 h 191"/>
                <a:gd name="T10" fmla="*/ 53 w 119"/>
                <a:gd name="T11" fmla="*/ 153 h 191"/>
                <a:gd name="T12" fmla="*/ 60 w 119"/>
                <a:gd name="T13" fmla="*/ 166 h 191"/>
                <a:gd name="T14" fmla="*/ 104 w 119"/>
                <a:gd name="T15" fmla="*/ 76 h 191"/>
                <a:gd name="T16" fmla="*/ 104 w 119"/>
                <a:gd name="T17" fmla="*/ 76 h 191"/>
                <a:gd name="T18" fmla="*/ 111 w 119"/>
                <a:gd name="T19" fmla="*/ 51 h 191"/>
                <a:gd name="T20" fmla="*/ 60 w 119"/>
                <a:gd name="T21" fmla="*/ 0 h 191"/>
                <a:gd name="T22" fmla="*/ 8 w 119"/>
                <a:gd name="T23" fmla="*/ 51 h 191"/>
                <a:gd name="T24" fmla="*/ 15 w 119"/>
                <a:gd name="T25" fmla="*/ 76 h 191"/>
                <a:gd name="T26" fmla="*/ 15 w 119"/>
                <a:gd name="T27" fmla="*/ 76 h 191"/>
                <a:gd name="T28" fmla="*/ 49 w 119"/>
                <a:gd name="T29" fmla="*/ 145 h 191"/>
                <a:gd name="T30" fmla="*/ 0 w 119"/>
                <a:gd name="T31" fmla="*/ 168 h 191"/>
                <a:gd name="T32" fmla="*/ 60 w 119"/>
                <a:gd name="T33" fmla="*/ 191 h 191"/>
                <a:gd name="T34" fmla="*/ 119 w 119"/>
                <a:gd name="T35" fmla="*/ 168 h 191"/>
                <a:gd name="T36" fmla="*/ 82 w 119"/>
                <a:gd name="T37" fmla="*/ 146 h 191"/>
                <a:gd name="T38" fmla="*/ 38 w 119"/>
                <a:gd name="T39" fmla="*/ 44 h 191"/>
                <a:gd name="T40" fmla="*/ 60 w 119"/>
                <a:gd name="T41" fmla="*/ 23 h 191"/>
                <a:gd name="T42" fmla="*/ 81 w 119"/>
                <a:gd name="T43" fmla="*/ 44 h 191"/>
                <a:gd name="T44" fmla="*/ 60 w 119"/>
                <a:gd name="T45" fmla="*/ 66 h 191"/>
                <a:gd name="T46" fmla="*/ 38 w 119"/>
                <a:gd name="T47" fmla="*/ 44 h 1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9"/>
                <a:gd name="T73" fmla="*/ 0 h 191"/>
                <a:gd name="T74" fmla="*/ 119 w 119"/>
                <a:gd name="T75" fmla="*/ 191 h 1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9" h="191">
                  <a:moveTo>
                    <a:pt x="82" y="146"/>
                  </a:moveTo>
                  <a:cubicBezTo>
                    <a:pt x="78" y="154"/>
                    <a:pt x="78" y="154"/>
                    <a:pt x="78" y="154"/>
                  </a:cubicBezTo>
                  <a:cubicBezTo>
                    <a:pt x="99" y="157"/>
                    <a:pt x="111" y="163"/>
                    <a:pt x="111" y="168"/>
                  </a:cubicBezTo>
                  <a:cubicBezTo>
                    <a:pt x="111" y="174"/>
                    <a:pt x="91" y="183"/>
                    <a:pt x="60" y="183"/>
                  </a:cubicBezTo>
                  <a:cubicBezTo>
                    <a:pt x="28" y="183"/>
                    <a:pt x="9" y="174"/>
                    <a:pt x="9" y="168"/>
                  </a:cubicBezTo>
                  <a:cubicBezTo>
                    <a:pt x="9" y="162"/>
                    <a:pt x="26" y="154"/>
                    <a:pt x="53" y="153"/>
                  </a:cubicBezTo>
                  <a:cubicBezTo>
                    <a:pt x="60" y="166"/>
                    <a:pt x="60" y="166"/>
                    <a:pt x="60" y="166"/>
                  </a:cubicBezTo>
                  <a:cubicBezTo>
                    <a:pt x="104" y="76"/>
                    <a:pt x="104" y="76"/>
                    <a:pt x="104" y="76"/>
                  </a:cubicBezTo>
                  <a:cubicBezTo>
                    <a:pt x="104" y="76"/>
                    <a:pt x="104" y="76"/>
                    <a:pt x="104" y="76"/>
                  </a:cubicBezTo>
                  <a:cubicBezTo>
                    <a:pt x="108" y="69"/>
                    <a:pt x="111" y="60"/>
                    <a:pt x="111" y="51"/>
                  </a:cubicBezTo>
                  <a:cubicBezTo>
                    <a:pt x="111" y="22"/>
                    <a:pt x="88" y="0"/>
                    <a:pt x="60" y="0"/>
                  </a:cubicBezTo>
                  <a:cubicBezTo>
                    <a:pt x="31" y="0"/>
                    <a:pt x="8" y="22"/>
                    <a:pt x="8" y="51"/>
                  </a:cubicBezTo>
                  <a:cubicBezTo>
                    <a:pt x="8" y="60"/>
                    <a:pt x="11" y="69"/>
                    <a:pt x="15" y="76"/>
                  </a:cubicBezTo>
                  <a:cubicBezTo>
                    <a:pt x="15" y="76"/>
                    <a:pt x="15" y="76"/>
                    <a:pt x="15" y="76"/>
                  </a:cubicBezTo>
                  <a:cubicBezTo>
                    <a:pt x="49" y="145"/>
                    <a:pt x="49" y="145"/>
                    <a:pt x="49" y="145"/>
                  </a:cubicBezTo>
                  <a:cubicBezTo>
                    <a:pt x="24" y="147"/>
                    <a:pt x="0" y="155"/>
                    <a:pt x="0" y="168"/>
                  </a:cubicBezTo>
                  <a:cubicBezTo>
                    <a:pt x="0" y="183"/>
                    <a:pt x="30" y="191"/>
                    <a:pt x="60" y="191"/>
                  </a:cubicBezTo>
                  <a:cubicBezTo>
                    <a:pt x="89" y="191"/>
                    <a:pt x="119" y="183"/>
                    <a:pt x="119" y="168"/>
                  </a:cubicBezTo>
                  <a:cubicBezTo>
                    <a:pt x="119" y="157"/>
                    <a:pt x="103" y="149"/>
                    <a:pt x="82" y="146"/>
                  </a:cubicBezTo>
                  <a:close/>
                  <a:moveTo>
                    <a:pt x="38" y="44"/>
                  </a:moveTo>
                  <a:cubicBezTo>
                    <a:pt x="38" y="33"/>
                    <a:pt x="48" y="23"/>
                    <a:pt x="60" y="23"/>
                  </a:cubicBezTo>
                  <a:cubicBezTo>
                    <a:pt x="72" y="23"/>
                    <a:pt x="81" y="33"/>
                    <a:pt x="81" y="44"/>
                  </a:cubicBezTo>
                  <a:cubicBezTo>
                    <a:pt x="81" y="56"/>
                    <a:pt x="72" y="66"/>
                    <a:pt x="60" y="66"/>
                  </a:cubicBezTo>
                  <a:cubicBezTo>
                    <a:pt x="48" y="66"/>
                    <a:pt x="38" y="56"/>
                    <a:pt x="38" y="44"/>
                  </a:cubicBezTo>
                  <a:close/>
                </a:path>
              </a:pathLst>
            </a:custGeom>
            <a:solidFill>
              <a:srgbClr val="2FACD7"/>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grpSp>
          <p:nvGrpSpPr>
            <p:cNvPr id="109" name="组合 34">
              <a:extLst>
                <a:ext uri="{FF2B5EF4-FFF2-40B4-BE49-F238E27FC236}">
                  <a16:creationId xmlns:a16="http://schemas.microsoft.com/office/drawing/2014/main" id="{F8EBB971-63B1-6A47-9554-8AFEF2EE0067}"/>
                </a:ext>
              </a:extLst>
            </p:cNvPr>
            <p:cNvGrpSpPr/>
            <p:nvPr/>
          </p:nvGrpSpPr>
          <p:grpSpPr bwMode="auto">
            <a:xfrm>
              <a:off x="5894388" y="5575300"/>
              <a:ext cx="411162" cy="379413"/>
              <a:chOff x="0" y="0"/>
              <a:chExt cx="1530351" cy="1409703"/>
            </a:xfrm>
          </p:grpSpPr>
          <p:sp>
            <p:nvSpPr>
              <p:cNvPr id="132" name="Freeform 244">
                <a:extLst>
                  <a:ext uri="{FF2B5EF4-FFF2-40B4-BE49-F238E27FC236}">
                    <a16:creationId xmlns:a16="http://schemas.microsoft.com/office/drawing/2014/main" id="{86A10CCE-5EFC-9341-88D4-B121108A28DF}"/>
                  </a:ext>
                </a:extLst>
              </p:cNvPr>
              <p:cNvSpPr>
                <a:spLocks noEditPoints="1" noChangeArrowheads="1"/>
              </p:cNvSpPr>
              <p:nvPr/>
            </p:nvSpPr>
            <p:spPr bwMode="auto">
              <a:xfrm>
                <a:off x="615952" y="0"/>
                <a:ext cx="914399" cy="915985"/>
              </a:xfrm>
              <a:custGeom>
                <a:avLst/>
                <a:gdLst>
                  <a:gd name="T0" fmla="*/ 221 w 244"/>
                  <a:gd name="T1" fmla="*/ 22 h 244"/>
                  <a:gd name="T2" fmla="*/ 141 w 244"/>
                  <a:gd name="T3" fmla="*/ 22 h 244"/>
                  <a:gd name="T4" fmla="*/ 0 w 244"/>
                  <a:gd name="T5" fmla="*/ 164 h 244"/>
                  <a:gd name="T6" fmla="*/ 80 w 244"/>
                  <a:gd name="T7" fmla="*/ 244 h 244"/>
                  <a:gd name="T8" fmla="*/ 221 w 244"/>
                  <a:gd name="T9" fmla="*/ 102 h 244"/>
                  <a:gd name="T10" fmla="*/ 221 w 244"/>
                  <a:gd name="T11" fmla="*/ 22 h 244"/>
                  <a:gd name="T12" fmla="*/ 48 w 244"/>
                  <a:gd name="T13" fmla="*/ 165 h 244"/>
                  <a:gd name="T14" fmla="*/ 38 w 244"/>
                  <a:gd name="T15" fmla="*/ 156 h 244"/>
                  <a:gd name="T16" fmla="*/ 158 w 244"/>
                  <a:gd name="T17" fmla="*/ 36 h 244"/>
                  <a:gd name="T18" fmla="*/ 168 w 244"/>
                  <a:gd name="T19" fmla="*/ 36 h 244"/>
                  <a:gd name="T20" fmla="*/ 168 w 244"/>
                  <a:gd name="T21" fmla="*/ 46 h 244"/>
                  <a:gd name="T22" fmla="*/ 48 w 244"/>
                  <a:gd name="T23" fmla="*/ 165 h 244"/>
                  <a:gd name="T24" fmla="*/ 68 w 244"/>
                  <a:gd name="T25" fmla="*/ 185 h 244"/>
                  <a:gd name="T26" fmla="*/ 58 w 244"/>
                  <a:gd name="T27" fmla="*/ 176 h 244"/>
                  <a:gd name="T28" fmla="*/ 188 w 244"/>
                  <a:gd name="T29" fmla="*/ 46 h 244"/>
                  <a:gd name="T30" fmla="*/ 197 w 244"/>
                  <a:gd name="T31" fmla="*/ 46 h 244"/>
                  <a:gd name="T32" fmla="*/ 197 w 244"/>
                  <a:gd name="T33" fmla="*/ 56 h 244"/>
                  <a:gd name="T34" fmla="*/ 68 w 244"/>
                  <a:gd name="T35" fmla="*/ 185 h 244"/>
                  <a:gd name="T36" fmla="*/ 88 w 244"/>
                  <a:gd name="T37" fmla="*/ 205 h 244"/>
                  <a:gd name="T38" fmla="*/ 78 w 244"/>
                  <a:gd name="T39" fmla="*/ 196 h 244"/>
                  <a:gd name="T40" fmla="*/ 198 w 244"/>
                  <a:gd name="T41" fmla="*/ 76 h 244"/>
                  <a:gd name="T42" fmla="*/ 207 w 244"/>
                  <a:gd name="T43" fmla="*/ 76 h 244"/>
                  <a:gd name="T44" fmla="*/ 207 w 244"/>
                  <a:gd name="T45" fmla="*/ 86 h 244"/>
                  <a:gd name="T46" fmla="*/ 88 w 244"/>
                  <a:gd name="T47" fmla="*/ 205 h 2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44"/>
                  <a:gd name="T73" fmla="*/ 0 h 244"/>
                  <a:gd name="T74" fmla="*/ 244 w 244"/>
                  <a:gd name="T75" fmla="*/ 244 h 2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44" h="244">
                    <a:moveTo>
                      <a:pt x="221" y="22"/>
                    </a:moveTo>
                    <a:cubicBezTo>
                      <a:pt x="199" y="0"/>
                      <a:pt x="163" y="0"/>
                      <a:pt x="141" y="22"/>
                    </a:cubicBezTo>
                    <a:cubicBezTo>
                      <a:pt x="0" y="164"/>
                      <a:pt x="0" y="164"/>
                      <a:pt x="0" y="164"/>
                    </a:cubicBezTo>
                    <a:cubicBezTo>
                      <a:pt x="80" y="244"/>
                      <a:pt x="80" y="244"/>
                      <a:pt x="80" y="244"/>
                    </a:cubicBezTo>
                    <a:cubicBezTo>
                      <a:pt x="221" y="102"/>
                      <a:pt x="221" y="102"/>
                      <a:pt x="221" y="102"/>
                    </a:cubicBezTo>
                    <a:cubicBezTo>
                      <a:pt x="244" y="80"/>
                      <a:pt x="244" y="44"/>
                      <a:pt x="221" y="22"/>
                    </a:cubicBezTo>
                    <a:close/>
                    <a:moveTo>
                      <a:pt x="48" y="165"/>
                    </a:moveTo>
                    <a:cubicBezTo>
                      <a:pt x="38" y="156"/>
                      <a:pt x="38" y="156"/>
                      <a:pt x="38" y="156"/>
                    </a:cubicBezTo>
                    <a:cubicBezTo>
                      <a:pt x="158" y="36"/>
                      <a:pt x="158" y="36"/>
                      <a:pt x="158" y="36"/>
                    </a:cubicBezTo>
                    <a:cubicBezTo>
                      <a:pt x="161" y="34"/>
                      <a:pt x="165" y="34"/>
                      <a:pt x="168" y="36"/>
                    </a:cubicBezTo>
                    <a:cubicBezTo>
                      <a:pt x="170" y="39"/>
                      <a:pt x="170" y="43"/>
                      <a:pt x="168" y="46"/>
                    </a:cubicBezTo>
                    <a:lnTo>
                      <a:pt x="48" y="165"/>
                    </a:lnTo>
                    <a:close/>
                    <a:moveTo>
                      <a:pt x="68" y="185"/>
                    </a:moveTo>
                    <a:cubicBezTo>
                      <a:pt x="58" y="176"/>
                      <a:pt x="58" y="176"/>
                      <a:pt x="58" y="176"/>
                    </a:cubicBezTo>
                    <a:cubicBezTo>
                      <a:pt x="188" y="46"/>
                      <a:pt x="188" y="46"/>
                      <a:pt x="188" y="46"/>
                    </a:cubicBezTo>
                    <a:cubicBezTo>
                      <a:pt x="191" y="44"/>
                      <a:pt x="195" y="44"/>
                      <a:pt x="197" y="46"/>
                    </a:cubicBezTo>
                    <a:cubicBezTo>
                      <a:pt x="200" y="49"/>
                      <a:pt x="200" y="53"/>
                      <a:pt x="197" y="56"/>
                    </a:cubicBezTo>
                    <a:lnTo>
                      <a:pt x="68" y="185"/>
                    </a:lnTo>
                    <a:close/>
                    <a:moveTo>
                      <a:pt x="88" y="205"/>
                    </a:moveTo>
                    <a:cubicBezTo>
                      <a:pt x="78" y="196"/>
                      <a:pt x="78" y="196"/>
                      <a:pt x="78" y="196"/>
                    </a:cubicBezTo>
                    <a:cubicBezTo>
                      <a:pt x="198" y="76"/>
                      <a:pt x="198" y="76"/>
                      <a:pt x="198" y="76"/>
                    </a:cubicBezTo>
                    <a:cubicBezTo>
                      <a:pt x="200" y="73"/>
                      <a:pt x="205" y="73"/>
                      <a:pt x="207" y="76"/>
                    </a:cubicBezTo>
                    <a:cubicBezTo>
                      <a:pt x="210" y="79"/>
                      <a:pt x="210" y="83"/>
                      <a:pt x="207" y="86"/>
                    </a:cubicBezTo>
                    <a:lnTo>
                      <a:pt x="88" y="205"/>
                    </a:ln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33" name="Freeform 245">
                <a:extLst>
                  <a:ext uri="{FF2B5EF4-FFF2-40B4-BE49-F238E27FC236}">
                    <a16:creationId xmlns:a16="http://schemas.microsoft.com/office/drawing/2014/main" id="{91C522ED-1641-AD47-81F9-F71D3C309E36}"/>
                  </a:ext>
                </a:extLst>
              </p:cNvPr>
              <p:cNvSpPr>
                <a:spLocks noChangeArrowheads="1"/>
              </p:cNvSpPr>
              <p:nvPr/>
            </p:nvSpPr>
            <p:spPr bwMode="auto">
              <a:xfrm>
                <a:off x="109537" y="781050"/>
                <a:ext cx="633415" cy="628648"/>
              </a:xfrm>
              <a:custGeom>
                <a:avLst/>
                <a:gdLst>
                  <a:gd name="T0" fmla="*/ 257 w 399"/>
                  <a:gd name="T1" fmla="*/ 236 h 396"/>
                  <a:gd name="T2" fmla="*/ 241 w 399"/>
                  <a:gd name="T3" fmla="*/ 219 h 396"/>
                  <a:gd name="T4" fmla="*/ 399 w 399"/>
                  <a:gd name="T5" fmla="*/ 61 h 396"/>
                  <a:gd name="T6" fmla="*/ 335 w 399"/>
                  <a:gd name="T7" fmla="*/ 0 h 396"/>
                  <a:gd name="T8" fmla="*/ 179 w 399"/>
                  <a:gd name="T9" fmla="*/ 156 h 396"/>
                  <a:gd name="T10" fmla="*/ 160 w 399"/>
                  <a:gd name="T11" fmla="*/ 139 h 396"/>
                  <a:gd name="T12" fmla="*/ 125 w 399"/>
                  <a:gd name="T13" fmla="*/ 160 h 396"/>
                  <a:gd name="T14" fmla="*/ 0 w 399"/>
                  <a:gd name="T15" fmla="*/ 359 h 396"/>
                  <a:gd name="T16" fmla="*/ 38 w 399"/>
                  <a:gd name="T17" fmla="*/ 396 h 396"/>
                  <a:gd name="T18" fmla="*/ 236 w 399"/>
                  <a:gd name="T19" fmla="*/ 274 h 396"/>
                  <a:gd name="T20" fmla="*/ 257 w 399"/>
                  <a:gd name="T21" fmla="*/ 236 h 39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9"/>
                  <a:gd name="T34" fmla="*/ 0 h 396"/>
                  <a:gd name="T35" fmla="*/ 399 w 399"/>
                  <a:gd name="T36" fmla="*/ 396 h 39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9" h="396">
                    <a:moveTo>
                      <a:pt x="257" y="236"/>
                    </a:moveTo>
                    <a:lnTo>
                      <a:pt x="241" y="219"/>
                    </a:lnTo>
                    <a:lnTo>
                      <a:pt x="399" y="61"/>
                    </a:lnTo>
                    <a:lnTo>
                      <a:pt x="335" y="0"/>
                    </a:lnTo>
                    <a:lnTo>
                      <a:pt x="179" y="156"/>
                    </a:lnTo>
                    <a:lnTo>
                      <a:pt x="160" y="139"/>
                    </a:lnTo>
                    <a:lnTo>
                      <a:pt x="125" y="160"/>
                    </a:lnTo>
                    <a:lnTo>
                      <a:pt x="0" y="359"/>
                    </a:lnTo>
                    <a:lnTo>
                      <a:pt x="38" y="396"/>
                    </a:lnTo>
                    <a:lnTo>
                      <a:pt x="236" y="274"/>
                    </a:lnTo>
                    <a:lnTo>
                      <a:pt x="257" y="236"/>
                    </a:ln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34" name="Freeform 246">
                <a:extLst>
                  <a:ext uri="{FF2B5EF4-FFF2-40B4-BE49-F238E27FC236}">
                    <a16:creationId xmlns:a16="http://schemas.microsoft.com/office/drawing/2014/main" id="{8AC2AC6F-A9D2-4D4A-8F2A-B51AB080652A}"/>
                  </a:ext>
                </a:extLst>
              </p:cNvPr>
              <p:cNvSpPr>
                <a:spLocks noChangeArrowheads="1"/>
              </p:cNvSpPr>
              <p:nvPr/>
            </p:nvSpPr>
            <p:spPr bwMode="auto">
              <a:xfrm>
                <a:off x="0" y="12701"/>
                <a:ext cx="671513" cy="669923"/>
              </a:xfrm>
              <a:custGeom>
                <a:avLst/>
                <a:gdLst>
                  <a:gd name="T0" fmla="*/ 90 w 179"/>
                  <a:gd name="T1" fmla="*/ 0 h 179"/>
                  <a:gd name="T2" fmla="*/ 67 w 179"/>
                  <a:gd name="T3" fmla="*/ 3 h 179"/>
                  <a:gd name="T4" fmla="*/ 70 w 179"/>
                  <a:gd name="T5" fmla="*/ 5 h 179"/>
                  <a:gd name="T6" fmla="*/ 102 w 179"/>
                  <a:gd name="T7" fmla="*/ 37 h 179"/>
                  <a:gd name="T8" fmla="*/ 102 w 179"/>
                  <a:gd name="T9" fmla="*/ 96 h 179"/>
                  <a:gd name="T10" fmla="*/ 42 w 179"/>
                  <a:gd name="T11" fmla="*/ 96 h 179"/>
                  <a:gd name="T12" fmla="*/ 10 w 179"/>
                  <a:gd name="T13" fmla="*/ 64 h 179"/>
                  <a:gd name="T14" fmla="*/ 6 w 179"/>
                  <a:gd name="T15" fmla="*/ 59 h 179"/>
                  <a:gd name="T16" fmla="*/ 0 w 179"/>
                  <a:gd name="T17" fmla="*/ 89 h 179"/>
                  <a:gd name="T18" fmla="*/ 90 w 179"/>
                  <a:gd name="T19" fmla="*/ 179 h 179"/>
                  <a:gd name="T20" fmla="*/ 179 w 179"/>
                  <a:gd name="T21" fmla="*/ 89 h 179"/>
                  <a:gd name="T22" fmla="*/ 90 w 179"/>
                  <a:gd name="T23" fmla="*/ 0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9"/>
                  <a:gd name="T37" fmla="*/ 0 h 179"/>
                  <a:gd name="T38" fmla="*/ 179 w 179"/>
                  <a:gd name="T39" fmla="*/ 179 h 1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9" h="179">
                    <a:moveTo>
                      <a:pt x="90" y="0"/>
                    </a:moveTo>
                    <a:cubicBezTo>
                      <a:pt x="82" y="0"/>
                      <a:pt x="75" y="1"/>
                      <a:pt x="67" y="3"/>
                    </a:cubicBezTo>
                    <a:cubicBezTo>
                      <a:pt x="68" y="4"/>
                      <a:pt x="69" y="4"/>
                      <a:pt x="70" y="5"/>
                    </a:cubicBezTo>
                    <a:cubicBezTo>
                      <a:pt x="102" y="37"/>
                      <a:pt x="102" y="37"/>
                      <a:pt x="102" y="37"/>
                    </a:cubicBezTo>
                    <a:cubicBezTo>
                      <a:pt x="118" y="53"/>
                      <a:pt x="118" y="80"/>
                      <a:pt x="102" y="96"/>
                    </a:cubicBezTo>
                    <a:cubicBezTo>
                      <a:pt x="85" y="113"/>
                      <a:pt x="59" y="113"/>
                      <a:pt x="42" y="96"/>
                    </a:cubicBezTo>
                    <a:cubicBezTo>
                      <a:pt x="10" y="64"/>
                      <a:pt x="10" y="64"/>
                      <a:pt x="10" y="64"/>
                    </a:cubicBezTo>
                    <a:cubicBezTo>
                      <a:pt x="9" y="63"/>
                      <a:pt x="7" y="61"/>
                      <a:pt x="6" y="59"/>
                    </a:cubicBezTo>
                    <a:cubicBezTo>
                      <a:pt x="2" y="68"/>
                      <a:pt x="0" y="79"/>
                      <a:pt x="0" y="89"/>
                    </a:cubicBezTo>
                    <a:cubicBezTo>
                      <a:pt x="0" y="139"/>
                      <a:pt x="40" y="179"/>
                      <a:pt x="90" y="179"/>
                    </a:cubicBezTo>
                    <a:cubicBezTo>
                      <a:pt x="139" y="179"/>
                      <a:pt x="179" y="139"/>
                      <a:pt x="179" y="89"/>
                    </a:cubicBezTo>
                    <a:cubicBezTo>
                      <a:pt x="179" y="40"/>
                      <a:pt x="139" y="0"/>
                      <a:pt x="90" y="0"/>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35" name="Freeform 247">
                <a:extLst>
                  <a:ext uri="{FF2B5EF4-FFF2-40B4-BE49-F238E27FC236}">
                    <a16:creationId xmlns:a16="http://schemas.microsoft.com/office/drawing/2014/main" id="{3911E8E3-91BB-F644-8ECF-286761FF7BC6}"/>
                  </a:ext>
                </a:extLst>
              </p:cNvPr>
              <p:cNvSpPr>
                <a:spLocks noEditPoints="1" noChangeArrowheads="1"/>
              </p:cNvSpPr>
              <p:nvPr/>
            </p:nvSpPr>
            <p:spPr bwMode="auto">
              <a:xfrm>
                <a:off x="828669" y="806452"/>
                <a:ext cx="604837" cy="603251"/>
              </a:xfrm>
              <a:custGeom>
                <a:avLst/>
                <a:gdLst>
                  <a:gd name="T0" fmla="*/ 142 w 161"/>
                  <a:gd name="T1" fmla="*/ 142 h 161"/>
                  <a:gd name="T2" fmla="*/ 142 w 161"/>
                  <a:gd name="T3" fmla="*/ 71 h 161"/>
                  <a:gd name="T4" fmla="*/ 70 w 161"/>
                  <a:gd name="T5" fmla="*/ 0 h 161"/>
                  <a:gd name="T6" fmla="*/ 0 w 161"/>
                  <a:gd name="T7" fmla="*/ 70 h 161"/>
                  <a:gd name="T8" fmla="*/ 72 w 161"/>
                  <a:gd name="T9" fmla="*/ 142 h 161"/>
                  <a:gd name="T10" fmla="*/ 142 w 161"/>
                  <a:gd name="T11" fmla="*/ 142 h 161"/>
                  <a:gd name="T12" fmla="*/ 94 w 161"/>
                  <a:gd name="T13" fmla="*/ 94 h 161"/>
                  <a:gd name="T14" fmla="*/ 123 w 161"/>
                  <a:gd name="T15" fmla="*/ 94 h 161"/>
                  <a:gd name="T16" fmla="*/ 123 w 161"/>
                  <a:gd name="T17" fmla="*/ 123 h 161"/>
                  <a:gd name="T18" fmla="*/ 94 w 161"/>
                  <a:gd name="T19" fmla="*/ 123 h 161"/>
                  <a:gd name="T20" fmla="*/ 94 w 161"/>
                  <a:gd name="T21" fmla="*/ 94 h 16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161"/>
                  <a:gd name="T35" fmla="*/ 161 w 161"/>
                  <a:gd name="T36" fmla="*/ 161 h 16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161">
                    <a:moveTo>
                      <a:pt x="142" y="142"/>
                    </a:moveTo>
                    <a:cubicBezTo>
                      <a:pt x="161" y="122"/>
                      <a:pt x="161" y="91"/>
                      <a:pt x="142" y="71"/>
                    </a:cubicBezTo>
                    <a:cubicBezTo>
                      <a:pt x="70" y="0"/>
                      <a:pt x="70" y="0"/>
                      <a:pt x="70" y="0"/>
                    </a:cubicBezTo>
                    <a:cubicBezTo>
                      <a:pt x="0" y="70"/>
                      <a:pt x="0" y="70"/>
                      <a:pt x="0" y="70"/>
                    </a:cubicBezTo>
                    <a:cubicBezTo>
                      <a:pt x="72" y="142"/>
                      <a:pt x="72" y="142"/>
                      <a:pt x="72" y="142"/>
                    </a:cubicBezTo>
                    <a:cubicBezTo>
                      <a:pt x="91" y="161"/>
                      <a:pt x="122" y="161"/>
                      <a:pt x="142" y="142"/>
                    </a:cubicBezTo>
                    <a:close/>
                    <a:moveTo>
                      <a:pt x="94" y="94"/>
                    </a:moveTo>
                    <a:cubicBezTo>
                      <a:pt x="102" y="86"/>
                      <a:pt x="115" y="86"/>
                      <a:pt x="123" y="94"/>
                    </a:cubicBezTo>
                    <a:cubicBezTo>
                      <a:pt x="131" y="102"/>
                      <a:pt x="131" y="115"/>
                      <a:pt x="123" y="123"/>
                    </a:cubicBezTo>
                    <a:cubicBezTo>
                      <a:pt x="115" y="131"/>
                      <a:pt x="102" y="131"/>
                      <a:pt x="94" y="123"/>
                    </a:cubicBezTo>
                    <a:cubicBezTo>
                      <a:pt x="86" y="115"/>
                      <a:pt x="86" y="102"/>
                      <a:pt x="94" y="94"/>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grpSp>
        <p:grpSp>
          <p:nvGrpSpPr>
            <p:cNvPr id="110" name="组合 39">
              <a:extLst>
                <a:ext uri="{FF2B5EF4-FFF2-40B4-BE49-F238E27FC236}">
                  <a16:creationId xmlns:a16="http://schemas.microsoft.com/office/drawing/2014/main" id="{DF4547F4-5894-A747-9A12-FA0BADEFFEC2}"/>
                </a:ext>
              </a:extLst>
            </p:cNvPr>
            <p:cNvGrpSpPr/>
            <p:nvPr/>
          </p:nvGrpSpPr>
          <p:grpSpPr bwMode="auto">
            <a:xfrm>
              <a:off x="7735888" y="2387600"/>
              <a:ext cx="438150" cy="427038"/>
              <a:chOff x="0" y="0"/>
              <a:chExt cx="1720850" cy="1679575"/>
            </a:xfrm>
          </p:grpSpPr>
          <p:sp>
            <p:nvSpPr>
              <p:cNvPr id="124" name="Freeform 186">
                <a:extLst>
                  <a:ext uri="{FF2B5EF4-FFF2-40B4-BE49-F238E27FC236}">
                    <a16:creationId xmlns:a16="http://schemas.microsoft.com/office/drawing/2014/main" id="{942BDC14-EDEA-8C4A-B9B9-5E823985BB7E}"/>
                  </a:ext>
                </a:extLst>
              </p:cNvPr>
              <p:cNvSpPr>
                <a:spLocks noChangeArrowheads="1"/>
              </p:cNvSpPr>
              <p:nvPr/>
            </p:nvSpPr>
            <p:spPr bwMode="auto">
              <a:xfrm>
                <a:off x="1304923" y="0"/>
                <a:ext cx="415927" cy="503239"/>
              </a:xfrm>
              <a:custGeom>
                <a:avLst/>
                <a:gdLst>
                  <a:gd name="T0" fmla="*/ 111 w 111"/>
                  <a:gd name="T1" fmla="*/ 42 h 134"/>
                  <a:gd name="T2" fmla="*/ 0 w 111"/>
                  <a:gd name="T3" fmla="*/ 81 h 134"/>
                  <a:gd name="T4" fmla="*/ 79 w 111"/>
                  <a:gd name="T5" fmla="*/ 51 h 134"/>
                  <a:gd name="T6" fmla="*/ 1 w 111"/>
                  <a:gd name="T7" fmla="*/ 85 h 134"/>
                  <a:gd name="T8" fmla="*/ 111 w 111"/>
                  <a:gd name="T9" fmla="*/ 42 h 134"/>
                  <a:gd name="T10" fmla="*/ 0 60000 65536"/>
                  <a:gd name="T11" fmla="*/ 0 60000 65536"/>
                  <a:gd name="T12" fmla="*/ 0 60000 65536"/>
                  <a:gd name="T13" fmla="*/ 0 60000 65536"/>
                  <a:gd name="T14" fmla="*/ 0 60000 65536"/>
                  <a:gd name="T15" fmla="*/ 0 w 111"/>
                  <a:gd name="T16" fmla="*/ 0 h 134"/>
                  <a:gd name="T17" fmla="*/ 111 w 111"/>
                  <a:gd name="T18" fmla="*/ 134 h 134"/>
                </a:gdLst>
                <a:ahLst/>
                <a:cxnLst>
                  <a:cxn ang="T10">
                    <a:pos x="T0" y="T1"/>
                  </a:cxn>
                  <a:cxn ang="T11">
                    <a:pos x="T2" y="T3"/>
                  </a:cxn>
                  <a:cxn ang="T12">
                    <a:pos x="T4" y="T5"/>
                  </a:cxn>
                  <a:cxn ang="T13">
                    <a:pos x="T6" y="T7"/>
                  </a:cxn>
                  <a:cxn ang="T14">
                    <a:pos x="T8" y="T9"/>
                  </a:cxn>
                </a:cxnLst>
                <a:rect l="T15" t="T16" r="T17" b="T18"/>
                <a:pathLst>
                  <a:path w="111" h="134">
                    <a:moveTo>
                      <a:pt x="111" y="42"/>
                    </a:moveTo>
                    <a:cubicBezTo>
                      <a:pt x="36" y="0"/>
                      <a:pt x="6" y="66"/>
                      <a:pt x="0" y="81"/>
                    </a:cubicBezTo>
                    <a:cubicBezTo>
                      <a:pt x="18" y="74"/>
                      <a:pt x="46" y="58"/>
                      <a:pt x="79" y="51"/>
                    </a:cubicBezTo>
                    <a:cubicBezTo>
                      <a:pt x="79" y="51"/>
                      <a:pt x="44" y="74"/>
                      <a:pt x="1" y="85"/>
                    </a:cubicBezTo>
                    <a:cubicBezTo>
                      <a:pt x="85" y="134"/>
                      <a:pt x="111" y="42"/>
                      <a:pt x="111" y="42"/>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5" name="Freeform 187">
                <a:extLst>
                  <a:ext uri="{FF2B5EF4-FFF2-40B4-BE49-F238E27FC236}">
                    <a16:creationId xmlns:a16="http://schemas.microsoft.com/office/drawing/2014/main" id="{51FC9E21-9E7A-CB4A-B9C7-23EC6660DD9E}"/>
                  </a:ext>
                </a:extLst>
              </p:cNvPr>
              <p:cNvSpPr>
                <a:spLocks noChangeArrowheads="1"/>
              </p:cNvSpPr>
              <p:nvPr/>
            </p:nvSpPr>
            <p:spPr bwMode="auto">
              <a:xfrm>
                <a:off x="1012824" y="0"/>
                <a:ext cx="360363" cy="285752"/>
              </a:xfrm>
              <a:custGeom>
                <a:avLst/>
                <a:gdLst>
                  <a:gd name="T0" fmla="*/ 48 w 96"/>
                  <a:gd name="T1" fmla="*/ 31 h 76"/>
                  <a:gd name="T2" fmla="*/ 67 w 96"/>
                  <a:gd name="T3" fmla="*/ 75 h 76"/>
                  <a:gd name="T4" fmla="*/ 36 w 96"/>
                  <a:gd name="T5" fmla="*/ 0 h 76"/>
                  <a:gd name="T6" fmla="*/ 63 w 96"/>
                  <a:gd name="T7" fmla="*/ 76 h 76"/>
                  <a:gd name="T8" fmla="*/ 48 w 96"/>
                  <a:gd name="T9" fmla="*/ 31 h 76"/>
                  <a:gd name="T10" fmla="*/ 0 60000 65536"/>
                  <a:gd name="T11" fmla="*/ 0 60000 65536"/>
                  <a:gd name="T12" fmla="*/ 0 60000 65536"/>
                  <a:gd name="T13" fmla="*/ 0 60000 65536"/>
                  <a:gd name="T14" fmla="*/ 0 60000 65536"/>
                  <a:gd name="T15" fmla="*/ 0 w 96"/>
                  <a:gd name="T16" fmla="*/ 0 h 76"/>
                  <a:gd name="T17" fmla="*/ 96 w 96"/>
                  <a:gd name="T18" fmla="*/ 76 h 76"/>
                </a:gdLst>
                <a:ahLst/>
                <a:cxnLst>
                  <a:cxn ang="T10">
                    <a:pos x="T0" y="T1"/>
                  </a:cxn>
                  <a:cxn ang="T11">
                    <a:pos x="T2" y="T3"/>
                  </a:cxn>
                  <a:cxn ang="T12">
                    <a:pos x="T4" y="T5"/>
                  </a:cxn>
                  <a:cxn ang="T13">
                    <a:pos x="T6" y="T7"/>
                  </a:cxn>
                  <a:cxn ang="T14">
                    <a:pos x="T8" y="T9"/>
                  </a:cxn>
                </a:cxnLst>
                <a:rect l="T15" t="T16" r="T17" b="T18"/>
                <a:pathLst>
                  <a:path w="96" h="76">
                    <a:moveTo>
                      <a:pt x="48" y="31"/>
                    </a:moveTo>
                    <a:cubicBezTo>
                      <a:pt x="48" y="31"/>
                      <a:pt x="61" y="52"/>
                      <a:pt x="67" y="75"/>
                    </a:cubicBezTo>
                    <a:cubicBezTo>
                      <a:pt x="74" y="65"/>
                      <a:pt x="96" y="22"/>
                      <a:pt x="36" y="0"/>
                    </a:cubicBezTo>
                    <a:cubicBezTo>
                      <a:pt x="36" y="0"/>
                      <a:pt x="0" y="57"/>
                      <a:pt x="63" y="76"/>
                    </a:cubicBezTo>
                    <a:cubicBezTo>
                      <a:pt x="56" y="61"/>
                      <a:pt x="51" y="40"/>
                      <a:pt x="48" y="31"/>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6" name="Freeform 188">
                <a:extLst>
                  <a:ext uri="{FF2B5EF4-FFF2-40B4-BE49-F238E27FC236}">
                    <a16:creationId xmlns:a16="http://schemas.microsoft.com/office/drawing/2014/main" id="{A6537F5A-4466-154F-A921-EF71C2A323F0}"/>
                  </a:ext>
                </a:extLst>
              </p:cNvPr>
              <p:cNvSpPr>
                <a:spLocks noEditPoints="1" noChangeArrowheads="1"/>
              </p:cNvSpPr>
              <p:nvPr/>
            </p:nvSpPr>
            <p:spPr bwMode="auto">
              <a:xfrm>
                <a:off x="498476" y="563561"/>
                <a:ext cx="461964" cy="468315"/>
              </a:xfrm>
              <a:custGeom>
                <a:avLst/>
                <a:gdLst>
                  <a:gd name="T0" fmla="*/ 91 w 123"/>
                  <a:gd name="T1" fmla="*/ 33 h 125"/>
                  <a:gd name="T2" fmla="*/ 87 w 123"/>
                  <a:gd name="T3" fmla="*/ 71 h 125"/>
                  <a:gd name="T4" fmla="*/ 86 w 123"/>
                  <a:gd name="T5" fmla="*/ 78 h 125"/>
                  <a:gd name="T6" fmla="*/ 90 w 123"/>
                  <a:gd name="T7" fmla="*/ 82 h 125"/>
                  <a:gd name="T8" fmla="*/ 101 w 123"/>
                  <a:gd name="T9" fmla="*/ 74 h 125"/>
                  <a:gd name="T10" fmla="*/ 107 w 123"/>
                  <a:gd name="T11" fmla="*/ 54 h 125"/>
                  <a:gd name="T12" fmla="*/ 95 w 123"/>
                  <a:gd name="T13" fmla="*/ 26 h 125"/>
                  <a:gd name="T14" fmla="*/ 64 w 123"/>
                  <a:gd name="T15" fmla="*/ 14 h 125"/>
                  <a:gd name="T16" fmla="*/ 30 w 123"/>
                  <a:gd name="T17" fmla="*/ 28 h 125"/>
                  <a:gd name="T18" fmla="*/ 17 w 123"/>
                  <a:gd name="T19" fmla="*/ 63 h 125"/>
                  <a:gd name="T20" fmla="*/ 30 w 123"/>
                  <a:gd name="T21" fmla="*/ 96 h 125"/>
                  <a:gd name="T22" fmla="*/ 65 w 123"/>
                  <a:gd name="T23" fmla="*/ 110 h 125"/>
                  <a:gd name="T24" fmla="*/ 102 w 123"/>
                  <a:gd name="T25" fmla="*/ 100 h 125"/>
                  <a:gd name="T26" fmla="*/ 108 w 123"/>
                  <a:gd name="T27" fmla="*/ 114 h 125"/>
                  <a:gd name="T28" fmla="*/ 65 w 123"/>
                  <a:gd name="T29" fmla="*/ 125 h 125"/>
                  <a:gd name="T30" fmla="*/ 17 w 123"/>
                  <a:gd name="T31" fmla="*/ 106 h 125"/>
                  <a:gd name="T32" fmla="*/ 0 w 123"/>
                  <a:gd name="T33" fmla="*/ 63 h 125"/>
                  <a:gd name="T34" fmla="*/ 18 w 123"/>
                  <a:gd name="T35" fmla="*/ 18 h 125"/>
                  <a:gd name="T36" fmla="*/ 64 w 123"/>
                  <a:gd name="T37" fmla="*/ 0 h 125"/>
                  <a:gd name="T38" fmla="*/ 106 w 123"/>
                  <a:gd name="T39" fmla="*/ 16 h 125"/>
                  <a:gd name="T40" fmla="*/ 123 w 123"/>
                  <a:gd name="T41" fmla="*/ 54 h 125"/>
                  <a:gd name="T42" fmla="*/ 113 w 123"/>
                  <a:gd name="T43" fmla="*/ 84 h 125"/>
                  <a:gd name="T44" fmla="*/ 88 w 123"/>
                  <a:gd name="T45" fmla="*/ 96 h 125"/>
                  <a:gd name="T46" fmla="*/ 73 w 123"/>
                  <a:gd name="T47" fmla="*/ 89 h 125"/>
                  <a:gd name="T48" fmla="*/ 57 w 123"/>
                  <a:gd name="T49" fmla="*/ 97 h 125"/>
                  <a:gd name="T50" fmla="*/ 39 w 123"/>
                  <a:gd name="T51" fmla="*/ 88 h 125"/>
                  <a:gd name="T52" fmla="*/ 32 w 123"/>
                  <a:gd name="T53" fmla="*/ 65 h 125"/>
                  <a:gd name="T54" fmla="*/ 40 w 123"/>
                  <a:gd name="T55" fmla="*/ 41 h 125"/>
                  <a:gd name="T56" fmla="*/ 60 w 123"/>
                  <a:gd name="T57" fmla="*/ 31 h 125"/>
                  <a:gd name="T58" fmla="*/ 74 w 123"/>
                  <a:gd name="T59" fmla="*/ 36 h 125"/>
                  <a:gd name="T60" fmla="*/ 75 w 123"/>
                  <a:gd name="T61" fmla="*/ 33 h 125"/>
                  <a:gd name="T62" fmla="*/ 91 w 123"/>
                  <a:gd name="T63" fmla="*/ 33 h 125"/>
                  <a:gd name="T64" fmla="*/ 58 w 123"/>
                  <a:gd name="T65" fmla="*/ 80 h 125"/>
                  <a:gd name="T66" fmla="*/ 69 w 123"/>
                  <a:gd name="T67" fmla="*/ 74 h 125"/>
                  <a:gd name="T68" fmla="*/ 73 w 123"/>
                  <a:gd name="T69" fmla="*/ 61 h 125"/>
                  <a:gd name="T70" fmla="*/ 69 w 123"/>
                  <a:gd name="T71" fmla="*/ 52 h 125"/>
                  <a:gd name="T72" fmla="*/ 61 w 123"/>
                  <a:gd name="T73" fmla="*/ 48 h 125"/>
                  <a:gd name="T74" fmla="*/ 53 w 123"/>
                  <a:gd name="T75" fmla="*/ 53 h 125"/>
                  <a:gd name="T76" fmla="*/ 49 w 123"/>
                  <a:gd name="T77" fmla="*/ 65 h 125"/>
                  <a:gd name="T78" fmla="*/ 52 w 123"/>
                  <a:gd name="T79" fmla="*/ 76 h 125"/>
                  <a:gd name="T80" fmla="*/ 58 w 123"/>
                  <a:gd name="T81" fmla="*/ 80 h 12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23"/>
                  <a:gd name="T124" fmla="*/ 0 h 125"/>
                  <a:gd name="T125" fmla="*/ 123 w 123"/>
                  <a:gd name="T126" fmla="*/ 125 h 12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23" h="125">
                    <a:moveTo>
                      <a:pt x="91" y="33"/>
                    </a:moveTo>
                    <a:cubicBezTo>
                      <a:pt x="87" y="71"/>
                      <a:pt x="87" y="71"/>
                      <a:pt x="87" y="71"/>
                    </a:cubicBezTo>
                    <a:cubicBezTo>
                      <a:pt x="86" y="74"/>
                      <a:pt x="86" y="76"/>
                      <a:pt x="86" y="78"/>
                    </a:cubicBezTo>
                    <a:cubicBezTo>
                      <a:pt x="86" y="81"/>
                      <a:pt x="87" y="82"/>
                      <a:pt x="90" y="82"/>
                    </a:cubicBezTo>
                    <a:cubicBezTo>
                      <a:pt x="94" y="82"/>
                      <a:pt x="98" y="79"/>
                      <a:pt x="101" y="74"/>
                    </a:cubicBezTo>
                    <a:cubicBezTo>
                      <a:pt x="105" y="69"/>
                      <a:pt x="107" y="62"/>
                      <a:pt x="107" y="54"/>
                    </a:cubicBezTo>
                    <a:cubicBezTo>
                      <a:pt x="107" y="43"/>
                      <a:pt x="103" y="33"/>
                      <a:pt x="95" y="26"/>
                    </a:cubicBezTo>
                    <a:cubicBezTo>
                      <a:pt x="86" y="18"/>
                      <a:pt x="76" y="14"/>
                      <a:pt x="64" y="14"/>
                    </a:cubicBezTo>
                    <a:cubicBezTo>
                      <a:pt x="51" y="14"/>
                      <a:pt x="40" y="19"/>
                      <a:pt x="30" y="28"/>
                    </a:cubicBezTo>
                    <a:cubicBezTo>
                      <a:pt x="21" y="37"/>
                      <a:pt x="17" y="49"/>
                      <a:pt x="17" y="63"/>
                    </a:cubicBezTo>
                    <a:cubicBezTo>
                      <a:pt x="17" y="75"/>
                      <a:pt x="21" y="86"/>
                      <a:pt x="30" y="96"/>
                    </a:cubicBezTo>
                    <a:cubicBezTo>
                      <a:pt x="38" y="105"/>
                      <a:pt x="50" y="110"/>
                      <a:pt x="65" y="110"/>
                    </a:cubicBezTo>
                    <a:cubicBezTo>
                      <a:pt x="77" y="110"/>
                      <a:pt x="90" y="107"/>
                      <a:pt x="102" y="100"/>
                    </a:cubicBezTo>
                    <a:cubicBezTo>
                      <a:pt x="108" y="114"/>
                      <a:pt x="108" y="114"/>
                      <a:pt x="108" y="114"/>
                    </a:cubicBezTo>
                    <a:cubicBezTo>
                      <a:pt x="94" y="121"/>
                      <a:pt x="80" y="125"/>
                      <a:pt x="65" y="125"/>
                    </a:cubicBezTo>
                    <a:cubicBezTo>
                      <a:pt x="45" y="125"/>
                      <a:pt x="29" y="119"/>
                      <a:pt x="17" y="106"/>
                    </a:cubicBezTo>
                    <a:cubicBezTo>
                      <a:pt x="6" y="94"/>
                      <a:pt x="0" y="80"/>
                      <a:pt x="0" y="63"/>
                    </a:cubicBezTo>
                    <a:cubicBezTo>
                      <a:pt x="0" y="45"/>
                      <a:pt x="6" y="30"/>
                      <a:pt x="18" y="18"/>
                    </a:cubicBezTo>
                    <a:cubicBezTo>
                      <a:pt x="31" y="6"/>
                      <a:pt x="46" y="0"/>
                      <a:pt x="64" y="0"/>
                    </a:cubicBezTo>
                    <a:cubicBezTo>
                      <a:pt x="80" y="0"/>
                      <a:pt x="95" y="6"/>
                      <a:pt x="106" y="16"/>
                    </a:cubicBezTo>
                    <a:cubicBezTo>
                      <a:pt x="117" y="27"/>
                      <a:pt x="123" y="39"/>
                      <a:pt x="123" y="54"/>
                    </a:cubicBezTo>
                    <a:cubicBezTo>
                      <a:pt x="123" y="66"/>
                      <a:pt x="119" y="76"/>
                      <a:pt x="113" y="84"/>
                    </a:cubicBezTo>
                    <a:cubicBezTo>
                      <a:pt x="106" y="92"/>
                      <a:pt x="97" y="96"/>
                      <a:pt x="88" y="96"/>
                    </a:cubicBezTo>
                    <a:cubicBezTo>
                      <a:pt x="81" y="96"/>
                      <a:pt x="76" y="94"/>
                      <a:pt x="73" y="89"/>
                    </a:cubicBezTo>
                    <a:cubicBezTo>
                      <a:pt x="69" y="94"/>
                      <a:pt x="63" y="97"/>
                      <a:pt x="57" y="97"/>
                    </a:cubicBezTo>
                    <a:cubicBezTo>
                      <a:pt x="50" y="97"/>
                      <a:pt x="44" y="94"/>
                      <a:pt x="39" y="88"/>
                    </a:cubicBezTo>
                    <a:cubicBezTo>
                      <a:pt x="34" y="82"/>
                      <a:pt x="32" y="74"/>
                      <a:pt x="32" y="65"/>
                    </a:cubicBezTo>
                    <a:cubicBezTo>
                      <a:pt x="32" y="55"/>
                      <a:pt x="35" y="47"/>
                      <a:pt x="40" y="41"/>
                    </a:cubicBezTo>
                    <a:cubicBezTo>
                      <a:pt x="46" y="35"/>
                      <a:pt x="53" y="31"/>
                      <a:pt x="60" y="31"/>
                    </a:cubicBezTo>
                    <a:cubicBezTo>
                      <a:pt x="65" y="31"/>
                      <a:pt x="70" y="33"/>
                      <a:pt x="74" y="36"/>
                    </a:cubicBezTo>
                    <a:cubicBezTo>
                      <a:pt x="75" y="33"/>
                      <a:pt x="75" y="33"/>
                      <a:pt x="75" y="33"/>
                    </a:cubicBezTo>
                    <a:lnTo>
                      <a:pt x="91" y="33"/>
                    </a:lnTo>
                    <a:close/>
                    <a:moveTo>
                      <a:pt x="58" y="80"/>
                    </a:moveTo>
                    <a:cubicBezTo>
                      <a:pt x="62" y="80"/>
                      <a:pt x="66" y="78"/>
                      <a:pt x="69" y="74"/>
                    </a:cubicBezTo>
                    <a:cubicBezTo>
                      <a:pt x="71" y="71"/>
                      <a:pt x="73" y="66"/>
                      <a:pt x="73" y="61"/>
                    </a:cubicBezTo>
                    <a:cubicBezTo>
                      <a:pt x="73" y="57"/>
                      <a:pt x="72" y="54"/>
                      <a:pt x="69" y="52"/>
                    </a:cubicBezTo>
                    <a:cubicBezTo>
                      <a:pt x="67" y="49"/>
                      <a:pt x="64" y="48"/>
                      <a:pt x="61" y="48"/>
                    </a:cubicBezTo>
                    <a:cubicBezTo>
                      <a:pt x="58" y="48"/>
                      <a:pt x="55" y="50"/>
                      <a:pt x="53" y="53"/>
                    </a:cubicBezTo>
                    <a:cubicBezTo>
                      <a:pt x="50" y="56"/>
                      <a:pt x="49" y="60"/>
                      <a:pt x="49" y="65"/>
                    </a:cubicBezTo>
                    <a:cubicBezTo>
                      <a:pt x="49" y="70"/>
                      <a:pt x="50" y="73"/>
                      <a:pt x="52" y="76"/>
                    </a:cubicBezTo>
                    <a:cubicBezTo>
                      <a:pt x="53" y="79"/>
                      <a:pt x="56" y="80"/>
                      <a:pt x="58" y="80"/>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7" name="Freeform 189">
                <a:extLst>
                  <a:ext uri="{FF2B5EF4-FFF2-40B4-BE49-F238E27FC236}">
                    <a16:creationId xmlns:a16="http://schemas.microsoft.com/office/drawing/2014/main" id="{69C9DA48-E480-6F41-9144-C895375C3AC0}"/>
                  </a:ext>
                </a:extLst>
              </p:cNvPr>
              <p:cNvSpPr>
                <a:spLocks noChangeArrowheads="1"/>
              </p:cNvSpPr>
              <p:nvPr/>
            </p:nvSpPr>
            <p:spPr bwMode="auto">
              <a:xfrm>
                <a:off x="46038" y="674689"/>
                <a:ext cx="77786" cy="123824"/>
              </a:xfrm>
              <a:custGeom>
                <a:avLst/>
                <a:gdLst>
                  <a:gd name="T0" fmla="*/ 0 w 21"/>
                  <a:gd name="T1" fmla="*/ 17 h 33"/>
                  <a:gd name="T2" fmla="*/ 21 w 21"/>
                  <a:gd name="T3" fmla="*/ 33 h 33"/>
                  <a:gd name="T4" fmla="*/ 21 w 21"/>
                  <a:gd name="T5" fmla="*/ 0 h 33"/>
                  <a:gd name="T6" fmla="*/ 0 w 21"/>
                  <a:gd name="T7" fmla="*/ 17 h 33"/>
                  <a:gd name="T8" fmla="*/ 0 60000 65536"/>
                  <a:gd name="T9" fmla="*/ 0 60000 65536"/>
                  <a:gd name="T10" fmla="*/ 0 60000 65536"/>
                  <a:gd name="T11" fmla="*/ 0 60000 65536"/>
                  <a:gd name="T12" fmla="*/ 0 w 21"/>
                  <a:gd name="T13" fmla="*/ 0 h 33"/>
                  <a:gd name="T14" fmla="*/ 21 w 21"/>
                  <a:gd name="T15" fmla="*/ 33 h 33"/>
                </a:gdLst>
                <a:ahLst/>
                <a:cxnLst>
                  <a:cxn ang="T8">
                    <a:pos x="T0" y="T1"/>
                  </a:cxn>
                  <a:cxn ang="T9">
                    <a:pos x="T2" y="T3"/>
                  </a:cxn>
                  <a:cxn ang="T10">
                    <a:pos x="T4" y="T5"/>
                  </a:cxn>
                  <a:cxn ang="T11">
                    <a:pos x="T6" y="T7"/>
                  </a:cxn>
                </a:cxnLst>
                <a:rect l="T12" t="T13" r="T14" b="T15"/>
                <a:pathLst>
                  <a:path w="21" h="33">
                    <a:moveTo>
                      <a:pt x="0" y="17"/>
                    </a:moveTo>
                    <a:cubicBezTo>
                      <a:pt x="5" y="25"/>
                      <a:pt x="13" y="30"/>
                      <a:pt x="21" y="33"/>
                    </a:cubicBezTo>
                    <a:cubicBezTo>
                      <a:pt x="21" y="0"/>
                      <a:pt x="21" y="0"/>
                      <a:pt x="21" y="0"/>
                    </a:cubicBezTo>
                    <a:lnTo>
                      <a:pt x="0" y="17"/>
                    </a:ln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8" name="Freeform 190">
                <a:extLst>
                  <a:ext uri="{FF2B5EF4-FFF2-40B4-BE49-F238E27FC236}">
                    <a16:creationId xmlns:a16="http://schemas.microsoft.com/office/drawing/2014/main" id="{2F70F04F-F3BF-2548-B481-FA14B4A62AF3}"/>
                  </a:ext>
                </a:extLst>
              </p:cNvPr>
              <p:cNvSpPr>
                <a:spLocks noChangeArrowheads="1"/>
              </p:cNvSpPr>
              <p:nvPr/>
            </p:nvSpPr>
            <p:spPr bwMode="auto">
              <a:xfrm>
                <a:off x="585789" y="195260"/>
                <a:ext cx="284164" cy="101601"/>
              </a:xfrm>
              <a:custGeom>
                <a:avLst/>
                <a:gdLst>
                  <a:gd name="T0" fmla="*/ 52 w 76"/>
                  <a:gd name="T1" fmla="*/ 6 h 27"/>
                  <a:gd name="T2" fmla="*/ 25 w 76"/>
                  <a:gd name="T3" fmla="*/ 6 h 27"/>
                  <a:gd name="T4" fmla="*/ 0 w 76"/>
                  <a:gd name="T5" fmla="*/ 27 h 27"/>
                  <a:gd name="T6" fmla="*/ 76 w 76"/>
                  <a:gd name="T7" fmla="*/ 27 h 27"/>
                  <a:gd name="T8" fmla="*/ 52 w 76"/>
                  <a:gd name="T9" fmla="*/ 6 h 27"/>
                  <a:gd name="T10" fmla="*/ 0 60000 65536"/>
                  <a:gd name="T11" fmla="*/ 0 60000 65536"/>
                  <a:gd name="T12" fmla="*/ 0 60000 65536"/>
                  <a:gd name="T13" fmla="*/ 0 60000 65536"/>
                  <a:gd name="T14" fmla="*/ 0 60000 65536"/>
                  <a:gd name="T15" fmla="*/ 0 w 76"/>
                  <a:gd name="T16" fmla="*/ 0 h 27"/>
                  <a:gd name="T17" fmla="*/ 76 w 76"/>
                  <a:gd name="T18" fmla="*/ 27 h 27"/>
                </a:gdLst>
                <a:ahLst/>
                <a:cxnLst>
                  <a:cxn ang="T10">
                    <a:pos x="T0" y="T1"/>
                  </a:cxn>
                  <a:cxn ang="T11">
                    <a:pos x="T2" y="T3"/>
                  </a:cxn>
                  <a:cxn ang="T12">
                    <a:pos x="T4" y="T5"/>
                  </a:cxn>
                  <a:cxn ang="T13">
                    <a:pos x="T6" y="T7"/>
                  </a:cxn>
                  <a:cxn ang="T14">
                    <a:pos x="T8" y="T9"/>
                  </a:cxn>
                </a:cxnLst>
                <a:rect l="T15" t="T16" r="T17" b="T18"/>
                <a:pathLst>
                  <a:path w="76" h="27">
                    <a:moveTo>
                      <a:pt x="52" y="6"/>
                    </a:moveTo>
                    <a:cubicBezTo>
                      <a:pt x="44" y="0"/>
                      <a:pt x="32" y="0"/>
                      <a:pt x="25" y="6"/>
                    </a:cubicBezTo>
                    <a:cubicBezTo>
                      <a:pt x="0" y="27"/>
                      <a:pt x="0" y="27"/>
                      <a:pt x="0" y="27"/>
                    </a:cubicBezTo>
                    <a:cubicBezTo>
                      <a:pt x="76" y="27"/>
                      <a:pt x="76" y="27"/>
                      <a:pt x="76" y="27"/>
                    </a:cubicBezTo>
                    <a:lnTo>
                      <a:pt x="52" y="6"/>
                    </a:ln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9" name="Freeform 191">
                <a:extLst>
                  <a:ext uri="{FF2B5EF4-FFF2-40B4-BE49-F238E27FC236}">
                    <a16:creationId xmlns:a16="http://schemas.microsoft.com/office/drawing/2014/main" id="{264749C2-3A74-FF49-B24C-38D022B05669}"/>
                  </a:ext>
                </a:extLst>
              </p:cNvPr>
              <p:cNvSpPr>
                <a:spLocks noChangeArrowheads="1"/>
              </p:cNvSpPr>
              <p:nvPr/>
            </p:nvSpPr>
            <p:spPr bwMode="auto">
              <a:xfrm>
                <a:off x="1331913" y="674688"/>
                <a:ext cx="82549" cy="123824"/>
              </a:xfrm>
              <a:custGeom>
                <a:avLst/>
                <a:gdLst>
                  <a:gd name="T0" fmla="*/ 22 w 22"/>
                  <a:gd name="T1" fmla="*/ 17 h 33"/>
                  <a:gd name="T2" fmla="*/ 0 w 22"/>
                  <a:gd name="T3" fmla="*/ 0 h 33"/>
                  <a:gd name="T4" fmla="*/ 0 w 22"/>
                  <a:gd name="T5" fmla="*/ 33 h 33"/>
                  <a:gd name="T6" fmla="*/ 22 w 22"/>
                  <a:gd name="T7" fmla="*/ 17 h 33"/>
                  <a:gd name="T8" fmla="*/ 0 60000 65536"/>
                  <a:gd name="T9" fmla="*/ 0 60000 65536"/>
                  <a:gd name="T10" fmla="*/ 0 60000 65536"/>
                  <a:gd name="T11" fmla="*/ 0 60000 65536"/>
                  <a:gd name="T12" fmla="*/ 0 w 22"/>
                  <a:gd name="T13" fmla="*/ 0 h 33"/>
                  <a:gd name="T14" fmla="*/ 22 w 22"/>
                  <a:gd name="T15" fmla="*/ 33 h 33"/>
                </a:gdLst>
                <a:ahLst/>
                <a:cxnLst>
                  <a:cxn ang="T8">
                    <a:pos x="T0" y="T1"/>
                  </a:cxn>
                  <a:cxn ang="T9">
                    <a:pos x="T2" y="T3"/>
                  </a:cxn>
                  <a:cxn ang="T10">
                    <a:pos x="T4" y="T5"/>
                  </a:cxn>
                  <a:cxn ang="T11">
                    <a:pos x="T6" y="T7"/>
                  </a:cxn>
                </a:cxnLst>
                <a:rect l="T12" t="T13" r="T14" b="T15"/>
                <a:pathLst>
                  <a:path w="22" h="33">
                    <a:moveTo>
                      <a:pt x="22" y="17"/>
                    </a:moveTo>
                    <a:cubicBezTo>
                      <a:pt x="0" y="0"/>
                      <a:pt x="0" y="0"/>
                      <a:pt x="0" y="0"/>
                    </a:cubicBezTo>
                    <a:cubicBezTo>
                      <a:pt x="0" y="33"/>
                      <a:pt x="0" y="33"/>
                      <a:pt x="0" y="33"/>
                    </a:cubicBezTo>
                    <a:cubicBezTo>
                      <a:pt x="9" y="30"/>
                      <a:pt x="17" y="25"/>
                      <a:pt x="22" y="17"/>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30" name="Freeform 192">
                <a:extLst>
                  <a:ext uri="{FF2B5EF4-FFF2-40B4-BE49-F238E27FC236}">
                    <a16:creationId xmlns:a16="http://schemas.microsoft.com/office/drawing/2014/main" id="{E2615533-12D1-B14F-82A0-998D2BB7459F}"/>
                  </a:ext>
                </a:extLst>
              </p:cNvPr>
              <p:cNvSpPr>
                <a:spLocks noChangeArrowheads="1"/>
              </p:cNvSpPr>
              <p:nvPr/>
            </p:nvSpPr>
            <p:spPr bwMode="auto">
              <a:xfrm>
                <a:off x="123824" y="296861"/>
                <a:ext cx="1208089" cy="996948"/>
              </a:xfrm>
              <a:custGeom>
                <a:avLst/>
                <a:gdLst>
                  <a:gd name="T0" fmla="*/ 18 w 322"/>
                  <a:gd name="T1" fmla="*/ 266 h 266"/>
                  <a:gd name="T2" fmla="*/ 18 w 322"/>
                  <a:gd name="T3" fmla="*/ 42 h 266"/>
                  <a:gd name="T4" fmla="*/ 26 w 322"/>
                  <a:gd name="T5" fmla="*/ 25 h 266"/>
                  <a:gd name="T6" fmla="*/ 45 w 322"/>
                  <a:gd name="T7" fmla="*/ 18 h 266"/>
                  <a:gd name="T8" fmla="*/ 277 w 322"/>
                  <a:gd name="T9" fmla="*/ 18 h 266"/>
                  <a:gd name="T10" fmla="*/ 296 w 322"/>
                  <a:gd name="T11" fmla="*/ 25 h 266"/>
                  <a:gd name="T12" fmla="*/ 304 w 322"/>
                  <a:gd name="T13" fmla="*/ 42 h 266"/>
                  <a:gd name="T14" fmla="*/ 304 w 322"/>
                  <a:gd name="T15" fmla="*/ 266 h 266"/>
                  <a:gd name="T16" fmla="*/ 322 w 322"/>
                  <a:gd name="T17" fmla="*/ 266 h 266"/>
                  <a:gd name="T18" fmla="*/ 322 w 322"/>
                  <a:gd name="T19" fmla="*/ 42 h 266"/>
                  <a:gd name="T20" fmla="*/ 277 w 322"/>
                  <a:gd name="T21" fmla="*/ 0 h 266"/>
                  <a:gd name="T22" fmla="*/ 45 w 322"/>
                  <a:gd name="T23" fmla="*/ 0 h 266"/>
                  <a:gd name="T24" fmla="*/ 0 w 322"/>
                  <a:gd name="T25" fmla="*/ 42 h 266"/>
                  <a:gd name="T26" fmla="*/ 0 w 322"/>
                  <a:gd name="T27" fmla="*/ 266 h 266"/>
                  <a:gd name="T28" fmla="*/ 18 w 322"/>
                  <a:gd name="T29" fmla="*/ 266 h 2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22"/>
                  <a:gd name="T46" fmla="*/ 0 h 266"/>
                  <a:gd name="T47" fmla="*/ 322 w 322"/>
                  <a:gd name="T48" fmla="*/ 266 h 26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22" h="266">
                    <a:moveTo>
                      <a:pt x="18" y="266"/>
                    </a:moveTo>
                    <a:cubicBezTo>
                      <a:pt x="18" y="42"/>
                      <a:pt x="18" y="42"/>
                      <a:pt x="18" y="42"/>
                    </a:cubicBezTo>
                    <a:cubicBezTo>
                      <a:pt x="18" y="35"/>
                      <a:pt x="21" y="29"/>
                      <a:pt x="26" y="25"/>
                    </a:cubicBezTo>
                    <a:cubicBezTo>
                      <a:pt x="31" y="20"/>
                      <a:pt x="38" y="18"/>
                      <a:pt x="45" y="18"/>
                    </a:cubicBezTo>
                    <a:cubicBezTo>
                      <a:pt x="277" y="18"/>
                      <a:pt x="277" y="18"/>
                      <a:pt x="277" y="18"/>
                    </a:cubicBezTo>
                    <a:cubicBezTo>
                      <a:pt x="285" y="18"/>
                      <a:pt x="292" y="20"/>
                      <a:pt x="296" y="25"/>
                    </a:cubicBezTo>
                    <a:cubicBezTo>
                      <a:pt x="301" y="29"/>
                      <a:pt x="304" y="35"/>
                      <a:pt x="304" y="42"/>
                    </a:cubicBezTo>
                    <a:cubicBezTo>
                      <a:pt x="304" y="266"/>
                      <a:pt x="304" y="266"/>
                      <a:pt x="304" y="266"/>
                    </a:cubicBezTo>
                    <a:cubicBezTo>
                      <a:pt x="322" y="266"/>
                      <a:pt x="322" y="266"/>
                      <a:pt x="322" y="266"/>
                    </a:cubicBezTo>
                    <a:cubicBezTo>
                      <a:pt x="322" y="42"/>
                      <a:pt x="322" y="42"/>
                      <a:pt x="322" y="42"/>
                    </a:cubicBezTo>
                    <a:cubicBezTo>
                      <a:pt x="322" y="18"/>
                      <a:pt x="301" y="0"/>
                      <a:pt x="277" y="0"/>
                    </a:cubicBezTo>
                    <a:cubicBezTo>
                      <a:pt x="45" y="0"/>
                      <a:pt x="45" y="0"/>
                      <a:pt x="45" y="0"/>
                    </a:cubicBezTo>
                    <a:cubicBezTo>
                      <a:pt x="21" y="0"/>
                      <a:pt x="1" y="18"/>
                      <a:pt x="0" y="42"/>
                    </a:cubicBezTo>
                    <a:cubicBezTo>
                      <a:pt x="0" y="266"/>
                      <a:pt x="0" y="266"/>
                      <a:pt x="0" y="266"/>
                    </a:cubicBezTo>
                    <a:lnTo>
                      <a:pt x="18" y="266"/>
                    </a:ln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31" name="Freeform 193">
                <a:extLst>
                  <a:ext uri="{FF2B5EF4-FFF2-40B4-BE49-F238E27FC236}">
                    <a16:creationId xmlns:a16="http://schemas.microsoft.com/office/drawing/2014/main" id="{95A8E185-93B4-DE44-B6D7-E420763ED5CB}"/>
                  </a:ext>
                </a:extLst>
              </p:cNvPr>
              <p:cNvSpPr>
                <a:spLocks noEditPoints="1" noChangeArrowheads="1"/>
              </p:cNvSpPr>
              <p:nvPr/>
            </p:nvSpPr>
            <p:spPr bwMode="auto">
              <a:xfrm>
                <a:off x="0" y="784224"/>
                <a:ext cx="1455737" cy="895351"/>
              </a:xfrm>
              <a:custGeom>
                <a:avLst/>
                <a:gdLst>
                  <a:gd name="T0" fmla="*/ 383 w 388"/>
                  <a:gd name="T1" fmla="*/ 0 h 239"/>
                  <a:gd name="T2" fmla="*/ 208 w 388"/>
                  <a:gd name="T3" fmla="*/ 144 h 239"/>
                  <a:gd name="T4" fmla="*/ 180 w 388"/>
                  <a:gd name="T5" fmla="*/ 144 h 239"/>
                  <a:gd name="T6" fmla="*/ 6 w 388"/>
                  <a:gd name="T7" fmla="*/ 0 h 239"/>
                  <a:gd name="T8" fmla="*/ 0 w 388"/>
                  <a:gd name="T9" fmla="*/ 19 h 239"/>
                  <a:gd name="T10" fmla="*/ 0 w 388"/>
                  <a:gd name="T11" fmla="*/ 203 h 239"/>
                  <a:gd name="T12" fmla="*/ 36 w 388"/>
                  <a:gd name="T13" fmla="*/ 239 h 239"/>
                  <a:gd name="T14" fmla="*/ 352 w 388"/>
                  <a:gd name="T15" fmla="*/ 239 h 239"/>
                  <a:gd name="T16" fmla="*/ 388 w 388"/>
                  <a:gd name="T17" fmla="*/ 203 h 239"/>
                  <a:gd name="T18" fmla="*/ 388 w 388"/>
                  <a:gd name="T19" fmla="*/ 19 h 239"/>
                  <a:gd name="T20" fmla="*/ 383 w 388"/>
                  <a:gd name="T21" fmla="*/ 0 h 239"/>
                  <a:gd name="T22" fmla="*/ 128 w 388"/>
                  <a:gd name="T23" fmla="*/ 155 h 239"/>
                  <a:gd name="T24" fmla="*/ 38 w 388"/>
                  <a:gd name="T25" fmla="*/ 211 h 239"/>
                  <a:gd name="T26" fmla="*/ 28 w 388"/>
                  <a:gd name="T27" fmla="*/ 208 h 239"/>
                  <a:gd name="T28" fmla="*/ 30 w 388"/>
                  <a:gd name="T29" fmla="*/ 198 h 239"/>
                  <a:gd name="T30" fmla="*/ 120 w 388"/>
                  <a:gd name="T31" fmla="*/ 142 h 239"/>
                  <a:gd name="T32" fmla="*/ 131 w 388"/>
                  <a:gd name="T33" fmla="*/ 145 h 239"/>
                  <a:gd name="T34" fmla="*/ 128 w 388"/>
                  <a:gd name="T35" fmla="*/ 155 h 239"/>
                  <a:gd name="T36" fmla="*/ 361 w 388"/>
                  <a:gd name="T37" fmla="*/ 208 h 239"/>
                  <a:gd name="T38" fmla="*/ 351 w 388"/>
                  <a:gd name="T39" fmla="*/ 211 h 239"/>
                  <a:gd name="T40" fmla="*/ 260 w 388"/>
                  <a:gd name="T41" fmla="*/ 155 h 239"/>
                  <a:gd name="T42" fmla="*/ 258 w 388"/>
                  <a:gd name="T43" fmla="*/ 145 h 239"/>
                  <a:gd name="T44" fmla="*/ 268 w 388"/>
                  <a:gd name="T45" fmla="*/ 142 h 239"/>
                  <a:gd name="T46" fmla="*/ 359 w 388"/>
                  <a:gd name="T47" fmla="*/ 198 h 239"/>
                  <a:gd name="T48" fmla="*/ 361 w 388"/>
                  <a:gd name="T49" fmla="*/ 208 h 2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8"/>
                  <a:gd name="T76" fmla="*/ 0 h 239"/>
                  <a:gd name="T77" fmla="*/ 388 w 388"/>
                  <a:gd name="T78" fmla="*/ 239 h 2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8" h="239">
                    <a:moveTo>
                      <a:pt x="383" y="0"/>
                    </a:moveTo>
                    <a:cubicBezTo>
                      <a:pt x="208" y="144"/>
                      <a:pt x="208" y="144"/>
                      <a:pt x="208" y="144"/>
                    </a:cubicBezTo>
                    <a:cubicBezTo>
                      <a:pt x="201" y="150"/>
                      <a:pt x="188" y="150"/>
                      <a:pt x="180" y="144"/>
                    </a:cubicBezTo>
                    <a:cubicBezTo>
                      <a:pt x="6" y="0"/>
                      <a:pt x="6" y="0"/>
                      <a:pt x="6" y="0"/>
                    </a:cubicBezTo>
                    <a:cubicBezTo>
                      <a:pt x="2" y="6"/>
                      <a:pt x="0" y="12"/>
                      <a:pt x="0" y="19"/>
                    </a:cubicBezTo>
                    <a:cubicBezTo>
                      <a:pt x="0" y="203"/>
                      <a:pt x="0" y="203"/>
                      <a:pt x="0" y="203"/>
                    </a:cubicBezTo>
                    <a:cubicBezTo>
                      <a:pt x="0" y="223"/>
                      <a:pt x="16" y="239"/>
                      <a:pt x="36" y="239"/>
                    </a:cubicBezTo>
                    <a:cubicBezTo>
                      <a:pt x="352" y="239"/>
                      <a:pt x="352" y="239"/>
                      <a:pt x="352" y="239"/>
                    </a:cubicBezTo>
                    <a:cubicBezTo>
                      <a:pt x="372" y="239"/>
                      <a:pt x="388" y="223"/>
                      <a:pt x="388" y="203"/>
                    </a:cubicBezTo>
                    <a:cubicBezTo>
                      <a:pt x="388" y="19"/>
                      <a:pt x="388" y="19"/>
                      <a:pt x="388" y="19"/>
                    </a:cubicBezTo>
                    <a:cubicBezTo>
                      <a:pt x="388" y="12"/>
                      <a:pt x="386" y="6"/>
                      <a:pt x="383" y="0"/>
                    </a:cubicBezTo>
                    <a:close/>
                    <a:moveTo>
                      <a:pt x="128" y="155"/>
                    </a:moveTo>
                    <a:cubicBezTo>
                      <a:pt x="38" y="211"/>
                      <a:pt x="38" y="211"/>
                      <a:pt x="38" y="211"/>
                    </a:cubicBezTo>
                    <a:cubicBezTo>
                      <a:pt x="34" y="213"/>
                      <a:pt x="30" y="212"/>
                      <a:pt x="28" y="208"/>
                    </a:cubicBezTo>
                    <a:cubicBezTo>
                      <a:pt x="25" y="205"/>
                      <a:pt x="27" y="200"/>
                      <a:pt x="30" y="198"/>
                    </a:cubicBezTo>
                    <a:cubicBezTo>
                      <a:pt x="120" y="142"/>
                      <a:pt x="120" y="142"/>
                      <a:pt x="120" y="142"/>
                    </a:cubicBezTo>
                    <a:cubicBezTo>
                      <a:pt x="124" y="140"/>
                      <a:pt x="129" y="141"/>
                      <a:pt x="131" y="145"/>
                    </a:cubicBezTo>
                    <a:cubicBezTo>
                      <a:pt x="133" y="148"/>
                      <a:pt x="132" y="153"/>
                      <a:pt x="128" y="155"/>
                    </a:cubicBezTo>
                    <a:close/>
                    <a:moveTo>
                      <a:pt x="361" y="208"/>
                    </a:moveTo>
                    <a:cubicBezTo>
                      <a:pt x="359" y="212"/>
                      <a:pt x="354" y="213"/>
                      <a:pt x="351" y="211"/>
                    </a:cubicBezTo>
                    <a:cubicBezTo>
                      <a:pt x="260" y="155"/>
                      <a:pt x="260" y="155"/>
                      <a:pt x="260" y="155"/>
                    </a:cubicBezTo>
                    <a:cubicBezTo>
                      <a:pt x="257" y="153"/>
                      <a:pt x="256" y="148"/>
                      <a:pt x="258" y="145"/>
                    </a:cubicBezTo>
                    <a:cubicBezTo>
                      <a:pt x="260" y="141"/>
                      <a:pt x="265" y="140"/>
                      <a:pt x="268" y="142"/>
                    </a:cubicBezTo>
                    <a:cubicBezTo>
                      <a:pt x="359" y="198"/>
                      <a:pt x="359" y="198"/>
                      <a:pt x="359" y="198"/>
                    </a:cubicBezTo>
                    <a:cubicBezTo>
                      <a:pt x="362" y="200"/>
                      <a:pt x="363" y="205"/>
                      <a:pt x="361" y="208"/>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grpSp>
        <p:grpSp>
          <p:nvGrpSpPr>
            <p:cNvPr id="111" name="组合 54">
              <a:extLst>
                <a:ext uri="{FF2B5EF4-FFF2-40B4-BE49-F238E27FC236}">
                  <a16:creationId xmlns:a16="http://schemas.microsoft.com/office/drawing/2014/main" id="{21C248CC-4BD1-E14A-B394-23CB934823A8}"/>
                </a:ext>
              </a:extLst>
            </p:cNvPr>
            <p:cNvGrpSpPr/>
            <p:nvPr/>
          </p:nvGrpSpPr>
          <p:grpSpPr bwMode="auto">
            <a:xfrm>
              <a:off x="4010025" y="2335213"/>
              <a:ext cx="471488" cy="444500"/>
              <a:chOff x="0" y="0"/>
              <a:chExt cx="1826946" cy="1717745"/>
            </a:xfrm>
          </p:grpSpPr>
          <p:sp>
            <p:nvSpPr>
              <p:cNvPr id="116" name="Freeform 92">
                <a:extLst>
                  <a:ext uri="{FF2B5EF4-FFF2-40B4-BE49-F238E27FC236}">
                    <a16:creationId xmlns:a16="http://schemas.microsoft.com/office/drawing/2014/main" id="{6E745D13-9F20-9548-9CB7-71F6ECACC9DD}"/>
                  </a:ext>
                </a:extLst>
              </p:cNvPr>
              <p:cNvSpPr>
                <a:spLocks noChangeArrowheads="1"/>
              </p:cNvSpPr>
              <p:nvPr/>
            </p:nvSpPr>
            <p:spPr bwMode="auto">
              <a:xfrm>
                <a:off x="1320607" y="1324030"/>
                <a:ext cx="160314" cy="168281"/>
              </a:xfrm>
              <a:custGeom>
                <a:avLst/>
                <a:gdLst>
                  <a:gd name="T0" fmla="*/ 5 w 43"/>
                  <a:gd name="T1" fmla="*/ 4 h 45"/>
                  <a:gd name="T2" fmla="*/ 20 w 43"/>
                  <a:gd name="T3" fmla="*/ 5 h 45"/>
                  <a:gd name="T4" fmla="*/ 20 w 43"/>
                  <a:gd name="T5" fmla="*/ 5 h 45"/>
                  <a:gd name="T6" fmla="*/ 39 w 43"/>
                  <a:gd name="T7" fmla="*/ 25 h 45"/>
                  <a:gd name="T8" fmla="*/ 38 w 43"/>
                  <a:gd name="T9" fmla="*/ 41 h 45"/>
                  <a:gd name="T10" fmla="*/ 38 w 43"/>
                  <a:gd name="T11" fmla="*/ 41 h 45"/>
                  <a:gd name="T12" fmla="*/ 23 w 43"/>
                  <a:gd name="T13" fmla="*/ 40 h 45"/>
                  <a:gd name="T14" fmla="*/ 23 w 43"/>
                  <a:gd name="T15" fmla="*/ 40 h 45"/>
                  <a:gd name="T16" fmla="*/ 4 w 43"/>
                  <a:gd name="T17" fmla="*/ 20 h 45"/>
                  <a:gd name="T18" fmla="*/ 2 w 43"/>
                  <a:gd name="T19" fmla="*/ 18 h 45"/>
                  <a:gd name="T20" fmla="*/ 2 w 43"/>
                  <a:gd name="T21" fmla="*/ 18 h 45"/>
                  <a:gd name="T22" fmla="*/ 5 w 43"/>
                  <a:gd name="T23" fmla="*/ 4 h 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45"/>
                  <a:gd name="T38" fmla="*/ 43 w 43"/>
                  <a:gd name="T39" fmla="*/ 45 h 4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45">
                    <a:moveTo>
                      <a:pt x="5" y="4"/>
                    </a:moveTo>
                    <a:cubicBezTo>
                      <a:pt x="9" y="0"/>
                      <a:pt x="16" y="0"/>
                      <a:pt x="20" y="5"/>
                    </a:cubicBezTo>
                    <a:cubicBezTo>
                      <a:pt x="20" y="5"/>
                      <a:pt x="20" y="5"/>
                      <a:pt x="20" y="5"/>
                    </a:cubicBezTo>
                    <a:cubicBezTo>
                      <a:pt x="39" y="25"/>
                      <a:pt x="39" y="25"/>
                      <a:pt x="39" y="25"/>
                    </a:cubicBezTo>
                    <a:cubicBezTo>
                      <a:pt x="43" y="30"/>
                      <a:pt x="43" y="37"/>
                      <a:pt x="38" y="41"/>
                    </a:cubicBezTo>
                    <a:cubicBezTo>
                      <a:pt x="38" y="41"/>
                      <a:pt x="38" y="41"/>
                      <a:pt x="38" y="41"/>
                    </a:cubicBezTo>
                    <a:cubicBezTo>
                      <a:pt x="34" y="45"/>
                      <a:pt x="27" y="45"/>
                      <a:pt x="23" y="40"/>
                    </a:cubicBezTo>
                    <a:cubicBezTo>
                      <a:pt x="23" y="40"/>
                      <a:pt x="23" y="40"/>
                      <a:pt x="23" y="40"/>
                    </a:cubicBezTo>
                    <a:cubicBezTo>
                      <a:pt x="4" y="20"/>
                      <a:pt x="4" y="20"/>
                      <a:pt x="4" y="20"/>
                    </a:cubicBezTo>
                    <a:cubicBezTo>
                      <a:pt x="3" y="19"/>
                      <a:pt x="3" y="18"/>
                      <a:pt x="2" y="18"/>
                    </a:cubicBezTo>
                    <a:cubicBezTo>
                      <a:pt x="2" y="18"/>
                      <a:pt x="2" y="18"/>
                      <a:pt x="2" y="18"/>
                    </a:cubicBezTo>
                    <a:cubicBezTo>
                      <a:pt x="0" y="13"/>
                      <a:pt x="1" y="8"/>
                      <a:pt x="5" y="4"/>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17" name="Freeform 93">
                <a:extLst>
                  <a:ext uri="{FF2B5EF4-FFF2-40B4-BE49-F238E27FC236}">
                    <a16:creationId xmlns:a16="http://schemas.microsoft.com/office/drawing/2014/main" id="{1A8E3C10-4CA9-304A-BB35-5E98DFF28CB6}"/>
                  </a:ext>
                </a:extLst>
              </p:cNvPr>
              <p:cNvSpPr>
                <a:spLocks noChangeArrowheads="1"/>
              </p:cNvSpPr>
              <p:nvPr/>
            </p:nvSpPr>
            <p:spPr bwMode="auto">
              <a:xfrm>
                <a:off x="1342828" y="1158924"/>
                <a:ext cx="190471" cy="131768"/>
              </a:xfrm>
              <a:custGeom>
                <a:avLst/>
                <a:gdLst>
                  <a:gd name="T0" fmla="*/ 2 w 51"/>
                  <a:gd name="T1" fmla="*/ 27 h 35"/>
                  <a:gd name="T2" fmla="*/ 17 w 51"/>
                  <a:gd name="T3" fmla="*/ 33 h 35"/>
                  <a:gd name="T4" fmla="*/ 17 w 51"/>
                  <a:gd name="T5" fmla="*/ 33 h 35"/>
                  <a:gd name="T6" fmla="*/ 42 w 51"/>
                  <a:gd name="T7" fmla="*/ 23 h 35"/>
                  <a:gd name="T8" fmla="*/ 49 w 51"/>
                  <a:gd name="T9" fmla="*/ 9 h 35"/>
                  <a:gd name="T10" fmla="*/ 49 w 51"/>
                  <a:gd name="T11" fmla="*/ 9 h 35"/>
                  <a:gd name="T12" fmla="*/ 34 w 51"/>
                  <a:gd name="T13" fmla="*/ 2 h 35"/>
                  <a:gd name="T14" fmla="*/ 34 w 51"/>
                  <a:gd name="T15" fmla="*/ 2 h 35"/>
                  <a:gd name="T16" fmla="*/ 9 w 51"/>
                  <a:gd name="T17" fmla="*/ 12 h 35"/>
                  <a:gd name="T18" fmla="*/ 6 w 51"/>
                  <a:gd name="T19" fmla="*/ 14 h 35"/>
                  <a:gd name="T20" fmla="*/ 6 w 51"/>
                  <a:gd name="T21" fmla="*/ 14 h 35"/>
                  <a:gd name="T22" fmla="*/ 2 w 51"/>
                  <a:gd name="T23" fmla="*/ 27 h 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1"/>
                  <a:gd name="T37" fmla="*/ 0 h 35"/>
                  <a:gd name="T38" fmla="*/ 51 w 51"/>
                  <a:gd name="T39" fmla="*/ 35 h 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1" h="35">
                    <a:moveTo>
                      <a:pt x="2" y="27"/>
                    </a:moveTo>
                    <a:cubicBezTo>
                      <a:pt x="4" y="33"/>
                      <a:pt x="11" y="35"/>
                      <a:pt x="17" y="33"/>
                    </a:cubicBezTo>
                    <a:cubicBezTo>
                      <a:pt x="17" y="33"/>
                      <a:pt x="17" y="33"/>
                      <a:pt x="17" y="33"/>
                    </a:cubicBezTo>
                    <a:cubicBezTo>
                      <a:pt x="42" y="23"/>
                      <a:pt x="42" y="23"/>
                      <a:pt x="42" y="23"/>
                    </a:cubicBezTo>
                    <a:cubicBezTo>
                      <a:pt x="48" y="21"/>
                      <a:pt x="51" y="14"/>
                      <a:pt x="49" y="9"/>
                    </a:cubicBezTo>
                    <a:cubicBezTo>
                      <a:pt x="49" y="9"/>
                      <a:pt x="49" y="9"/>
                      <a:pt x="49" y="9"/>
                    </a:cubicBezTo>
                    <a:cubicBezTo>
                      <a:pt x="47" y="3"/>
                      <a:pt x="40" y="0"/>
                      <a:pt x="34" y="2"/>
                    </a:cubicBezTo>
                    <a:cubicBezTo>
                      <a:pt x="34" y="2"/>
                      <a:pt x="34" y="2"/>
                      <a:pt x="34" y="2"/>
                    </a:cubicBezTo>
                    <a:cubicBezTo>
                      <a:pt x="9" y="12"/>
                      <a:pt x="9" y="12"/>
                      <a:pt x="9" y="12"/>
                    </a:cubicBezTo>
                    <a:cubicBezTo>
                      <a:pt x="8" y="13"/>
                      <a:pt x="7" y="13"/>
                      <a:pt x="6" y="14"/>
                    </a:cubicBezTo>
                    <a:cubicBezTo>
                      <a:pt x="6" y="14"/>
                      <a:pt x="6" y="14"/>
                      <a:pt x="6" y="14"/>
                    </a:cubicBezTo>
                    <a:cubicBezTo>
                      <a:pt x="2" y="17"/>
                      <a:pt x="0" y="22"/>
                      <a:pt x="2" y="27"/>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18" name="Freeform 94">
                <a:extLst>
                  <a:ext uri="{FF2B5EF4-FFF2-40B4-BE49-F238E27FC236}">
                    <a16:creationId xmlns:a16="http://schemas.microsoft.com/office/drawing/2014/main" id="{91E9C0CD-1536-BE40-AF52-9A9532ECAF6B}"/>
                  </a:ext>
                </a:extLst>
              </p:cNvPr>
              <p:cNvSpPr>
                <a:spLocks noEditPoints="1" noChangeArrowheads="1"/>
              </p:cNvSpPr>
              <p:nvPr/>
            </p:nvSpPr>
            <p:spPr bwMode="auto">
              <a:xfrm>
                <a:off x="304754" y="608036"/>
                <a:ext cx="801572" cy="806484"/>
              </a:xfrm>
              <a:custGeom>
                <a:avLst/>
                <a:gdLst>
                  <a:gd name="T0" fmla="*/ 0 w 214"/>
                  <a:gd name="T1" fmla="*/ 108 h 215"/>
                  <a:gd name="T2" fmla="*/ 107 w 214"/>
                  <a:gd name="T3" fmla="*/ 0 h 215"/>
                  <a:gd name="T4" fmla="*/ 107 w 214"/>
                  <a:gd name="T5" fmla="*/ 0 h 215"/>
                  <a:gd name="T6" fmla="*/ 214 w 214"/>
                  <a:gd name="T7" fmla="*/ 108 h 215"/>
                  <a:gd name="T8" fmla="*/ 214 w 214"/>
                  <a:gd name="T9" fmla="*/ 108 h 215"/>
                  <a:gd name="T10" fmla="*/ 107 w 214"/>
                  <a:gd name="T11" fmla="*/ 215 h 215"/>
                  <a:gd name="T12" fmla="*/ 107 w 214"/>
                  <a:gd name="T13" fmla="*/ 215 h 215"/>
                  <a:gd name="T14" fmla="*/ 0 w 214"/>
                  <a:gd name="T15" fmla="*/ 108 h 215"/>
                  <a:gd name="T16" fmla="*/ 10 w 214"/>
                  <a:gd name="T17" fmla="*/ 108 h 215"/>
                  <a:gd name="T18" fmla="*/ 107 w 214"/>
                  <a:gd name="T19" fmla="*/ 205 h 215"/>
                  <a:gd name="T20" fmla="*/ 107 w 214"/>
                  <a:gd name="T21" fmla="*/ 205 h 215"/>
                  <a:gd name="T22" fmla="*/ 204 w 214"/>
                  <a:gd name="T23" fmla="*/ 108 h 215"/>
                  <a:gd name="T24" fmla="*/ 204 w 214"/>
                  <a:gd name="T25" fmla="*/ 108 h 215"/>
                  <a:gd name="T26" fmla="*/ 107 w 214"/>
                  <a:gd name="T27" fmla="*/ 11 h 215"/>
                  <a:gd name="T28" fmla="*/ 107 w 214"/>
                  <a:gd name="T29" fmla="*/ 11 h 215"/>
                  <a:gd name="T30" fmla="*/ 10 w 214"/>
                  <a:gd name="T31" fmla="*/ 108 h 215"/>
                  <a:gd name="T32" fmla="*/ 10 w 214"/>
                  <a:gd name="T33" fmla="*/ 108 h 2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4"/>
                  <a:gd name="T52" fmla="*/ 0 h 215"/>
                  <a:gd name="T53" fmla="*/ 214 w 214"/>
                  <a:gd name="T54" fmla="*/ 215 h 21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4" h="215">
                    <a:moveTo>
                      <a:pt x="0" y="108"/>
                    </a:moveTo>
                    <a:cubicBezTo>
                      <a:pt x="0" y="48"/>
                      <a:pt x="48" y="0"/>
                      <a:pt x="107" y="0"/>
                    </a:cubicBezTo>
                    <a:cubicBezTo>
                      <a:pt x="107" y="0"/>
                      <a:pt x="107" y="0"/>
                      <a:pt x="107" y="0"/>
                    </a:cubicBezTo>
                    <a:cubicBezTo>
                      <a:pt x="166" y="0"/>
                      <a:pt x="214" y="48"/>
                      <a:pt x="214" y="108"/>
                    </a:cubicBezTo>
                    <a:cubicBezTo>
                      <a:pt x="214" y="108"/>
                      <a:pt x="214" y="108"/>
                      <a:pt x="214" y="108"/>
                    </a:cubicBezTo>
                    <a:cubicBezTo>
                      <a:pt x="214" y="167"/>
                      <a:pt x="166" y="215"/>
                      <a:pt x="107" y="215"/>
                    </a:cubicBezTo>
                    <a:cubicBezTo>
                      <a:pt x="107" y="215"/>
                      <a:pt x="107" y="215"/>
                      <a:pt x="107" y="215"/>
                    </a:cubicBezTo>
                    <a:cubicBezTo>
                      <a:pt x="48" y="215"/>
                      <a:pt x="0" y="167"/>
                      <a:pt x="0" y="108"/>
                    </a:cubicBezTo>
                    <a:close/>
                    <a:moveTo>
                      <a:pt x="10" y="108"/>
                    </a:moveTo>
                    <a:cubicBezTo>
                      <a:pt x="10" y="161"/>
                      <a:pt x="54" y="204"/>
                      <a:pt x="107" y="205"/>
                    </a:cubicBezTo>
                    <a:cubicBezTo>
                      <a:pt x="107" y="205"/>
                      <a:pt x="107" y="205"/>
                      <a:pt x="107" y="205"/>
                    </a:cubicBezTo>
                    <a:cubicBezTo>
                      <a:pt x="161" y="204"/>
                      <a:pt x="204" y="161"/>
                      <a:pt x="204" y="108"/>
                    </a:cubicBezTo>
                    <a:cubicBezTo>
                      <a:pt x="204" y="108"/>
                      <a:pt x="204" y="108"/>
                      <a:pt x="204" y="108"/>
                    </a:cubicBezTo>
                    <a:cubicBezTo>
                      <a:pt x="204" y="54"/>
                      <a:pt x="161" y="11"/>
                      <a:pt x="107" y="11"/>
                    </a:cubicBezTo>
                    <a:cubicBezTo>
                      <a:pt x="107" y="11"/>
                      <a:pt x="107" y="11"/>
                      <a:pt x="107" y="11"/>
                    </a:cubicBezTo>
                    <a:cubicBezTo>
                      <a:pt x="54" y="11"/>
                      <a:pt x="10" y="54"/>
                      <a:pt x="10" y="108"/>
                    </a:cubicBezTo>
                    <a:cubicBezTo>
                      <a:pt x="10" y="108"/>
                      <a:pt x="10" y="108"/>
                      <a:pt x="10" y="108"/>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19" name="Freeform 95">
                <a:extLst>
                  <a:ext uri="{FF2B5EF4-FFF2-40B4-BE49-F238E27FC236}">
                    <a16:creationId xmlns:a16="http://schemas.microsoft.com/office/drawing/2014/main" id="{E5F481C2-F745-4841-856A-803F17B9239A}"/>
                  </a:ext>
                </a:extLst>
              </p:cNvPr>
              <p:cNvSpPr>
                <a:spLocks noEditPoints="1" noChangeArrowheads="1"/>
              </p:cNvSpPr>
              <p:nvPr/>
            </p:nvSpPr>
            <p:spPr bwMode="auto">
              <a:xfrm>
                <a:off x="0" y="304811"/>
                <a:ext cx="1414255" cy="1412934"/>
              </a:xfrm>
              <a:custGeom>
                <a:avLst/>
                <a:gdLst>
                  <a:gd name="T0" fmla="*/ 377 w 377"/>
                  <a:gd name="T1" fmla="*/ 182 h 377"/>
                  <a:gd name="T2" fmla="*/ 341 w 377"/>
                  <a:gd name="T3" fmla="*/ 149 h 377"/>
                  <a:gd name="T4" fmla="*/ 325 w 377"/>
                  <a:gd name="T5" fmla="*/ 110 h 377"/>
                  <a:gd name="T6" fmla="*/ 327 w 377"/>
                  <a:gd name="T7" fmla="*/ 61 h 377"/>
                  <a:gd name="T8" fmla="*/ 324 w 377"/>
                  <a:gd name="T9" fmla="*/ 58 h 377"/>
                  <a:gd name="T10" fmla="*/ 319 w 377"/>
                  <a:gd name="T11" fmla="*/ 53 h 377"/>
                  <a:gd name="T12" fmla="*/ 317 w 377"/>
                  <a:gd name="T13" fmla="*/ 51 h 377"/>
                  <a:gd name="T14" fmla="*/ 268 w 377"/>
                  <a:gd name="T15" fmla="*/ 53 h 377"/>
                  <a:gd name="T16" fmla="*/ 229 w 377"/>
                  <a:gd name="T17" fmla="*/ 36 h 377"/>
                  <a:gd name="T18" fmla="*/ 196 w 377"/>
                  <a:gd name="T19" fmla="*/ 0 h 377"/>
                  <a:gd name="T20" fmla="*/ 192 w 377"/>
                  <a:gd name="T21" fmla="*/ 0 h 377"/>
                  <a:gd name="T22" fmla="*/ 185 w 377"/>
                  <a:gd name="T23" fmla="*/ 0 h 377"/>
                  <a:gd name="T24" fmla="*/ 182 w 377"/>
                  <a:gd name="T25" fmla="*/ 0 h 377"/>
                  <a:gd name="T26" fmla="*/ 149 w 377"/>
                  <a:gd name="T27" fmla="*/ 36 h 377"/>
                  <a:gd name="T28" fmla="*/ 109 w 377"/>
                  <a:gd name="T29" fmla="*/ 52 h 377"/>
                  <a:gd name="T30" fmla="*/ 60 w 377"/>
                  <a:gd name="T31" fmla="*/ 50 h 377"/>
                  <a:gd name="T32" fmla="*/ 58 w 377"/>
                  <a:gd name="T33" fmla="*/ 52 h 377"/>
                  <a:gd name="T34" fmla="*/ 53 w 377"/>
                  <a:gd name="T35" fmla="*/ 57 h 377"/>
                  <a:gd name="T36" fmla="*/ 50 w 377"/>
                  <a:gd name="T37" fmla="*/ 60 h 377"/>
                  <a:gd name="T38" fmla="*/ 52 w 377"/>
                  <a:gd name="T39" fmla="*/ 108 h 377"/>
                  <a:gd name="T40" fmla="*/ 36 w 377"/>
                  <a:gd name="T41" fmla="*/ 148 h 377"/>
                  <a:gd name="T42" fmla="*/ 0 w 377"/>
                  <a:gd name="T43" fmla="*/ 181 h 377"/>
                  <a:gd name="T44" fmla="*/ 0 w 377"/>
                  <a:gd name="T45" fmla="*/ 184 h 377"/>
                  <a:gd name="T46" fmla="*/ 0 w 377"/>
                  <a:gd name="T47" fmla="*/ 191 h 377"/>
                  <a:gd name="T48" fmla="*/ 0 w 377"/>
                  <a:gd name="T49" fmla="*/ 195 h 377"/>
                  <a:gd name="T50" fmla="*/ 35 w 377"/>
                  <a:gd name="T51" fmla="*/ 228 h 377"/>
                  <a:gd name="T52" fmla="*/ 51 w 377"/>
                  <a:gd name="T53" fmla="*/ 267 h 377"/>
                  <a:gd name="T54" fmla="*/ 49 w 377"/>
                  <a:gd name="T55" fmla="*/ 316 h 377"/>
                  <a:gd name="T56" fmla="*/ 52 w 377"/>
                  <a:gd name="T57" fmla="*/ 319 h 377"/>
                  <a:gd name="T58" fmla="*/ 57 w 377"/>
                  <a:gd name="T59" fmla="*/ 324 h 377"/>
                  <a:gd name="T60" fmla="*/ 59 w 377"/>
                  <a:gd name="T61" fmla="*/ 326 h 377"/>
                  <a:gd name="T62" fmla="*/ 108 w 377"/>
                  <a:gd name="T63" fmla="*/ 324 h 377"/>
                  <a:gd name="T64" fmla="*/ 147 w 377"/>
                  <a:gd name="T65" fmla="*/ 341 h 377"/>
                  <a:gd name="T66" fmla="*/ 180 w 377"/>
                  <a:gd name="T67" fmla="*/ 377 h 377"/>
                  <a:gd name="T68" fmla="*/ 184 w 377"/>
                  <a:gd name="T69" fmla="*/ 377 h 377"/>
                  <a:gd name="T70" fmla="*/ 191 w 377"/>
                  <a:gd name="T71" fmla="*/ 377 h 377"/>
                  <a:gd name="T72" fmla="*/ 194 w 377"/>
                  <a:gd name="T73" fmla="*/ 377 h 377"/>
                  <a:gd name="T74" fmla="*/ 227 w 377"/>
                  <a:gd name="T75" fmla="*/ 341 h 377"/>
                  <a:gd name="T76" fmla="*/ 267 w 377"/>
                  <a:gd name="T77" fmla="*/ 325 h 377"/>
                  <a:gd name="T78" fmla="*/ 316 w 377"/>
                  <a:gd name="T79" fmla="*/ 327 h 377"/>
                  <a:gd name="T80" fmla="*/ 318 w 377"/>
                  <a:gd name="T81" fmla="*/ 325 h 377"/>
                  <a:gd name="T82" fmla="*/ 323 w 377"/>
                  <a:gd name="T83" fmla="*/ 320 h 377"/>
                  <a:gd name="T84" fmla="*/ 326 w 377"/>
                  <a:gd name="T85" fmla="*/ 317 h 377"/>
                  <a:gd name="T86" fmla="*/ 324 w 377"/>
                  <a:gd name="T87" fmla="*/ 269 h 377"/>
                  <a:gd name="T88" fmla="*/ 341 w 377"/>
                  <a:gd name="T89" fmla="*/ 229 h 377"/>
                  <a:gd name="T90" fmla="*/ 377 w 377"/>
                  <a:gd name="T91" fmla="*/ 196 h 377"/>
                  <a:gd name="T92" fmla="*/ 377 w 377"/>
                  <a:gd name="T93" fmla="*/ 193 h 377"/>
                  <a:gd name="T94" fmla="*/ 377 w 377"/>
                  <a:gd name="T95" fmla="*/ 186 h 377"/>
                  <a:gd name="T96" fmla="*/ 377 w 377"/>
                  <a:gd name="T97" fmla="*/ 182 h 377"/>
                  <a:gd name="T98" fmla="*/ 188 w 377"/>
                  <a:gd name="T99" fmla="*/ 303 h 377"/>
                  <a:gd name="T100" fmla="*/ 73 w 377"/>
                  <a:gd name="T101" fmla="*/ 189 h 377"/>
                  <a:gd name="T102" fmla="*/ 188 w 377"/>
                  <a:gd name="T103" fmla="*/ 74 h 377"/>
                  <a:gd name="T104" fmla="*/ 303 w 377"/>
                  <a:gd name="T105" fmla="*/ 189 h 377"/>
                  <a:gd name="T106" fmla="*/ 188 w 377"/>
                  <a:gd name="T107" fmla="*/ 303 h 37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77"/>
                  <a:gd name="T163" fmla="*/ 0 h 377"/>
                  <a:gd name="T164" fmla="*/ 377 w 377"/>
                  <a:gd name="T165" fmla="*/ 377 h 37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77" h="377">
                    <a:moveTo>
                      <a:pt x="377" y="182"/>
                    </a:moveTo>
                    <a:cubicBezTo>
                      <a:pt x="377" y="160"/>
                      <a:pt x="354" y="152"/>
                      <a:pt x="341" y="149"/>
                    </a:cubicBezTo>
                    <a:cubicBezTo>
                      <a:pt x="337" y="135"/>
                      <a:pt x="332" y="122"/>
                      <a:pt x="325" y="110"/>
                    </a:cubicBezTo>
                    <a:cubicBezTo>
                      <a:pt x="332" y="99"/>
                      <a:pt x="343" y="77"/>
                      <a:pt x="327" y="61"/>
                    </a:cubicBezTo>
                    <a:cubicBezTo>
                      <a:pt x="324" y="58"/>
                      <a:pt x="324" y="58"/>
                      <a:pt x="324" y="58"/>
                    </a:cubicBezTo>
                    <a:cubicBezTo>
                      <a:pt x="319" y="53"/>
                      <a:pt x="319" y="53"/>
                      <a:pt x="319" y="53"/>
                    </a:cubicBezTo>
                    <a:cubicBezTo>
                      <a:pt x="317" y="51"/>
                      <a:pt x="317" y="51"/>
                      <a:pt x="317" y="51"/>
                    </a:cubicBezTo>
                    <a:cubicBezTo>
                      <a:pt x="301" y="35"/>
                      <a:pt x="280" y="45"/>
                      <a:pt x="268" y="53"/>
                    </a:cubicBezTo>
                    <a:cubicBezTo>
                      <a:pt x="256" y="45"/>
                      <a:pt x="243" y="40"/>
                      <a:pt x="229" y="36"/>
                    </a:cubicBezTo>
                    <a:cubicBezTo>
                      <a:pt x="226" y="23"/>
                      <a:pt x="218" y="0"/>
                      <a:pt x="196" y="0"/>
                    </a:cubicBezTo>
                    <a:cubicBezTo>
                      <a:pt x="192" y="0"/>
                      <a:pt x="192" y="0"/>
                      <a:pt x="192" y="0"/>
                    </a:cubicBezTo>
                    <a:cubicBezTo>
                      <a:pt x="185" y="0"/>
                      <a:pt x="185" y="0"/>
                      <a:pt x="185" y="0"/>
                    </a:cubicBezTo>
                    <a:cubicBezTo>
                      <a:pt x="182" y="0"/>
                      <a:pt x="182" y="0"/>
                      <a:pt x="182" y="0"/>
                    </a:cubicBezTo>
                    <a:cubicBezTo>
                      <a:pt x="160" y="0"/>
                      <a:pt x="152" y="23"/>
                      <a:pt x="149" y="36"/>
                    </a:cubicBezTo>
                    <a:cubicBezTo>
                      <a:pt x="135" y="39"/>
                      <a:pt x="121" y="45"/>
                      <a:pt x="109" y="52"/>
                    </a:cubicBezTo>
                    <a:cubicBezTo>
                      <a:pt x="98" y="44"/>
                      <a:pt x="76" y="34"/>
                      <a:pt x="60" y="50"/>
                    </a:cubicBezTo>
                    <a:cubicBezTo>
                      <a:pt x="58" y="52"/>
                      <a:pt x="58" y="52"/>
                      <a:pt x="58" y="52"/>
                    </a:cubicBezTo>
                    <a:cubicBezTo>
                      <a:pt x="53" y="57"/>
                      <a:pt x="53" y="57"/>
                      <a:pt x="53" y="57"/>
                    </a:cubicBezTo>
                    <a:cubicBezTo>
                      <a:pt x="50" y="60"/>
                      <a:pt x="50" y="60"/>
                      <a:pt x="50" y="60"/>
                    </a:cubicBezTo>
                    <a:cubicBezTo>
                      <a:pt x="35" y="75"/>
                      <a:pt x="45" y="97"/>
                      <a:pt x="52" y="108"/>
                    </a:cubicBezTo>
                    <a:cubicBezTo>
                      <a:pt x="45" y="120"/>
                      <a:pt x="39" y="134"/>
                      <a:pt x="36" y="148"/>
                    </a:cubicBezTo>
                    <a:cubicBezTo>
                      <a:pt x="23" y="150"/>
                      <a:pt x="0" y="158"/>
                      <a:pt x="0" y="181"/>
                    </a:cubicBezTo>
                    <a:cubicBezTo>
                      <a:pt x="0" y="184"/>
                      <a:pt x="0" y="184"/>
                      <a:pt x="0" y="184"/>
                    </a:cubicBezTo>
                    <a:cubicBezTo>
                      <a:pt x="0" y="191"/>
                      <a:pt x="0" y="191"/>
                      <a:pt x="0" y="191"/>
                    </a:cubicBezTo>
                    <a:cubicBezTo>
                      <a:pt x="0" y="195"/>
                      <a:pt x="0" y="195"/>
                      <a:pt x="0" y="195"/>
                    </a:cubicBezTo>
                    <a:cubicBezTo>
                      <a:pt x="0" y="217"/>
                      <a:pt x="22" y="225"/>
                      <a:pt x="35" y="228"/>
                    </a:cubicBezTo>
                    <a:cubicBezTo>
                      <a:pt x="39" y="242"/>
                      <a:pt x="44" y="255"/>
                      <a:pt x="51" y="267"/>
                    </a:cubicBezTo>
                    <a:cubicBezTo>
                      <a:pt x="44" y="279"/>
                      <a:pt x="33" y="300"/>
                      <a:pt x="49" y="316"/>
                    </a:cubicBezTo>
                    <a:cubicBezTo>
                      <a:pt x="52" y="319"/>
                      <a:pt x="52" y="319"/>
                      <a:pt x="52" y="319"/>
                    </a:cubicBezTo>
                    <a:cubicBezTo>
                      <a:pt x="57" y="324"/>
                      <a:pt x="57" y="324"/>
                      <a:pt x="57" y="324"/>
                    </a:cubicBezTo>
                    <a:cubicBezTo>
                      <a:pt x="59" y="326"/>
                      <a:pt x="59" y="326"/>
                      <a:pt x="59" y="326"/>
                    </a:cubicBezTo>
                    <a:cubicBezTo>
                      <a:pt x="75" y="342"/>
                      <a:pt x="97" y="332"/>
                      <a:pt x="108" y="324"/>
                    </a:cubicBezTo>
                    <a:cubicBezTo>
                      <a:pt x="120" y="332"/>
                      <a:pt x="133" y="337"/>
                      <a:pt x="147" y="341"/>
                    </a:cubicBezTo>
                    <a:cubicBezTo>
                      <a:pt x="150" y="354"/>
                      <a:pt x="158" y="377"/>
                      <a:pt x="180" y="377"/>
                    </a:cubicBezTo>
                    <a:cubicBezTo>
                      <a:pt x="184" y="377"/>
                      <a:pt x="184" y="377"/>
                      <a:pt x="184" y="377"/>
                    </a:cubicBezTo>
                    <a:cubicBezTo>
                      <a:pt x="191" y="377"/>
                      <a:pt x="191" y="377"/>
                      <a:pt x="191" y="377"/>
                    </a:cubicBezTo>
                    <a:cubicBezTo>
                      <a:pt x="194" y="377"/>
                      <a:pt x="194" y="377"/>
                      <a:pt x="194" y="377"/>
                    </a:cubicBezTo>
                    <a:cubicBezTo>
                      <a:pt x="217" y="377"/>
                      <a:pt x="225" y="355"/>
                      <a:pt x="227" y="341"/>
                    </a:cubicBezTo>
                    <a:cubicBezTo>
                      <a:pt x="241" y="338"/>
                      <a:pt x="255" y="332"/>
                      <a:pt x="267" y="325"/>
                    </a:cubicBezTo>
                    <a:cubicBezTo>
                      <a:pt x="278" y="333"/>
                      <a:pt x="300" y="343"/>
                      <a:pt x="316" y="327"/>
                    </a:cubicBezTo>
                    <a:cubicBezTo>
                      <a:pt x="318" y="325"/>
                      <a:pt x="318" y="325"/>
                      <a:pt x="318" y="325"/>
                    </a:cubicBezTo>
                    <a:cubicBezTo>
                      <a:pt x="323" y="320"/>
                      <a:pt x="323" y="320"/>
                      <a:pt x="323" y="320"/>
                    </a:cubicBezTo>
                    <a:cubicBezTo>
                      <a:pt x="326" y="317"/>
                      <a:pt x="326" y="317"/>
                      <a:pt x="326" y="317"/>
                    </a:cubicBezTo>
                    <a:cubicBezTo>
                      <a:pt x="342" y="302"/>
                      <a:pt x="331" y="280"/>
                      <a:pt x="324" y="269"/>
                    </a:cubicBezTo>
                    <a:cubicBezTo>
                      <a:pt x="331" y="257"/>
                      <a:pt x="337" y="243"/>
                      <a:pt x="341" y="229"/>
                    </a:cubicBezTo>
                    <a:cubicBezTo>
                      <a:pt x="354" y="227"/>
                      <a:pt x="377" y="219"/>
                      <a:pt x="377" y="196"/>
                    </a:cubicBezTo>
                    <a:cubicBezTo>
                      <a:pt x="377" y="193"/>
                      <a:pt x="377" y="193"/>
                      <a:pt x="377" y="193"/>
                    </a:cubicBezTo>
                    <a:cubicBezTo>
                      <a:pt x="377" y="186"/>
                      <a:pt x="377" y="186"/>
                      <a:pt x="377" y="186"/>
                    </a:cubicBezTo>
                    <a:lnTo>
                      <a:pt x="377" y="182"/>
                    </a:lnTo>
                    <a:close/>
                    <a:moveTo>
                      <a:pt x="188" y="303"/>
                    </a:moveTo>
                    <a:cubicBezTo>
                      <a:pt x="125" y="303"/>
                      <a:pt x="73" y="252"/>
                      <a:pt x="73" y="189"/>
                    </a:cubicBezTo>
                    <a:cubicBezTo>
                      <a:pt x="73" y="125"/>
                      <a:pt x="125" y="74"/>
                      <a:pt x="188" y="74"/>
                    </a:cubicBezTo>
                    <a:cubicBezTo>
                      <a:pt x="252" y="74"/>
                      <a:pt x="303" y="125"/>
                      <a:pt x="303" y="189"/>
                    </a:cubicBezTo>
                    <a:cubicBezTo>
                      <a:pt x="303" y="252"/>
                      <a:pt x="252" y="303"/>
                      <a:pt x="188" y="303"/>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0" name="Freeform 96">
                <a:extLst>
                  <a:ext uri="{FF2B5EF4-FFF2-40B4-BE49-F238E27FC236}">
                    <a16:creationId xmlns:a16="http://schemas.microsoft.com/office/drawing/2014/main" id="{BB3F2FFE-90D1-FF48-9A61-1D30E86A5D34}"/>
                  </a:ext>
                </a:extLst>
              </p:cNvPr>
              <p:cNvSpPr>
                <a:spLocks noChangeArrowheads="1"/>
              </p:cNvSpPr>
              <p:nvPr/>
            </p:nvSpPr>
            <p:spPr bwMode="auto">
              <a:xfrm>
                <a:off x="979347" y="0"/>
                <a:ext cx="847599" cy="847758"/>
              </a:xfrm>
              <a:custGeom>
                <a:avLst/>
                <a:gdLst>
                  <a:gd name="T0" fmla="*/ 204 w 226"/>
                  <a:gd name="T1" fmla="*/ 90 h 226"/>
                  <a:gd name="T2" fmla="*/ 195 w 226"/>
                  <a:gd name="T3" fmla="*/ 66 h 226"/>
                  <a:gd name="T4" fmla="*/ 196 w 226"/>
                  <a:gd name="T5" fmla="*/ 37 h 226"/>
                  <a:gd name="T6" fmla="*/ 195 w 226"/>
                  <a:gd name="T7" fmla="*/ 35 h 226"/>
                  <a:gd name="T8" fmla="*/ 192 w 226"/>
                  <a:gd name="T9" fmla="*/ 32 h 226"/>
                  <a:gd name="T10" fmla="*/ 190 w 226"/>
                  <a:gd name="T11" fmla="*/ 31 h 226"/>
                  <a:gd name="T12" fmla="*/ 161 w 226"/>
                  <a:gd name="T13" fmla="*/ 32 h 226"/>
                  <a:gd name="T14" fmla="*/ 137 w 226"/>
                  <a:gd name="T15" fmla="*/ 22 h 226"/>
                  <a:gd name="T16" fmla="*/ 117 w 226"/>
                  <a:gd name="T17" fmla="*/ 0 h 226"/>
                  <a:gd name="T18" fmla="*/ 115 w 226"/>
                  <a:gd name="T19" fmla="*/ 0 h 226"/>
                  <a:gd name="T20" fmla="*/ 111 w 226"/>
                  <a:gd name="T21" fmla="*/ 0 h 226"/>
                  <a:gd name="T22" fmla="*/ 109 w 226"/>
                  <a:gd name="T23" fmla="*/ 0 h 226"/>
                  <a:gd name="T24" fmla="*/ 89 w 226"/>
                  <a:gd name="T25" fmla="*/ 22 h 226"/>
                  <a:gd name="T26" fmla="*/ 66 w 226"/>
                  <a:gd name="T27" fmla="*/ 31 h 226"/>
                  <a:gd name="T28" fmla="*/ 36 w 226"/>
                  <a:gd name="T29" fmla="*/ 30 h 226"/>
                  <a:gd name="T30" fmla="*/ 35 w 226"/>
                  <a:gd name="T31" fmla="*/ 32 h 226"/>
                  <a:gd name="T32" fmla="*/ 32 w 226"/>
                  <a:gd name="T33" fmla="*/ 35 h 226"/>
                  <a:gd name="T34" fmla="*/ 30 w 226"/>
                  <a:gd name="T35" fmla="*/ 36 h 226"/>
                  <a:gd name="T36" fmla="*/ 31 w 226"/>
                  <a:gd name="T37" fmla="*/ 65 h 226"/>
                  <a:gd name="T38" fmla="*/ 21 w 226"/>
                  <a:gd name="T39" fmla="*/ 89 h 226"/>
                  <a:gd name="T40" fmla="*/ 0 w 226"/>
                  <a:gd name="T41" fmla="*/ 109 h 226"/>
                  <a:gd name="T42" fmla="*/ 0 w 226"/>
                  <a:gd name="T43" fmla="*/ 111 h 226"/>
                  <a:gd name="T44" fmla="*/ 0 w 226"/>
                  <a:gd name="T45" fmla="*/ 115 h 226"/>
                  <a:gd name="T46" fmla="*/ 0 w 226"/>
                  <a:gd name="T47" fmla="*/ 117 h 226"/>
                  <a:gd name="T48" fmla="*/ 0 w 226"/>
                  <a:gd name="T49" fmla="*/ 119 h 226"/>
                  <a:gd name="T50" fmla="*/ 7 w 226"/>
                  <a:gd name="T51" fmla="*/ 122 h 226"/>
                  <a:gd name="T52" fmla="*/ 36 w 226"/>
                  <a:gd name="T53" fmla="*/ 114 h 226"/>
                  <a:gd name="T54" fmla="*/ 44 w 226"/>
                  <a:gd name="T55" fmla="*/ 115 h 226"/>
                  <a:gd name="T56" fmla="*/ 44 w 226"/>
                  <a:gd name="T57" fmla="*/ 113 h 226"/>
                  <a:gd name="T58" fmla="*/ 113 w 226"/>
                  <a:gd name="T59" fmla="*/ 44 h 226"/>
                  <a:gd name="T60" fmla="*/ 182 w 226"/>
                  <a:gd name="T61" fmla="*/ 113 h 226"/>
                  <a:gd name="T62" fmla="*/ 113 w 226"/>
                  <a:gd name="T63" fmla="*/ 182 h 226"/>
                  <a:gd name="T64" fmla="*/ 82 w 226"/>
                  <a:gd name="T65" fmla="*/ 175 h 226"/>
                  <a:gd name="T66" fmla="*/ 75 w 226"/>
                  <a:gd name="T67" fmla="*/ 191 h 226"/>
                  <a:gd name="T68" fmla="*/ 80 w 226"/>
                  <a:gd name="T69" fmla="*/ 202 h 226"/>
                  <a:gd name="T70" fmla="*/ 88 w 226"/>
                  <a:gd name="T71" fmla="*/ 205 h 226"/>
                  <a:gd name="T72" fmla="*/ 108 w 226"/>
                  <a:gd name="T73" fmla="*/ 226 h 226"/>
                  <a:gd name="T74" fmla="*/ 110 w 226"/>
                  <a:gd name="T75" fmla="*/ 226 h 226"/>
                  <a:gd name="T76" fmla="*/ 114 w 226"/>
                  <a:gd name="T77" fmla="*/ 226 h 226"/>
                  <a:gd name="T78" fmla="*/ 117 w 226"/>
                  <a:gd name="T79" fmla="*/ 226 h 226"/>
                  <a:gd name="T80" fmla="*/ 136 w 226"/>
                  <a:gd name="T81" fmla="*/ 205 h 226"/>
                  <a:gd name="T82" fmla="*/ 160 w 226"/>
                  <a:gd name="T83" fmla="*/ 195 h 226"/>
                  <a:gd name="T84" fmla="*/ 189 w 226"/>
                  <a:gd name="T85" fmla="*/ 196 h 226"/>
                  <a:gd name="T86" fmla="*/ 191 w 226"/>
                  <a:gd name="T87" fmla="*/ 195 h 226"/>
                  <a:gd name="T88" fmla="*/ 194 w 226"/>
                  <a:gd name="T89" fmla="*/ 192 h 226"/>
                  <a:gd name="T90" fmla="*/ 195 w 226"/>
                  <a:gd name="T91" fmla="*/ 191 h 226"/>
                  <a:gd name="T92" fmla="*/ 194 w 226"/>
                  <a:gd name="T93" fmla="*/ 161 h 226"/>
                  <a:gd name="T94" fmla="*/ 204 w 226"/>
                  <a:gd name="T95" fmla="*/ 138 h 226"/>
                  <a:gd name="T96" fmla="*/ 226 w 226"/>
                  <a:gd name="T97" fmla="*/ 118 h 226"/>
                  <a:gd name="T98" fmla="*/ 226 w 226"/>
                  <a:gd name="T99" fmla="*/ 116 h 226"/>
                  <a:gd name="T100" fmla="*/ 226 w 226"/>
                  <a:gd name="T101" fmla="*/ 112 h 226"/>
                  <a:gd name="T102" fmla="*/ 226 w 226"/>
                  <a:gd name="T103" fmla="*/ 110 h 226"/>
                  <a:gd name="T104" fmla="*/ 204 w 226"/>
                  <a:gd name="T105" fmla="*/ 90 h 22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6"/>
                  <a:gd name="T160" fmla="*/ 0 h 226"/>
                  <a:gd name="T161" fmla="*/ 226 w 226"/>
                  <a:gd name="T162" fmla="*/ 226 h 22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6" h="226">
                    <a:moveTo>
                      <a:pt x="204" y="90"/>
                    </a:moveTo>
                    <a:cubicBezTo>
                      <a:pt x="202" y="81"/>
                      <a:pt x="199" y="73"/>
                      <a:pt x="195" y="66"/>
                    </a:cubicBezTo>
                    <a:cubicBezTo>
                      <a:pt x="199" y="59"/>
                      <a:pt x="206" y="46"/>
                      <a:pt x="196" y="37"/>
                    </a:cubicBezTo>
                    <a:cubicBezTo>
                      <a:pt x="195" y="35"/>
                      <a:pt x="195" y="35"/>
                      <a:pt x="195" y="35"/>
                    </a:cubicBezTo>
                    <a:cubicBezTo>
                      <a:pt x="192" y="32"/>
                      <a:pt x="192" y="32"/>
                      <a:pt x="192" y="32"/>
                    </a:cubicBezTo>
                    <a:cubicBezTo>
                      <a:pt x="190" y="31"/>
                      <a:pt x="190" y="31"/>
                      <a:pt x="190" y="31"/>
                    </a:cubicBezTo>
                    <a:cubicBezTo>
                      <a:pt x="181" y="21"/>
                      <a:pt x="168" y="27"/>
                      <a:pt x="161" y="32"/>
                    </a:cubicBezTo>
                    <a:cubicBezTo>
                      <a:pt x="154" y="28"/>
                      <a:pt x="146" y="24"/>
                      <a:pt x="137" y="22"/>
                    </a:cubicBezTo>
                    <a:cubicBezTo>
                      <a:pt x="136" y="14"/>
                      <a:pt x="131" y="0"/>
                      <a:pt x="117" y="0"/>
                    </a:cubicBezTo>
                    <a:cubicBezTo>
                      <a:pt x="115" y="0"/>
                      <a:pt x="115" y="0"/>
                      <a:pt x="115" y="0"/>
                    </a:cubicBezTo>
                    <a:cubicBezTo>
                      <a:pt x="111" y="0"/>
                      <a:pt x="111" y="0"/>
                      <a:pt x="111" y="0"/>
                    </a:cubicBezTo>
                    <a:cubicBezTo>
                      <a:pt x="109" y="0"/>
                      <a:pt x="109" y="0"/>
                      <a:pt x="109" y="0"/>
                    </a:cubicBezTo>
                    <a:cubicBezTo>
                      <a:pt x="96" y="0"/>
                      <a:pt x="91" y="14"/>
                      <a:pt x="89" y="22"/>
                    </a:cubicBezTo>
                    <a:cubicBezTo>
                      <a:pt x="81" y="24"/>
                      <a:pt x="73" y="27"/>
                      <a:pt x="66" y="31"/>
                    </a:cubicBezTo>
                    <a:cubicBezTo>
                      <a:pt x="59" y="27"/>
                      <a:pt x="46" y="21"/>
                      <a:pt x="36" y="30"/>
                    </a:cubicBezTo>
                    <a:cubicBezTo>
                      <a:pt x="35" y="32"/>
                      <a:pt x="35" y="32"/>
                      <a:pt x="35" y="32"/>
                    </a:cubicBezTo>
                    <a:cubicBezTo>
                      <a:pt x="32" y="35"/>
                      <a:pt x="32" y="35"/>
                      <a:pt x="32" y="35"/>
                    </a:cubicBezTo>
                    <a:cubicBezTo>
                      <a:pt x="30" y="36"/>
                      <a:pt x="30" y="36"/>
                      <a:pt x="30" y="36"/>
                    </a:cubicBezTo>
                    <a:cubicBezTo>
                      <a:pt x="21" y="45"/>
                      <a:pt x="27" y="58"/>
                      <a:pt x="31" y="65"/>
                    </a:cubicBezTo>
                    <a:cubicBezTo>
                      <a:pt x="27" y="72"/>
                      <a:pt x="24" y="80"/>
                      <a:pt x="21" y="89"/>
                    </a:cubicBezTo>
                    <a:cubicBezTo>
                      <a:pt x="14" y="90"/>
                      <a:pt x="0" y="95"/>
                      <a:pt x="0" y="109"/>
                    </a:cubicBezTo>
                    <a:cubicBezTo>
                      <a:pt x="0" y="111"/>
                      <a:pt x="0" y="111"/>
                      <a:pt x="0" y="111"/>
                    </a:cubicBezTo>
                    <a:cubicBezTo>
                      <a:pt x="0" y="115"/>
                      <a:pt x="0" y="115"/>
                      <a:pt x="0" y="115"/>
                    </a:cubicBezTo>
                    <a:cubicBezTo>
                      <a:pt x="0" y="117"/>
                      <a:pt x="0" y="117"/>
                      <a:pt x="0" y="117"/>
                    </a:cubicBezTo>
                    <a:cubicBezTo>
                      <a:pt x="0" y="118"/>
                      <a:pt x="0" y="118"/>
                      <a:pt x="0" y="119"/>
                    </a:cubicBezTo>
                    <a:cubicBezTo>
                      <a:pt x="2" y="120"/>
                      <a:pt x="5" y="121"/>
                      <a:pt x="7" y="122"/>
                    </a:cubicBezTo>
                    <a:cubicBezTo>
                      <a:pt x="15" y="118"/>
                      <a:pt x="25" y="114"/>
                      <a:pt x="36" y="114"/>
                    </a:cubicBezTo>
                    <a:cubicBezTo>
                      <a:pt x="39" y="114"/>
                      <a:pt x="41" y="114"/>
                      <a:pt x="44" y="115"/>
                    </a:cubicBezTo>
                    <a:cubicBezTo>
                      <a:pt x="44" y="114"/>
                      <a:pt x="44" y="114"/>
                      <a:pt x="44" y="113"/>
                    </a:cubicBezTo>
                    <a:cubicBezTo>
                      <a:pt x="44" y="75"/>
                      <a:pt x="75" y="44"/>
                      <a:pt x="113" y="44"/>
                    </a:cubicBezTo>
                    <a:cubicBezTo>
                      <a:pt x="151" y="44"/>
                      <a:pt x="182" y="75"/>
                      <a:pt x="182" y="113"/>
                    </a:cubicBezTo>
                    <a:cubicBezTo>
                      <a:pt x="182" y="151"/>
                      <a:pt x="151" y="182"/>
                      <a:pt x="113" y="182"/>
                    </a:cubicBezTo>
                    <a:cubicBezTo>
                      <a:pt x="102" y="182"/>
                      <a:pt x="91" y="179"/>
                      <a:pt x="82" y="175"/>
                    </a:cubicBezTo>
                    <a:cubicBezTo>
                      <a:pt x="80" y="181"/>
                      <a:pt x="78" y="186"/>
                      <a:pt x="75" y="191"/>
                    </a:cubicBezTo>
                    <a:cubicBezTo>
                      <a:pt x="77" y="195"/>
                      <a:pt x="79" y="198"/>
                      <a:pt x="80" y="202"/>
                    </a:cubicBezTo>
                    <a:cubicBezTo>
                      <a:pt x="83" y="203"/>
                      <a:pt x="86" y="204"/>
                      <a:pt x="88" y="205"/>
                    </a:cubicBezTo>
                    <a:cubicBezTo>
                      <a:pt x="90" y="212"/>
                      <a:pt x="95" y="226"/>
                      <a:pt x="108" y="226"/>
                    </a:cubicBezTo>
                    <a:cubicBezTo>
                      <a:pt x="110" y="226"/>
                      <a:pt x="110" y="226"/>
                      <a:pt x="110" y="226"/>
                    </a:cubicBezTo>
                    <a:cubicBezTo>
                      <a:pt x="114" y="226"/>
                      <a:pt x="114" y="226"/>
                      <a:pt x="114" y="226"/>
                    </a:cubicBezTo>
                    <a:cubicBezTo>
                      <a:pt x="117" y="226"/>
                      <a:pt x="117" y="226"/>
                      <a:pt x="117" y="226"/>
                    </a:cubicBezTo>
                    <a:cubicBezTo>
                      <a:pt x="130" y="226"/>
                      <a:pt x="135" y="213"/>
                      <a:pt x="136" y="205"/>
                    </a:cubicBezTo>
                    <a:cubicBezTo>
                      <a:pt x="145" y="203"/>
                      <a:pt x="153" y="199"/>
                      <a:pt x="160" y="195"/>
                    </a:cubicBezTo>
                    <a:cubicBezTo>
                      <a:pt x="167" y="200"/>
                      <a:pt x="180" y="206"/>
                      <a:pt x="189" y="196"/>
                    </a:cubicBezTo>
                    <a:cubicBezTo>
                      <a:pt x="191" y="195"/>
                      <a:pt x="191" y="195"/>
                      <a:pt x="191" y="195"/>
                    </a:cubicBezTo>
                    <a:cubicBezTo>
                      <a:pt x="194" y="192"/>
                      <a:pt x="194" y="192"/>
                      <a:pt x="194" y="192"/>
                    </a:cubicBezTo>
                    <a:cubicBezTo>
                      <a:pt x="195" y="191"/>
                      <a:pt x="195" y="191"/>
                      <a:pt x="195" y="191"/>
                    </a:cubicBezTo>
                    <a:cubicBezTo>
                      <a:pt x="205" y="181"/>
                      <a:pt x="199" y="168"/>
                      <a:pt x="194" y="161"/>
                    </a:cubicBezTo>
                    <a:cubicBezTo>
                      <a:pt x="199" y="154"/>
                      <a:pt x="202" y="146"/>
                      <a:pt x="204" y="138"/>
                    </a:cubicBezTo>
                    <a:cubicBezTo>
                      <a:pt x="212" y="136"/>
                      <a:pt x="226" y="131"/>
                      <a:pt x="226" y="118"/>
                    </a:cubicBezTo>
                    <a:cubicBezTo>
                      <a:pt x="226" y="116"/>
                      <a:pt x="226" y="116"/>
                      <a:pt x="226" y="116"/>
                    </a:cubicBezTo>
                    <a:cubicBezTo>
                      <a:pt x="226" y="112"/>
                      <a:pt x="226" y="112"/>
                      <a:pt x="226" y="112"/>
                    </a:cubicBezTo>
                    <a:cubicBezTo>
                      <a:pt x="226" y="110"/>
                      <a:pt x="226" y="110"/>
                      <a:pt x="226" y="110"/>
                    </a:cubicBezTo>
                    <a:cubicBezTo>
                      <a:pt x="226" y="96"/>
                      <a:pt x="212" y="91"/>
                      <a:pt x="204" y="90"/>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1" name="Freeform 97">
                <a:extLst>
                  <a:ext uri="{FF2B5EF4-FFF2-40B4-BE49-F238E27FC236}">
                    <a16:creationId xmlns:a16="http://schemas.microsoft.com/office/drawing/2014/main" id="{3DD735E9-CAC8-054E-B96E-2076072D5D14}"/>
                  </a:ext>
                </a:extLst>
              </p:cNvPr>
              <p:cNvSpPr>
                <a:spLocks noChangeArrowheads="1"/>
              </p:cNvSpPr>
              <p:nvPr/>
            </p:nvSpPr>
            <p:spPr bwMode="auto">
              <a:xfrm>
                <a:off x="1158707" y="184155"/>
                <a:ext cx="484118" cy="484209"/>
              </a:xfrm>
              <a:custGeom>
                <a:avLst/>
                <a:gdLst>
                  <a:gd name="T0" fmla="*/ 129 w 129"/>
                  <a:gd name="T1" fmla="*/ 64 h 129"/>
                  <a:gd name="T2" fmla="*/ 65 w 129"/>
                  <a:gd name="T3" fmla="*/ 0 h 129"/>
                  <a:gd name="T4" fmla="*/ 0 w 129"/>
                  <a:gd name="T5" fmla="*/ 64 h 129"/>
                  <a:gd name="T6" fmla="*/ 1 w 129"/>
                  <a:gd name="T7" fmla="*/ 67 h 129"/>
                  <a:gd name="T8" fmla="*/ 7 w 129"/>
                  <a:gd name="T9" fmla="*/ 70 h 129"/>
                  <a:gd name="T10" fmla="*/ 7 w 129"/>
                  <a:gd name="T11" fmla="*/ 64 h 129"/>
                  <a:gd name="T12" fmla="*/ 65 w 129"/>
                  <a:gd name="T13" fmla="*/ 6 h 129"/>
                  <a:gd name="T14" fmla="*/ 123 w 129"/>
                  <a:gd name="T15" fmla="*/ 64 h 129"/>
                  <a:gd name="T16" fmla="*/ 65 w 129"/>
                  <a:gd name="T17" fmla="*/ 122 h 129"/>
                  <a:gd name="T18" fmla="*/ 36 w 129"/>
                  <a:gd name="T19" fmla="*/ 115 h 129"/>
                  <a:gd name="T20" fmla="*/ 35 w 129"/>
                  <a:gd name="T21" fmla="*/ 121 h 129"/>
                  <a:gd name="T22" fmla="*/ 65 w 129"/>
                  <a:gd name="T23" fmla="*/ 129 h 129"/>
                  <a:gd name="T24" fmla="*/ 129 w 129"/>
                  <a:gd name="T25" fmla="*/ 64 h 12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9"/>
                  <a:gd name="T40" fmla="*/ 0 h 129"/>
                  <a:gd name="T41" fmla="*/ 129 w 129"/>
                  <a:gd name="T42" fmla="*/ 129 h 12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9" h="129">
                    <a:moveTo>
                      <a:pt x="129" y="64"/>
                    </a:moveTo>
                    <a:cubicBezTo>
                      <a:pt x="129" y="29"/>
                      <a:pt x="100" y="0"/>
                      <a:pt x="65" y="0"/>
                    </a:cubicBezTo>
                    <a:cubicBezTo>
                      <a:pt x="29" y="0"/>
                      <a:pt x="0" y="29"/>
                      <a:pt x="0" y="64"/>
                    </a:cubicBezTo>
                    <a:cubicBezTo>
                      <a:pt x="0" y="65"/>
                      <a:pt x="1" y="66"/>
                      <a:pt x="1" y="67"/>
                    </a:cubicBezTo>
                    <a:cubicBezTo>
                      <a:pt x="3" y="68"/>
                      <a:pt x="5" y="69"/>
                      <a:pt x="7" y="70"/>
                    </a:cubicBezTo>
                    <a:cubicBezTo>
                      <a:pt x="7" y="68"/>
                      <a:pt x="7" y="66"/>
                      <a:pt x="7" y="64"/>
                    </a:cubicBezTo>
                    <a:cubicBezTo>
                      <a:pt x="7" y="32"/>
                      <a:pt x="33" y="6"/>
                      <a:pt x="65" y="6"/>
                    </a:cubicBezTo>
                    <a:cubicBezTo>
                      <a:pt x="97" y="6"/>
                      <a:pt x="123" y="32"/>
                      <a:pt x="123" y="64"/>
                    </a:cubicBezTo>
                    <a:cubicBezTo>
                      <a:pt x="123" y="96"/>
                      <a:pt x="97" y="122"/>
                      <a:pt x="65" y="122"/>
                    </a:cubicBezTo>
                    <a:cubicBezTo>
                      <a:pt x="54" y="122"/>
                      <a:pt x="44" y="120"/>
                      <a:pt x="36" y="115"/>
                    </a:cubicBezTo>
                    <a:cubicBezTo>
                      <a:pt x="36" y="117"/>
                      <a:pt x="35" y="119"/>
                      <a:pt x="35" y="121"/>
                    </a:cubicBezTo>
                    <a:cubicBezTo>
                      <a:pt x="44" y="126"/>
                      <a:pt x="54" y="129"/>
                      <a:pt x="65" y="129"/>
                    </a:cubicBezTo>
                    <a:cubicBezTo>
                      <a:pt x="100" y="129"/>
                      <a:pt x="129" y="100"/>
                      <a:pt x="129" y="64"/>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2" name="Freeform 98">
                <a:extLst>
                  <a:ext uri="{FF2B5EF4-FFF2-40B4-BE49-F238E27FC236}">
                    <a16:creationId xmlns:a16="http://schemas.microsoft.com/office/drawing/2014/main" id="{7152948F-B236-664B-B7AF-05FC7C937957}"/>
                  </a:ext>
                </a:extLst>
              </p:cNvPr>
              <p:cNvSpPr>
                <a:spLocks noChangeArrowheads="1"/>
              </p:cNvSpPr>
              <p:nvPr/>
            </p:nvSpPr>
            <p:spPr bwMode="auto">
              <a:xfrm>
                <a:off x="22225" y="1027006"/>
                <a:ext cx="7935" cy="7937"/>
              </a:xfrm>
              <a:custGeom>
                <a:avLst/>
                <a:gdLst>
                  <a:gd name="T0" fmla="*/ 0 w 2"/>
                  <a:gd name="T1" fmla="*/ 2 h 2"/>
                  <a:gd name="T2" fmla="*/ 2 w 2"/>
                  <a:gd name="T3" fmla="*/ 0 h 2"/>
                  <a:gd name="T4" fmla="*/ 2 w 2"/>
                  <a:gd name="T5" fmla="*/ 0 h 2"/>
                  <a:gd name="T6" fmla="*/ 0 w 2"/>
                  <a:gd name="T7" fmla="*/ 2 h 2"/>
                  <a:gd name="T8" fmla="*/ 0 w 2"/>
                  <a:gd name="T9" fmla="*/ 2 h 2"/>
                  <a:gd name="T10" fmla="*/ 0 w 2"/>
                  <a:gd name="T11" fmla="*/ 2 h 2"/>
                  <a:gd name="T12" fmla="*/ 0 60000 65536"/>
                  <a:gd name="T13" fmla="*/ 0 60000 65536"/>
                  <a:gd name="T14" fmla="*/ 0 60000 65536"/>
                  <a:gd name="T15" fmla="*/ 0 60000 65536"/>
                  <a:gd name="T16" fmla="*/ 0 60000 65536"/>
                  <a:gd name="T17" fmla="*/ 0 60000 65536"/>
                  <a:gd name="T18" fmla="*/ 0 w 2"/>
                  <a:gd name="T19" fmla="*/ 0 h 2"/>
                  <a:gd name="T20" fmla="*/ 2 w 2"/>
                  <a:gd name="T21" fmla="*/ 2 h 2"/>
                </a:gdLst>
                <a:ahLst/>
                <a:cxnLst>
                  <a:cxn ang="T12">
                    <a:pos x="T0" y="T1"/>
                  </a:cxn>
                  <a:cxn ang="T13">
                    <a:pos x="T2" y="T3"/>
                  </a:cxn>
                  <a:cxn ang="T14">
                    <a:pos x="T4" y="T5"/>
                  </a:cxn>
                  <a:cxn ang="T15">
                    <a:pos x="T6" y="T7"/>
                  </a:cxn>
                  <a:cxn ang="T16">
                    <a:pos x="T8" y="T9"/>
                  </a:cxn>
                  <a:cxn ang="T17">
                    <a:pos x="T10" y="T11"/>
                  </a:cxn>
                </a:cxnLst>
                <a:rect l="T18" t="T19" r="T20" b="T21"/>
                <a:pathLst>
                  <a:path w="2" h="2">
                    <a:moveTo>
                      <a:pt x="0" y="2"/>
                    </a:moveTo>
                    <a:cubicBezTo>
                      <a:pt x="1" y="2"/>
                      <a:pt x="1" y="1"/>
                      <a:pt x="2" y="0"/>
                    </a:cubicBezTo>
                    <a:cubicBezTo>
                      <a:pt x="2" y="0"/>
                      <a:pt x="2" y="0"/>
                      <a:pt x="2" y="0"/>
                    </a:cubicBezTo>
                    <a:cubicBezTo>
                      <a:pt x="1" y="1"/>
                      <a:pt x="1" y="2"/>
                      <a:pt x="0" y="2"/>
                    </a:cubicBezTo>
                    <a:cubicBezTo>
                      <a:pt x="0" y="2"/>
                      <a:pt x="0" y="2"/>
                      <a:pt x="0" y="2"/>
                    </a:cubicBezTo>
                    <a:cubicBezTo>
                      <a:pt x="0" y="2"/>
                      <a:pt x="0" y="2"/>
                      <a:pt x="0" y="2"/>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sp>
            <p:nvSpPr>
              <p:cNvPr id="123" name="Freeform 99">
                <a:extLst>
                  <a:ext uri="{FF2B5EF4-FFF2-40B4-BE49-F238E27FC236}">
                    <a16:creationId xmlns:a16="http://schemas.microsoft.com/office/drawing/2014/main" id="{A03FE85F-4434-7B48-93C5-E2BFE6316231}"/>
                  </a:ext>
                </a:extLst>
              </p:cNvPr>
              <p:cNvSpPr>
                <a:spLocks noChangeArrowheads="1"/>
              </p:cNvSpPr>
              <p:nvPr/>
            </p:nvSpPr>
            <p:spPr bwMode="auto">
              <a:xfrm>
                <a:off x="37724" y="1009504"/>
                <a:ext cx="3175" cy="6351"/>
              </a:xfrm>
              <a:custGeom>
                <a:avLst/>
                <a:gdLst>
                  <a:gd name="T0" fmla="*/ 0 w 1"/>
                  <a:gd name="T1" fmla="*/ 2 h 2"/>
                  <a:gd name="T2" fmla="*/ 1 w 1"/>
                  <a:gd name="T3" fmla="*/ 0 h 2"/>
                  <a:gd name="T4" fmla="*/ 1 w 1"/>
                  <a:gd name="T5" fmla="*/ 0 h 2"/>
                  <a:gd name="T6" fmla="*/ 1 w 1"/>
                  <a:gd name="T7" fmla="*/ 0 h 2"/>
                  <a:gd name="T8" fmla="*/ 1 w 1"/>
                  <a:gd name="T9" fmla="*/ 0 h 2"/>
                  <a:gd name="T10" fmla="*/ 0 w 1"/>
                  <a:gd name="T11" fmla="*/ 2 h 2"/>
                  <a:gd name="T12" fmla="*/ 0 60000 65536"/>
                  <a:gd name="T13" fmla="*/ 0 60000 65536"/>
                  <a:gd name="T14" fmla="*/ 0 60000 65536"/>
                  <a:gd name="T15" fmla="*/ 0 60000 65536"/>
                  <a:gd name="T16" fmla="*/ 0 60000 65536"/>
                  <a:gd name="T17" fmla="*/ 0 60000 65536"/>
                  <a:gd name="T18" fmla="*/ 0 w 1"/>
                  <a:gd name="T19" fmla="*/ 0 h 2"/>
                  <a:gd name="T20" fmla="*/ 1 w 1"/>
                  <a:gd name="T21" fmla="*/ 2 h 2"/>
                </a:gdLst>
                <a:ahLst/>
                <a:cxnLst>
                  <a:cxn ang="T12">
                    <a:pos x="T0" y="T1"/>
                  </a:cxn>
                  <a:cxn ang="T13">
                    <a:pos x="T2" y="T3"/>
                  </a:cxn>
                  <a:cxn ang="T14">
                    <a:pos x="T4" y="T5"/>
                  </a:cxn>
                  <a:cxn ang="T15">
                    <a:pos x="T6" y="T7"/>
                  </a:cxn>
                  <a:cxn ang="T16">
                    <a:pos x="T8" y="T9"/>
                  </a:cxn>
                  <a:cxn ang="T17">
                    <a:pos x="T10" y="T11"/>
                  </a:cxn>
                </a:cxnLst>
                <a:rect l="T18" t="T19" r="T20" b="T21"/>
                <a:pathLst>
                  <a:path w="1" h="2">
                    <a:moveTo>
                      <a:pt x="0" y="2"/>
                    </a:moveTo>
                    <a:cubicBezTo>
                      <a:pt x="1" y="2"/>
                      <a:pt x="1" y="1"/>
                      <a:pt x="1" y="0"/>
                    </a:cubicBezTo>
                    <a:cubicBezTo>
                      <a:pt x="1" y="0"/>
                      <a:pt x="1" y="0"/>
                      <a:pt x="1" y="0"/>
                    </a:cubicBezTo>
                    <a:cubicBezTo>
                      <a:pt x="1" y="0"/>
                      <a:pt x="1" y="0"/>
                      <a:pt x="1" y="0"/>
                    </a:cubicBezTo>
                    <a:cubicBezTo>
                      <a:pt x="1" y="0"/>
                      <a:pt x="1" y="0"/>
                      <a:pt x="1" y="0"/>
                    </a:cubicBezTo>
                    <a:cubicBezTo>
                      <a:pt x="1" y="1"/>
                      <a:pt x="1" y="2"/>
                      <a:pt x="0" y="2"/>
                    </a:cubicBezTo>
                    <a:close/>
                  </a:path>
                </a:pathLst>
              </a:custGeom>
              <a:solidFill>
                <a:srgbClr val="3F3F3F"/>
              </a:solidFill>
              <a:ln w="9525" cmpd="sng">
                <a:noFill/>
                <a:bevel/>
              </a:ln>
            </p:spPr>
            <p:txBody>
              <a:bodyPr/>
              <a:lstStyle/>
              <a:p>
                <a:endParaRPr lang="zh-CN" altLang="zh-CN">
                  <a:solidFill>
                    <a:srgbClr val="000000"/>
                  </a:solidFill>
                  <a:latin typeface="Copperplate Gothic Bold" panose="020E0705020206020404" charset="0"/>
                  <a:ea typeface="微软雅黑" panose="020B0503020204020204" pitchFamily="34" charset="-122"/>
                  <a:sym typeface="Copperplate Gothic Bold" panose="020E0705020206020404" charset="0"/>
                </a:endParaRPr>
              </a:p>
            </p:txBody>
          </p:sp>
        </p:grpSp>
        <p:grpSp>
          <p:nvGrpSpPr>
            <p:cNvPr id="112" name="组合 87">
              <a:extLst>
                <a:ext uri="{FF2B5EF4-FFF2-40B4-BE49-F238E27FC236}">
                  <a16:creationId xmlns:a16="http://schemas.microsoft.com/office/drawing/2014/main" id="{47A2883A-A289-824F-8EB4-F3E5D9B43465}"/>
                </a:ext>
              </a:extLst>
            </p:cNvPr>
            <p:cNvGrpSpPr/>
            <p:nvPr/>
          </p:nvGrpSpPr>
          <p:grpSpPr bwMode="auto">
            <a:xfrm>
              <a:off x="5159375" y="3416300"/>
              <a:ext cx="1873250" cy="482601"/>
              <a:chOff x="0" y="0"/>
              <a:chExt cx="1873021" cy="482601"/>
            </a:xfrm>
          </p:grpSpPr>
          <p:sp>
            <p:nvSpPr>
              <p:cNvPr id="113" name="直接连接符 84">
                <a:extLst>
                  <a:ext uri="{FF2B5EF4-FFF2-40B4-BE49-F238E27FC236}">
                    <a16:creationId xmlns:a16="http://schemas.microsoft.com/office/drawing/2014/main" id="{563AA328-B573-DA41-841C-F90E18176354}"/>
                  </a:ext>
                </a:extLst>
              </p:cNvPr>
              <p:cNvSpPr>
                <a:spLocks noChangeShapeType="1"/>
              </p:cNvSpPr>
              <p:nvPr/>
            </p:nvSpPr>
            <p:spPr bwMode="auto">
              <a:xfrm>
                <a:off x="0" y="482600"/>
                <a:ext cx="1873021" cy="1"/>
              </a:xfrm>
              <a:prstGeom prst="line">
                <a:avLst/>
              </a:prstGeom>
              <a:noFill/>
              <a:ln w="19050" cap="flat" cmpd="sng">
                <a:solidFill>
                  <a:schemeClr val="accent1"/>
                </a:solidFill>
                <a:bevel/>
              </a:ln>
            </p:spPr>
            <p:txBody>
              <a:bodyPr/>
              <a:lstStyle/>
              <a:p>
                <a:endParaRPr lang="zh-CN" altLang="en-US"/>
              </a:p>
            </p:txBody>
          </p:sp>
          <p:sp>
            <p:nvSpPr>
              <p:cNvPr id="114" name="直接连接符 85">
                <a:extLst>
                  <a:ext uri="{FF2B5EF4-FFF2-40B4-BE49-F238E27FC236}">
                    <a16:creationId xmlns:a16="http://schemas.microsoft.com/office/drawing/2014/main" id="{BFD8DCB7-E40B-8B4A-844B-EC57C3E8F733}"/>
                  </a:ext>
                </a:extLst>
              </p:cNvPr>
              <p:cNvSpPr>
                <a:spLocks noChangeShapeType="1"/>
              </p:cNvSpPr>
              <p:nvPr/>
            </p:nvSpPr>
            <p:spPr bwMode="auto">
              <a:xfrm>
                <a:off x="0" y="0"/>
                <a:ext cx="1873021" cy="1"/>
              </a:xfrm>
              <a:prstGeom prst="line">
                <a:avLst/>
              </a:prstGeom>
              <a:noFill/>
              <a:ln w="19050" cap="flat" cmpd="sng">
                <a:solidFill>
                  <a:schemeClr val="accent1"/>
                </a:solidFill>
                <a:bevel/>
              </a:ln>
            </p:spPr>
            <p:txBody>
              <a:bodyPr/>
              <a:lstStyle/>
              <a:p>
                <a:endParaRPr lang="zh-CN" altLang="en-US"/>
              </a:p>
            </p:txBody>
          </p:sp>
          <p:sp>
            <p:nvSpPr>
              <p:cNvPr id="115" name="文本框 86">
                <a:extLst>
                  <a:ext uri="{FF2B5EF4-FFF2-40B4-BE49-F238E27FC236}">
                    <a16:creationId xmlns:a16="http://schemas.microsoft.com/office/drawing/2014/main" id="{2FD7AB36-2BFA-AF4C-9F66-41E8197E440A}"/>
                  </a:ext>
                </a:extLst>
              </p:cNvPr>
              <p:cNvSpPr>
                <a:spLocks noChangeArrowheads="1"/>
              </p:cNvSpPr>
              <p:nvPr/>
            </p:nvSpPr>
            <p:spPr bwMode="auto">
              <a:xfrm>
                <a:off x="210207" y="56636"/>
                <a:ext cx="1425620" cy="409911"/>
              </a:xfrm>
              <a:prstGeom prst="rect">
                <a:avLst/>
              </a:prstGeom>
              <a:noFill/>
              <a:ln w="9525">
                <a:noFill/>
                <a:miter lim="800000"/>
              </a:ln>
            </p:spPr>
            <p:txBody>
              <a:bodyPr wrap="square">
                <a:spAutoFit/>
              </a:bodyPr>
              <a:lstStyle/>
              <a:p>
                <a:pPr algn="ctr"/>
                <a:r>
                  <a:rPr lang="zh-CN" altLang="en-US" b="1" dirty="0">
                    <a:solidFill>
                      <a:srgbClr val="3F3F3F"/>
                    </a:solidFill>
                    <a:latin typeface="Copperplate Gothic Bold" panose="020E0705020206020404" charset="0"/>
                    <a:ea typeface="黑体" panose="02010609060101010101" pitchFamily="49" charset="-122"/>
                    <a:sym typeface="Copperplate Gothic Bold" panose="020E0705020206020404" charset="0"/>
                  </a:rPr>
                  <a:t>总部</a:t>
                </a:r>
              </a:p>
            </p:txBody>
          </p:sp>
        </p:grpSp>
      </p:grpSp>
      <p:sp>
        <p:nvSpPr>
          <p:cNvPr id="145" name="Freeform 58">
            <a:extLst>
              <a:ext uri="{FF2B5EF4-FFF2-40B4-BE49-F238E27FC236}">
                <a16:creationId xmlns:a16="http://schemas.microsoft.com/office/drawing/2014/main" id="{4592C987-019F-6C49-89E5-EF237596DFD0}"/>
              </a:ext>
            </a:extLst>
          </p:cNvPr>
          <p:cNvSpPr>
            <a:spLocks/>
          </p:cNvSpPr>
          <p:nvPr/>
        </p:nvSpPr>
        <p:spPr bwMode="auto">
          <a:xfrm rot="415178">
            <a:off x="6654614" y="1638558"/>
            <a:ext cx="1723018" cy="1712985"/>
          </a:xfrm>
          <a:custGeom>
            <a:avLst/>
            <a:gdLst>
              <a:gd name="T0" fmla="*/ 135 w 145"/>
              <a:gd name="T1" fmla="*/ 77 h 144"/>
              <a:gd name="T2" fmla="*/ 143 w 145"/>
              <a:gd name="T3" fmla="*/ 65 h 144"/>
              <a:gd name="T4" fmla="*/ 143 w 145"/>
              <a:gd name="T5" fmla="*/ 53 h 144"/>
              <a:gd name="T6" fmla="*/ 141 w 145"/>
              <a:gd name="T7" fmla="*/ 51 h 144"/>
              <a:gd name="T8" fmla="*/ 129 w 145"/>
              <a:gd name="T9" fmla="*/ 45 h 144"/>
              <a:gd name="T10" fmla="*/ 135 w 145"/>
              <a:gd name="T11" fmla="*/ 39 h 144"/>
              <a:gd name="T12" fmla="*/ 130 w 145"/>
              <a:gd name="T13" fmla="*/ 28 h 144"/>
              <a:gd name="T14" fmla="*/ 127 w 145"/>
              <a:gd name="T15" fmla="*/ 27 h 144"/>
              <a:gd name="T16" fmla="*/ 113 w 145"/>
              <a:gd name="T17" fmla="*/ 25 h 144"/>
              <a:gd name="T18" fmla="*/ 117 w 145"/>
              <a:gd name="T19" fmla="*/ 15 h 144"/>
              <a:gd name="T20" fmla="*/ 108 w 145"/>
              <a:gd name="T21" fmla="*/ 9 h 144"/>
              <a:gd name="T22" fmla="*/ 101 w 145"/>
              <a:gd name="T23" fmla="*/ 17 h 144"/>
              <a:gd name="T24" fmla="*/ 92 w 145"/>
              <a:gd name="T25" fmla="*/ 13 h 144"/>
              <a:gd name="T26" fmla="*/ 92 w 145"/>
              <a:gd name="T27" fmla="*/ 2 h 144"/>
              <a:gd name="T28" fmla="*/ 82 w 145"/>
              <a:gd name="T29" fmla="*/ 0 h 144"/>
              <a:gd name="T30" fmla="*/ 78 w 145"/>
              <a:gd name="T31" fmla="*/ 10 h 144"/>
              <a:gd name="T32" fmla="*/ 72 w 145"/>
              <a:gd name="T33" fmla="*/ 10 h 144"/>
              <a:gd name="T34" fmla="*/ 66 w 145"/>
              <a:gd name="T35" fmla="*/ 2 h 144"/>
              <a:gd name="T36" fmla="*/ 63 w 145"/>
              <a:gd name="T37" fmla="*/ 0 h 144"/>
              <a:gd name="T38" fmla="*/ 52 w 145"/>
              <a:gd name="T39" fmla="*/ 4 h 144"/>
              <a:gd name="T40" fmla="*/ 45 w 145"/>
              <a:gd name="T41" fmla="*/ 17 h 144"/>
              <a:gd name="T42" fmla="*/ 38 w 145"/>
              <a:gd name="T43" fmla="*/ 9 h 144"/>
              <a:gd name="T44" fmla="*/ 28 w 145"/>
              <a:gd name="T45" fmla="*/ 14 h 144"/>
              <a:gd name="T46" fmla="*/ 32 w 145"/>
              <a:gd name="T47" fmla="*/ 25 h 144"/>
              <a:gd name="T48" fmla="*/ 18 w 145"/>
              <a:gd name="T49" fmla="*/ 27 h 144"/>
              <a:gd name="T50" fmla="*/ 15 w 145"/>
              <a:gd name="T51" fmla="*/ 28 h 144"/>
              <a:gd name="T52" fmla="*/ 10 w 145"/>
              <a:gd name="T53" fmla="*/ 39 h 144"/>
              <a:gd name="T54" fmla="*/ 14 w 145"/>
              <a:gd name="T55" fmla="*/ 52 h 144"/>
              <a:gd name="T56" fmla="*/ 5 w 145"/>
              <a:gd name="T57" fmla="*/ 51 h 144"/>
              <a:gd name="T58" fmla="*/ 2 w 145"/>
              <a:gd name="T59" fmla="*/ 53 h 144"/>
              <a:gd name="T60" fmla="*/ 2 w 145"/>
              <a:gd name="T61" fmla="*/ 65 h 144"/>
              <a:gd name="T62" fmla="*/ 11 w 145"/>
              <a:gd name="T63" fmla="*/ 77 h 144"/>
              <a:gd name="T64" fmla="*/ 0 w 145"/>
              <a:gd name="T65" fmla="*/ 82 h 144"/>
              <a:gd name="T66" fmla="*/ 5 w 145"/>
              <a:gd name="T67" fmla="*/ 93 h 144"/>
              <a:gd name="T68" fmla="*/ 14 w 145"/>
              <a:gd name="T69" fmla="*/ 91 h 144"/>
              <a:gd name="T70" fmla="*/ 17 w 145"/>
              <a:gd name="T71" fmla="*/ 100 h 144"/>
              <a:gd name="T72" fmla="*/ 10 w 145"/>
              <a:gd name="T73" fmla="*/ 108 h 144"/>
              <a:gd name="T74" fmla="*/ 17 w 145"/>
              <a:gd name="T75" fmla="*/ 117 h 144"/>
              <a:gd name="T76" fmla="*/ 26 w 145"/>
              <a:gd name="T77" fmla="*/ 112 h 144"/>
              <a:gd name="T78" fmla="*/ 28 w 145"/>
              <a:gd name="T79" fmla="*/ 127 h 144"/>
              <a:gd name="T80" fmla="*/ 37 w 145"/>
              <a:gd name="T81" fmla="*/ 135 h 144"/>
              <a:gd name="T82" fmla="*/ 40 w 145"/>
              <a:gd name="T83" fmla="*/ 134 h 144"/>
              <a:gd name="T84" fmla="*/ 53 w 145"/>
              <a:gd name="T85" fmla="*/ 131 h 144"/>
              <a:gd name="T86" fmla="*/ 52 w 145"/>
              <a:gd name="T87" fmla="*/ 140 h 144"/>
              <a:gd name="T88" fmla="*/ 63 w 145"/>
              <a:gd name="T89" fmla="*/ 144 h 144"/>
              <a:gd name="T90" fmla="*/ 66 w 145"/>
              <a:gd name="T91" fmla="*/ 142 h 144"/>
              <a:gd name="T92" fmla="*/ 73 w 145"/>
              <a:gd name="T93" fmla="*/ 134 h 144"/>
              <a:gd name="T94" fmla="*/ 80 w 145"/>
              <a:gd name="T95" fmla="*/ 142 h 144"/>
              <a:gd name="T96" fmla="*/ 82 w 145"/>
              <a:gd name="T97" fmla="*/ 144 h 144"/>
              <a:gd name="T98" fmla="*/ 93 w 145"/>
              <a:gd name="T99" fmla="*/ 140 h 144"/>
              <a:gd name="T100" fmla="*/ 101 w 145"/>
              <a:gd name="T101" fmla="*/ 127 h 144"/>
              <a:gd name="T102" fmla="*/ 108 w 145"/>
              <a:gd name="T103" fmla="*/ 136 h 144"/>
              <a:gd name="T104" fmla="*/ 117 w 145"/>
              <a:gd name="T105" fmla="*/ 130 h 144"/>
              <a:gd name="T106" fmla="*/ 113 w 145"/>
              <a:gd name="T107" fmla="*/ 119 h 144"/>
              <a:gd name="T108" fmla="*/ 128 w 145"/>
              <a:gd name="T109" fmla="*/ 117 h 144"/>
              <a:gd name="T110" fmla="*/ 131 w 145"/>
              <a:gd name="T111" fmla="*/ 117 h 144"/>
              <a:gd name="T112" fmla="*/ 135 w 145"/>
              <a:gd name="T113" fmla="*/ 106 h 144"/>
              <a:gd name="T114" fmla="*/ 132 w 145"/>
              <a:gd name="T115" fmla="*/ 92 h 144"/>
              <a:gd name="T116" fmla="*/ 141 w 145"/>
              <a:gd name="T117" fmla="*/ 93 h 144"/>
              <a:gd name="T118" fmla="*/ 143 w 145"/>
              <a:gd name="T119" fmla="*/ 91 h 144"/>
              <a:gd name="T120" fmla="*/ 143 w 145"/>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43" y="79"/>
                </a:moveTo>
                <a:cubicBezTo>
                  <a:pt x="135" y="77"/>
                  <a:pt x="135" y="77"/>
                  <a:pt x="135" y="77"/>
                </a:cubicBezTo>
                <a:cubicBezTo>
                  <a:pt x="135" y="74"/>
                  <a:pt x="135" y="70"/>
                  <a:pt x="135" y="67"/>
                </a:cubicBezTo>
                <a:cubicBezTo>
                  <a:pt x="143" y="65"/>
                  <a:pt x="143" y="65"/>
                  <a:pt x="143" y="65"/>
                </a:cubicBezTo>
                <a:cubicBezTo>
                  <a:pt x="144" y="65"/>
                  <a:pt x="145" y="64"/>
                  <a:pt x="145" y="63"/>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8"/>
                  <a:pt x="129" y="45"/>
                </a:cubicBezTo>
                <a:cubicBezTo>
                  <a:pt x="128" y="45"/>
                  <a:pt x="128" y="44"/>
                  <a:pt x="128" y="44"/>
                </a:cubicBezTo>
                <a:cubicBezTo>
                  <a:pt x="135" y="39"/>
                  <a:pt x="135" y="39"/>
                  <a:pt x="135" y="39"/>
                </a:cubicBezTo>
                <a:cubicBezTo>
                  <a:pt x="136" y="38"/>
                  <a:pt x="136" y="37"/>
                  <a:pt x="136" y="36"/>
                </a:cubicBezTo>
                <a:cubicBezTo>
                  <a:pt x="134" y="33"/>
                  <a:pt x="132" y="30"/>
                  <a:pt x="130" y="28"/>
                </a:cubicBezTo>
                <a:cubicBezTo>
                  <a:pt x="130" y="27"/>
                  <a:pt x="129" y="27"/>
                  <a:pt x="129" y="27"/>
                </a:cubicBezTo>
                <a:cubicBezTo>
                  <a:pt x="128" y="27"/>
                  <a:pt x="128" y="27"/>
                  <a:pt x="127" y="27"/>
                </a:cubicBezTo>
                <a:cubicBezTo>
                  <a:pt x="120" y="32"/>
                  <a:pt x="120" y="32"/>
                  <a:pt x="120" y="32"/>
                </a:cubicBezTo>
                <a:cubicBezTo>
                  <a:pt x="118" y="29"/>
                  <a:pt x="115" y="27"/>
                  <a:pt x="113" y="25"/>
                </a:cubicBezTo>
                <a:cubicBezTo>
                  <a:pt x="118" y="18"/>
                  <a:pt x="118" y="18"/>
                  <a:pt x="118" y="18"/>
                </a:cubicBezTo>
                <a:cubicBezTo>
                  <a:pt x="118" y="17"/>
                  <a:pt x="118" y="15"/>
                  <a:pt x="117" y="15"/>
                </a:cubicBezTo>
                <a:cubicBezTo>
                  <a:pt x="114" y="13"/>
                  <a:pt x="112" y="11"/>
                  <a:pt x="109" y="9"/>
                </a:cubicBezTo>
                <a:cubicBezTo>
                  <a:pt x="109" y="9"/>
                  <a:pt x="108" y="9"/>
                  <a:pt x="108" y="9"/>
                </a:cubicBezTo>
                <a:cubicBezTo>
                  <a:pt x="107" y="9"/>
                  <a:pt x="106" y="9"/>
                  <a:pt x="106" y="10"/>
                </a:cubicBezTo>
                <a:cubicBezTo>
                  <a:pt x="101" y="17"/>
                  <a:pt x="101" y="17"/>
                  <a:pt x="101" y="17"/>
                </a:cubicBezTo>
                <a:cubicBezTo>
                  <a:pt x="98" y="16"/>
                  <a:pt x="96" y="15"/>
                  <a:pt x="93" y="14"/>
                </a:cubicBezTo>
                <a:cubicBezTo>
                  <a:pt x="92" y="14"/>
                  <a:pt x="92" y="13"/>
                  <a:pt x="92" y="13"/>
                </a:cubicBezTo>
                <a:cubicBezTo>
                  <a:pt x="93" y="5"/>
                  <a:pt x="93" y="5"/>
                  <a:pt x="93" y="5"/>
                </a:cubicBezTo>
                <a:cubicBezTo>
                  <a:pt x="94" y="4"/>
                  <a:pt x="93" y="2"/>
                  <a:pt x="92" y="2"/>
                </a:cubicBezTo>
                <a:cubicBezTo>
                  <a:pt x="88" y="1"/>
                  <a:pt x="85" y="1"/>
                  <a:pt x="82" y="0"/>
                </a:cubicBezTo>
                <a:cubicBezTo>
                  <a:pt x="82" y="0"/>
                  <a:pt x="82" y="0"/>
                  <a:pt x="82" y="0"/>
                </a:cubicBezTo>
                <a:cubicBezTo>
                  <a:pt x="81" y="0"/>
                  <a:pt x="80" y="1"/>
                  <a:pt x="80" y="2"/>
                </a:cubicBezTo>
                <a:cubicBezTo>
                  <a:pt x="78" y="10"/>
                  <a:pt x="78" y="10"/>
                  <a:pt x="78" y="10"/>
                </a:cubicBezTo>
                <a:cubicBezTo>
                  <a:pt x="76" y="10"/>
                  <a:pt x="74" y="10"/>
                  <a:pt x="72" y="10"/>
                </a:cubicBezTo>
                <a:cubicBezTo>
                  <a:pt x="72" y="10"/>
                  <a:pt x="72" y="10"/>
                  <a:pt x="72" y="10"/>
                </a:cubicBezTo>
                <a:cubicBezTo>
                  <a:pt x="71" y="10"/>
                  <a:pt x="69" y="10"/>
                  <a:pt x="68" y="10"/>
                </a:cubicBezTo>
                <a:cubicBezTo>
                  <a:pt x="66" y="2"/>
                  <a:pt x="66" y="2"/>
                  <a:pt x="66" y="2"/>
                </a:cubicBezTo>
                <a:cubicBezTo>
                  <a:pt x="66" y="1"/>
                  <a:pt x="65" y="0"/>
                  <a:pt x="64" y="0"/>
                </a:cubicBezTo>
                <a:cubicBezTo>
                  <a:pt x="64" y="0"/>
                  <a:pt x="64" y="0"/>
                  <a:pt x="63" y="0"/>
                </a:cubicBezTo>
                <a:cubicBezTo>
                  <a:pt x="60" y="0"/>
                  <a:pt x="57" y="1"/>
                  <a:pt x="54" y="2"/>
                </a:cubicBezTo>
                <a:cubicBezTo>
                  <a:pt x="53" y="2"/>
                  <a:pt x="52" y="3"/>
                  <a:pt x="52" y="4"/>
                </a:cubicBezTo>
                <a:cubicBezTo>
                  <a:pt x="54" y="13"/>
                  <a:pt x="54" y="13"/>
                  <a:pt x="54" y="13"/>
                </a:cubicBezTo>
                <a:cubicBezTo>
                  <a:pt x="50" y="14"/>
                  <a:pt x="47" y="15"/>
                  <a:pt x="45" y="17"/>
                </a:cubicBezTo>
                <a:cubicBezTo>
                  <a:pt x="39" y="10"/>
                  <a:pt x="39" y="10"/>
                  <a:pt x="39" y="10"/>
                </a:cubicBezTo>
                <a:cubicBezTo>
                  <a:pt x="39" y="9"/>
                  <a:pt x="38" y="9"/>
                  <a:pt x="38" y="9"/>
                </a:cubicBezTo>
                <a:cubicBezTo>
                  <a:pt x="37" y="9"/>
                  <a:pt x="37" y="9"/>
                  <a:pt x="36" y="9"/>
                </a:cubicBezTo>
                <a:cubicBezTo>
                  <a:pt x="34" y="11"/>
                  <a:pt x="31" y="12"/>
                  <a:pt x="28" y="14"/>
                </a:cubicBezTo>
                <a:cubicBezTo>
                  <a:pt x="27" y="15"/>
                  <a:pt x="27" y="16"/>
                  <a:pt x="28" y="17"/>
                </a:cubicBezTo>
                <a:cubicBezTo>
                  <a:pt x="32" y="25"/>
                  <a:pt x="32" y="25"/>
                  <a:pt x="32" y="25"/>
                </a:cubicBezTo>
                <a:cubicBezTo>
                  <a:pt x="30" y="27"/>
                  <a:pt x="28" y="29"/>
                  <a:pt x="25" y="32"/>
                </a:cubicBezTo>
                <a:cubicBezTo>
                  <a:pt x="18" y="27"/>
                  <a:pt x="18" y="27"/>
                  <a:pt x="18" y="27"/>
                </a:cubicBezTo>
                <a:cubicBezTo>
                  <a:pt x="18" y="27"/>
                  <a:pt x="17" y="27"/>
                  <a:pt x="17" y="27"/>
                </a:cubicBezTo>
                <a:cubicBezTo>
                  <a:pt x="16" y="27"/>
                  <a:pt x="15" y="27"/>
                  <a:pt x="15" y="28"/>
                </a:cubicBezTo>
                <a:cubicBezTo>
                  <a:pt x="13" y="30"/>
                  <a:pt x="11" y="33"/>
                  <a:pt x="9" y="36"/>
                </a:cubicBezTo>
                <a:cubicBezTo>
                  <a:pt x="9" y="37"/>
                  <a:pt x="9" y="38"/>
                  <a:pt x="10" y="39"/>
                </a:cubicBezTo>
                <a:cubicBezTo>
                  <a:pt x="17" y="44"/>
                  <a:pt x="17" y="44"/>
                  <a:pt x="17" y="44"/>
                </a:cubicBezTo>
                <a:cubicBezTo>
                  <a:pt x="16" y="46"/>
                  <a:pt x="15" y="49"/>
                  <a:pt x="14" y="52"/>
                </a:cubicBezTo>
                <a:cubicBezTo>
                  <a:pt x="14" y="52"/>
                  <a:pt x="14" y="53"/>
                  <a:pt x="14" y="53"/>
                </a:cubicBezTo>
                <a:cubicBezTo>
                  <a:pt x="5" y="51"/>
                  <a:pt x="5" y="51"/>
                  <a:pt x="5" y="51"/>
                </a:cubicBezTo>
                <a:cubicBezTo>
                  <a:pt x="5" y="51"/>
                  <a:pt x="5" y="51"/>
                  <a:pt x="4" y="51"/>
                </a:cubicBezTo>
                <a:cubicBezTo>
                  <a:pt x="3" y="51"/>
                  <a:pt x="3" y="52"/>
                  <a:pt x="2" y="53"/>
                </a:cubicBezTo>
                <a:cubicBezTo>
                  <a:pt x="1" y="56"/>
                  <a:pt x="1" y="60"/>
                  <a:pt x="0" y="63"/>
                </a:cubicBezTo>
                <a:cubicBezTo>
                  <a:pt x="0" y="64"/>
                  <a:pt x="1" y="65"/>
                  <a:pt x="2" y="65"/>
                </a:cubicBezTo>
                <a:cubicBezTo>
                  <a:pt x="11" y="67"/>
                  <a:pt x="11" y="67"/>
                  <a:pt x="11" y="67"/>
                </a:cubicBezTo>
                <a:cubicBezTo>
                  <a:pt x="10" y="70"/>
                  <a:pt x="10" y="74"/>
                  <a:pt x="11" y="77"/>
                </a:cubicBezTo>
                <a:cubicBezTo>
                  <a:pt x="2" y="79"/>
                  <a:pt x="2" y="79"/>
                  <a:pt x="2" y="79"/>
                </a:cubicBezTo>
                <a:cubicBezTo>
                  <a:pt x="1" y="79"/>
                  <a:pt x="0" y="80"/>
                  <a:pt x="0" y="82"/>
                </a:cubicBezTo>
                <a:cubicBezTo>
                  <a:pt x="1" y="85"/>
                  <a:pt x="2" y="88"/>
                  <a:pt x="2" y="91"/>
                </a:cubicBezTo>
                <a:cubicBezTo>
                  <a:pt x="3" y="92"/>
                  <a:pt x="4" y="93"/>
                  <a:pt x="5" y="93"/>
                </a:cubicBezTo>
                <a:cubicBezTo>
                  <a:pt x="5" y="93"/>
                  <a:pt x="5" y="93"/>
                  <a:pt x="5" y="93"/>
                </a:cubicBezTo>
                <a:cubicBezTo>
                  <a:pt x="14" y="91"/>
                  <a:pt x="14" y="91"/>
                  <a:pt x="14" y="91"/>
                </a:cubicBezTo>
                <a:cubicBezTo>
                  <a:pt x="15" y="94"/>
                  <a:pt x="16" y="97"/>
                  <a:pt x="17" y="99"/>
                </a:cubicBezTo>
                <a:cubicBezTo>
                  <a:pt x="17" y="100"/>
                  <a:pt x="17" y="100"/>
                  <a:pt x="17" y="100"/>
                </a:cubicBezTo>
                <a:cubicBezTo>
                  <a:pt x="10" y="105"/>
                  <a:pt x="10" y="105"/>
                  <a:pt x="10" y="105"/>
                </a:cubicBezTo>
                <a:cubicBezTo>
                  <a:pt x="9" y="106"/>
                  <a:pt x="9" y="107"/>
                  <a:pt x="10" y="108"/>
                </a:cubicBezTo>
                <a:cubicBezTo>
                  <a:pt x="11" y="111"/>
                  <a:pt x="13" y="114"/>
                  <a:pt x="15" y="117"/>
                </a:cubicBezTo>
                <a:cubicBezTo>
                  <a:pt x="16" y="117"/>
                  <a:pt x="16" y="117"/>
                  <a:pt x="17" y="117"/>
                </a:cubicBezTo>
                <a:cubicBezTo>
                  <a:pt x="17" y="117"/>
                  <a:pt x="18" y="117"/>
                  <a:pt x="18" y="117"/>
                </a:cubicBezTo>
                <a:cubicBezTo>
                  <a:pt x="26" y="112"/>
                  <a:pt x="26" y="112"/>
                  <a:pt x="26" y="112"/>
                </a:cubicBezTo>
                <a:cubicBezTo>
                  <a:pt x="28" y="115"/>
                  <a:pt x="30" y="117"/>
                  <a:pt x="33" y="119"/>
                </a:cubicBezTo>
                <a:cubicBezTo>
                  <a:pt x="28" y="127"/>
                  <a:pt x="28" y="127"/>
                  <a:pt x="28" y="127"/>
                </a:cubicBezTo>
                <a:cubicBezTo>
                  <a:pt x="27" y="128"/>
                  <a:pt x="27" y="129"/>
                  <a:pt x="28" y="130"/>
                </a:cubicBezTo>
                <a:cubicBezTo>
                  <a:pt x="31" y="132"/>
                  <a:pt x="34" y="133"/>
                  <a:pt x="37" y="135"/>
                </a:cubicBezTo>
                <a:cubicBezTo>
                  <a:pt x="37" y="135"/>
                  <a:pt x="37" y="135"/>
                  <a:pt x="38" y="135"/>
                </a:cubicBezTo>
                <a:cubicBezTo>
                  <a:pt x="38" y="135"/>
                  <a:pt x="39" y="135"/>
                  <a:pt x="40" y="134"/>
                </a:cubicBezTo>
                <a:cubicBezTo>
                  <a:pt x="45" y="127"/>
                  <a:pt x="45" y="127"/>
                  <a:pt x="45" y="127"/>
                </a:cubicBezTo>
                <a:cubicBezTo>
                  <a:pt x="47" y="129"/>
                  <a:pt x="50" y="130"/>
                  <a:pt x="53" y="131"/>
                </a:cubicBezTo>
                <a:cubicBezTo>
                  <a:pt x="53" y="131"/>
                  <a:pt x="53" y="131"/>
                  <a:pt x="54" y="131"/>
                </a:cubicBezTo>
                <a:cubicBezTo>
                  <a:pt x="52" y="140"/>
                  <a:pt x="52" y="140"/>
                  <a:pt x="52" y="140"/>
                </a:cubicBezTo>
                <a:cubicBezTo>
                  <a:pt x="52" y="141"/>
                  <a:pt x="53" y="142"/>
                  <a:pt x="54" y="142"/>
                </a:cubicBezTo>
                <a:cubicBezTo>
                  <a:pt x="57" y="143"/>
                  <a:pt x="60" y="144"/>
                  <a:pt x="63" y="144"/>
                </a:cubicBezTo>
                <a:cubicBezTo>
                  <a:pt x="64" y="144"/>
                  <a:pt x="64" y="144"/>
                  <a:pt x="64" y="144"/>
                </a:cubicBezTo>
                <a:cubicBezTo>
                  <a:pt x="65" y="144"/>
                  <a:pt x="66" y="143"/>
                  <a:pt x="66" y="142"/>
                </a:cubicBezTo>
                <a:cubicBezTo>
                  <a:pt x="68" y="134"/>
                  <a:pt x="68" y="134"/>
                  <a:pt x="68" y="134"/>
                </a:cubicBezTo>
                <a:cubicBezTo>
                  <a:pt x="70" y="134"/>
                  <a:pt x="71" y="134"/>
                  <a:pt x="73" y="134"/>
                </a:cubicBezTo>
                <a:cubicBezTo>
                  <a:pt x="75" y="134"/>
                  <a:pt x="76" y="134"/>
                  <a:pt x="78" y="134"/>
                </a:cubicBezTo>
                <a:cubicBezTo>
                  <a:pt x="80" y="142"/>
                  <a:pt x="80" y="142"/>
                  <a:pt x="80" y="142"/>
                </a:cubicBezTo>
                <a:cubicBezTo>
                  <a:pt x="80" y="143"/>
                  <a:pt x="81" y="144"/>
                  <a:pt x="82" y="144"/>
                </a:cubicBezTo>
                <a:cubicBezTo>
                  <a:pt x="82" y="144"/>
                  <a:pt x="82" y="144"/>
                  <a:pt x="82" y="144"/>
                </a:cubicBezTo>
                <a:cubicBezTo>
                  <a:pt x="85" y="144"/>
                  <a:pt x="89" y="143"/>
                  <a:pt x="92" y="142"/>
                </a:cubicBezTo>
                <a:cubicBezTo>
                  <a:pt x="93" y="142"/>
                  <a:pt x="94" y="141"/>
                  <a:pt x="93" y="140"/>
                </a:cubicBezTo>
                <a:cubicBezTo>
                  <a:pt x="92" y="131"/>
                  <a:pt x="92" y="131"/>
                  <a:pt x="92" y="131"/>
                </a:cubicBezTo>
                <a:cubicBezTo>
                  <a:pt x="95" y="130"/>
                  <a:pt x="98" y="129"/>
                  <a:pt x="101" y="127"/>
                </a:cubicBezTo>
                <a:cubicBezTo>
                  <a:pt x="106" y="135"/>
                  <a:pt x="106" y="135"/>
                  <a:pt x="106" y="135"/>
                </a:cubicBezTo>
                <a:cubicBezTo>
                  <a:pt x="106" y="135"/>
                  <a:pt x="107" y="136"/>
                  <a:pt x="108" y="136"/>
                </a:cubicBezTo>
                <a:cubicBezTo>
                  <a:pt x="108" y="136"/>
                  <a:pt x="109" y="135"/>
                  <a:pt x="109" y="135"/>
                </a:cubicBezTo>
                <a:cubicBezTo>
                  <a:pt x="112" y="134"/>
                  <a:pt x="115" y="132"/>
                  <a:pt x="117" y="130"/>
                </a:cubicBezTo>
                <a:cubicBezTo>
                  <a:pt x="118" y="129"/>
                  <a:pt x="118" y="128"/>
                  <a:pt x="118" y="127"/>
                </a:cubicBezTo>
                <a:cubicBezTo>
                  <a:pt x="113" y="119"/>
                  <a:pt x="113" y="119"/>
                  <a:pt x="113" y="119"/>
                </a:cubicBezTo>
                <a:cubicBezTo>
                  <a:pt x="116" y="117"/>
                  <a:pt x="118" y="115"/>
                  <a:pt x="120" y="112"/>
                </a:cubicBezTo>
                <a:cubicBezTo>
                  <a:pt x="128" y="117"/>
                  <a:pt x="128" y="117"/>
                  <a:pt x="128" y="117"/>
                </a:cubicBezTo>
                <a:cubicBezTo>
                  <a:pt x="128" y="117"/>
                  <a:pt x="128" y="118"/>
                  <a:pt x="129" y="118"/>
                </a:cubicBezTo>
                <a:cubicBezTo>
                  <a:pt x="129" y="118"/>
                  <a:pt x="130" y="117"/>
                  <a:pt x="131" y="117"/>
                </a:cubicBezTo>
                <a:cubicBezTo>
                  <a:pt x="133" y="114"/>
                  <a:pt x="134" y="111"/>
                  <a:pt x="136" y="109"/>
                </a:cubicBezTo>
                <a:cubicBezTo>
                  <a:pt x="137" y="108"/>
                  <a:pt x="136" y="106"/>
                  <a:pt x="135" y="106"/>
                </a:cubicBezTo>
                <a:cubicBezTo>
                  <a:pt x="128" y="100"/>
                  <a:pt x="128" y="100"/>
                  <a:pt x="128" y="100"/>
                </a:cubicBezTo>
                <a:cubicBezTo>
                  <a:pt x="129" y="98"/>
                  <a:pt x="131" y="95"/>
                  <a:pt x="132" y="92"/>
                </a:cubicBezTo>
                <a:cubicBezTo>
                  <a:pt x="132" y="92"/>
                  <a:pt x="132" y="92"/>
                  <a:pt x="132" y="91"/>
                </a:cubicBezTo>
                <a:cubicBezTo>
                  <a:pt x="141" y="93"/>
                  <a:pt x="141" y="93"/>
                  <a:pt x="141" y="93"/>
                </a:cubicBezTo>
                <a:cubicBezTo>
                  <a:pt x="141" y="93"/>
                  <a:pt x="141" y="93"/>
                  <a:pt x="141" y="93"/>
                </a:cubicBezTo>
                <a:cubicBezTo>
                  <a:pt x="142" y="93"/>
                  <a:pt x="143" y="92"/>
                  <a:pt x="143" y="91"/>
                </a:cubicBezTo>
                <a:cubicBezTo>
                  <a:pt x="144" y="88"/>
                  <a:pt x="145" y="85"/>
                  <a:pt x="145" y="82"/>
                </a:cubicBezTo>
                <a:cubicBezTo>
                  <a:pt x="145" y="80"/>
                  <a:pt x="145" y="79"/>
                  <a:pt x="143" y="79"/>
                </a:cubicBezTo>
                <a:close/>
              </a:path>
            </a:pathLst>
          </a:custGeom>
          <a:solidFill>
            <a:srgbClr val="1A90FF"/>
          </a:solidFill>
          <a:ln w="19050" cap="rnd">
            <a:noFill/>
            <a:round/>
            <a:headEnd/>
            <a:tailEnd/>
          </a:ln>
        </p:spPr>
        <p:txBody>
          <a:bodyPr vert="horz" wrap="square" lIns="91440" tIns="45720" rIns="91440" bIns="45720" numCol="1" anchor="t" anchorCtr="0" compatLnSpc="1">
            <a:prstTxWarp prst="textNoShape">
              <a:avLst/>
            </a:prstTxWarp>
          </a:bodyPr>
          <a:lstStyle/>
          <a:p>
            <a:endParaRPr lang="en-US" sz="1800">
              <a:latin typeface="Agency FB" panose="020B0503020202020204" pitchFamily="34" charset="0"/>
            </a:endParaRPr>
          </a:p>
        </p:txBody>
      </p:sp>
      <p:grpSp>
        <p:nvGrpSpPr>
          <p:cNvPr id="146" name="Group 63">
            <a:extLst>
              <a:ext uri="{FF2B5EF4-FFF2-40B4-BE49-F238E27FC236}">
                <a16:creationId xmlns:a16="http://schemas.microsoft.com/office/drawing/2014/main" id="{B895236D-4FAA-9F4F-964E-9639D4E32452}"/>
              </a:ext>
            </a:extLst>
          </p:cNvPr>
          <p:cNvGrpSpPr>
            <a:grpSpLocks noChangeAspect="1"/>
          </p:cNvGrpSpPr>
          <p:nvPr/>
        </p:nvGrpSpPr>
        <p:grpSpPr>
          <a:xfrm>
            <a:off x="7182958" y="1926945"/>
            <a:ext cx="639435" cy="679099"/>
            <a:chOff x="476250" y="5167313"/>
            <a:chExt cx="1484313" cy="1576387"/>
          </a:xfrm>
        </p:grpSpPr>
        <p:sp>
          <p:nvSpPr>
            <p:cNvPr id="147" name="Freeform 13">
              <a:extLst>
                <a:ext uri="{FF2B5EF4-FFF2-40B4-BE49-F238E27FC236}">
                  <a16:creationId xmlns:a16="http://schemas.microsoft.com/office/drawing/2014/main" id="{9ABABA94-EDA9-EB48-B6BA-2A2132910C21}"/>
                </a:ext>
              </a:extLst>
            </p:cNvPr>
            <p:cNvSpPr>
              <a:spLocks noEditPoints="1"/>
            </p:cNvSpPr>
            <p:nvPr/>
          </p:nvSpPr>
          <p:spPr bwMode="auto">
            <a:xfrm>
              <a:off x="476250" y="5167313"/>
              <a:ext cx="1484313" cy="1576387"/>
            </a:xfrm>
            <a:custGeom>
              <a:avLst/>
              <a:gdLst>
                <a:gd name="T0" fmla="*/ 177 w 185"/>
                <a:gd name="T1" fmla="*/ 153 h 196"/>
                <a:gd name="T2" fmla="*/ 123 w 185"/>
                <a:gd name="T3" fmla="*/ 42 h 196"/>
                <a:gd name="T4" fmla="*/ 123 w 185"/>
                <a:gd name="T5" fmla="*/ 23 h 196"/>
                <a:gd name="T6" fmla="*/ 130 w 185"/>
                <a:gd name="T7" fmla="*/ 23 h 196"/>
                <a:gd name="T8" fmla="*/ 133 w 185"/>
                <a:gd name="T9" fmla="*/ 21 h 196"/>
                <a:gd name="T10" fmla="*/ 133 w 185"/>
                <a:gd name="T11" fmla="*/ 2 h 196"/>
                <a:gd name="T12" fmla="*/ 130 w 185"/>
                <a:gd name="T13" fmla="*/ 0 h 196"/>
                <a:gd name="T14" fmla="*/ 53 w 185"/>
                <a:gd name="T15" fmla="*/ 0 h 196"/>
                <a:gd name="T16" fmla="*/ 51 w 185"/>
                <a:gd name="T17" fmla="*/ 2 h 196"/>
                <a:gd name="T18" fmla="*/ 51 w 185"/>
                <a:gd name="T19" fmla="*/ 21 h 196"/>
                <a:gd name="T20" fmla="*/ 53 w 185"/>
                <a:gd name="T21" fmla="*/ 23 h 196"/>
                <a:gd name="T22" fmla="*/ 62 w 185"/>
                <a:gd name="T23" fmla="*/ 23 h 196"/>
                <a:gd name="T24" fmla="*/ 62 w 185"/>
                <a:gd name="T25" fmla="*/ 42 h 196"/>
                <a:gd name="T26" fmla="*/ 8 w 185"/>
                <a:gd name="T27" fmla="*/ 153 h 196"/>
                <a:gd name="T28" fmla="*/ 5 w 185"/>
                <a:gd name="T29" fmla="*/ 188 h 196"/>
                <a:gd name="T30" fmla="*/ 24 w 185"/>
                <a:gd name="T31" fmla="*/ 196 h 196"/>
                <a:gd name="T32" fmla="*/ 162 w 185"/>
                <a:gd name="T33" fmla="*/ 196 h 196"/>
                <a:gd name="T34" fmla="*/ 180 w 185"/>
                <a:gd name="T35" fmla="*/ 188 h 196"/>
                <a:gd name="T36" fmla="*/ 177 w 185"/>
                <a:gd name="T37" fmla="*/ 153 h 196"/>
                <a:gd name="T38" fmla="*/ 55 w 185"/>
                <a:gd name="T39" fmla="*/ 4 h 196"/>
                <a:gd name="T40" fmla="*/ 128 w 185"/>
                <a:gd name="T41" fmla="*/ 4 h 196"/>
                <a:gd name="T42" fmla="*/ 128 w 185"/>
                <a:gd name="T43" fmla="*/ 18 h 196"/>
                <a:gd name="T44" fmla="*/ 121 w 185"/>
                <a:gd name="T45" fmla="*/ 18 h 196"/>
                <a:gd name="T46" fmla="*/ 65 w 185"/>
                <a:gd name="T47" fmla="*/ 18 h 196"/>
                <a:gd name="T48" fmla="*/ 55 w 185"/>
                <a:gd name="T49" fmla="*/ 18 h 196"/>
                <a:gd name="T50" fmla="*/ 55 w 185"/>
                <a:gd name="T51" fmla="*/ 4 h 196"/>
                <a:gd name="T52" fmla="*/ 176 w 185"/>
                <a:gd name="T53" fmla="*/ 185 h 196"/>
                <a:gd name="T54" fmla="*/ 162 w 185"/>
                <a:gd name="T55" fmla="*/ 191 h 196"/>
                <a:gd name="T56" fmla="*/ 24 w 185"/>
                <a:gd name="T57" fmla="*/ 191 h 196"/>
                <a:gd name="T58" fmla="*/ 9 w 185"/>
                <a:gd name="T59" fmla="*/ 185 h 196"/>
                <a:gd name="T60" fmla="*/ 13 w 185"/>
                <a:gd name="T61" fmla="*/ 155 h 196"/>
                <a:gd name="T62" fmla="*/ 67 w 185"/>
                <a:gd name="T63" fmla="*/ 44 h 196"/>
                <a:gd name="T64" fmla="*/ 67 w 185"/>
                <a:gd name="T65" fmla="*/ 43 h 196"/>
                <a:gd name="T66" fmla="*/ 67 w 185"/>
                <a:gd name="T67" fmla="*/ 23 h 196"/>
                <a:gd name="T68" fmla="*/ 118 w 185"/>
                <a:gd name="T69" fmla="*/ 23 h 196"/>
                <a:gd name="T70" fmla="*/ 118 w 185"/>
                <a:gd name="T71" fmla="*/ 43 h 196"/>
                <a:gd name="T72" fmla="*/ 119 w 185"/>
                <a:gd name="T73" fmla="*/ 44 h 196"/>
                <a:gd name="T74" fmla="*/ 173 w 185"/>
                <a:gd name="T75" fmla="*/ 155 h 196"/>
                <a:gd name="T76" fmla="*/ 176 w 185"/>
                <a:gd name="T77" fmla="*/ 185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5" h="196">
                  <a:moveTo>
                    <a:pt x="177" y="153"/>
                  </a:moveTo>
                  <a:cubicBezTo>
                    <a:pt x="123" y="42"/>
                    <a:pt x="123" y="42"/>
                    <a:pt x="123" y="42"/>
                  </a:cubicBezTo>
                  <a:cubicBezTo>
                    <a:pt x="123" y="23"/>
                    <a:pt x="123" y="23"/>
                    <a:pt x="123" y="23"/>
                  </a:cubicBezTo>
                  <a:cubicBezTo>
                    <a:pt x="130" y="23"/>
                    <a:pt x="130" y="23"/>
                    <a:pt x="130" y="23"/>
                  </a:cubicBezTo>
                  <a:cubicBezTo>
                    <a:pt x="132" y="23"/>
                    <a:pt x="133" y="22"/>
                    <a:pt x="133" y="21"/>
                  </a:cubicBezTo>
                  <a:cubicBezTo>
                    <a:pt x="133" y="2"/>
                    <a:pt x="133" y="2"/>
                    <a:pt x="133" y="2"/>
                  </a:cubicBezTo>
                  <a:cubicBezTo>
                    <a:pt x="133" y="1"/>
                    <a:pt x="132" y="0"/>
                    <a:pt x="130" y="0"/>
                  </a:cubicBezTo>
                  <a:cubicBezTo>
                    <a:pt x="53" y="0"/>
                    <a:pt x="53" y="0"/>
                    <a:pt x="53" y="0"/>
                  </a:cubicBezTo>
                  <a:cubicBezTo>
                    <a:pt x="52" y="0"/>
                    <a:pt x="51" y="1"/>
                    <a:pt x="51" y="2"/>
                  </a:cubicBezTo>
                  <a:cubicBezTo>
                    <a:pt x="51" y="21"/>
                    <a:pt x="51" y="21"/>
                    <a:pt x="51" y="21"/>
                  </a:cubicBezTo>
                  <a:cubicBezTo>
                    <a:pt x="51" y="22"/>
                    <a:pt x="52" y="23"/>
                    <a:pt x="53" y="23"/>
                  </a:cubicBezTo>
                  <a:cubicBezTo>
                    <a:pt x="62" y="23"/>
                    <a:pt x="62" y="23"/>
                    <a:pt x="62" y="23"/>
                  </a:cubicBezTo>
                  <a:cubicBezTo>
                    <a:pt x="62" y="42"/>
                    <a:pt x="62" y="42"/>
                    <a:pt x="62" y="42"/>
                  </a:cubicBezTo>
                  <a:cubicBezTo>
                    <a:pt x="8" y="153"/>
                    <a:pt x="8" y="153"/>
                    <a:pt x="8" y="153"/>
                  </a:cubicBezTo>
                  <a:cubicBezTo>
                    <a:pt x="1" y="169"/>
                    <a:pt x="0" y="181"/>
                    <a:pt x="5" y="188"/>
                  </a:cubicBezTo>
                  <a:cubicBezTo>
                    <a:pt x="9" y="193"/>
                    <a:pt x="15" y="196"/>
                    <a:pt x="24" y="196"/>
                  </a:cubicBezTo>
                  <a:cubicBezTo>
                    <a:pt x="162" y="196"/>
                    <a:pt x="162" y="196"/>
                    <a:pt x="162" y="196"/>
                  </a:cubicBezTo>
                  <a:cubicBezTo>
                    <a:pt x="171" y="196"/>
                    <a:pt x="177" y="193"/>
                    <a:pt x="180" y="188"/>
                  </a:cubicBezTo>
                  <a:cubicBezTo>
                    <a:pt x="185" y="181"/>
                    <a:pt x="184" y="169"/>
                    <a:pt x="177" y="153"/>
                  </a:cubicBezTo>
                  <a:close/>
                  <a:moveTo>
                    <a:pt x="55" y="4"/>
                  </a:moveTo>
                  <a:cubicBezTo>
                    <a:pt x="128" y="4"/>
                    <a:pt x="128" y="4"/>
                    <a:pt x="128" y="4"/>
                  </a:cubicBezTo>
                  <a:cubicBezTo>
                    <a:pt x="128" y="18"/>
                    <a:pt x="128" y="18"/>
                    <a:pt x="128" y="18"/>
                  </a:cubicBezTo>
                  <a:cubicBezTo>
                    <a:pt x="121" y="18"/>
                    <a:pt x="121" y="18"/>
                    <a:pt x="121" y="18"/>
                  </a:cubicBezTo>
                  <a:cubicBezTo>
                    <a:pt x="65" y="18"/>
                    <a:pt x="65" y="18"/>
                    <a:pt x="65" y="18"/>
                  </a:cubicBezTo>
                  <a:cubicBezTo>
                    <a:pt x="55" y="18"/>
                    <a:pt x="55" y="18"/>
                    <a:pt x="55" y="18"/>
                  </a:cubicBezTo>
                  <a:lnTo>
                    <a:pt x="55" y="4"/>
                  </a:lnTo>
                  <a:close/>
                  <a:moveTo>
                    <a:pt x="176" y="185"/>
                  </a:moveTo>
                  <a:cubicBezTo>
                    <a:pt x="174" y="189"/>
                    <a:pt x="169" y="191"/>
                    <a:pt x="162" y="191"/>
                  </a:cubicBezTo>
                  <a:cubicBezTo>
                    <a:pt x="24" y="191"/>
                    <a:pt x="24" y="191"/>
                    <a:pt x="24" y="191"/>
                  </a:cubicBezTo>
                  <a:cubicBezTo>
                    <a:pt x="16" y="191"/>
                    <a:pt x="12" y="189"/>
                    <a:pt x="9" y="185"/>
                  </a:cubicBezTo>
                  <a:cubicBezTo>
                    <a:pt x="5" y="180"/>
                    <a:pt x="7" y="169"/>
                    <a:pt x="13" y="155"/>
                  </a:cubicBezTo>
                  <a:cubicBezTo>
                    <a:pt x="67" y="44"/>
                    <a:pt x="67" y="44"/>
                    <a:pt x="67" y="44"/>
                  </a:cubicBezTo>
                  <a:cubicBezTo>
                    <a:pt x="67" y="44"/>
                    <a:pt x="67" y="43"/>
                    <a:pt x="67" y="43"/>
                  </a:cubicBezTo>
                  <a:cubicBezTo>
                    <a:pt x="67" y="23"/>
                    <a:pt x="67" y="23"/>
                    <a:pt x="67" y="23"/>
                  </a:cubicBezTo>
                  <a:cubicBezTo>
                    <a:pt x="118" y="23"/>
                    <a:pt x="118" y="23"/>
                    <a:pt x="118" y="23"/>
                  </a:cubicBezTo>
                  <a:cubicBezTo>
                    <a:pt x="118" y="43"/>
                    <a:pt x="118" y="43"/>
                    <a:pt x="118" y="43"/>
                  </a:cubicBezTo>
                  <a:cubicBezTo>
                    <a:pt x="118" y="43"/>
                    <a:pt x="118" y="44"/>
                    <a:pt x="119" y="44"/>
                  </a:cubicBezTo>
                  <a:cubicBezTo>
                    <a:pt x="173" y="155"/>
                    <a:pt x="173" y="155"/>
                    <a:pt x="173" y="155"/>
                  </a:cubicBezTo>
                  <a:cubicBezTo>
                    <a:pt x="179" y="169"/>
                    <a:pt x="180" y="180"/>
                    <a:pt x="176" y="18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solidFill>
                  <a:srgbClr val="FFFFFF"/>
                </a:solidFill>
                <a:latin typeface="Agency FB" panose="020B0503020202020204" pitchFamily="34" charset="0"/>
              </a:endParaRPr>
            </a:p>
          </p:txBody>
        </p:sp>
        <p:sp>
          <p:nvSpPr>
            <p:cNvPr id="148" name="Freeform 14">
              <a:extLst>
                <a:ext uri="{FF2B5EF4-FFF2-40B4-BE49-F238E27FC236}">
                  <a16:creationId xmlns:a16="http://schemas.microsoft.com/office/drawing/2014/main" id="{CB6AB1DD-8148-3749-BB22-BE77B43D9836}"/>
                </a:ext>
              </a:extLst>
            </p:cNvPr>
            <p:cNvSpPr>
              <a:spLocks noEditPoints="1"/>
            </p:cNvSpPr>
            <p:nvPr/>
          </p:nvSpPr>
          <p:spPr bwMode="auto">
            <a:xfrm>
              <a:off x="812800" y="5770563"/>
              <a:ext cx="811213" cy="812800"/>
            </a:xfrm>
            <a:custGeom>
              <a:avLst/>
              <a:gdLst>
                <a:gd name="T0" fmla="*/ 99 w 101"/>
                <a:gd name="T1" fmla="*/ 35 h 101"/>
                <a:gd name="T2" fmla="*/ 99 w 101"/>
                <a:gd name="T3" fmla="*/ 35 h 101"/>
                <a:gd name="T4" fmla="*/ 99 w 101"/>
                <a:gd name="T5" fmla="*/ 35 h 101"/>
                <a:gd name="T6" fmla="*/ 99 w 101"/>
                <a:gd name="T7" fmla="*/ 35 h 101"/>
                <a:gd name="T8" fmla="*/ 98 w 101"/>
                <a:gd name="T9" fmla="*/ 35 h 101"/>
                <a:gd name="T10" fmla="*/ 98 w 101"/>
                <a:gd name="T11" fmla="*/ 35 h 101"/>
                <a:gd name="T12" fmla="*/ 98 w 101"/>
                <a:gd name="T13" fmla="*/ 34 h 101"/>
                <a:gd name="T14" fmla="*/ 98 w 101"/>
                <a:gd name="T15" fmla="*/ 34 h 101"/>
                <a:gd name="T16" fmla="*/ 98 w 101"/>
                <a:gd name="T17" fmla="*/ 34 h 101"/>
                <a:gd name="T18" fmla="*/ 98 w 101"/>
                <a:gd name="T19" fmla="*/ 34 h 101"/>
                <a:gd name="T20" fmla="*/ 97 w 101"/>
                <a:gd name="T21" fmla="*/ 34 h 101"/>
                <a:gd name="T22" fmla="*/ 97 w 101"/>
                <a:gd name="T23" fmla="*/ 34 h 101"/>
                <a:gd name="T24" fmla="*/ 96 w 101"/>
                <a:gd name="T25" fmla="*/ 34 h 101"/>
                <a:gd name="T26" fmla="*/ 74 w 101"/>
                <a:gd name="T27" fmla="*/ 40 h 101"/>
                <a:gd name="T28" fmla="*/ 51 w 101"/>
                <a:gd name="T29" fmla="*/ 0 h 101"/>
                <a:gd name="T30" fmla="*/ 26 w 101"/>
                <a:gd name="T31" fmla="*/ 39 h 101"/>
                <a:gd name="T32" fmla="*/ 6 w 101"/>
                <a:gd name="T33" fmla="*/ 34 h 101"/>
                <a:gd name="T34" fmla="*/ 6 w 101"/>
                <a:gd name="T35" fmla="*/ 33 h 101"/>
                <a:gd name="T36" fmla="*/ 3 w 101"/>
                <a:gd name="T37" fmla="*/ 35 h 101"/>
                <a:gd name="T38" fmla="*/ 3 w 101"/>
                <a:gd name="T39" fmla="*/ 35 h 101"/>
                <a:gd name="T40" fmla="*/ 3 w 101"/>
                <a:gd name="T41" fmla="*/ 35 h 101"/>
                <a:gd name="T42" fmla="*/ 0 w 101"/>
                <a:gd name="T43" fmla="*/ 50 h 101"/>
                <a:gd name="T44" fmla="*/ 51 w 101"/>
                <a:gd name="T45" fmla="*/ 101 h 101"/>
                <a:gd name="T46" fmla="*/ 101 w 101"/>
                <a:gd name="T47" fmla="*/ 50 h 101"/>
                <a:gd name="T48" fmla="*/ 99 w 101"/>
                <a:gd name="T49" fmla="*/ 35 h 101"/>
                <a:gd name="T50" fmla="*/ 99 w 101"/>
                <a:gd name="T51" fmla="*/ 35 h 101"/>
                <a:gd name="T52" fmla="*/ 51 w 101"/>
                <a:gd name="T53" fmla="*/ 5 h 101"/>
                <a:gd name="T54" fmla="*/ 70 w 101"/>
                <a:gd name="T55" fmla="*/ 42 h 101"/>
                <a:gd name="T56" fmla="*/ 52 w 101"/>
                <a:gd name="T57" fmla="*/ 60 h 101"/>
                <a:gd name="T58" fmla="*/ 31 w 101"/>
                <a:gd name="T59" fmla="*/ 41 h 101"/>
                <a:gd name="T60" fmla="*/ 51 w 101"/>
                <a:gd name="T61" fmla="*/ 5 h 101"/>
                <a:gd name="T62" fmla="*/ 5 w 101"/>
                <a:gd name="T63" fmla="*/ 50 h 101"/>
                <a:gd name="T64" fmla="*/ 7 w 101"/>
                <a:gd name="T65" fmla="*/ 38 h 101"/>
                <a:gd name="T66" fmla="*/ 49 w 101"/>
                <a:gd name="T67" fmla="*/ 64 h 101"/>
                <a:gd name="T68" fmla="*/ 41 w 101"/>
                <a:gd name="T69" fmla="*/ 93 h 101"/>
                <a:gd name="T70" fmla="*/ 41 w 101"/>
                <a:gd name="T71" fmla="*/ 95 h 101"/>
                <a:gd name="T72" fmla="*/ 5 w 101"/>
                <a:gd name="T73" fmla="*/ 50 h 101"/>
                <a:gd name="T74" fmla="*/ 51 w 101"/>
                <a:gd name="T75" fmla="*/ 96 h 101"/>
                <a:gd name="T76" fmla="*/ 46 w 101"/>
                <a:gd name="T77" fmla="*/ 96 h 101"/>
                <a:gd name="T78" fmla="*/ 46 w 101"/>
                <a:gd name="T79" fmla="*/ 93 h 101"/>
                <a:gd name="T80" fmla="*/ 95 w 101"/>
                <a:gd name="T81" fmla="*/ 39 h 101"/>
                <a:gd name="T82" fmla="*/ 96 w 101"/>
                <a:gd name="T83" fmla="*/ 50 h 101"/>
                <a:gd name="T84" fmla="*/ 51 w 101"/>
                <a:gd name="T85" fmla="*/ 9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1" h="101">
                  <a:moveTo>
                    <a:pt x="99" y="35"/>
                  </a:moveTo>
                  <a:cubicBezTo>
                    <a:pt x="99" y="35"/>
                    <a:pt x="99" y="35"/>
                    <a:pt x="99" y="35"/>
                  </a:cubicBezTo>
                  <a:cubicBezTo>
                    <a:pt x="99" y="35"/>
                    <a:pt x="99" y="35"/>
                    <a:pt x="99" y="35"/>
                  </a:cubicBezTo>
                  <a:cubicBezTo>
                    <a:pt x="99" y="35"/>
                    <a:pt x="99" y="35"/>
                    <a:pt x="99" y="35"/>
                  </a:cubicBezTo>
                  <a:cubicBezTo>
                    <a:pt x="98" y="35"/>
                    <a:pt x="98" y="35"/>
                    <a:pt x="98" y="35"/>
                  </a:cubicBezTo>
                  <a:cubicBezTo>
                    <a:pt x="98" y="35"/>
                    <a:pt x="98" y="35"/>
                    <a:pt x="98" y="35"/>
                  </a:cubicBezTo>
                  <a:cubicBezTo>
                    <a:pt x="98" y="34"/>
                    <a:pt x="98" y="34"/>
                    <a:pt x="98" y="34"/>
                  </a:cubicBezTo>
                  <a:cubicBezTo>
                    <a:pt x="98" y="34"/>
                    <a:pt x="98" y="34"/>
                    <a:pt x="98" y="34"/>
                  </a:cubicBezTo>
                  <a:cubicBezTo>
                    <a:pt x="98" y="34"/>
                    <a:pt x="98" y="34"/>
                    <a:pt x="98" y="34"/>
                  </a:cubicBezTo>
                  <a:cubicBezTo>
                    <a:pt x="98" y="34"/>
                    <a:pt x="98" y="34"/>
                    <a:pt x="98" y="34"/>
                  </a:cubicBezTo>
                  <a:cubicBezTo>
                    <a:pt x="97" y="34"/>
                    <a:pt x="97" y="34"/>
                    <a:pt x="97" y="34"/>
                  </a:cubicBezTo>
                  <a:cubicBezTo>
                    <a:pt x="97" y="34"/>
                    <a:pt x="97" y="34"/>
                    <a:pt x="97" y="34"/>
                  </a:cubicBezTo>
                  <a:cubicBezTo>
                    <a:pt x="97" y="34"/>
                    <a:pt x="96" y="34"/>
                    <a:pt x="96" y="34"/>
                  </a:cubicBezTo>
                  <a:cubicBezTo>
                    <a:pt x="88" y="34"/>
                    <a:pt x="81" y="36"/>
                    <a:pt x="74" y="40"/>
                  </a:cubicBezTo>
                  <a:cubicBezTo>
                    <a:pt x="69" y="17"/>
                    <a:pt x="56" y="0"/>
                    <a:pt x="51" y="0"/>
                  </a:cubicBezTo>
                  <a:cubicBezTo>
                    <a:pt x="46" y="0"/>
                    <a:pt x="30" y="15"/>
                    <a:pt x="26" y="39"/>
                  </a:cubicBezTo>
                  <a:cubicBezTo>
                    <a:pt x="20" y="36"/>
                    <a:pt x="13" y="34"/>
                    <a:pt x="6" y="34"/>
                  </a:cubicBezTo>
                  <a:cubicBezTo>
                    <a:pt x="6" y="33"/>
                    <a:pt x="6" y="33"/>
                    <a:pt x="6" y="33"/>
                  </a:cubicBezTo>
                  <a:cubicBezTo>
                    <a:pt x="5" y="33"/>
                    <a:pt x="3" y="34"/>
                    <a:pt x="3" y="35"/>
                  </a:cubicBezTo>
                  <a:cubicBezTo>
                    <a:pt x="3" y="35"/>
                    <a:pt x="3" y="35"/>
                    <a:pt x="3" y="35"/>
                  </a:cubicBezTo>
                  <a:cubicBezTo>
                    <a:pt x="3" y="35"/>
                    <a:pt x="3" y="35"/>
                    <a:pt x="3" y="35"/>
                  </a:cubicBezTo>
                  <a:cubicBezTo>
                    <a:pt x="1" y="40"/>
                    <a:pt x="0" y="45"/>
                    <a:pt x="0" y="50"/>
                  </a:cubicBezTo>
                  <a:cubicBezTo>
                    <a:pt x="0" y="78"/>
                    <a:pt x="23" y="101"/>
                    <a:pt x="51" y="101"/>
                  </a:cubicBezTo>
                  <a:cubicBezTo>
                    <a:pt x="78" y="101"/>
                    <a:pt x="101" y="78"/>
                    <a:pt x="101" y="50"/>
                  </a:cubicBezTo>
                  <a:cubicBezTo>
                    <a:pt x="101" y="45"/>
                    <a:pt x="100" y="40"/>
                    <a:pt x="99" y="35"/>
                  </a:cubicBezTo>
                  <a:cubicBezTo>
                    <a:pt x="99" y="35"/>
                    <a:pt x="99" y="35"/>
                    <a:pt x="99" y="35"/>
                  </a:cubicBezTo>
                  <a:close/>
                  <a:moveTo>
                    <a:pt x="51" y="5"/>
                  </a:moveTo>
                  <a:cubicBezTo>
                    <a:pt x="53" y="6"/>
                    <a:pt x="66" y="20"/>
                    <a:pt x="70" y="42"/>
                  </a:cubicBezTo>
                  <a:cubicBezTo>
                    <a:pt x="63" y="47"/>
                    <a:pt x="57" y="53"/>
                    <a:pt x="52" y="60"/>
                  </a:cubicBezTo>
                  <a:cubicBezTo>
                    <a:pt x="46" y="52"/>
                    <a:pt x="39" y="45"/>
                    <a:pt x="31" y="41"/>
                  </a:cubicBezTo>
                  <a:cubicBezTo>
                    <a:pt x="34" y="19"/>
                    <a:pt x="48" y="5"/>
                    <a:pt x="51" y="5"/>
                  </a:cubicBezTo>
                  <a:close/>
                  <a:moveTo>
                    <a:pt x="5" y="50"/>
                  </a:moveTo>
                  <a:cubicBezTo>
                    <a:pt x="5" y="46"/>
                    <a:pt x="6" y="42"/>
                    <a:pt x="7" y="38"/>
                  </a:cubicBezTo>
                  <a:cubicBezTo>
                    <a:pt x="24" y="40"/>
                    <a:pt x="40" y="49"/>
                    <a:pt x="49" y="64"/>
                  </a:cubicBezTo>
                  <a:cubicBezTo>
                    <a:pt x="44" y="73"/>
                    <a:pt x="41" y="83"/>
                    <a:pt x="41" y="93"/>
                  </a:cubicBezTo>
                  <a:cubicBezTo>
                    <a:pt x="41" y="94"/>
                    <a:pt x="41" y="94"/>
                    <a:pt x="41" y="95"/>
                  </a:cubicBezTo>
                  <a:cubicBezTo>
                    <a:pt x="21" y="91"/>
                    <a:pt x="5" y="72"/>
                    <a:pt x="5" y="50"/>
                  </a:cubicBezTo>
                  <a:close/>
                  <a:moveTo>
                    <a:pt x="51" y="96"/>
                  </a:moveTo>
                  <a:cubicBezTo>
                    <a:pt x="49" y="96"/>
                    <a:pt x="48" y="96"/>
                    <a:pt x="46" y="96"/>
                  </a:cubicBezTo>
                  <a:cubicBezTo>
                    <a:pt x="46" y="95"/>
                    <a:pt x="46" y="94"/>
                    <a:pt x="46" y="93"/>
                  </a:cubicBezTo>
                  <a:cubicBezTo>
                    <a:pt x="46" y="65"/>
                    <a:pt x="67" y="42"/>
                    <a:pt x="95" y="39"/>
                  </a:cubicBezTo>
                  <a:cubicBezTo>
                    <a:pt x="96" y="42"/>
                    <a:pt x="96" y="46"/>
                    <a:pt x="96" y="50"/>
                  </a:cubicBezTo>
                  <a:cubicBezTo>
                    <a:pt x="96" y="75"/>
                    <a:pt x="76" y="96"/>
                    <a:pt x="51" y="9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3200">
                <a:solidFill>
                  <a:srgbClr val="FFFFFF"/>
                </a:solidFill>
                <a:latin typeface="Agency FB" panose="020B0503020202020204" pitchFamily="34" charset="0"/>
              </a:endParaRPr>
            </a:p>
          </p:txBody>
        </p:sp>
      </p:grpSp>
      <p:sp>
        <p:nvSpPr>
          <p:cNvPr id="149" name="Rectangle 70">
            <a:extLst>
              <a:ext uri="{FF2B5EF4-FFF2-40B4-BE49-F238E27FC236}">
                <a16:creationId xmlns:a16="http://schemas.microsoft.com/office/drawing/2014/main" id="{20334463-1977-784E-8C69-772E1ADD745C}"/>
              </a:ext>
            </a:extLst>
          </p:cNvPr>
          <p:cNvSpPr/>
          <p:nvPr/>
        </p:nvSpPr>
        <p:spPr>
          <a:xfrm>
            <a:off x="6785633" y="2768511"/>
            <a:ext cx="1508633" cy="246542"/>
          </a:xfrm>
          <a:prstGeom prst="rect">
            <a:avLst/>
          </a:prstGeom>
        </p:spPr>
        <p:txBody>
          <a:bodyPr wrap="square" lIns="0" tIns="0" rIns="0" bIns="0">
            <a:spAutoFit/>
          </a:bodyPr>
          <a:lstStyle/>
          <a:p>
            <a:pPr algn="ctr">
              <a:lnSpc>
                <a:spcPct val="89000"/>
              </a:lnSpc>
            </a:pPr>
            <a:r>
              <a:rPr lang="zh-CN" altLang="en-US" b="1" dirty="0">
                <a:solidFill>
                  <a:schemeClr val="bg1"/>
                </a:solidFill>
                <a:latin typeface="黑体" panose="02010609060101010101" pitchFamily="49" charset="-122"/>
                <a:ea typeface="黑体" panose="02010609060101010101" pitchFamily="49" charset="-122"/>
              </a:rPr>
              <a:t>角色权限</a:t>
            </a:r>
            <a:endParaRPr lang="en-US" b="1" dirty="0">
              <a:solidFill>
                <a:schemeClr val="bg1"/>
              </a:solidFill>
              <a:latin typeface="黑体" panose="02010609060101010101" pitchFamily="49" charset="-122"/>
              <a:ea typeface="黑体" panose="02010609060101010101" pitchFamily="49" charset="-122"/>
            </a:endParaRPr>
          </a:p>
        </p:txBody>
      </p:sp>
      <p:sp>
        <p:nvSpPr>
          <p:cNvPr id="150" name="Freeform 61">
            <a:extLst>
              <a:ext uri="{FF2B5EF4-FFF2-40B4-BE49-F238E27FC236}">
                <a16:creationId xmlns:a16="http://schemas.microsoft.com/office/drawing/2014/main" id="{1954BA66-CB24-9541-B81B-061F61DEEACB}"/>
              </a:ext>
            </a:extLst>
          </p:cNvPr>
          <p:cNvSpPr>
            <a:spLocks/>
          </p:cNvSpPr>
          <p:nvPr/>
        </p:nvSpPr>
        <p:spPr bwMode="auto">
          <a:xfrm>
            <a:off x="8111312" y="2525246"/>
            <a:ext cx="1734729" cy="1712981"/>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rgbClr val="3AD8B4"/>
          </a:solidFill>
          <a:ln w="19050" cap="rnd">
            <a:noFill/>
            <a:round/>
            <a:headEnd/>
            <a:tailEnd/>
          </a:ln>
        </p:spPr>
        <p:txBody>
          <a:bodyPr vert="horz" wrap="square" lIns="91440" tIns="45720" rIns="91440" bIns="45720" numCol="1" anchor="t" anchorCtr="0" compatLnSpc="1">
            <a:prstTxWarp prst="textNoShape">
              <a:avLst/>
            </a:prstTxWarp>
          </a:bodyPr>
          <a:lstStyle/>
          <a:p>
            <a:endParaRPr lang="en-US" sz="1800">
              <a:latin typeface="Agency FB" panose="020B0503020202020204" pitchFamily="34" charset="0"/>
            </a:endParaRPr>
          </a:p>
        </p:txBody>
      </p:sp>
      <p:sp>
        <p:nvSpPr>
          <p:cNvPr id="151" name="Rectangle 71">
            <a:extLst>
              <a:ext uri="{FF2B5EF4-FFF2-40B4-BE49-F238E27FC236}">
                <a16:creationId xmlns:a16="http://schemas.microsoft.com/office/drawing/2014/main" id="{18F14499-2C66-5A42-A1A5-D57AB17638BD}"/>
              </a:ext>
            </a:extLst>
          </p:cNvPr>
          <p:cNvSpPr/>
          <p:nvPr/>
        </p:nvSpPr>
        <p:spPr>
          <a:xfrm>
            <a:off x="8236651" y="3670647"/>
            <a:ext cx="1508633" cy="246542"/>
          </a:xfrm>
          <a:prstGeom prst="rect">
            <a:avLst/>
          </a:prstGeom>
        </p:spPr>
        <p:txBody>
          <a:bodyPr wrap="square" lIns="0" tIns="0" rIns="0" bIns="0">
            <a:spAutoFit/>
          </a:bodyPr>
          <a:lstStyle/>
          <a:p>
            <a:pPr algn="ctr">
              <a:lnSpc>
                <a:spcPct val="89000"/>
              </a:lnSpc>
            </a:pPr>
            <a:r>
              <a:rPr lang="zh-CN" altLang="en-US" b="1" dirty="0">
                <a:solidFill>
                  <a:schemeClr val="bg1"/>
                </a:solidFill>
                <a:latin typeface="黑体" panose="02010609060101010101" pitchFamily="49" charset="-122"/>
                <a:ea typeface="黑体" panose="02010609060101010101" pitchFamily="49" charset="-122"/>
              </a:rPr>
              <a:t>临时授权</a:t>
            </a:r>
            <a:endParaRPr lang="en-US" b="1" dirty="0">
              <a:solidFill>
                <a:schemeClr val="bg1"/>
              </a:solidFill>
              <a:latin typeface="黑体" panose="02010609060101010101" pitchFamily="49" charset="-122"/>
              <a:ea typeface="黑体" panose="02010609060101010101" pitchFamily="49" charset="-122"/>
            </a:endParaRPr>
          </a:p>
        </p:txBody>
      </p:sp>
      <p:grpSp>
        <p:nvGrpSpPr>
          <p:cNvPr id="152" name="Group 8">
            <a:extLst>
              <a:ext uri="{FF2B5EF4-FFF2-40B4-BE49-F238E27FC236}">
                <a16:creationId xmlns:a16="http://schemas.microsoft.com/office/drawing/2014/main" id="{B2E3D235-EF82-784E-BEA4-304B6A8BEE33}"/>
              </a:ext>
            </a:extLst>
          </p:cNvPr>
          <p:cNvGrpSpPr>
            <a:grpSpLocks noChangeAspect="1"/>
          </p:cNvGrpSpPr>
          <p:nvPr/>
        </p:nvGrpSpPr>
        <p:grpSpPr bwMode="auto">
          <a:xfrm>
            <a:off x="8748096" y="3004209"/>
            <a:ext cx="461160" cy="499992"/>
            <a:chOff x="2853" y="1431"/>
            <a:chExt cx="190" cy="206"/>
          </a:xfrm>
        </p:grpSpPr>
        <p:sp>
          <p:nvSpPr>
            <p:cNvPr id="153" name="Freeform 9">
              <a:extLst>
                <a:ext uri="{FF2B5EF4-FFF2-40B4-BE49-F238E27FC236}">
                  <a16:creationId xmlns:a16="http://schemas.microsoft.com/office/drawing/2014/main" id="{B6DE2BEC-218A-5546-ADE5-BE8DAAFA8EE0}"/>
                </a:ext>
              </a:extLst>
            </p:cNvPr>
            <p:cNvSpPr>
              <a:spLocks/>
            </p:cNvSpPr>
            <p:nvPr/>
          </p:nvSpPr>
          <p:spPr bwMode="auto">
            <a:xfrm>
              <a:off x="2906" y="1450"/>
              <a:ext cx="84" cy="0"/>
            </a:xfrm>
            <a:custGeom>
              <a:avLst/>
              <a:gdLst>
                <a:gd name="T0" fmla="*/ 0 w 785"/>
                <a:gd name="T1" fmla="*/ 0 w 785"/>
                <a:gd name="T2" fmla="*/ 785 w 785"/>
              </a:gdLst>
              <a:ahLst/>
              <a:cxnLst>
                <a:cxn ang="0">
                  <a:pos x="T0" y="0"/>
                </a:cxn>
                <a:cxn ang="0">
                  <a:pos x="T1" y="0"/>
                </a:cxn>
                <a:cxn ang="0">
                  <a:pos x="T2" y="0"/>
                </a:cxn>
              </a:cxnLst>
              <a:rect l="0" t="0" r="r" b="b"/>
              <a:pathLst>
                <a:path w="785">
                  <a:moveTo>
                    <a:pt x="0" y="0"/>
                  </a:moveTo>
                  <a:lnTo>
                    <a:pt x="0" y="0"/>
                  </a:lnTo>
                  <a:lnTo>
                    <a:pt x="785" y="0"/>
                  </a:lnTo>
                </a:path>
              </a:pathLst>
            </a:custGeom>
            <a:noFill/>
            <a:ln w="12700" cap="rnd">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latin typeface="Agency FB" panose="020B0503020202020204" pitchFamily="34" charset="0"/>
              </a:endParaRPr>
            </a:p>
          </p:txBody>
        </p:sp>
        <p:sp>
          <p:nvSpPr>
            <p:cNvPr id="154" name="Freeform 10">
              <a:extLst>
                <a:ext uri="{FF2B5EF4-FFF2-40B4-BE49-F238E27FC236}">
                  <a16:creationId xmlns:a16="http://schemas.microsoft.com/office/drawing/2014/main" id="{752FB8BB-70BF-3343-9AF8-FCC569B4D8E1}"/>
                </a:ext>
              </a:extLst>
            </p:cNvPr>
            <p:cNvSpPr>
              <a:spLocks/>
            </p:cNvSpPr>
            <p:nvPr/>
          </p:nvSpPr>
          <p:spPr bwMode="auto">
            <a:xfrm>
              <a:off x="2853" y="1450"/>
              <a:ext cx="190" cy="187"/>
            </a:xfrm>
            <a:custGeom>
              <a:avLst/>
              <a:gdLst>
                <a:gd name="T0" fmla="*/ 1427 w 1778"/>
                <a:gd name="T1" fmla="*/ 0 h 1745"/>
                <a:gd name="T2" fmla="*/ 1427 w 1778"/>
                <a:gd name="T3" fmla="*/ 0 h 1745"/>
                <a:gd name="T4" fmla="*/ 1778 w 1778"/>
                <a:gd name="T5" fmla="*/ 0 h 1745"/>
                <a:gd name="T6" fmla="*/ 1778 w 1778"/>
                <a:gd name="T7" fmla="*/ 1745 h 1745"/>
                <a:gd name="T8" fmla="*/ 0 w 1778"/>
                <a:gd name="T9" fmla="*/ 1745 h 1745"/>
                <a:gd name="T10" fmla="*/ 0 w 1778"/>
                <a:gd name="T11" fmla="*/ 0 h 1745"/>
                <a:gd name="T12" fmla="*/ 350 w 1778"/>
                <a:gd name="T13" fmla="*/ 0 h 1745"/>
              </a:gdLst>
              <a:ahLst/>
              <a:cxnLst>
                <a:cxn ang="0">
                  <a:pos x="T0" y="T1"/>
                </a:cxn>
                <a:cxn ang="0">
                  <a:pos x="T2" y="T3"/>
                </a:cxn>
                <a:cxn ang="0">
                  <a:pos x="T4" y="T5"/>
                </a:cxn>
                <a:cxn ang="0">
                  <a:pos x="T6" y="T7"/>
                </a:cxn>
                <a:cxn ang="0">
                  <a:pos x="T8" y="T9"/>
                </a:cxn>
                <a:cxn ang="0">
                  <a:pos x="T10" y="T11"/>
                </a:cxn>
                <a:cxn ang="0">
                  <a:pos x="T12" y="T13"/>
                </a:cxn>
              </a:cxnLst>
              <a:rect l="0" t="0" r="r" b="b"/>
              <a:pathLst>
                <a:path w="1778" h="1745">
                  <a:moveTo>
                    <a:pt x="1427" y="0"/>
                  </a:moveTo>
                  <a:lnTo>
                    <a:pt x="1427" y="0"/>
                  </a:lnTo>
                  <a:lnTo>
                    <a:pt x="1778" y="0"/>
                  </a:lnTo>
                  <a:lnTo>
                    <a:pt x="1778" y="1745"/>
                  </a:lnTo>
                  <a:lnTo>
                    <a:pt x="0" y="1745"/>
                  </a:lnTo>
                  <a:lnTo>
                    <a:pt x="0" y="0"/>
                  </a:lnTo>
                  <a:lnTo>
                    <a:pt x="350" y="0"/>
                  </a:lnTo>
                </a:path>
              </a:pathLst>
            </a:custGeom>
            <a:noFill/>
            <a:ln w="12700" cap="rnd">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latin typeface="Agency FB" panose="020B0503020202020204" pitchFamily="34" charset="0"/>
              </a:endParaRPr>
            </a:p>
          </p:txBody>
        </p:sp>
        <p:sp>
          <p:nvSpPr>
            <p:cNvPr id="155" name="Freeform 11">
              <a:extLst>
                <a:ext uri="{FF2B5EF4-FFF2-40B4-BE49-F238E27FC236}">
                  <a16:creationId xmlns:a16="http://schemas.microsoft.com/office/drawing/2014/main" id="{860A3E5F-815E-0746-A4A9-3D302540932C}"/>
                </a:ext>
              </a:extLst>
            </p:cNvPr>
            <p:cNvSpPr>
              <a:spLocks/>
            </p:cNvSpPr>
            <p:nvPr/>
          </p:nvSpPr>
          <p:spPr bwMode="auto">
            <a:xfrm>
              <a:off x="2853" y="1494"/>
              <a:ext cx="190" cy="0"/>
            </a:xfrm>
            <a:custGeom>
              <a:avLst/>
              <a:gdLst>
                <a:gd name="T0" fmla="*/ 0 w 1778"/>
                <a:gd name="T1" fmla="*/ 0 w 1778"/>
                <a:gd name="T2" fmla="*/ 1778 w 1778"/>
              </a:gdLst>
              <a:ahLst/>
              <a:cxnLst>
                <a:cxn ang="0">
                  <a:pos x="T0" y="0"/>
                </a:cxn>
                <a:cxn ang="0">
                  <a:pos x="T1" y="0"/>
                </a:cxn>
                <a:cxn ang="0">
                  <a:pos x="T2" y="0"/>
                </a:cxn>
              </a:cxnLst>
              <a:rect l="0" t="0" r="r" b="b"/>
              <a:pathLst>
                <a:path w="1778">
                  <a:moveTo>
                    <a:pt x="0" y="0"/>
                  </a:moveTo>
                  <a:lnTo>
                    <a:pt x="0" y="0"/>
                  </a:lnTo>
                  <a:lnTo>
                    <a:pt x="1778" y="0"/>
                  </a:lnTo>
                </a:path>
              </a:pathLst>
            </a:custGeom>
            <a:noFill/>
            <a:ln w="12700" cap="rnd">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latin typeface="Agency FB" panose="020B0503020202020204" pitchFamily="34" charset="0"/>
              </a:endParaRPr>
            </a:p>
          </p:txBody>
        </p:sp>
        <p:sp>
          <p:nvSpPr>
            <p:cNvPr id="156" name="Freeform 12">
              <a:extLst>
                <a:ext uri="{FF2B5EF4-FFF2-40B4-BE49-F238E27FC236}">
                  <a16:creationId xmlns:a16="http://schemas.microsoft.com/office/drawing/2014/main" id="{3E264EC6-69CD-C04E-A19E-FC49FD836C8B}"/>
                </a:ext>
              </a:extLst>
            </p:cNvPr>
            <p:cNvSpPr>
              <a:spLocks/>
            </p:cNvSpPr>
            <p:nvPr/>
          </p:nvSpPr>
          <p:spPr bwMode="auto">
            <a:xfrm>
              <a:off x="2890" y="1431"/>
              <a:ext cx="16" cy="38"/>
            </a:xfrm>
            <a:custGeom>
              <a:avLst/>
              <a:gdLst>
                <a:gd name="T0" fmla="*/ 0 w 146"/>
                <a:gd name="T1" fmla="*/ 73 h 356"/>
                <a:gd name="T2" fmla="*/ 0 w 146"/>
                <a:gd name="T3" fmla="*/ 73 h 356"/>
                <a:gd name="T4" fmla="*/ 73 w 146"/>
                <a:gd name="T5" fmla="*/ 0 h 356"/>
                <a:gd name="T6" fmla="*/ 146 w 146"/>
                <a:gd name="T7" fmla="*/ 73 h 356"/>
                <a:gd name="T8" fmla="*/ 146 w 146"/>
                <a:gd name="T9" fmla="*/ 283 h 356"/>
                <a:gd name="T10" fmla="*/ 73 w 146"/>
                <a:gd name="T11" fmla="*/ 356 h 356"/>
                <a:gd name="T12" fmla="*/ 0 w 146"/>
                <a:gd name="T13" fmla="*/ 283 h 356"/>
                <a:gd name="T14" fmla="*/ 0 w 146"/>
                <a:gd name="T15" fmla="*/ 73 h 356"/>
                <a:gd name="T16" fmla="*/ 0 w 146"/>
                <a:gd name="T17" fmla="*/ 7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6">
                  <a:moveTo>
                    <a:pt x="0" y="73"/>
                  </a:moveTo>
                  <a:lnTo>
                    <a:pt x="0" y="73"/>
                  </a:lnTo>
                  <a:cubicBezTo>
                    <a:pt x="0" y="33"/>
                    <a:pt x="32" y="0"/>
                    <a:pt x="73" y="0"/>
                  </a:cubicBezTo>
                  <a:cubicBezTo>
                    <a:pt x="113" y="0"/>
                    <a:pt x="146" y="33"/>
                    <a:pt x="146" y="73"/>
                  </a:cubicBezTo>
                  <a:lnTo>
                    <a:pt x="146" y="283"/>
                  </a:lnTo>
                  <a:cubicBezTo>
                    <a:pt x="146" y="323"/>
                    <a:pt x="113" y="356"/>
                    <a:pt x="73" y="356"/>
                  </a:cubicBezTo>
                  <a:cubicBezTo>
                    <a:pt x="32" y="356"/>
                    <a:pt x="0" y="323"/>
                    <a:pt x="0" y="283"/>
                  </a:cubicBezTo>
                  <a:lnTo>
                    <a:pt x="0" y="73"/>
                  </a:lnTo>
                  <a:lnTo>
                    <a:pt x="0" y="73"/>
                  </a:lnTo>
                  <a:close/>
                </a:path>
              </a:pathLst>
            </a:custGeom>
            <a:noFill/>
            <a:ln w="12700" cap="rnd">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latin typeface="Agency FB" panose="020B0503020202020204" pitchFamily="34" charset="0"/>
              </a:endParaRPr>
            </a:p>
          </p:txBody>
        </p:sp>
        <p:sp>
          <p:nvSpPr>
            <p:cNvPr id="157" name="Freeform 13">
              <a:extLst>
                <a:ext uri="{FF2B5EF4-FFF2-40B4-BE49-F238E27FC236}">
                  <a16:creationId xmlns:a16="http://schemas.microsoft.com/office/drawing/2014/main" id="{0D29AA2A-CC82-944D-9CEA-EF43C82D943A}"/>
                </a:ext>
              </a:extLst>
            </p:cNvPr>
            <p:cNvSpPr>
              <a:spLocks/>
            </p:cNvSpPr>
            <p:nvPr/>
          </p:nvSpPr>
          <p:spPr bwMode="auto">
            <a:xfrm>
              <a:off x="2990" y="1431"/>
              <a:ext cx="15" cy="38"/>
            </a:xfrm>
            <a:custGeom>
              <a:avLst/>
              <a:gdLst>
                <a:gd name="T0" fmla="*/ 0 w 146"/>
                <a:gd name="T1" fmla="*/ 73 h 356"/>
                <a:gd name="T2" fmla="*/ 0 w 146"/>
                <a:gd name="T3" fmla="*/ 73 h 356"/>
                <a:gd name="T4" fmla="*/ 73 w 146"/>
                <a:gd name="T5" fmla="*/ 0 h 356"/>
                <a:gd name="T6" fmla="*/ 146 w 146"/>
                <a:gd name="T7" fmla="*/ 73 h 356"/>
                <a:gd name="T8" fmla="*/ 146 w 146"/>
                <a:gd name="T9" fmla="*/ 283 h 356"/>
                <a:gd name="T10" fmla="*/ 73 w 146"/>
                <a:gd name="T11" fmla="*/ 356 h 356"/>
                <a:gd name="T12" fmla="*/ 0 w 146"/>
                <a:gd name="T13" fmla="*/ 283 h 356"/>
                <a:gd name="T14" fmla="*/ 0 w 146"/>
                <a:gd name="T15" fmla="*/ 73 h 356"/>
                <a:gd name="T16" fmla="*/ 0 w 146"/>
                <a:gd name="T17" fmla="*/ 73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356">
                  <a:moveTo>
                    <a:pt x="0" y="73"/>
                  </a:moveTo>
                  <a:lnTo>
                    <a:pt x="0" y="73"/>
                  </a:lnTo>
                  <a:cubicBezTo>
                    <a:pt x="0" y="33"/>
                    <a:pt x="32" y="0"/>
                    <a:pt x="73" y="0"/>
                  </a:cubicBezTo>
                  <a:cubicBezTo>
                    <a:pt x="113" y="0"/>
                    <a:pt x="146" y="33"/>
                    <a:pt x="146" y="73"/>
                  </a:cubicBezTo>
                  <a:lnTo>
                    <a:pt x="146" y="283"/>
                  </a:lnTo>
                  <a:cubicBezTo>
                    <a:pt x="146" y="323"/>
                    <a:pt x="113" y="356"/>
                    <a:pt x="73" y="356"/>
                  </a:cubicBezTo>
                  <a:cubicBezTo>
                    <a:pt x="32" y="356"/>
                    <a:pt x="0" y="323"/>
                    <a:pt x="0" y="283"/>
                  </a:cubicBezTo>
                  <a:lnTo>
                    <a:pt x="0" y="73"/>
                  </a:lnTo>
                  <a:lnTo>
                    <a:pt x="0" y="73"/>
                  </a:lnTo>
                  <a:close/>
                </a:path>
              </a:pathLst>
            </a:custGeom>
            <a:noFill/>
            <a:ln w="12700" cap="rnd">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latin typeface="Agency FB" panose="020B0503020202020204" pitchFamily="34" charset="0"/>
              </a:endParaRPr>
            </a:p>
          </p:txBody>
        </p:sp>
        <p:sp>
          <p:nvSpPr>
            <p:cNvPr id="158" name="Freeform 14">
              <a:extLst>
                <a:ext uri="{FF2B5EF4-FFF2-40B4-BE49-F238E27FC236}">
                  <a16:creationId xmlns:a16="http://schemas.microsoft.com/office/drawing/2014/main" id="{1F067C4F-36D7-F244-AB2C-1F5D9992728E}"/>
                </a:ext>
              </a:extLst>
            </p:cNvPr>
            <p:cNvSpPr>
              <a:spLocks/>
            </p:cNvSpPr>
            <p:nvPr/>
          </p:nvSpPr>
          <p:spPr bwMode="auto">
            <a:xfrm>
              <a:off x="2892" y="1520"/>
              <a:ext cx="112" cy="93"/>
            </a:xfrm>
            <a:custGeom>
              <a:avLst/>
              <a:gdLst>
                <a:gd name="T0" fmla="*/ 0 w 1040"/>
                <a:gd name="T1" fmla="*/ 554 h 863"/>
                <a:gd name="T2" fmla="*/ 0 w 1040"/>
                <a:gd name="T3" fmla="*/ 554 h 863"/>
                <a:gd name="T4" fmla="*/ 346 w 1040"/>
                <a:gd name="T5" fmla="*/ 863 h 863"/>
                <a:gd name="T6" fmla="*/ 1040 w 1040"/>
                <a:gd name="T7" fmla="*/ 0 h 863"/>
              </a:gdLst>
              <a:ahLst/>
              <a:cxnLst>
                <a:cxn ang="0">
                  <a:pos x="T0" y="T1"/>
                </a:cxn>
                <a:cxn ang="0">
                  <a:pos x="T2" y="T3"/>
                </a:cxn>
                <a:cxn ang="0">
                  <a:pos x="T4" y="T5"/>
                </a:cxn>
                <a:cxn ang="0">
                  <a:pos x="T6" y="T7"/>
                </a:cxn>
              </a:cxnLst>
              <a:rect l="0" t="0" r="r" b="b"/>
              <a:pathLst>
                <a:path w="1040" h="863">
                  <a:moveTo>
                    <a:pt x="0" y="554"/>
                  </a:moveTo>
                  <a:lnTo>
                    <a:pt x="0" y="554"/>
                  </a:lnTo>
                  <a:lnTo>
                    <a:pt x="346" y="863"/>
                  </a:lnTo>
                  <a:lnTo>
                    <a:pt x="1040" y="0"/>
                  </a:lnTo>
                </a:path>
              </a:pathLst>
            </a:custGeom>
            <a:noFill/>
            <a:ln w="12700" cap="rnd">
              <a:solidFill>
                <a:srgbClr val="FFFFFF"/>
              </a:solidFill>
              <a:prstDash val="solid"/>
              <a:round/>
              <a:headEnd/>
              <a:tailEnd/>
            </a:ln>
            <a:extLst>
              <a:ext uri="{909E8E84-426E-40dd-AFC4-6F175D3DCCD1}">
                <a14:hiddenFill xmlns=""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3200">
                <a:latin typeface="Agency FB" panose="020B0503020202020204" pitchFamily="34" charset="0"/>
              </a:endParaRPr>
            </a:p>
          </p:txBody>
        </p:sp>
      </p:grpSp>
    </p:spTree>
    <p:extLst>
      <p:ext uri="{BB962C8B-B14F-4D97-AF65-F5344CB8AC3E}">
        <p14:creationId xmlns:p14="http://schemas.microsoft.com/office/powerpoint/2010/main" val="278340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零售</a:t>
            </a:r>
            <a:r>
              <a:rPr lang="en-US" altLang="zh-CN" sz="2400" b="1" spc="300" dirty="0">
                <a:solidFill>
                  <a:srgbClr val="1890FF"/>
                </a:solidFill>
                <a:latin typeface="黑体" panose="02010609060101010101" pitchFamily="49" charset="-122"/>
                <a:ea typeface="黑体" panose="02010609060101010101" pitchFamily="49" charset="-122"/>
              </a:rPr>
              <a:t>/</a:t>
            </a:r>
            <a:r>
              <a:rPr lang="zh-CN" altLang="en-US" sz="2400" b="1" spc="300" dirty="0">
                <a:solidFill>
                  <a:srgbClr val="1890FF"/>
                </a:solidFill>
                <a:latin typeface="黑体" panose="02010609060101010101" pitchFamily="49" charset="-122"/>
                <a:ea typeface="黑体" panose="02010609060101010101" pitchFamily="49" charset="-122"/>
              </a:rPr>
              <a:t>批发混合经营</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6" name="文本框 5">
            <a:extLst>
              <a:ext uri="{FF2B5EF4-FFF2-40B4-BE49-F238E27FC236}">
                <a16:creationId xmlns:a16="http://schemas.microsoft.com/office/drawing/2014/main" id="{67C44C98-E146-9C43-8394-D7A11FFD4478}"/>
              </a:ext>
            </a:extLst>
          </p:cNvPr>
          <p:cNvSpPr txBox="1"/>
          <p:nvPr/>
        </p:nvSpPr>
        <p:spPr>
          <a:xfrm>
            <a:off x="5368306" y="2726684"/>
            <a:ext cx="5346336"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7" name="TextBox 127">
            <a:extLst>
              <a:ext uri="{FF2B5EF4-FFF2-40B4-BE49-F238E27FC236}">
                <a16:creationId xmlns:a16="http://schemas.microsoft.com/office/drawing/2014/main" id="{A5103320-70CD-3D4B-B1E1-C1B7DC78DCE8}"/>
              </a:ext>
            </a:extLst>
          </p:cNvPr>
          <p:cNvSpPr txBox="1"/>
          <p:nvPr/>
        </p:nvSpPr>
        <p:spPr>
          <a:xfrm>
            <a:off x="5368307" y="3556000"/>
            <a:ext cx="5187934" cy="1142620"/>
          </a:xfrm>
          <a:prstGeom prst="rect">
            <a:avLst/>
          </a:prstGeom>
          <a:noFill/>
        </p:spPr>
        <p:txBody>
          <a:bodyPr wrap="square" rtlCol="0">
            <a:spAutoFit/>
          </a:bodyPr>
          <a:lstStyle/>
          <a:p>
            <a:pPr lvl="0">
              <a:lnSpc>
                <a:spcPct val="150000"/>
              </a:lnSpc>
              <a:defRPr/>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cs typeface="微软雅黑" panose="020B0503020204020204" pitchFamily="34" charset="-122"/>
              </a:rPr>
              <a:t>批发客户关系维护、批发销售、退货全链路在线化管理，批发销售数据统计分析，帮助商家规范化管理分销业务流程</a:t>
            </a:r>
          </a:p>
        </p:txBody>
      </p:sp>
      <p:sp>
        <p:nvSpPr>
          <p:cNvPr id="8" name="TextBox 115">
            <a:extLst>
              <a:ext uri="{FF2B5EF4-FFF2-40B4-BE49-F238E27FC236}">
                <a16:creationId xmlns:a16="http://schemas.microsoft.com/office/drawing/2014/main" id="{13488A1C-46B4-C24D-9DC8-E37D58B37B67}"/>
              </a:ext>
            </a:extLst>
          </p:cNvPr>
          <p:cNvSpPr txBox="1"/>
          <p:nvPr/>
        </p:nvSpPr>
        <p:spPr>
          <a:xfrm>
            <a:off x="5466444" y="2797092"/>
            <a:ext cx="4833374" cy="369332"/>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white"/>
                </a:solidFill>
                <a:effectLst/>
                <a:uLnTx/>
                <a:uFillTx/>
                <a:latin typeface="思源黑体 Light" panose="020B0300000000000000" pitchFamily="34" charset="-122"/>
                <a:ea typeface="思源黑体 Light" panose="020B0300000000000000" pitchFamily="34" charset="-122"/>
                <a:cs typeface="Lato Regular"/>
              </a:defRPr>
            </a:lvl1pPr>
          </a:lstStyle>
          <a:p>
            <a:r>
              <a:rPr lang="zh-CN" altLang="en-US" sz="1800" dirty="0">
                <a:solidFill>
                  <a:schemeClr val="bg1"/>
                </a:solidFill>
                <a:latin typeface="微软雅黑" panose="020B0503020204020204" pitchFamily="34" charset="-122"/>
                <a:ea typeface="黑体" panose="02010609060101010101" pitchFamily="49" charset="-122"/>
              </a:rPr>
              <a:t>不仅支持零售收银，还支持批发分销业务体系</a:t>
            </a:r>
          </a:p>
        </p:txBody>
      </p:sp>
      <p:pic>
        <p:nvPicPr>
          <p:cNvPr id="9" name="图片 8">
            <a:extLst>
              <a:ext uri="{FF2B5EF4-FFF2-40B4-BE49-F238E27FC236}">
                <a16:creationId xmlns:a16="http://schemas.microsoft.com/office/drawing/2014/main" id="{521F99FA-F430-3146-AE64-F3A04A8F9FF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7412" y="1719875"/>
            <a:ext cx="4116070" cy="4116070"/>
          </a:xfrm>
          <a:prstGeom prst="rect">
            <a:avLst/>
          </a:prstGeom>
        </p:spPr>
      </p:pic>
    </p:spTree>
    <p:extLst>
      <p:ext uri="{BB962C8B-B14F-4D97-AF65-F5344CB8AC3E}">
        <p14:creationId xmlns:p14="http://schemas.microsoft.com/office/powerpoint/2010/main" val="412713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en-US" altLang="zh-CN" sz="2400" b="1" spc="300" dirty="0">
                <a:solidFill>
                  <a:srgbClr val="1890FF"/>
                </a:solidFill>
                <a:latin typeface="黑体" panose="02010609060101010101" pitchFamily="49" charset="-122"/>
                <a:ea typeface="黑体" panose="02010609060101010101" pitchFamily="49" charset="-122"/>
              </a:rPr>
              <a:t>AI</a:t>
            </a:r>
            <a:r>
              <a:rPr lang="zh-CN" altLang="en-US" sz="2400" b="1" spc="300" dirty="0">
                <a:solidFill>
                  <a:srgbClr val="1890FF"/>
                </a:solidFill>
                <a:latin typeface="黑体" panose="02010609060101010101" pitchFamily="49" charset="-122"/>
                <a:ea typeface="黑体" panose="02010609060101010101" pitchFamily="49" charset="-122"/>
              </a:rPr>
              <a:t>果蔬识别</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4" name="TextBox 127">
            <a:extLst>
              <a:ext uri="{FF2B5EF4-FFF2-40B4-BE49-F238E27FC236}">
                <a16:creationId xmlns:a16="http://schemas.microsoft.com/office/drawing/2014/main" id="{A6B5B1F2-AC8A-E24F-8636-926EBF0BA861}"/>
              </a:ext>
            </a:extLst>
          </p:cNvPr>
          <p:cNvSpPr txBox="1"/>
          <p:nvPr/>
        </p:nvSpPr>
        <p:spPr>
          <a:xfrm>
            <a:off x="4571748" y="2390286"/>
            <a:ext cx="7183372" cy="3039743"/>
          </a:xfrm>
          <a:prstGeom prst="rect">
            <a:avLst/>
          </a:prstGeom>
          <a:noFill/>
        </p:spPr>
        <p:txBody>
          <a:bodyPr wrap="square" rtlCol="0">
            <a:spAutoFit/>
          </a:bodyPr>
          <a:lstStyle/>
          <a:p>
            <a:pPr lvl="0">
              <a:lnSpc>
                <a:spcPct val="120000"/>
              </a:lnSpc>
              <a:defRPr/>
            </a:pPr>
            <a:r>
              <a:rPr lang="zh-CN" altLang="en-US" dirty="0">
                <a:latin typeface="黑体" panose="02010609060101010101" pitchFamily="49" charset="-122"/>
                <a:ea typeface="黑体" panose="02010609060101010101" pitchFamily="49" charset="-122"/>
              </a:rPr>
              <a:t>果蔬商品还在用“人工打称</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打印价签</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扫码收银” 收银吗？</a:t>
            </a:r>
            <a:endParaRPr lang="en-US" altLang="zh-CN" dirty="0">
              <a:latin typeface="黑体" panose="02010609060101010101" pitchFamily="49" charset="-122"/>
              <a:ea typeface="黑体" panose="02010609060101010101" pitchFamily="49" charset="-122"/>
            </a:endParaRPr>
          </a:p>
          <a:p>
            <a:pPr lvl="0">
              <a:lnSpc>
                <a:spcPct val="120000"/>
              </a:lnSpc>
              <a:defRPr/>
            </a:pPr>
            <a:endParaRPr lang="en-US" altLang="zh-CN" dirty="0">
              <a:latin typeface="黑体" panose="02010609060101010101" pitchFamily="49" charset="-122"/>
              <a:ea typeface="黑体" panose="02010609060101010101" pitchFamily="49" charset="-122"/>
            </a:endParaRPr>
          </a:p>
          <a:p>
            <a:pPr lvl="0">
              <a:lnSpc>
                <a:spcPct val="120000"/>
              </a:lnSpc>
              <a:defRPr/>
            </a:pPr>
            <a:r>
              <a:rPr lang="en-US" altLang="zh-CN" dirty="0">
                <a:latin typeface="黑体" panose="02010609060101010101" pitchFamily="49" charset="-122"/>
                <a:ea typeface="黑体" panose="02010609060101010101" pitchFamily="49" charset="-122"/>
              </a:rPr>
              <a:t>NO</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20000"/>
              </a:lnSpc>
              <a:defRPr/>
            </a:pPr>
            <a:r>
              <a:rPr lang="zh-CN" altLang="en-US" dirty="0">
                <a:latin typeface="黑体" panose="02010609060101010101" pitchFamily="49" charset="-122"/>
                <a:ea typeface="黑体" panose="02010609060101010101" pitchFamily="49" charset="-122"/>
              </a:rPr>
              <a:t>商品视觉识别技术帮你简化流程：“</a:t>
            </a:r>
            <a:r>
              <a:rPr lang="zh-CN" altLang="en-US" b="1" dirty="0">
                <a:solidFill>
                  <a:srgbClr val="1A90FF"/>
                </a:solidFill>
                <a:latin typeface="黑体" panose="02010609060101010101" pitchFamily="49" charset="-122"/>
                <a:ea typeface="黑体" panose="02010609060101010101" pitchFamily="49" charset="-122"/>
              </a:rPr>
              <a:t>上称识别</a:t>
            </a:r>
            <a:r>
              <a:rPr lang="en-US" altLang="zh-CN" b="1" dirty="0">
                <a:solidFill>
                  <a:srgbClr val="1A90FF"/>
                </a:solidFill>
                <a:latin typeface="黑体" panose="02010609060101010101" pitchFamily="49" charset="-122"/>
                <a:ea typeface="黑体" panose="02010609060101010101" pitchFamily="49" charset="-122"/>
              </a:rPr>
              <a:t>-</a:t>
            </a:r>
            <a:r>
              <a:rPr lang="zh-CN" altLang="en-US" b="1" dirty="0">
                <a:solidFill>
                  <a:srgbClr val="1A90FF"/>
                </a:solidFill>
                <a:latin typeface="黑体" panose="02010609060101010101" pitchFamily="49" charset="-122"/>
                <a:ea typeface="黑体" panose="02010609060101010101" pitchFamily="49" charset="-122"/>
              </a:rPr>
              <a:t>收银</a:t>
            </a:r>
            <a:r>
              <a:rPr lang="zh-CN" altLang="en-US" dirty="0">
                <a:latin typeface="黑体" panose="02010609060101010101" pitchFamily="49" charset="-122"/>
                <a:ea typeface="黑体" panose="02010609060101010101" pitchFamily="49" charset="-122"/>
              </a:rPr>
              <a:t>”。</a:t>
            </a:r>
            <a:endParaRPr lang="en-US" altLang="zh-CN" dirty="0">
              <a:latin typeface="黑体" panose="02010609060101010101" pitchFamily="49" charset="-122"/>
              <a:ea typeface="黑体" panose="02010609060101010101" pitchFamily="49" charset="-122"/>
            </a:endParaRPr>
          </a:p>
          <a:p>
            <a:pPr>
              <a:lnSpc>
                <a:spcPct val="120000"/>
              </a:lnSpc>
              <a:defRPr/>
            </a:pPr>
            <a:endParaRPr lang="en-US" altLang="zh-CN" dirty="0">
              <a:latin typeface="黑体" panose="02010609060101010101" pitchFamily="49" charset="-122"/>
              <a:ea typeface="黑体" panose="02010609060101010101" pitchFamily="49" charset="-122"/>
              <a:cs typeface="+mn-ea"/>
              <a:sym typeface="+mn-lt"/>
            </a:endParaRPr>
          </a:p>
          <a:p>
            <a:pPr>
              <a:lnSpc>
                <a:spcPct val="120000"/>
              </a:lnSpc>
              <a:defRPr/>
            </a:pPr>
            <a:r>
              <a:rPr lang="zh-CN" altLang="en-US" dirty="0">
                <a:latin typeface="黑体" panose="02010609060101010101" pitchFamily="49" charset="-122"/>
                <a:ea typeface="黑体" panose="02010609060101010101" pitchFamily="49" charset="-122"/>
                <a:cs typeface="+mn-ea"/>
                <a:sym typeface="+mn-lt"/>
              </a:rPr>
              <a:t>近千种水果和蔬菜瞬间识别，识别完成后快速添加购物车，极大提升了称重效率和顾客购物体验，省时省力，开启生鲜称重新时代。</a:t>
            </a:r>
            <a:endParaRPr lang="en-US" altLang="zh-CN" dirty="0">
              <a:latin typeface="黑体" panose="02010609060101010101" pitchFamily="49" charset="-122"/>
              <a:ea typeface="黑体" panose="02010609060101010101" pitchFamily="49" charset="-122"/>
              <a:cs typeface="+mn-ea"/>
              <a:sym typeface="+mn-lt"/>
            </a:endParaRPr>
          </a:p>
          <a:p>
            <a:pPr>
              <a:lnSpc>
                <a:spcPct val="120000"/>
              </a:lnSpc>
              <a:defRPr/>
            </a:pPr>
            <a:endParaRPr lang="en-US" altLang="zh-CN" dirty="0">
              <a:latin typeface="黑体" panose="02010609060101010101" pitchFamily="49" charset="-122"/>
              <a:ea typeface="黑体" panose="02010609060101010101" pitchFamily="49" charset="-122"/>
              <a:cs typeface="+mn-ea"/>
              <a:sym typeface="+mn-lt"/>
            </a:endParaRPr>
          </a:p>
          <a:p>
            <a:pPr>
              <a:lnSpc>
                <a:spcPct val="120000"/>
              </a:lnSpc>
              <a:defRPr/>
            </a:pPr>
            <a:r>
              <a:rPr lang="zh-CN" altLang="en-US" dirty="0">
                <a:latin typeface="黑体" panose="02010609060101010101" pitchFamily="49" charset="-122"/>
                <a:ea typeface="黑体" panose="02010609060101010101" pitchFamily="49" charset="-122"/>
                <a:cs typeface="+mn-ea"/>
                <a:sym typeface="+mn-lt"/>
              </a:rPr>
              <a:t>打印价签也可以用</a:t>
            </a:r>
            <a:r>
              <a:rPr lang="en-US" altLang="zh-CN" dirty="0">
                <a:latin typeface="黑体" panose="02010609060101010101" pitchFamily="49" charset="-122"/>
                <a:ea typeface="黑体" panose="02010609060101010101" pitchFamily="49" charset="-122"/>
                <a:cs typeface="+mn-ea"/>
                <a:sym typeface="+mn-lt"/>
              </a:rPr>
              <a:t>AI</a:t>
            </a:r>
            <a:r>
              <a:rPr lang="zh-CN" altLang="en-US" dirty="0">
                <a:latin typeface="黑体" panose="02010609060101010101" pitchFamily="49" charset="-122"/>
                <a:ea typeface="黑体" panose="02010609060101010101" pitchFamily="49" charset="-122"/>
                <a:cs typeface="+mn-ea"/>
                <a:sym typeface="+mn-lt"/>
              </a:rPr>
              <a:t>识别功能快速选商品！</a:t>
            </a:r>
          </a:p>
        </p:txBody>
      </p:sp>
      <p:pic>
        <p:nvPicPr>
          <p:cNvPr id="5" name="图片 4">
            <a:extLst>
              <a:ext uri="{FF2B5EF4-FFF2-40B4-BE49-F238E27FC236}">
                <a16:creationId xmlns:a16="http://schemas.microsoft.com/office/drawing/2014/main" id="{3F4AC29F-72FC-EC43-AC56-759CB6FEAD28}"/>
              </a:ext>
            </a:extLst>
          </p:cNvPr>
          <p:cNvPicPr>
            <a:picLocks noChangeAspect="1"/>
          </p:cNvPicPr>
          <p:nvPr/>
        </p:nvPicPr>
        <p:blipFill>
          <a:blip r:embed="rId2"/>
          <a:stretch>
            <a:fillRect/>
          </a:stretch>
        </p:blipFill>
        <p:spPr>
          <a:xfrm>
            <a:off x="714353" y="1941067"/>
            <a:ext cx="3512207" cy="3938183"/>
          </a:xfrm>
          <a:prstGeom prst="rect">
            <a:avLst/>
          </a:prstGeom>
        </p:spPr>
      </p:pic>
    </p:spTree>
    <p:extLst>
      <p:ext uri="{BB962C8B-B14F-4D97-AF65-F5344CB8AC3E}">
        <p14:creationId xmlns:p14="http://schemas.microsoft.com/office/powerpoint/2010/main" val="3293418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03AA0D18-E1EA-8C41-A828-CDD9721284EB}"/>
              </a:ext>
            </a:extLst>
          </p:cNvPr>
          <p:cNvSpPr txBox="1"/>
          <p:nvPr/>
        </p:nvSpPr>
        <p:spPr>
          <a:xfrm>
            <a:off x="2673202" y="3745040"/>
            <a:ext cx="1645952" cy="476071"/>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10" name="文本框 9">
            <a:extLst>
              <a:ext uri="{FF2B5EF4-FFF2-40B4-BE49-F238E27FC236}">
                <a16:creationId xmlns:a16="http://schemas.microsoft.com/office/drawing/2014/main" id="{AAC956B2-14E2-0344-B39C-89BE52D6BB17}"/>
              </a:ext>
            </a:extLst>
          </p:cNvPr>
          <p:cNvSpPr txBox="1"/>
          <p:nvPr/>
        </p:nvSpPr>
        <p:spPr>
          <a:xfrm>
            <a:off x="7798784" y="3745040"/>
            <a:ext cx="1645952" cy="476071"/>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智能电子秤</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42" name="Rectangle 7"/>
          <p:cNvSpPr/>
          <p:nvPr/>
        </p:nvSpPr>
        <p:spPr>
          <a:xfrm>
            <a:off x="2931923" y="3792799"/>
            <a:ext cx="1128510" cy="380553"/>
          </a:xfrm>
          <a:prstGeom prst="rect">
            <a:avLst/>
          </a:prstGeom>
        </p:spPr>
        <p:txBody>
          <a:bodyPr wrap="square">
            <a:spAutoFit/>
          </a:bodyPr>
          <a:lstStyle/>
          <a:p>
            <a:pPr algn="ctr">
              <a:lnSpc>
                <a:spcPct val="120000"/>
              </a:lnSpc>
            </a:pPr>
            <a:r>
              <a:rPr lang="zh-CN" altLang="en-US" b="1" dirty="0">
                <a:solidFill>
                  <a:schemeClr val="bg1"/>
                </a:solidFill>
                <a:latin typeface="黑体" panose="02010609060101010101" pitchFamily="49" charset="-122"/>
                <a:ea typeface="黑体" panose="02010609060101010101" pitchFamily="49" charset="-122"/>
                <a:cs typeface="Open Sans Condensed Light" pitchFamily="34" charset="0"/>
              </a:rPr>
              <a:t>电子秤</a:t>
            </a:r>
            <a:endParaRPr lang="en-US" b="1" dirty="0">
              <a:solidFill>
                <a:schemeClr val="bg1"/>
              </a:solidFill>
              <a:latin typeface="黑体" panose="02010609060101010101" pitchFamily="49" charset="-122"/>
              <a:ea typeface="黑体" panose="02010609060101010101" pitchFamily="49" charset="-122"/>
              <a:cs typeface="Open Sans Condensed Light" pitchFamily="34" charset="0"/>
            </a:endParaRPr>
          </a:p>
        </p:txBody>
      </p:sp>
      <p:sp>
        <p:nvSpPr>
          <p:cNvPr id="44" name="Rectangle 7"/>
          <p:cNvSpPr/>
          <p:nvPr/>
        </p:nvSpPr>
        <p:spPr>
          <a:xfrm>
            <a:off x="1336177" y="4470354"/>
            <a:ext cx="4601635" cy="1530291"/>
          </a:xfrm>
          <a:prstGeom prst="rect">
            <a:avLst/>
          </a:prstGeom>
        </p:spPr>
        <p:txBody>
          <a:bodyPr wrap="square">
            <a:spAutoFit/>
          </a:bodyPr>
          <a:lstStyle/>
          <a:p>
            <a:pPr marL="285750" indent="-285750" algn="ctr">
              <a:lnSpc>
                <a:spcPct val="12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称重即录单、称重入库、称重出库、库存盘点、预包装打印均可直接读称，无需手输重量</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285750" indent="-285750" algn="ctr">
              <a:lnSpc>
                <a:spcPct val="120000"/>
              </a:lnSpc>
              <a:buFont typeface="Arial" panose="020B0604020202020204" pitchFamily="34" charset="0"/>
              <a:buChar char="•"/>
            </a:pP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285750" indent="-285750" algn="ctr">
              <a:lnSpc>
                <a:spcPct val="12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主流品牌</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大华</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顶尖</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托利多</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中科英泰等</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的电子秤均已对接，节约硬件更换成本</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p:txBody>
      </p:sp>
      <p:sp>
        <p:nvSpPr>
          <p:cNvPr id="45" name="Rectangle 7"/>
          <p:cNvSpPr/>
          <p:nvPr/>
        </p:nvSpPr>
        <p:spPr>
          <a:xfrm>
            <a:off x="8057505" y="3792799"/>
            <a:ext cx="1128510" cy="380553"/>
          </a:xfrm>
          <a:prstGeom prst="rect">
            <a:avLst/>
          </a:prstGeom>
        </p:spPr>
        <p:txBody>
          <a:bodyPr wrap="square">
            <a:spAutoFit/>
          </a:bodyPr>
          <a:lstStyle/>
          <a:p>
            <a:pPr algn="ctr">
              <a:lnSpc>
                <a:spcPct val="120000"/>
              </a:lnSpc>
            </a:pPr>
            <a:r>
              <a:rPr lang="zh-CN" altLang="en-US" b="1" dirty="0">
                <a:solidFill>
                  <a:schemeClr val="bg1"/>
                </a:solidFill>
                <a:latin typeface="黑体" panose="02010609060101010101" pitchFamily="49" charset="-122"/>
                <a:ea typeface="黑体" panose="02010609060101010101" pitchFamily="49" charset="-122"/>
                <a:cs typeface="Open Sans Condensed Light" pitchFamily="34" charset="0"/>
              </a:rPr>
              <a:t>条码秤</a:t>
            </a:r>
            <a:endParaRPr lang="en-US" b="1" dirty="0">
              <a:solidFill>
                <a:schemeClr val="bg1"/>
              </a:solidFill>
              <a:latin typeface="黑体" panose="02010609060101010101" pitchFamily="49" charset="-122"/>
              <a:ea typeface="黑体" panose="02010609060101010101" pitchFamily="49" charset="-122"/>
              <a:cs typeface="Open Sans Condensed Light" pitchFamily="34" charset="0"/>
            </a:endParaRPr>
          </a:p>
        </p:txBody>
      </p:sp>
      <p:sp>
        <p:nvSpPr>
          <p:cNvPr id="46" name="Rectangle 7"/>
          <p:cNvSpPr/>
          <p:nvPr/>
        </p:nvSpPr>
        <p:spPr>
          <a:xfrm>
            <a:off x="6461760" y="4466126"/>
            <a:ext cx="4320000" cy="1530291"/>
          </a:xfrm>
          <a:prstGeom prst="rect">
            <a:avLst/>
          </a:prstGeom>
        </p:spPr>
        <p:txBody>
          <a:bodyPr wrap="square">
            <a:spAutoFit/>
          </a:bodyPr>
          <a:lstStyle/>
          <a:p>
            <a:pPr marL="285750" indent="-285750" algn="ctr">
              <a:lnSpc>
                <a:spcPct val="12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主流品牌</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大华</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顶尖</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托利多等</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的条码秤均已对接，可直接从收银软件传秤</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285750" indent="-285750" algn="ctr">
              <a:lnSpc>
                <a:spcPct val="120000"/>
              </a:lnSpc>
              <a:buFont typeface="Arial" panose="020B0604020202020204" pitchFamily="34" charset="0"/>
              <a:buChar char="•"/>
            </a:pP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285750" indent="-285750" algn="ctr">
              <a:lnSpc>
                <a:spcPct val="12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特有的条码格式管理功能，即使是小众品牌条码格式，也可识别，无需更换硬件</a:t>
            </a:r>
            <a:endParaRPr 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p:txBody>
      </p:sp>
      <p:pic>
        <p:nvPicPr>
          <p:cNvPr id="5" name="图片 4">
            <a:extLst>
              <a:ext uri="{FF2B5EF4-FFF2-40B4-BE49-F238E27FC236}">
                <a16:creationId xmlns:a16="http://schemas.microsoft.com/office/drawing/2014/main" id="{F9D2FD8A-5633-764D-B9DD-C0C1105F4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7500" y="2233911"/>
            <a:ext cx="2337355" cy="1014566"/>
          </a:xfrm>
          <a:prstGeom prst="rect">
            <a:avLst/>
          </a:prstGeom>
        </p:spPr>
      </p:pic>
      <p:pic>
        <p:nvPicPr>
          <p:cNvPr id="7" name="图片 6">
            <a:extLst>
              <a:ext uri="{FF2B5EF4-FFF2-40B4-BE49-F238E27FC236}">
                <a16:creationId xmlns:a16="http://schemas.microsoft.com/office/drawing/2014/main" id="{8A7E7AA6-EDFE-EA4D-A731-3C7BF2F304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3870" y="1352127"/>
            <a:ext cx="1595781" cy="2194199"/>
          </a:xfrm>
          <a:prstGeom prst="rect">
            <a:avLst/>
          </a:prstGeom>
        </p:spPr>
      </p:pic>
    </p:spTree>
    <p:extLst>
      <p:ext uri="{BB962C8B-B14F-4D97-AF65-F5344CB8AC3E}">
        <p14:creationId xmlns:p14="http://schemas.microsoft.com/office/powerpoint/2010/main" val="19669916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会员经营</a:t>
            </a:r>
            <a:endParaRPr lang="zh-CN" sz="2400" b="1" spc="300" dirty="0">
              <a:solidFill>
                <a:srgbClr val="1890FF"/>
              </a:solidFill>
              <a:latin typeface="黑体" panose="02010609060101010101" pitchFamily="49" charset="-122"/>
              <a:ea typeface="黑体" panose="02010609060101010101" pitchFamily="49" charset="-122"/>
            </a:endParaRPr>
          </a:p>
        </p:txBody>
      </p:sp>
      <p:grpSp>
        <p:nvGrpSpPr>
          <p:cNvPr id="2" name="组合 1">
            <a:extLst>
              <a:ext uri="{FF2B5EF4-FFF2-40B4-BE49-F238E27FC236}">
                <a16:creationId xmlns:a16="http://schemas.microsoft.com/office/drawing/2014/main" id="{C008810C-191E-2242-A543-889D33B1385C}"/>
              </a:ext>
            </a:extLst>
          </p:cNvPr>
          <p:cNvGrpSpPr/>
          <p:nvPr/>
        </p:nvGrpSpPr>
        <p:grpSpPr>
          <a:xfrm>
            <a:off x="881007" y="1533653"/>
            <a:ext cx="10429986" cy="4646056"/>
            <a:chOff x="1068098" y="1406332"/>
            <a:chExt cx="10429986" cy="4646056"/>
          </a:xfrm>
        </p:grpSpPr>
        <p:sp>
          <p:nvSpPr>
            <p:cNvPr id="72" name="文本框 71">
              <a:extLst>
                <a:ext uri="{FF2B5EF4-FFF2-40B4-BE49-F238E27FC236}">
                  <a16:creationId xmlns:a16="http://schemas.microsoft.com/office/drawing/2014/main" id="{A2F6D166-76C6-BB42-9B68-EBE9EB08DE3E}"/>
                </a:ext>
              </a:extLst>
            </p:cNvPr>
            <p:cNvSpPr txBox="1"/>
            <p:nvPr/>
          </p:nvSpPr>
          <p:spPr bwMode="auto">
            <a:xfrm flipH="1">
              <a:off x="8622704" y="3563085"/>
              <a:ext cx="2875380" cy="618246"/>
            </a:xfrm>
            <a:prstGeom prst="rect">
              <a:avLst/>
            </a:prstGeom>
            <a:noFill/>
          </p:spPr>
          <p:txBody>
            <a:bodyPr wrap="square">
              <a:spAutoFit/>
            </a:bodyPr>
            <a:lstStyle/>
            <a:p>
              <a:pPr>
                <a:lnSpc>
                  <a:spcPct val="114000"/>
                </a:lnSpc>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自动</a:t>
              </a:r>
              <a:r>
                <a:rPr lang="en-US" altLang="zh-CN" sz="1600" dirty="0">
                  <a:solidFill>
                    <a:schemeClr val="tx1">
                      <a:lumMod val="65000"/>
                      <a:lumOff val="35000"/>
                    </a:schemeClr>
                  </a:solidFill>
                  <a:latin typeface="黑体" panose="02010609060101010101" pitchFamily="49" charset="-122"/>
                  <a:ea typeface="黑体" panose="02010609060101010101" pitchFamily="49" charset="-122"/>
                </a:rPr>
                <a:t>/</a:t>
              </a: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手动标签，更精准刻画会员特征</a:t>
              </a:r>
            </a:p>
          </p:txBody>
        </p:sp>
        <p:sp>
          <p:nvSpPr>
            <p:cNvPr id="73" name="文本框 72">
              <a:extLst>
                <a:ext uri="{FF2B5EF4-FFF2-40B4-BE49-F238E27FC236}">
                  <a16:creationId xmlns:a16="http://schemas.microsoft.com/office/drawing/2014/main" id="{86B91CCD-577D-0044-B744-FD1085CA336A}"/>
                </a:ext>
              </a:extLst>
            </p:cNvPr>
            <p:cNvSpPr txBox="1"/>
            <p:nvPr/>
          </p:nvSpPr>
          <p:spPr bwMode="auto">
            <a:xfrm flipH="1">
              <a:off x="8635759" y="3133865"/>
              <a:ext cx="2659178" cy="369332"/>
            </a:xfrm>
            <a:prstGeom prst="rect">
              <a:avLst/>
            </a:prstGeom>
            <a:noFill/>
          </p:spPr>
          <p:txBody>
            <a:bodyPr wrap="square">
              <a:spAutoFit/>
            </a:bodyPr>
            <a:lstStyle/>
            <a:p>
              <a:pPr>
                <a:defRPr/>
              </a:pPr>
              <a:r>
                <a:rPr lang="zh-CN" altLang="en-US" b="1" dirty="0">
                  <a:solidFill>
                    <a:schemeClr val="accent2"/>
                  </a:solidFill>
                  <a:latin typeface="黑体" panose="02010609060101010101" pitchFamily="49" charset="-122"/>
                  <a:ea typeface="黑体" panose="02010609060101010101" pitchFamily="49" charset="-122"/>
                </a:rPr>
                <a:t>会员画像</a:t>
              </a:r>
            </a:p>
          </p:txBody>
        </p:sp>
        <p:sp>
          <p:nvSpPr>
            <p:cNvPr id="74" name="文本框 149">
              <a:extLst>
                <a:ext uri="{FF2B5EF4-FFF2-40B4-BE49-F238E27FC236}">
                  <a16:creationId xmlns:a16="http://schemas.microsoft.com/office/drawing/2014/main" id="{1784F395-3EBE-614B-A5DA-9E8B324DC779}"/>
                </a:ext>
              </a:extLst>
            </p:cNvPr>
            <p:cNvSpPr txBox="1"/>
            <p:nvPr/>
          </p:nvSpPr>
          <p:spPr bwMode="auto">
            <a:xfrm>
              <a:off x="1068098" y="1895176"/>
              <a:ext cx="2892753" cy="618246"/>
            </a:xfrm>
            <a:prstGeom prst="rect">
              <a:avLst/>
            </a:prstGeom>
            <a:noFill/>
          </p:spPr>
          <p:txBody>
            <a:bodyPr wrap="square">
              <a:spAutoFit/>
            </a:bodyPr>
            <a:lstStyle/>
            <a:p>
              <a:pPr algn="r">
                <a:lnSpc>
                  <a:spcPct val="114000"/>
                </a:lnSpc>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整合会员线上线下消费数据、行为数据、属性数据</a:t>
              </a:r>
            </a:p>
          </p:txBody>
        </p:sp>
        <p:sp>
          <p:nvSpPr>
            <p:cNvPr id="75" name="文本框 150">
              <a:extLst>
                <a:ext uri="{FF2B5EF4-FFF2-40B4-BE49-F238E27FC236}">
                  <a16:creationId xmlns:a16="http://schemas.microsoft.com/office/drawing/2014/main" id="{61021F65-9412-DD48-B2DA-8E8BDDC0B089}"/>
                </a:ext>
              </a:extLst>
            </p:cNvPr>
            <p:cNvSpPr txBox="1"/>
            <p:nvPr/>
          </p:nvSpPr>
          <p:spPr bwMode="auto">
            <a:xfrm>
              <a:off x="1068098" y="1458445"/>
              <a:ext cx="2879995" cy="369332"/>
            </a:xfrm>
            <a:prstGeom prst="rect">
              <a:avLst/>
            </a:prstGeom>
            <a:noFill/>
          </p:spPr>
          <p:txBody>
            <a:bodyPr wrap="square">
              <a:spAutoFit/>
            </a:bodyPr>
            <a:lstStyle/>
            <a:p>
              <a:pPr algn="r">
                <a:defRPr/>
              </a:pPr>
              <a:r>
                <a:rPr lang="zh-CN" altLang="en-US" b="1" dirty="0">
                  <a:solidFill>
                    <a:schemeClr val="accent1"/>
                  </a:solidFill>
                  <a:latin typeface="黑体" panose="02010609060101010101" pitchFamily="49" charset="-122"/>
                  <a:ea typeface="黑体" panose="02010609060101010101" pitchFamily="49" charset="-122"/>
                </a:rPr>
                <a:t>多渠道整合</a:t>
              </a:r>
            </a:p>
          </p:txBody>
        </p:sp>
        <p:sp>
          <p:nvSpPr>
            <p:cNvPr id="76" name="文本框 155">
              <a:extLst>
                <a:ext uri="{FF2B5EF4-FFF2-40B4-BE49-F238E27FC236}">
                  <a16:creationId xmlns:a16="http://schemas.microsoft.com/office/drawing/2014/main" id="{E00E02FA-CE02-8B44-8C50-A65DBB23863B}"/>
                </a:ext>
              </a:extLst>
            </p:cNvPr>
            <p:cNvSpPr txBox="1"/>
            <p:nvPr/>
          </p:nvSpPr>
          <p:spPr bwMode="auto">
            <a:xfrm>
              <a:off x="1118870" y="5153424"/>
              <a:ext cx="2791180" cy="898964"/>
            </a:xfrm>
            <a:prstGeom prst="rect">
              <a:avLst/>
            </a:prstGeom>
            <a:noFill/>
          </p:spPr>
          <p:txBody>
            <a:bodyPr wrap="square">
              <a:spAutoFit/>
            </a:bodyPr>
            <a:lstStyle/>
            <a:p>
              <a:pPr algn="r">
                <a:lnSpc>
                  <a:spcPct val="114000"/>
                </a:lnSpc>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礼品卡券、更低折扣、更多积分等营销触达，及数据监测、效果分析</a:t>
              </a:r>
            </a:p>
          </p:txBody>
        </p:sp>
        <p:sp>
          <p:nvSpPr>
            <p:cNvPr id="77" name="文本框 156">
              <a:extLst>
                <a:ext uri="{FF2B5EF4-FFF2-40B4-BE49-F238E27FC236}">
                  <a16:creationId xmlns:a16="http://schemas.microsoft.com/office/drawing/2014/main" id="{6DD138BC-B3E0-8449-9B79-3BD383BA38AB}"/>
                </a:ext>
              </a:extLst>
            </p:cNvPr>
            <p:cNvSpPr txBox="1"/>
            <p:nvPr/>
          </p:nvSpPr>
          <p:spPr bwMode="auto">
            <a:xfrm>
              <a:off x="1220444" y="4762244"/>
              <a:ext cx="2676848" cy="369333"/>
            </a:xfrm>
            <a:prstGeom prst="rect">
              <a:avLst/>
            </a:prstGeom>
            <a:noFill/>
          </p:spPr>
          <p:txBody>
            <a:bodyPr wrap="square">
              <a:spAutoFit/>
            </a:bodyPr>
            <a:lstStyle/>
            <a:p>
              <a:pPr algn="r">
                <a:defRPr/>
              </a:pPr>
              <a:r>
                <a:rPr lang="zh-CN" altLang="en-US" b="1" dirty="0">
                  <a:solidFill>
                    <a:schemeClr val="accent3"/>
                  </a:solidFill>
                  <a:latin typeface="黑体" panose="02010609060101010101" pitchFamily="49" charset="-122"/>
                  <a:ea typeface="黑体" panose="02010609060101010101" pitchFamily="49" charset="-122"/>
                </a:rPr>
                <a:t>精细化运营</a:t>
              </a:r>
            </a:p>
          </p:txBody>
        </p:sp>
        <p:grpSp>
          <p:nvGrpSpPr>
            <p:cNvPr id="78" name="组合 77">
              <a:extLst>
                <a:ext uri="{FF2B5EF4-FFF2-40B4-BE49-F238E27FC236}">
                  <a16:creationId xmlns:a16="http://schemas.microsoft.com/office/drawing/2014/main" id="{8132DA21-C30F-B04B-B7F6-9518BB3682B0}"/>
                </a:ext>
              </a:extLst>
            </p:cNvPr>
            <p:cNvGrpSpPr/>
            <p:nvPr/>
          </p:nvGrpSpPr>
          <p:grpSpPr>
            <a:xfrm>
              <a:off x="3697564" y="1406332"/>
              <a:ext cx="4796873" cy="4279844"/>
              <a:chOff x="3297620" y="1406332"/>
              <a:chExt cx="4796873" cy="4279844"/>
            </a:xfrm>
          </p:grpSpPr>
          <p:grpSp>
            <p:nvGrpSpPr>
              <p:cNvPr id="79" name="组合 157">
                <a:extLst>
                  <a:ext uri="{FF2B5EF4-FFF2-40B4-BE49-F238E27FC236}">
                    <a16:creationId xmlns:a16="http://schemas.microsoft.com/office/drawing/2014/main" id="{F05F400D-BA5E-AA45-9785-98DEA012F737}"/>
                  </a:ext>
                </a:extLst>
              </p:cNvPr>
              <p:cNvGrpSpPr/>
              <p:nvPr/>
            </p:nvGrpSpPr>
            <p:grpSpPr>
              <a:xfrm>
                <a:off x="5362026" y="3350946"/>
                <a:ext cx="460587" cy="394948"/>
                <a:chOff x="3546346" y="2339026"/>
                <a:chExt cx="897787" cy="769842"/>
              </a:xfrm>
              <a:solidFill>
                <a:schemeClr val="bg1">
                  <a:lumMod val="50000"/>
                </a:schemeClr>
              </a:solidFill>
              <a:effectLst>
                <a:reflection blurRad="6350" stA="52000" endA="300" endPos="35000" dir="5400000" sy="-100000" algn="bl" rotWithShape="0"/>
              </a:effectLst>
            </p:grpSpPr>
            <p:sp>
              <p:nvSpPr>
                <p:cNvPr id="121" name="Rectangle 227">
                  <a:extLst>
                    <a:ext uri="{FF2B5EF4-FFF2-40B4-BE49-F238E27FC236}">
                      <a16:creationId xmlns:a16="http://schemas.microsoft.com/office/drawing/2014/main" id="{FAD89AAF-D5E2-3A4E-AB59-911B96123D7C}"/>
                    </a:ext>
                  </a:extLst>
                </p:cNvPr>
                <p:cNvSpPr>
                  <a:spLocks noChangeArrowheads="1"/>
                </p:cNvSpPr>
                <p:nvPr/>
              </p:nvSpPr>
              <p:spPr bwMode="auto">
                <a:xfrm>
                  <a:off x="3561526" y="3077423"/>
                  <a:ext cx="882607" cy="3144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22" name="Freeform 228">
                  <a:extLst>
                    <a:ext uri="{FF2B5EF4-FFF2-40B4-BE49-F238E27FC236}">
                      <a16:creationId xmlns:a16="http://schemas.microsoft.com/office/drawing/2014/main" id="{623A50E5-87D3-134D-B11C-5B395D76FBFE}"/>
                    </a:ext>
                  </a:extLst>
                </p:cNvPr>
                <p:cNvSpPr/>
                <p:nvPr/>
              </p:nvSpPr>
              <p:spPr bwMode="auto">
                <a:xfrm>
                  <a:off x="3617909" y="2844302"/>
                  <a:ext cx="125777" cy="210351"/>
                </a:xfrm>
                <a:custGeom>
                  <a:avLst/>
                  <a:gdLst>
                    <a:gd name="T0" fmla="*/ 6 w 49"/>
                    <a:gd name="T1" fmla="*/ 82 h 82"/>
                    <a:gd name="T2" fmla="*/ 43 w 49"/>
                    <a:gd name="T3" fmla="*/ 82 h 82"/>
                    <a:gd name="T4" fmla="*/ 49 w 49"/>
                    <a:gd name="T5" fmla="*/ 76 h 82"/>
                    <a:gd name="T6" fmla="*/ 49 w 49"/>
                    <a:gd name="T7" fmla="*/ 0 h 82"/>
                    <a:gd name="T8" fmla="*/ 0 w 49"/>
                    <a:gd name="T9" fmla="*/ 49 h 82"/>
                    <a:gd name="T10" fmla="*/ 0 w 49"/>
                    <a:gd name="T11" fmla="*/ 76 h 82"/>
                    <a:gd name="T12" fmla="*/ 6 w 49"/>
                    <a:gd name="T13" fmla="*/ 82 h 82"/>
                  </a:gdLst>
                  <a:ahLst/>
                  <a:cxnLst>
                    <a:cxn ang="0">
                      <a:pos x="T0" y="T1"/>
                    </a:cxn>
                    <a:cxn ang="0">
                      <a:pos x="T2" y="T3"/>
                    </a:cxn>
                    <a:cxn ang="0">
                      <a:pos x="T4" y="T5"/>
                    </a:cxn>
                    <a:cxn ang="0">
                      <a:pos x="T6" y="T7"/>
                    </a:cxn>
                    <a:cxn ang="0">
                      <a:pos x="T8" y="T9"/>
                    </a:cxn>
                    <a:cxn ang="0">
                      <a:pos x="T10" y="T11"/>
                    </a:cxn>
                    <a:cxn ang="0">
                      <a:pos x="T12" y="T13"/>
                    </a:cxn>
                  </a:cxnLst>
                  <a:rect l="0" t="0" r="r" b="b"/>
                  <a:pathLst>
                    <a:path w="49" h="82">
                      <a:moveTo>
                        <a:pt x="6" y="82"/>
                      </a:moveTo>
                      <a:cubicBezTo>
                        <a:pt x="43" y="82"/>
                        <a:pt x="43" y="82"/>
                        <a:pt x="43" y="82"/>
                      </a:cubicBezTo>
                      <a:cubicBezTo>
                        <a:pt x="46" y="82"/>
                        <a:pt x="49" y="79"/>
                        <a:pt x="49" y="76"/>
                      </a:cubicBezTo>
                      <a:cubicBezTo>
                        <a:pt x="49" y="0"/>
                        <a:pt x="49" y="0"/>
                        <a:pt x="49" y="0"/>
                      </a:cubicBezTo>
                      <a:cubicBezTo>
                        <a:pt x="0" y="49"/>
                        <a:pt x="0" y="49"/>
                        <a:pt x="0" y="49"/>
                      </a:cubicBezTo>
                      <a:cubicBezTo>
                        <a:pt x="0" y="76"/>
                        <a:pt x="0" y="76"/>
                        <a:pt x="0" y="76"/>
                      </a:cubicBezTo>
                      <a:cubicBezTo>
                        <a:pt x="0" y="79"/>
                        <a:pt x="3" y="82"/>
                        <a:pt x="6" y="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23" name="Freeform 229">
                  <a:extLst>
                    <a:ext uri="{FF2B5EF4-FFF2-40B4-BE49-F238E27FC236}">
                      <a16:creationId xmlns:a16="http://schemas.microsoft.com/office/drawing/2014/main" id="{9C4EC420-B5E5-CD46-8FE8-D84C883C88F5}"/>
                    </a:ext>
                  </a:extLst>
                </p:cNvPr>
                <p:cNvSpPr/>
                <p:nvPr/>
              </p:nvSpPr>
              <p:spPr bwMode="auto">
                <a:xfrm>
                  <a:off x="3779467" y="2682744"/>
                  <a:ext cx="122524" cy="371910"/>
                </a:xfrm>
                <a:custGeom>
                  <a:avLst/>
                  <a:gdLst>
                    <a:gd name="T0" fmla="*/ 5 w 48"/>
                    <a:gd name="T1" fmla="*/ 145 h 145"/>
                    <a:gd name="T2" fmla="*/ 43 w 48"/>
                    <a:gd name="T3" fmla="*/ 145 h 145"/>
                    <a:gd name="T4" fmla="*/ 48 w 48"/>
                    <a:gd name="T5" fmla="*/ 139 h 145"/>
                    <a:gd name="T6" fmla="*/ 48 w 48"/>
                    <a:gd name="T7" fmla="*/ 0 h 145"/>
                    <a:gd name="T8" fmla="*/ 0 w 48"/>
                    <a:gd name="T9" fmla="*/ 49 h 145"/>
                    <a:gd name="T10" fmla="*/ 0 w 48"/>
                    <a:gd name="T11" fmla="*/ 139 h 145"/>
                    <a:gd name="T12" fmla="*/ 5 w 48"/>
                    <a:gd name="T13" fmla="*/ 145 h 145"/>
                  </a:gdLst>
                  <a:ahLst/>
                  <a:cxnLst>
                    <a:cxn ang="0">
                      <a:pos x="T0" y="T1"/>
                    </a:cxn>
                    <a:cxn ang="0">
                      <a:pos x="T2" y="T3"/>
                    </a:cxn>
                    <a:cxn ang="0">
                      <a:pos x="T4" y="T5"/>
                    </a:cxn>
                    <a:cxn ang="0">
                      <a:pos x="T6" y="T7"/>
                    </a:cxn>
                    <a:cxn ang="0">
                      <a:pos x="T8" y="T9"/>
                    </a:cxn>
                    <a:cxn ang="0">
                      <a:pos x="T10" y="T11"/>
                    </a:cxn>
                    <a:cxn ang="0">
                      <a:pos x="T12" y="T13"/>
                    </a:cxn>
                  </a:cxnLst>
                  <a:rect l="0" t="0" r="r" b="b"/>
                  <a:pathLst>
                    <a:path w="48" h="145">
                      <a:moveTo>
                        <a:pt x="5" y="145"/>
                      </a:moveTo>
                      <a:cubicBezTo>
                        <a:pt x="43" y="145"/>
                        <a:pt x="43" y="145"/>
                        <a:pt x="43" y="145"/>
                      </a:cubicBezTo>
                      <a:cubicBezTo>
                        <a:pt x="46" y="145"/>
                        <a:pt x="48" y="142"/>
                        <a:pt x="48" y="139"/>
                      </a:cubicBezTo>
                      <a:cubicBezTo>
                        <a:pt x="48" y="0"/>
                        <a:pt x="48" y="0"/>
                        <a:pt x="48" y="0"/>
                      </a:cubicBezTo>
                      <a:cubicBezTo>
                        <a:pt x="0" y="49"/>
                        <a:pt x="0" y="49"/>
                        <a:pt x="0" y="49"/>
                      </a:cubicBezTo>
                      <a:cubicBezTo>
                        <a:pt x="0" y="139"/>
                        <a:pt x="0" y="139"/>
                        <a:pt x="0" y="139"/>
                      </a:cubicBezTo>
                      <a:cubicBezTo>
                        <a:pt x="0" y="142"/>
                        <a:pt x="2" y="145"/>
                        <a:pt x="5" y="14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24" name="Freeform 230">
                  <a:extLst>
                    <a:ext uri="{FF2B5EF4-FFF2-40B4-BE49-F238E27FC236}">
                      <a16:creationId xmlns:a16="http://schemas.microsoft.com/office/drawing/2014/main" id="{08BEC926-200D-7845-81CD-EE897F13236B}"/>
                    </a:ext>
                  </a:extLst>
                </p:cNvPr>
                <p:cNvSpPr/>
                <p:nvPr/>
              </p:nvSpPr>
              <p:spPr bwMode="auto">
                <a:xfrm>
                  <a:off x="3938857" y="2713104"/>
                  <a:ext cx="124693" cy="341550"/>
                </a:xfrm>
                <a:custGeom>
                  <a:avLst/>
                  <a:gdLst>
                    <a:gd name="T0" fmla="*/ 22 w 49"/>
                    <a:gd name="T1" fmla="*/ 22 h 133"/>
                    <a:gd name="T2" fmla="*/ 0 w 49"/>
                    <a:gd name="T3" fmla="*/ 0 h 133"/>
                    <a:gd name="T4" fmla="*/ 0 w 49"/>
                    <a:gd name="T5" fmla="*/ 127 h 133"/>
                    <a:gd name="T6" fmla="*/ 6 w 49"/>
                    <a:gd name="T7" fmla="*/ 133 h 133"/>
                    <a:gd name="T8" fmla="*/ 43 w 49"/>
                    <a:gd name="T9" fmla="*/ 133 h 133"/>
                    <a:gd name="T10" fmla="*/ 49 w 49"/>
                    <a:gd name="T11" fmla="*/ 127 h 133"/>
                    <a:gd name="T12" fmla="*/ 49 w 49"/>
                    <a:gd name="T13" fmla="*/ 26 h 133"/>
                    <a:gd name="T14" fmla="*/ 38 w 49"/>
                    <a:gd name="T15" fmla="*/ 29 h 133"/>
                    <a:gd name="T16" fmla="*/ 22 w 49"/>
                    <a:gd name="T17" fmla="*/ 2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3">
                      <a:moveTo>
                        <a:pt x="22" y="22"/>
                      </a:moveTo>
                      <a:cubicBezTo>
                        <a:pt x="0" y="0"/>
                        <a:pt x="0" y="0"/>
                        <a:pt x="0" y="0"/>
                      </a:cubicBezTo>
                      <a:cubicBezTo>
                        <a:pt x="0" y="127"/>
                        <a:pt x="0" y="127"/>
                        <a:pt x="0" y="127"/>
                      </a:cubicBezTo>
                      <a:cubicBezTo>
                        <a:pt x="0" y="130"/>
                        <a:pt x="3" y="133"/>
                        <a:pt x="6" y="133"/>
                      </a:cubicBezTo>
                      <a:cubicBezTo>
                        <a:pt x="43" y="133"/>
                        <a:pt x="43" y="133"/>
                        <a:pt x="43" y="133"/>
                      </a:cubicBezTo>
                      <a:cubicBezTo>
                        <a:pt x="46" y="133"/>
                        <a:pt x="49" y="130"/>
                        <a:pt x="49" y="127"/>
                      </a:cubicBezTo>
                      <a:cubicBezTo>
                        <a:pt x="49" y="26"/>
                        <a:pt x="49" y="26"/>
                        <a:pt x="49" y="26"/>
                      </a:cubicBezTo>
                      <a:cubicBezTo>
                        <a:pt x="46" y="28"/>
                        <a:pt x="42" y="29"/>
                        <a:pt x="38" y="29"/>
                      </a:cubicBezTo>
                      <a:cubicBezTo>
                        <a:pt x="32" y="29"/>
                        <a:pt x="27" y="26"/>
                        <a:pt x="22"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25" name="Freeform 231">
                  <a:extLst>
                    <a:ext uri="{FF2B5EF4-FFF2-40B4-BE49-F238E27FC236}">
                      <a16:creationId xmlns:a16="http://schemas.microsoft.com/office/drawing/2014/main" id="{69BEBB05-7C48-9741-8220-27D31AF7332E}"/>
                    </a:ext>
                  </a:extLst>
                </p:cNvPr>
                <p:cNvSpPr/>
                <p:nvPr/>
              </p:nvSpPr>
              <p:spPr bwMode="auto">
                <a:xfrm>
                  <a:off x="4100415" y="2624193"/>
                  <a:ext cx="122524" cy="430461"/>
                </a:xfrm>
                <a:custGeom>
                  <a:avLst/>
                  <a:gdLst>
                    <a:gd name="T0" fmla="*/ 5 w 48"/>
                    <a:gd name="T1" fmla="*/ 168 h 168"/>
                    <a:gd name="T2" fmla="*/ 43 w 48"/>
                    <a:gd name="T3" fmla="*/ 168 h 168"/>
                    <a:gd name="T4" fmla="*/ 48 w 48"/>
                    <a:gd name="T5" fmla="*/ 162 h 168"/>
                    <a:gd name="T6" fmla="*/ 48 w 48"/>
                    <a:gd name="T7" fmla="*/ 0 h 168"/>
                    <a:gd name="T8" fmla="*/ 0 w 48"/>
                    <a:gd name="T9" fmla="*/ 48 h 168"/>
                    <a:gd name="T10" fmla="*/ 0 w 48"/>
                    <a:gd name="T11" fmla="*/ 162 h 168"/>
                    <a:gd name="T12" fmla="*/ 5 w 48"/>
                    <a:gd name="T13" fmla="*/ 168 h 168"/>
                  </a:gdLst>
                  <a:ahLst/>
                  <a:cxnLst>
                    <a:cxn ang="0">
                      <a:pos x="T0" y="T1"/>
                    </a:cxn>
                    <a:cxn ang="0">
                      <a:pos x="T2" y="T3"/>
                    </a:cxn>
                    <a:cxn ang="0">
                      <a:pos x="T4" y="T5"/>
                    </a:cxn>
                    <a:cxn ang="0">
                      <a:pos x="T6" y="T7"/>
                    </a:cxn>
                    <a:cxn ang="0">
                      <a:pos x="T8" y="T9"/>
                    </a:cxn>
                    <a:cxn ang="0">
                      <a:pos x="T10" y="T11"/>
                    </a:cxn>
                    <a:cxn ang="0">
                      <a:pos x="T12" y="T13"/>
                    </a:cxn>
                  </a:cxnLst>
                  <a:rect l="0" t="0" r="r" b="b"/>
                  <a:pathLst>
                    <a:path w="48" h="168">
                      <a:moveTo>
                        <a:pt x="5" y="168"/>
                      </a:moveTo>
                      <a:cubicBezTo>
                        <a:pt x="43" y="168"/>
                        <a:pt x="43" y="168"/>
                        <a:pt x="43" y="168"/>
                      </a:cubicBezTo>
                      <a:cubicBezTo>
                        <a:pt x="46" y="168"/>
                        <a:pt x="48" y="165"/>
                        <a:pt x="48" y="162"/>
                      </a:cubicBezTo>
                      <a:cubicBezTo>
                        <a:pt x="48" y="0"/>
                        <a:pt x="48" y="0"/>
                        <a:pt x="48" y="0"/>
                      </a:cubicBezTo>
                      <a:cubicBezTo>
                        <a:pt x="0" y="48"/>
                        <a:pt x="0" y="48"/>
                        <a:pt x="0" y="48"/>
                      </a:cubicBezTo>
                      <a:cubicBezTo>
                        <a:pt x="0" y="162"/>
                        <a:pt x="0" y="162"/>
                        <a:pt x="0" y="162"/>
                      </a:cubicBezTo>
                      <a:cubicBezTo>
                        <a:pt x="0" y="165"/>
                        <a:pt x="2" y="168"/>
                        <a:pt x="5"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26" name="Freeform 232">
                  <a:extLst>
                    <a:ext uri="{FF2B5EF4-FFF2-40B4-BE49-F238E27FC236}">
                      <a16:creationId xmlns:a16="http://schemas.microsoft.com/office/drawing/2014/main" id="{63AFF8E3-659C-7545-A269-9CA12D0DB0CD}"/>
                    </a:ext>
                  </a:extLst>
                </p:cNvPr>
                <p:cNvSpPr/>
                <p:nvPr/>
              </p:nvSpPr>
              <p:spPr bwMode="auto">
                <a:xfrm>
                  <a:off x="4258721" y="2513596"/>
                  <a:ext cx="125777" cy="541058"/>
                </a:xfrm>
                <a:custGeom>
                  <a:avLst/>
                  <a:gdLst>
                    <a:gd name="T0" fmla="*/ 29 w 49"/>
                    <a:gd name="T1" fmla="*/ 0 h 211"/>
                    <a:gd name="T2" fmla="*/ 0 w 49"/>
                    <a:gd name="T3" fmla="*/ 29 h 211"/>
                    <a:gd name="T4" fmla="*/ 0 w 49"/>
                    <a:gd name="T5" fmla="*/ 205 h 211"/>
                    <a:gd name="T6" fmla="*/ 6 w 49"/>
                    <a:gd name="T7" fmla="*/ 211 h 211"/>
                    <a:gd name="T8" fmla="*/ 43 w 49"/>
                    <a:gd name="T9" fmla="*/ 211 h 211"/>
                    <a:gd name="T10" fmla="*/ 49 w 49"/>
                    <a:gd name="T11" fmla="*/ 205 h 211"/>
                    <a:gd name="T12" fmla="*/ 49 w 49"/>
                    <a:gd name="T13" fmla="*/ 22 h 211"/>
                    <a:gd name="T14" fmla="*/ 29 w 49"/>
                    <a:gd name="T15" fmla="*/ 0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211">
                      <a:moveTo>
                        <a:pt x="29" y="0"/>
                      </a:moveTo>
                      <a:cubicBezTo>
                        <a:pt x="0" y="29"/>
                        <a:pt x="0" y="29"/>
                        <a:pt x="0" y="29"/>
                      </a:cubicBezTo>
                      <a:cubicBezTo>
                        <a:pt x="0" y="205"/>
                        <a:pt x="0" y="205"/>
                        <a:pt x="0" y="205"/>
                      </a:cubicBezTo>
                      <a:cubicBezTo>
                        <a:pt x="0" y="208"/>
                        <a:pt x="3" y="211"/>
                        <a:pt x="6" y="211"/>
                      </a:cubicBezTo>
                      <a:cubicBezTo>
                        <a:pt x="43" y="211"/>
                        <a:pt x="43" y="211"/>
                        <a:pt x="43" y="211"/>
                      </a:cubicBezTo>
                      <a:cubicBezTo>
                        <a:pt x="46" y="211"/>
                        <a:pt x="49" y="208"/>
                        <a:pt x="49" y="205"/>
                      </a:cubicBezTo>
                      <a:cubicBezTo>
                        <a:pt x="49" y="22"/>
                        <a:pt x="49" y="22"/>
                        <a:pt x="49" y="22"/>
                      </a:cubicBezTo>
                      <a:cubicBezTo>
                        <a:pt x="38" y="21"/>
                        <a:pt x="29" y="12"/>
                        <a:pt x="2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27" name="Freeform 233">
                  <a:extLst>
                    <a:ext uri="{FF2B5EF4-FFF2-40B4-BE49-F238E27FC236}">
                      <a16:creationId xmlns:a16="http://schemas.microsoft.com/office/drawing/2014/main" id="{57907EE7-5764-3C47-BB83-C18F5F026D3C}"/>
                    </a:ext>
                  </a:extLst>
                </p:cNvPr>
                <p:cNvSpPr/>
                <p:nvPr/>
              </p:nvSpPr>
              <p:spPr bwMode="auto">
                <a:xfrm>
                  <a:off x="3546346" y="2339026"/>
                  <a:ext cx="871764" cy="610452"/>
                </a:xfrm>
                <a:custGeom>
                  <a:avLst/>
                  <a:gdLst>
                    <a:gd name="T0" fmla="*/ 20 w 340"/>
                    <a:gd name="T1" fmla="*/ 234 h 238"/>
                    <a:gd name="T2" fmla="*/ 140 w 340"/>
                    <a:gd name="T3" fmla="*/ 113 h 238"/>
                    <a:gd name="T4" fmla="*/ 183 w 340"/>
                    <a:gd name="T5" fmla="*/ 156 h 238"/>
                    <a:gd name="T6" fmla="*/ 199 w 340"/>
                    <a:gd name="T7" fmla="*/ 156 h 238"/>
                    <a:gd name="T8" fmla="*/ 318 w 340"/>
                    <a:gd name="T9" fmla="*/ 37 h 238"/>
                    <a:gd name="T10" fmla="*/ 318 w 340"/>
                    <a:gd name="T11" fmla="*/ 64 h 238"/>
                    <a:gd name="T12" fmla="*/ 329 w 340"/>
                    <a:gd name="T13" fmla="*/ 75 h 238"/>
                    <a:gd name="T14" fmla="*/ 340 w 340"/>
                    <a:gd name="T15" fmla="*/ 64 h 238"/>
                    <a:gd name="T16" fmla="*/ 340 w 340"/>
                    <a:gd name="T17" fmla="*/ 11 h 238"/>
                    <a:gd name="T18" fmla="*/ 337 w 340"/>
                    <a:gd name="T19" fmla="*/ 3 h 238"/>
                    <a:gd name="T20" fmla="*/ 329 w 340"/>
                    <a:gd name="T21" fmla="*/ 0 h 238"/>
                    <a:gd name="T22" fmla="*/ 276 w 340"/>
                    <a:gd name="T23" fmla="*/ 0 h 238"/>
                    <a:gd name="T24" fmla="*/ 265 w 340"/>
                    <a:gd name="T25" fmla="*/ 11 h 238"/>
                    <a:gd name="T26" fmla="*/ 276 w 340"/>
                    <a:gd name="T27" fmla="*/ 22 h 238"/>
                    <a:gd name="T28" fmla="*/ 302 w 340"/>
                    <a:gd name="T29" fmla="*/ 22 h 238"/>
                    <a:gd name="T30" fmla="*/ 191 w 340"/>
                    <a:gd name="T31" fmla="*/ 133 h 238"/>
                    <a:gd name="T32" fmla="*/ 148 w 340"/>
                    <a:gd name="T33" fmla="*/ 90 h 238"/>
                    <a:gd name="T34" fmla="*/ 133 w 340"/>
                    <a:gd name="T35" fmla="*/ 90 h 238"/>
                    <a:gd name="T36" fmla="*/ 4 w 340"/>
                    <a:gd name="T37" fmla="*/ 219 h 238"/>
                    <a:gd name="T38" fmla="*/ 4 w 340"/>
                    <a:gd name="T39" fmla="*/ 234 h 238"/>
                    <a:gd name="T40" fmla="*/ 20 w 340"/>
                    <a:gd name="T41" fmla="*/ 23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40" h="238">
                      <a:moveTo>
                        <a:pt x="20" y="234"/>
                      </a:moveTo>
                      <a:cubicBezTo>
                        <a:pt x="140" y="113"/>
                        <a:pt x="140" y="113"/>
                        <a:pt x="140" y="113"/>
                      </a:cubicBezTo>
                      <a:cubicBezTo>
                        <a:pt x="183" y="156"/>
                        <a:pt x="183" y="156"/>
                        <a:pt x="183" y="156"/>
                      </a:cubicBezTo>
                      <a:cubicBezTo>
                        <a:pt x="188" y="160"/>
                        <a:pt x="195" y="160"/>
                        <a:pt x="199" y="156"/>
                      </a:cubicBezTo>
                      <a:cubicBezTo>
                        <a:pt x="318" y="37"/>
                        <a:pt x="318" y="37"/>
                        <a:pt x="318" y="37"/>
                      </a:cubicBezTo>
                      <a:cubicBezTo>
                        <a:pt x="318" y="64"/>
                        <a:pt x="318" y="64"/>
                        <a:pt x="318" y="64"/>
                      </a:cubicBezTo>
                      <a:cubicBezTo>
                        <a:pt x="318" y="70"/>
                        <a:pt x="323" y="75"/>
                        <a:pt x="329" y="75"/>
                      </a:cubicBezTo>
                      <a:cubicBezTo>
                        <a:pt x="335" y="75"/>
                        <a:pt x="340" y="70"/>
                        <a:pt x="340" y="64"/>
                      </a:cubicBezTo>
                      <a:cubicBezTo>
                        <a:pt x="340" y="11"/>
                        <a:pt x="340" y="11"/>
                        <a:pt x="340" y="11"/>
                      </a:cubicBezTo>
                      <a:cubicBezTo>
                        <a:pt x="340" y="8"/>
                        <a:pt x="339" y="5"/>
                        <a:pt x="337" y="3"/>
                      </a:cubicBezTo>
                      <a:cubicBezTo>
                        <a:pt x="335" y="1"/>
                        <a:pt x="332" y="0"/>
                        <a:pt x="329" y="0"/>
                      </a:cubicBezTo>
                      <a:cubicBezTo>
                        <a:pt x="276" y="0"/>
                        <a:pt x="276" y="0"/>
                        <a:pt x="276" y="0"/>
                      </a:cubicBezTo>
                      <a:cubicBezTo>
                        <a:pt x="270" y="0"/>
                        <a:pt x="265" y="4"/>
                        <a:pt x="265" y="11"/>
                      </a:cubicBezTo>
                      <a:cubicBezTo>
                        <a:pt x="265" y="17"/>
                        <a:pt x="270" y="22"/>
                        <a:pt x="276" y="22"/>
                      </a:cubicBezTo>
                      <a:cubicBezTo>
                        <a:pt x="302" y="22"/>
                        <a:pt x="302" y="22"/>
                        <a:pt x="302" y="22"/>
                      </a:cubicBezTo>
                      <a:cubicBezTo>
                        <a:pt x="191" y="133"/>
                        <a:pt x="191" y="133"/>
                        <a:pt x="191" y="133"/>
                      </a:cubicBezTo>
                      <a:cubicBezTo>
                        <a:pt x="148" y="90"/>
                        <a:pt x="148" y="90"/>
                        <a:pt x="148" y="90"/>
                      </a:cubicBezTo>
                      <a:cubicBezTo>
                        <a:pt x="144" y="86"/>
                        <a:pt x="137" y="86"/>
                        <a:pt x="133" y="90"/>
                      </a:cubicBezTo>
                      <a:cubicBezTo>
                        <a:pt x="4" y="219"/>
                        <a:pt x="4" y="219"/>
                        <a:pt x="4" y="219"/>
                      </a:cubicBezTo>
                      <a:cubicBezTo>
                        <a:pt x="0" y="223"/>
                        <a:pt x="0" y="230"/>
                        <a:pt x="4" y="234"/>
                      </a:cubicBezTo>
                      <a:cubicBezTo>
                        <a:pt x="8" y="238"/>
                        <a:pt x="15" y="238"/>
                        <a:pt x="20" y="2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pPr>
                    <a:defRPr/>
                  </a:pPr>
                  <a:endParaRPr lang="zh-CN" altLang="en-US" dirty="0">
                    <a:solidFill>
                      <a:srgbClr val="FFFFFF"/>
                    </a:solidFill>
                    <a:latin typeface="黑体" panose="02010609060101010101" pitchFamily="49" charset="-122"/>
                    <a:ea typeface="黑体" panose="02010609060101010101" pitchFamily="49" charset="-122"/>
                  </a:endParaRPr>
                </a:p>
              </p:txBody>
            </p:sp>
          </p:grpSp>
          <p:grpSp>
            <p:nvGrpSpPr>
              <p:cNvPr id="80" name="组合 28">
                <a:extLst>
                  <a:ext uri="{FF2B5EF4-FFF2-40B4-BE49-F238E27FC236}">
                    <a16:creationId xmlns:a16="http://schemas.microsoft.com/office/drawing/2014/main" id="{1F600E5F-AD64-CA4E-863C-5F11504F20AD}"/>
                  </a:ext>
                </a:extLst>
              </p:cNvPr>
              <p:cNvGrpSpPr/>
              <p:nvPr/>
            </p:nvGrpSpPr>
            <p:grpSpPr>
              <a:xfrm>
                <a:off x="3297620" y="1519514"/>
                <a:ext cx="4020275" cy="4087141"/>
                <a:chOff x="4076701" y="1384898"/>
                <a:chExt cx="4021322" cy="4088205"/>
              </a:xfrm>
              <a:effectLst>
                <a:outerShdw blurRad="152400" dist="88900" dir="2700000" sx="99000" sy="99000" algn="tl" rotWithShape="0">
                  <a:prstClr val="black">
                    <a:alpha val="20000"/>
                  </a:prstClr>
                </a:outerShdw>
              </a:effectLst>
            </p:grpSpPr>
            <p:sp>
              <p:nvSpPr>
                <p:cNvPr id="118" name="任意多边形 24">
                  <a:extLst>
                    <a:ext uri="{FF2B5EF4-FFF2-40B4-BE49-F238E27FC236}">
                      <a16:creationId xmlns:a16="http://schemas.microsoft.com/office/drawing/2014/main" id="{3E4EEC03-2BCD-684A-892C-F11803DBB948}"/>
                    </a:ext>
                  </a:extLst>
                </p:cNvPr>
                <p:cNvSpPr/>
                <p:nvPr/>
              </p:nvSpPr>
              <p:spPr>
                <a:xfrm>
                  <a:off x="4076701" y="2446530"/>
                  <a:ext cx="2026434" cy="1964942"/>
                </a:xfrm>
                <a:custGeom>
                  <a:avLst/>
                  <a:gdLst>
                    <a:gd name="connsiteX0" fmla="*/ 648884 w 2026434"/>
                    <a:gd name="connsiteY0" fmla="*/ 0 h 1964942"/>
                    <a:gd name="connsiteX1" fmla="*/ 1551718 w 2026434"/>
                    <a:gd name="connsiteY1" fmla="*/ 229 h 1964942"/>
                    <a:gd name="connsiteX2" fmla="*/ 1724865 w 2026434"/>
                    <a:gd name="connsiteY2" fmla="*/ 100196 h 1964942"/>
                    <a:gd name="connsiteX3" fmla="*/ 1985955 w 2026434"/>
                    <a:gd name="connsiteY3" fmla="*/ 552154 h 1964942"/>
                    <a:gd name="connsiteX4" fmla="*/ 2016766 w 2026434"/>
                    <a:gd name="connsiteY4" fmla="*/ 605484 h 1964942"/>
                    <a:gd name="connsiteX5" fmla="*/ 1976958 w 2026434"/>
                    <a:gd name="connsiteY5" fmla="*/ 638328 h 1964942"/>
                    <a:gd name="connsiteX6" fmla="*/ 1839723 w 2026434"/>
                    <a:gd name="connsiteY6" fmla="*/ 969642 h 1964942"/>
                    <a:gd name="connsiteX7" fmla="*/ 1976958 w 2026434"/>
                    <a:gd name="connsiteY7" fmla="*/ 1300955 h 1964942"/>
                    <a:gd name="connsiteX8" fmla="*/ 2026434 w 2026434"/>
                    <a:gd name="connsiteY8" fmla="*/ 1341779 h 1964942"/>
                    <a:gd name="connsiteX9" fmla="*/ 1966837 w 2026434"/>
                    <a:gd name="connsiteY9" fmla="*/ 1445004 h 1964942"/>
                    <a:gd name="connsiteX10" fmla="*/ 1724816 w 2026434"/>
                    <a:gd name="connsiteY10" fmla="*/ 1864201 h 1964942"/>
                    <a:gd name="connsiteX11" fmla="*/ 1551222 w 2026434"/>
                    <a:gd name="connsiteY11" fmla="*/ 1964942 h 1964942"/>
                    <a:gd name="connsiteX12" fmla="*/ 648386 w 2026434"/>
                    <a:gd name="connsiteY12" fmla="*/ 1964713 h 1964942"/>
                    <a:gd name="connsiteX13" fmla="*/ 475240 w 2026434"/>
                    <a:gd name="connsiteY13" fmla="*/ 1864748 h 1964942"/>
                    <a:gd name="connsiteX14" fmla="*/ 23624 w 2026434"/>
                    <a:gd name="connsiteY14" fmla="*/ 1082984 h 1964942"/>
                    <a:gd name="connsiteX15" fmla="*/ 24071 w 2026434"/>
                    <a:gd name="connsiteY15" fmla="*/ 882276 h 1964942"/>
                    <a:gd name="connsiteX16" fmla="*/ 475291 w 2026434"/>
                    <a:gd name="connsiteY16" fmla="*/ 100743 h 1964942"/>
                    <a:gd name="connsiteX17" fmla="*/ 648884 w 2026434"/>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26434" h="1964942">
                      <a:moveTo>
                        <a:pt x="648884" y="0"/>
                      </a:moveTo>
                      <a:cubicBezTo>
                        <a:pt x="1551718" y="229"/>
                        <a:pt x="1551718" y="229"/>
                        <a:pt x="1551718" y="229"/>
                      </a:cubicBezTo>
                      <a:cubicBezTo>
                        <a:pt x="1614503" y="1124"/>
                        <a:pt x="1692699" y="46270"/>
                        <a:pt x="1724865" y="100196"/>
                      </a:cubicBezTo>
                      <a:cubicBezTo>
                        <a:pt x="1837770" y="295637"/>
                        <a:pt x="1922447" y="442218"/>
                        <a:pt x="1985955" y="552154"/>
                      </a:cubicBezTo>
                      <a:lnTo>
                        <a:pt x="2016766" y="605484"/>
                      </a:lnTo>
                      <a:lnTo>
                        <a:pt x="1976958" y="638328"/>
                      </a:lnTo>
                      <a:cubicBezTo>
                        <a:pt x="1892167" y="723118"/>
                        <a:pt x="1839723" y="840256"/>
                        <a:pt x="1839723" y="969642"/>
                      </a:cubicBezTo>
                      <a:cubicBezTo>
                        <a:pt x="1839723" y="1099028"/>
                        <a:pt x="1892167" y="1216165"/>
                        <a:pt x="1976958" y="1300955"/>
                      </a:cubicBezTo>
                      <a:lnTo>
                        <a:pt x="2026434" y="1341779"/>
                      </a:lnTo>
                      <a:lnTo>
                        <a:pt x="1966837" y="1445004"/>
                      </a:lnTo>
                      <a:cubicBezTo>
                        <a:pt x="1724816" y="1864201"/>
                        <a:pt x="1724816" y="1864201"/>
                        <a:pt x="1724816" y="1864201"/>
                      </a:cubicBezTo>
                      <a:cubicBezTo>
                        <a:pt x="1692584" y="1920025"/>
                        <a:pt x="1614811" y="1964440"/>
                        <a:pt x="1551222" y="1964942"/>
                      </a:cubicBezTo>
                      <a:cubicBezTo>
                        <a:pt x="648386" y="1964713"/>
                        <a:pt x="648386" y="1964713"/>
                        <a:pt x="648386" y="1964713"/>
                      </a:cubicBezTo>
                      <a:cubicBezTo>
                        <a:pt x="584795" y="1965216"/>
                        <a:pt x="506600" y="1920070"/>
                        <a:pt x="475240" y="1864748"/>
                      </a:cubicBezTo>
                      <a:cubicBezTo>
                        <a:pt x="23624" y="1082984"/>
                        <a:pt x="23624" y="1082984"/>
                        <a:pt x="23624" y="1082984"/>
                      </a:cubicBezTo>
                      <a:cubicBezTo>
                        <a:pt x="-7738" y="1027662"/>
                        <a:pt x="-8160" y="938100"/>
                        <a:pt x="24071" y="882276"/>
                      </a:cubicBezTo>
                      <a:lnTo>
                        <a:pt x="475291" y="100743"/>
                      </a:lnTo>
                      <a:cubicBezTo>
                        <a:pt x="506715" y="46313"/>
                        <a:pt x="585293" y="503"/>
                        <a:pt x="648884"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19" name="任意多边形 27">
                  <a:extLst>
                    <a:ext uri="{FF2B5EF4-FFF2-40B4-BE49-F238E27FC236}">
                      <a16:creationId xmlns:a16="http://schemas.microsoft.com/office/drawing/2014/main" id="{4BCAF11A-6EE7-EE41-A9B5-83AAF80A1C5A}"/>
                    </a:ext>
                  </a:extLst>
                </p:cNvPr>
                <p:cNvSpPr/>
                <p:nvPr/>
              </p:nvSpPr>
              <p:spPr>
                <a:xfrm>
                  <a:off x="5898221" y="1384898"/>
                  <a:ext cx="2199801" cy="1964942"/>
                </a:xfrm>
                <a:custGeom>
                  <a:avLst/>
                  <a:gdLst>
                    <a:gd name="connsiteX0" fmla="*/ 648882 w 2199801"/>
                    <a:gd name="connsiteY0" fmla="*/ 0 h 1964942"/>
                    <a:gd name="connsiteX1" fmla="*/ 1551718 w 2199801"/>
                    <a:gd name="connsiteY1" fmla="*/ 229 h 1964942"/>
                    <a:gd name="connsiteX2" fmla="*/ 1724863 w 2199801"/>
                    <a:gd name="connsiteY2" fmla="*/ 100196 h 1964942"/>
                    <a:gd name="connsiteX3" fmla="*/ 2176480 w 2199801"/>
                    <a:gd name="connsiteY3" fmla="*/ 881958 h 1964942"/>
                    <a:gd name="connsiteX4" fmla="*/ 2176032 w 2199801"/>
                    <a:gd name="connsiteY4" fmla="*/ 1082667 h 1964942"/>
                    <a:gd name="connsiteX5" fmla="*/ 1724813 w 2199801"/>
                    <a:gd name="connsiteY5" fmla="*/ 1864201 h 1964942"/>
                    <a:gd name="connsiteX6" fmla="*/ 1551218 w 2199801"/>
                    <a:gd name="connsiteY6" fmla="*/ 1964942 h 1964942"/>
                    <a:gd name="connsiteX7" fmla="*/ 941762 w 2199801"/>
                    <a:gd name="connsiteY7" fmla="*/ 1964788 h 1964942"/>
                    <a:gd name="connsiteX8" fmla="*/ 931314 w 2199801"/>
                    <a:gd name="connsiteY8" fmla="*/ 1964785 h 1964942"/>
                    <a:gd name="connsiteX9" fmla="*/ 928498 w 2199801"/>
                    <a:gd name="connsiteY9" fmla="*/ 1936844 h 1964942"/>
                    <a:gd name="connsiteX10" fmla="*/ 469470 w 2199801"/>
                    <a:gd name="connsiteY10" fmla="*/ 1562725 h 1964942"/>
                    <a:gd name="connsiteX11" fmla="*/ 375041 w 2199801"/>
                    <a:gd name="connsiteY11" fmla="*/ 1572245 h 1964942"/>
                    <a:gd name="connsiteX12" fmla="*/ 316721 w 2199801"/>
                    <a:gd name="connsiteY12" fmla="*/ 1590348 h 1964942"/>
                    <a:gd name="connsiteX13" fmla="*/ 265859 w 2199801"/>
                    <a:gd name="connsiteY13" fmla="*/ 1502303 h 1964942"/>
                    <a:gd name="connsiteX14" fmla="*/ 23623 w 2199801"/>
                    <a:gd name="connsiteY14" fmla="*/ 1082984 h 1964942"/>
                    <a:gd name="connsiteX15" fmla="*/ 24070 w 2199801"/>
                    <a:gd name="connsiteY15" fmla="*/ 882276 h 1964942"/>
                    <a:gd name="connsiteX16" fmla="*/ 475290 w 2199801"/>
                    <a:gd name="connsiteY16" fmla="*/ 100743 h 1964942"/>
                    <a:gd name="connsiteX17" fmla="*/ 648882 w 2199801"/>
                    <a:gd name="connsiteY17" fmla="*/ 0 h 196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99801" h="1964942">
                      <a:moveTo>
                        <a:pt x="648882" y="0"/>
                      </a:moveTo>
                      <a:cubicBezTo>
                        <a:pt x="1551718" y="229"/>
                        <a:pt x="1551718" y="229"/>
                        <a:pt x="1551718" y="229"/>
                      </a:cubicBezTo>
                      <a:cubicBezTo>
                        <a:pt x="1614502" y="1124"/>
                        <a:pt x="1692697" y="46270"/>
                        <a:pt x="1724863" y="100196"/>
                      </a:cubicBezTo>
                      <a:cubicBezTo>
                        <a:pt x="2176480" y="881958"/>
                        <a:pt x="2176480" y="881958"/>
                        <a:pt x="2176480" y="881958"/>
                      </a:cubicBezTo>
                      <a:cubicBezTo>
                        <a:pt x="2207840" y="937281"/>
                        <a:pt x="2207456" y="1028239"/>
                        <a:pt x="2176032" y="1082667"/>
                      </a:cubicBezTo>
                      <a:cubicBezTo>
                        <a:pt x="1724813" y="1864201"/>
                        <a:pt x="1724813" y="1864201"/>
                        <a:pt x="1724813" y="1864201"/>
                      </a:cubicBezTo>
                      <a:cubicBezTo>
                        <a:pt x="1692584" y="1920025"/>
                        <a:pt x="1614809" y="1964441"/>
                        <a:pt x="1551218" y="1964942"/>
                      </a:cubicBezTo>
                      <a:cubicBezTo>
                        <a:pt x="1269083" y="1964870"/>
                        <a:pt x="1075114" y="1964821"/>
                        <a:pt x="941762" y="1964788"/>
                      </a:cubicBezTo>
                      <a:lnTo>
                        <a:pt x="931314" y="1964785"/>
                      </a:lnTo>
                      <a:lnTo>
                        <a:pt x="928498" y="1936844"/>
                      </a:lnTo>
                      <a:cubicBezTo>
                        <a:pt x="884808" y="1723335"/>
                        <a:pt x="695895" y="1562727"/>
                        <a:pt x="469470" y="1562725"/>
                      </a:cubicBezTo>
                      <a:cubicBezTo>
                        <a:pt x="437124" y="1562727"/>
                        <a:pt x="405542" y="1566003"/>
                        <a:pt x="375041" y="1572245"/>
                      </a:cubicBezTo>
                      <a:lnTo>
                        <a:pt x="316721" y="1590348"/>
                      </a:lnTo>
                      <a:lnTo>
                        <a:pt x="265859" y="1502303"/>
                      </a:lnTo>
                      <a:cubicBezTo>
                        <a:pt x="23623" y="1082984"/>
                        <a:pt x="23623" y="1082984"/>
                        <a:pt x="23623" y="1082984"/>
                      </a:cubicBezTo>
                      <a:cubicBezTo>
                        <a:pt x="-7738" y="1027661"/>
                        <a:pt x="-8158" y="938100"/>
                        <a:pt x="24070" y="882276"/>
                      </a:cubicBezTo>
                      <a:lnTo>
                        <a:pt x="475290" y="100743"/>
                      </a:lnTo>
                      <a:cubicBezTo>
                        <a:pt x="506713" y="46314"/>
                        <a:pt x="585292" y="502"/>
                        <a:pt x="648882" y="0"/>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黑体" panose="02010609060101010101" pitchFamily="49" charset="-122"/>
                    <a:ea typeface="黑体" panose="02010609060101010101" pitchFamily="49" charset="-122"/>
                  </a:endParaRPr>
                </a:p>
              </p:txBody>
            </p:sp>
            <p:sp>
              <p:nvSpPr>
                <p:cNvPr id="120" name="任意多边形 10">
                  <a:extLst>
                    <a:ext uri="{FF2B5EF4-FFF2-40B4-BE49-F238E27FC236}">
                      <a16:creationId xmlns:a16="http://schemas.microsoft.com/office/drawing/2014/main" id="{CDB5F5E2-A84E-7541-94A6-C38BAB57729C}"/>
                    </a:ext>
                  </a:extLst>
                </p:cNvPr>
                <p:cNvSpPr/>
                <p:nvPr/>
              </p:nvSpPr>
              <p:spPr>
                <a:xfrm>
                  <a:off x="5898222" y="3508232"/>
                  <a:ext cx="2199801" cy="1964871"/>
                </a:xfrm>
                <a:custGeom>
                  <a:avLst/>
                  <a:gdLst>
                    <a:gd name="connsiteX0" fmla="*/ 928740 w 2199801"/>
                    <a:gd name="connsiteY0" fmla="*/ 0 h 1964871"/>
                    <a:gd name="connsiteX1" fmla="*/ 946889 w 2199801"/>
                    <a:gd name="connsiteY1" fmla="*/ 5 h 1964871"/>
                    <a:gd name="connsiteX2" fmla="*/ 1551718 w 2199801"/>
                    <a:gd name="connsiteY2" fmla="*/ 160 h 1964871"/>
                    <a:gd name="connsiteX3" fmla="*/ 1724864 w 2199801"/>
                    <a:gd name="connsiteY3" fmla="*/ 100126 h 1964871"/>
                    <a:gd name="connsiteX4" fmla="*/ 2176481 w 2199801"/>
                    <a:gd name="connsiteY4" fmla="*/ 881887 h 1964871"/>
                    <a:gd name="connsiteX5" fmla="*/ 2176033 w 2199801"/>
                    <a:gd name="connsiteY5" fmla="*/ 1082596 h 1964871"/>
                    <a:gd name="connsiteX6" fmla="*/ 1724814 w 2199801"/>
                    <a:gd name="connsiteY6" fmla="*/ 1864130 h 1964871"/>
                    <a:gd name="connsiteX7" fmla="*/ 1551220 w 2199801"/>
                    <a:gd name="connsiteY7" fmla="*/ 1964871 h 1964871"/>
                    <a:gd name="connsiteX8" fmla="*/ 648385 w 2199801"/>
                    <a:gd name="connsiteY8" fmla="*/ 1964642 h 1964871"/>
                    <a:gd name="connsiteX9" fmla="*/ 475239 w 2199801"/>
                    <a:gd name="connsiteY9" fmla="*/ 1864676 h 1964871"/>
                    <a:gd name="connsiteX10" fmla="*/ 23624 w 2199801"/>
                    <a:gd name="connsiteY10" fmla="*/ 1082914 h 1964871"/>
                    <a:gd name="connsiteX11" fmla="*/ 24071 w 2199801"/>
                    <a:gd name="connsiteY11" fmla="*/ 882205 h 1964871"/>
                    <a:gd name="connsiteX12" fmla="*/ 329674 w 2199801"/>
                    <a:gd name="connsiteY12" fmla="*/ 352885 h 1964871"/>
                    <a:gd name="connsiteX13" fmla="*/ 375044 w 2199801"/>
                    <a:gd name="connsiteY13" fmla="*/ 366968 h 1964871"/>
                    <a:gd name="connsiteX14" fmla="*/ 469472 w 2199801"/>
                    <a:gd name="connsiteY14" fmla="*/ 376487 h 1964871"/>
                    <a:gd name="connsiteX15" fmla="*/ 928501 w 2199801"/>
                    <a:gd name="connsiteY15" fmla="*/ 2368 h 1964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9801" h="1964871">
                      <a:moveTo>
                        <a:pt x="928740" y="0"/>
                      </a:moveTo>
                      <a:lnTo>
                        <a:pt x="946889" y="5"/>
                      </a:lnTo>
                      <a:lnTo>
                        <a:pt x="1551718" y="160"/>
                      </a:lnTo>
                      <a:cubicBezTo>
                        <a:pt x="1614503" y="1053"/>
                        <a:pt x="1692699" y="46199"/>
                        <a:pt x="1724864" y="100126"/>
                      </a:cubicBezTo>
                      <a:lnTo>
                        <a:pt x="2176481" y="881887"/>
                      </a:lnTo>
                      <a:cubicBezTo>
                        <a:pt x="2207841" y="937210"/>
                        <a:pt x="2207456" y="1028168"/>
                        <a:pt x="2176033" y="1082596"/>
                      </a:cubicBezTo>
                      <a:lnTo>
                        <a:pt x="1724814" y="1864130"/>
                      </a:lnTo>
                      <a:cubicBezTo>
                        <a:pt x="1692584" y="1919954"/>
                        <a:pt x="1614812" y="1964370"/>
                        <a:pt x="1551220" y="1964871"/>
                      </a:cubicBezTo>
                      <a:lnTo>
                        <a:pt x="648385" y="1964642"/>
                      </a:lnTo>
                      <a:cubicBezTo>
                        <a:pt x="584796" y="1965145"/>
                        <a:pt x="506599" y="1919999"/>
                        <a:pt x="475239" y="1864676"/>
                      </a:cubicBezTo>
                      <a:lnTo>
                        <a:pt x="23624" y="1082914"/>
                      </a:lnTo>
                      <a:cubicBezTo>
                        <a:pt x="-7737" y="1027591"/>
                        <a:pt x="-8159" y="938029"/>
                        <a:pt x="24071" y="882205"/>
                      </a:cubicBezTo>
                      <a:lnTo>
                        <a:pt x="329674" y="352885"/>
                      </a:lnTo>
                      <a:lnTo>
                        <a:pt x="375044" y="366968"/>
                      </a:lnTo>
                      <a:cubicBezTo>
                        <a:pt x="405546" y="373210"/>
                        <a:pt x="437126" y="376488"/>
                        <a:pt x="469472" y="376487"/>
                      </a:cubicBezTo>
                      <a:cubicBezTo>
                        <a:pt x="695899" y="376487"/>
                        <a:pt x="884810" y="215877"/>
                        <a:pt x="928501" y="2368"/>
                      </a:cubicBezTo>
                      <a:close/>
                    </a:path>
                  </a:pathLst>
                </a:custGeom>
                <a:pattFill prst="dkDnDiag">
                  <a:fgClr>
                    <a:srgbClr val="F8F8F8"/>
                  </a:fgClr>
                  <a:bgClr>
                    <a:schemeClr val="bg1"/>
                  </a:bgClr>
                </a:patt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dirty="0">
                    <a:solidFill>
                      <a:srgbClr val="FFFFFF"/>
                    </a:solidFill>
                    <a:latin typeface="黑体" panose="02010609060101010101" pitchFamily="49" charset="-122"/>
                    <a:ea typeface="黑体" panose="02010609060101010101" pitchFamily="49" charset="-122"/>
                  </a:endParaRPr>
                </a:p>
              </p:txBody>
            </p:sp>
          </p:grpSp>
          <p:sp>
            <p:nvSpPr>
              <p:cNvPr id="81" name="Freeform 5">
                <a:extLst>
                  <a:ext uri="{FF2B5EF4-FFF2-40B4-BE49-F238E27FC236}">
                    <a16:creationId xmlns:a16="http://schemas.microsoft.com/office/drawing/2014/main" id="{AAFE78C6-3D1C-4943-9EFF-B1275ECD2E7B}"/>
                  </a:ext>
                </a:extLst>
              </p:cNvPr>
              <p:cNvSpPr/>
              <p:nvPr/>
            </p:nvSpPr>
            <p:spPr bwMode="auto">
              <a:xfrm>
                <a:off x="3724015" y="2992583"/>
                <a:ext cx="1287386" cy="114100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1"/>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黑体" panose="02010609060101010101" pitchFamily="49" charset="-122"/>
                  <a:ea typeface="黑体" panose="02010609060101010101" pitchFamily="49" charset="-122"/>
                  <a:sym typeface="Arial" panose="020B0604020202020204" pitchFamily="34" charset="0"/>
                </a:endParaRPr>
              </a:p>
            </p:txBody>
          </p:sp>
          <p:sp>
            <p:nvSpPr>
              <p:cNvPr id="82" name="文本框 41">
                <a:extLst>
                  <a:ext uri="{FF2B5EF4-FFF2-40B4-BE49-F238E27FC236}">
                    <a16:creationId xmlns:a16="http://schemas.microsoft.com/office/drawing/2014/main" id="{ECC0FAB4-A392-144E-BFA7-129F029F85D3}"/>
                  </a:ext>
                </a:extLst>
              </p:cNvPr>
              <p:cNvSpPr txBox="1"/>
              <p:nvPr/>
            </p:nvSpPr>
            <p:spPr>
              <a:xfrm>
                <a:off x="3891581" y="3180951"/>
                <a:ext cx="952252" cy="707886"/>
              </a:xfrm>
              <a:prstGeom prst="rect">
                <a:avLst/>
              </a:prstGeom>
              <a:noFill/>
            </p:spPr>
            <p:txBody>
              <a:bodyPr wrap="square" rtlCol="0">
                <a:spAutoFit/>
              </a:bodyPr>
              <a:lstStyle/>
              <a:p>
                <a:pPr algn="ctr">
                  <a:defRPr/>
                </a:pPr>
                <a:r>
                  <a:rPr lang="en-US" altLang="zh-CN" sz="4000" b="1" dirty="0">
                    <a:solidFill>
                      <a:srgbClr val="FFFFFF"/>
                    </a:solidFill>
                    <a:latin typeface="黑体" panose="02010609060101010101" pitchFamily="49" charset="-122"/>
                    <a:ea typeface="黑体" panose="02010609060101010101" pitchFamily="49" charset="-122"/>
                  </a:rPr>
                  <a:t>01</a:t>
                </a:r>
                <a:endParaRPr lang="zh-CN" altLang="en-US" sz="4000" b="1" dirty="0">
                  <a:solidFill>
                    <a:srgbClr val="FFFFFF"/>
                  </a:solidFill>
                  <a:latin typeface="黑体" panose="02010609060101010101" pitchFamily="49" charset="-122"/>
                  <a:ea typeface="黑体" panose="02010609060101010101" pitchFamily="49" charset="-122"/>
                </a:endParaRPr>
              </a:p>
            </p:txBody>
          </p:sp>
          <p:sp>
            <p:nvSpPr>
              <p:cNvPr id="83" name="Freeform 5">
                <a:extLst>
                  <a:ext uri="{FF2B5EF4-FFF2-40B4-BE49-F238E27FC236}">
                    <a16:creationId xmlns:a16="http://schemas.microsoft.com/office/drawing/2014/main" id="{05200882-A4B7-854D-AFBD-4D3A89CA55E9}"/>
                  </a:ext>
                </a:extLst>
              </p:cNvPr>
              <p:cNvSpPr/>
              <p:nvPr/>
            </p:nvSpPr>
            <p:spPr bwMode="auto">
              <a:xfrm>
                <a:off x="5574585" y="1921706"/>
                <a:ext cx="1287386" cy="114100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2"/>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黑体" panose="02010609060101010101" pitchFamily="49" charset="-122"/>
                  <a:ea typeface="黑体" panose="02010609060101010101" pitchFamily="49" charset="-122"/>
                  <a:sym typeface="Arial" panose="020B0604020202020204" pitchFamily="34" charset="0"/>
                </a:endParaRPr>
              </a:p>
            </p:txBody>
          </p:sp>
          <p:sp>
            <p:nvSpPr>
              <p:cNvPr id="84" name="文本框 44">
                <a:extLst>
                  <a:ext uri="{FF2B5EF4-FFF2-40B4-BE49-F238E27FC236}">
                    <a16:creationId xmlns:a16="http://schemas.microsoft.com/office/drawing/2014/main" id="{5078483F-F4ED-5B4D-968C-A1E44E6F6028}"/>
                  </a:ext>
                </a:extLst>
              </p:cNvPr>
              <p:cNvSpPr txBox="1"/>
              <p:nvPr/>
            </p:nvSpPr>
            <p:spPr>
              <a:xfrm>
                <a:off x="5742152" y="2110073"/>
                <a:ext cx="952252" cy="707886"/>
              </a:xfrm>
              <a:prstGeom prst="rect">
                <a:avLst/>
              </a:prstGeom>
              <a:noFill/>
            </p:spPr>
            <p:txBody>
              <a:bodyPr wrap="square" rtlCol="0">
                <a:spAutoFit/>
              </a:bodyPr>
              <a:lstStyle/>
              <a:p>
                <a:pPr algn="ctr">
                  <a:defRPr/>
                </a:pPr>
                <a:r>
                  <a:rPr lang="en-US" altLang="zh-CN" sz="4000" b="1" dirty="0">
                    <a:solidFill>
                      <a:srgbClr val="FFFFFF"/>
                    </a:solidFill>
                    <a:latin typeface="黑体" panose="02010609060101010101" pitchFamily="49" charset="-122"/>
                    <a:ea typeface="黑体" panose="02010609060101010101" pitchFamily="49" charset="-122"/>
                  </a:rPr>
                  <a:t>02</a:t>
                </a:r>
                <a:endParaRPr lang="zh-CN" altLang="en-US" sz="4000" b="1" dirty="0">
                  <a:solidFill>
                    <a:srgbClr val="FFFFFF"/>
                  </a:solidFill>
                  <a:latin typeface="黑体" panose="02010609060101010101" pitchFamily="49" charset="-122"/>
                  <a:ea typeface="黑体" panose="02010609060101010101" pitchFamily="49" charset="-122"/>
                </a:endParaRPr>
              </a:p>
            </p:txBody>
          </p:sp>
          <p:sp>
            <p:nvSpPr>
              <p:cNvPr id="85" name="Freeform 5">
                <a:extLst>
                  <a:ext uri="{FF2B5EF4-FFF2-40B4-BE49-F238E27FC236}">
                    <a16:creationId xmlns:a16="http://schemas.microsoft.com/office/drawing/2014/main" id="{1A70A02F-8E90-1245-B009-0A304FBD5522}"/>
                  </a:ext>
                </a:extLst>
              </p:cNvPr>
              <p:cNvSpPr/>
              <p:nvPr/>
            </p:nvSpPr>
            <p:spPr bwMode="auto">
              <a:xfrm>
                <a:off x="5574585" y="4053974"/>
                <a:ext cx="1287386" cy="1141000"/>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chemeClr val="accent3"/>
              </a:solidFill>
              <a:ln w="15875">
                <a:noFill/>
              </a:ln>
              <a:effectLst/>
            </p:spPr>
            <p:txBody>
              <a:bodyPr vert="horz" wrap="square" lIns="91416" tIns="45708" rIns="91416" bIns="45708" numCol="1" anchor="t" anchorCtr="0" compatLnSpc="1"/>
              <a:lstStyle/>
              <a:p>
                <a:pPr>
                  <a:defRPr/>
                </a:pPr>
                <a:endParaRPr lang="zh-CN" altLang="en-US" dirty="0">
                  <a:solidFill>
                    <a:prstClr val="black"/>
                  </a:solidFill>
                  <a:latin typeface="黑体" panose="02010609060101010101" pitchFamily="49" charset="-122"/>
                  <a:ea typeface="黑体" panose="02010609060101010101" pitchFamily="49" charset="-122"/>
                  <a:sym typeface="Arial" panose="020B0604020202020204" pitchFamily="34" charset="0"/>
                </a:endParaRPr>
              </a:p>
            </p:txBody>
          </p:sp>
          <p:sp>
            <p:nvSpPr>
              <p:cNvPr id="86" name="文本框 47">
                <a:extLst>
                  <a:ext uri="{FF2B5EF4-FFF2-40B4-BE49-F238E27FC236}">
                    <a16:creationId xmlns:a16="http://schemas.microsoft.com/office/drawing/2014/main" id="{20D09595-C5EB-B946-A010-3C9E9BA33590}"/>
                  </a:ext>
                </a:extLst>
              </p:cNvPr>
              <p:cNvSpPr txBox="1"/>
              <p:nvPr/>
            </p:nvSpPr>
            <p:spPr>
              <a:xfrm>
                <a:off x="5742152" y="4242342"/>
                <a:ext cx="952252" cy="707886"/>
              </a:xfrm>
              <a:prstGeom prst="rect">
                <a:avLst/>
              </a:prstGeom>
              <a:noFill/>
            </p:spPr>
            <p:txBody>
              <a:bodyPr wrap="square" rtlCol="0">
                <a:spAutoFit/>
              </a:bodyPr>
              <a:lstStyle/>
              <a:p>
                <a:pPr algn="ctr">
                  <a:defRPr/>
                </a:pPr>
                <a:r>
                  <a:rPr lang="en-US" altLang="zh-CN" sz="4000" b="1" dirty="0">
                    <a:solidFill>
                      <a:srgbClr val="FFFFFF"/>
                    </a:solidFill>
                    <a:latin typeface="黑体" panose="02010609060101010101" pitchFamily="49" charset="-122"/>
                    <a:ea typeface="黑体" panose="02010609060101010101" pitchFamily="49" charset="-122"/>
                  </a:rPr>
                  <a:t>03</a:t>
                </a:r>
                <a:endParaRPr lang="zh-CN" altLang="en-US" sz="4000" b="1" dirty="0">
                  <a:solidFill>
                    <a:srgbClr val="FFFFFF"/>
                  </a:solidFill>
                  <a:latin typeface="黑体" panose="02010609060101010101" pitchFamily="49" charset="-122"/>
                  <a:ea typeface="黑体" panose="02010609060101010101" pitchFamily="49" charset="-122"/>
                </a:endParaRPr>
              </a:p>
            </p:txBody>
          </p:sp>
          <p:grpSp>
            <p:nvGrpSpPr>
              <p:cNvPr id="87" name="Group 153">
                <a:extLst>
                  <a:ext uri="{FF2B5EF4-FFF2-40B4-BE49-F238E27FC236}">
                    <a16:creationId xmlns:a16="http://schemas.microsoft.com/office/drawing/2014/main" id="{3D4EADE4-CA6E-2C44-83D1-D37ACB6575B3}"/>
                  </a:ext>
                </a:extLst>
              </p:cNvPr>
              <p:cNvGrpSpPr/>
              <p:nvPr/>
            </p:nvGrpSpPr>
            <p:grpSpPr>
              <a:xfrm>
                <a:off x="4112748" y="4719053"/>
                <a:ext cx="1091200" cy="967123"/>
                <a:chOff x="3312773" y="3438953"/>
                <a:chExt cx="818613" cy="725531"/>
              </a:xfrm>
            </p:grpSpPr>
            <p:sp>
              <p:nvSpPr>
                <p:cNvPr id="110" name="Freeform 5">
                  <a:extLst>
                    <a:ext uri="{FF2B5EF4-FFF2-40B4-BE49-F238E27FC236}">
                      <a16:creationId xmlns:a16="http://schemas.microsoft.com/office/drawing/2014/main" id="{1D23EA6C-C2EB-A448-AE38-4C6D23466BB7}"/>
                    </a:ext>
                  </a:extLst>
                </p:cNvPr>
                <p:cNvSpPr/>
                <p:nvPr/>
              </p:nvSpPr>
              <p:spPr bwMode="auto">
                <a:xfrm>
                  <a:off x="3312773" y="3438953"/>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黑体" panose="02010609060101010101" pitchFamily="49" charset="-122"/>
                    <a:ea typeface="黑体" panose="02010609060101010101" pitchFamily="49" charset="-122"/>
                    <a:sym typeface="Arial" panose="020B0604020202020204" pitchFamily="34" charset="0"/>
                  </a:endParaRPr>
                </a:p>
              </p:txBody>
            </p:sp>
            <p:grpSp>
              <p:nvGrpSpPr>
                <p:cNvPr id="111" name="组合 139">
                  <a:extLst>
                    <a:ext uri="{FF2B5EF4-FFF2-40B4-BE49-F238E27FC236}">
                      <a16:creationId xmlns:a16="http://schemas.microsoft.com/office/drawing/2014/main" id="{5CF0136B-9DB2-7B4F-9F27-61E86B5450A6}"/>
                    </a:ext>
                  </a:extLst>
                </p:cNvPr>
                <p:cNvGrpSpPr/>
                <p:nvPr/>
              </p:nvGrpSpPr>
              <p:grpSpPr>
                <a:xfrm>
                  <a:off x="3555105" y="3661606"/>
                  <a:ext cx="330878" cy="272606"/>
                  <a:chOff x="7623010" y="5580803"/>
                  <a:chExt cx="645918" cy="532165"/>
                </a:xfrm>
                <a:solidFill>
                  <a:schemeClr val="accent3"/>
                </a:solidFill>
              </p:grpSpPr>
              <p:sp>
                <p:nvSpPr>
                  <p:cNvPr id="112" name="Freeform 91">
                    <a:extLst>
                      <a:ext uri="{FF2B5EF4-FFF2-40B4-BE49-F238E27FC236}">
                        <a16:creationId xmlns:a16="http://schemas.microsoft.com/office/drawing/2014/main" id="{38BFDF36-B872-1548-9DD1-E7853B36F08D}"/>
                      </a:ext>
                    </a:extLst>
                  </p:cNvPr>
                  <p:cNvSpPr>
                    <a:spLocks noEditPoints="1"/>
                  </p:cNvSpPr>
                  <p:nvPr/>
                </p:nvSpPr>
                <p:spPr bwMode="auto">
                  <a:xfrm>
                    <a:off x="8153866" y="5580803"/>
                    <a:ext cx="115062" cy="120293"/>
                  </a:xfrm>
                  <a:custGeom>
                    <a:avLst/>
                    <a:gdLst>
                      <a:gd name="T0" fmla="*/ 0 w 88"/>
                      <a:gd name="T1" fmla="*/ 0 h 92"/>
                      <a:gd name="T2" fmla="*/ 0 w 88"/>
                      <a:gd name="T3" fmla="*/ 92 h 92"/>
                      <a:gd name="T4" fmla="*/ 88 w 88"/>
                      <a:gd name="T5" fmla="*/ 92 h 92"/>
                      <a:gd name="T6" fmla="*/ 88 w 88"/>
                      <a:gd name="T7" fmla="*/ 0 h 92"/>
                      <a:gd name="T8" fmla="*/ 0 w 88"/>
                      <a:gd name="T9" fmla="*/ 0 h 92"/>
                      <a:gd name="T10" fmla="*/ 74 w 88"/>
                      <a:gd name="T11" fmla="*/ 76 h 92"/>
                      <a:gd name="T12" fmla="*/ 15 w 88"/>
                      <a:gd name="T13" fmla="*/ 76 h 92"/>
                      <a:gd name="T14" fmla="*/ 15 w 88"/>
                      <a:gd name="T15" fmla="*/ 14 h 92"/>
                      <a:gd name="T16" fmla="*/ 74 w 88"/>
                      <a:gd name="T17" fmla="*/ 14 h 92"/>
                      <a:gd name="T18" fmla="*/ 74 w 88"/>
                      <a:gd name="T19" fmla="*/ 7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2">
                        <a:moveTo>
                          <a:pt x="0" y="0"/>
                        </a:moveTo>
                        <a:lnTo>
                          <a:pt x="0" y="92"/>
                        </a:lnTo>
                        <a:lnTo>
                          <a:pt x="88" y="92"/>
                        </a:lnTo>
                        <a:lnTo>
                          <a:pt x="88" y="0"/>
                        </a:lnTo>
                        <a:lnTo>
                          <a:pt x="0" y="0"/>
                        </a:lnTo>
                        <a:close/>
                        <a:moveTo>
                          <a:pt x="74" y="76"/>
                        </a:moveTo>
                        <a:lnTo>
                          <a:pt x="15" y="76"/>
                        </a:lnTo>
                        <a:lnTo>
                          <a:pt x="15" y="14"/>
                        </a:lnTo>
                        <a:lnTo>
                          <a:pt x="74" y="14"/>
                        </a:lnTo>
                        <a:lnTo>
                          <a:pt x="74" y="76"/>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13" name="Freeform 92">
                    <a:extLst>
                      <a:ext uri="{FF2B5EF4-FFF2-40B4-BE49-F238E27FC236}">
                        <a16:creationId xmlns:a16="http://schemas.microsoft.com/office/drawing/2014/main" id="{8C9F0C62-2161-D748-B61A-BBC6372A246B}"/>
                      </a:ext>
                    </a:extLst>
                  </p:cNvPr>
                  <p:cNvSpPr>
                    <a:spLocks noEditPoints="1"/>
                  </p:cNvSpPr>
                  <p:nvPr/>
                </p:nvSpPr>
                <p:spPr bwMode="auto">
                  <a:xfrm>
                    <a:off x="8153866" y="5787393"/>
                    <a:ext cx="115062" cy="121601"/>
                  </a:xfrm>
                  <a:custGeom>
                    <a:avLst/>
                    <a:gdLst>
                      <a:gd name="T0" fmla="*/ 0 w 88"/>
                      <a:gd name="T1" fmla="*/ 93 h 93"/>
                      <a:gd name="T2" fmla="*/ 88 w 88"/>
                      <a:gd name="T3" fmla="*/ 93 h 93"/>
                      <a:gd name="T4" fmla="*/ 88 w 88"/>
                      <a:gd name="T5" fmla="*/ 0 h 93"/>
                      <a:gd name="T6" fmla="*/ 0 w 88"/>
                      <a:gd name="T7" fmla="*/ 0 h 93"/>
                      <a:gd name="T8" fmla="*/ 0 w 88"/>
                      <a:gd name="T9" fmla="*/ 93 h 93"/>
                      <a:gd name="T10" fmla="*/ 15 w 88"/>
                      <a:gd name="T11" fmla="*/ 15 h 93"/>
                      <a:gd name="T12" fmla="*/ 74 w 88"/>
                      <a:gd name="T13" fmla="*/ 15 h 93"/>
                      <a:gd name="T14" fmla="*/ 74 w 88"/>
                      <a:gd name="T15" fmla="*/ 78 h 93"/>
                      <a:gd name="T16" fmla="*/ 15 w 88"/>
                      <a:gd name="T17" fmla="*/ 78 h 93"/>
                      <a:gd name="T18" fmla="*/ 15 w 88"/>
                      <a:gd name="T19" fmla="*/ 1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3">
                        <a:moveTo>
                          <a:pt x="0" y="93"/>
                        </a:moveTo>
                        <a:lnTo>
                          <a:pt x="88" y="93"/>
                        </a:lnTo>
                        <a:lnTo>
                          <a:pt x="88" y="0"/>
                        </a:lnTo>
                        <a:lnTo>
                          <a:pt x="0" y="0"/>
                        </a:lnTo>
                        <a:lnTo>
                          <a:pt x="0" y="93"/>
                        </a:lnTo>
                        <a:close/>
                        <a:moveTo>
                          <a:pt x="15" y="15"/>
                        </a:moveTo>
                        <a:lnTo>
                          <a:pt x="74" y="15"/>
                        </a:lnTo>
                        <a:lnTo>
                          <a:pt x="74" y="78"/>
                        </a:lnTo>
                        <a:lnTo>
                          <a:pt x="15" y="78"/>
                        </a:lnTo>
                        <a:lnTo>
                          <a:pt x="15" y="15"/>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14" name="Freeform 93">
                    <a:extLst>
                      <a:ext uri="{FF2B5EF4-FFF2-40B4-BE49-F238E27FC236}">
                        <a16:creationId xmlns:a16="http://schemas.microsoft.com/office/drawing/2014/main" id="{6BF314F4-23C8-574D-8B92-A05CB5638D17}"/>
                      </a:ext>
                    </a:extLst>
                  </p:cNvPr>
                  <p:cNvSpPr>
                    <a:spLocks noEditPoints="1"/>
                  </p:cNvSpPr>
                  <p:nvPr/>
                </p:nvSpPr>
                <p:spPr bwMode="auto">
                  <a:xfrm>
                    <a:off x="8153866" y="5988752"/>
                    <a:ext cx="115062" cy="124216"/>
                  </a:xfrm>
                  <a:custGeom>
                    <a:avLst/>
                    <a:gdLst>
                      <a:gd name="T0" fmla="*/ 0 w 88"/>
                      <a:gd name="T1" fmla="*/ 95 h 95"/>
                      <a:gd name="T2" fmla="*/ 88 w 88"/>
                      <a:gd name="T3" fmla="*/ 95 h 95"/>
                      <a:gd name="T4" fmla="*/ 88 w 88"/>
                      <a:gd name="T5" fmla="*/ 0 h 95"/>
                      <a:gd name="T6" fmla="*/ 0 w 88"/>
                      <a:gd name="T7" fmla="*/ 0 h 95"/>
                      <a:gd name="T8" fmla="*/ 0 w 88"/>
                      <a:gd name="T9" fmla="*/ 95 h 95"/>
                      <a:gd name="T10" fmla="*/ 15 w 88"/>
                      <a:gd name="T11" fmla="*/ 17 h 95"/>
                      <a:gd name="T12" fmla="*/ 74 w 88"/>
                      <a:gd name="T13" fmla="*/ 17 h 95"/>
                      <a:gd name="T14" fmla="*/ 74 w 88"/>
                      <a:gd name="T15" fmla="*/ 78 h 95"/>
                      <a:gd name="T16" fmla="*/ 15 w 88"/>
                      <a:gd name="T17" fmla="*/ 78 h 95"/>
                      <a:gd name="T18" fmla="*/ 15 w 88"/>
                      <a:gd name="T19" fmla="*/ 1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95">
                        <a:moveTo>
                          <a:pt x="0" y="95"/>
                        </a:moveTo>
                        <a:lnTo>
                          <a:pt x="88" y="95"/>
                        </a:lnTo>
                        <a:lnTo>
                          <a:pt x="88" y="0"/>
                        </a:lnTo>
                        <a:lnTo>
                          <a:pt x="0" y="0"/>
                        </a:lnTo>
                        <a:lnTo>
                          <a:pt x="0" y="95"/>
                        </a:lnTo>
                        <a:close/>
                        <a:moveTo>
                          <a:pt x="15" y="17"/>
                        </a:moveTo>
                        <a:lnTo>
                          <a:pt x="74" y="17"/>
                        </a:lnTo>
                        <a:lnTo>
                          <a:pt x="74" y="78"/>
                        </a:lnTo>
                        <a:lnTo>
                          <a:pt x="15" y="78"/>
                        </a:lnTo>
                        <a:lnTo>
                          <a:pt x="15" y="17"/>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15" name="Freeform 94">
                    <a:extLst>
                      <a:ext uri="{FF2B5EF4-FFF2-40B4-BE49-F238E27FC236}">
                        <a16:creationId xmlns:a16="http://schemas.microsoft.com/office/drawing/2014/main" id="{EEF6523F-82B1-2B42-8647-0EF1934FBDF1}"/>
                      </a:ext>
                    </a:extLst>
                  </p:cNvPr>
                  <p:cNvSpPr>
                    <a:spLocks noEditPoints="1"/>
                  </p:cNvSpPr>
                  <p:nvPr/>
                </p:nvSpPr>
                <p:spPr bwMode="auto">
                  <a:xfrm>
                    <a:off x="7623010" y="5694558"/>
                    <a:ext cx="305962" cy="307270"/>
                  </a:xfrm>
                  <a:custGeom>
                    <a:avLst/>
                    <a:gdLst>
                      <a:gd name="T0" fmla="*/ 49 w 99"/>
                      <a:gd name="T1" fmla="*/ 0 h 99"/>
                      <a:gd name="T2" fmla="*/ 0 w 99"/>
                      <a:gd name="T3" fmla="*/ 49 h 99"/>
                      <a:gd name="T4" fmla="*/ 49 w 99"/>
                      <a:gd name="T5" fmla="*/ 99 h 99"/>
                      <a:gd name="T6" fmla="*/ 99 w 99"/>
                      <a:gd name="T7" fmla="*/ 49 h 99"/>
                      <a:gd name="T8" fmla="*/ 49 w 99"/>
                      <a:gd name="T9" fmla="*/ 0 h 99"/>
                      <a:gd name="T10" fmla="*/ 49 w 99"/>
                      <a:gd name="T11" fmla="*/ 90 h 99"/>
                      <a:gd name="T12" fmla="*/ 9 w 99"/>
                      <a:gd name="T13" fmla="*/ 49 h 99"/>
                      <a:gd name="T14" fmla="*/ 49 w 99"/>
                      <a:gd name="T15" fmla="*/ 9 h 99"/>
                      <a:gd name="T16" fmla="*/ 90 w 99"/>
                      <a:gd name="T17" fmla="*/ 49 h 99"/>
                      <a:gd name="T18" fmla="*/ 49 w 99"/>
                      <a:gd name="T19" fmla="*/ 90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9" h="99">
                        <a:moveTo>
                          <a:pt x="49" y="0"/>
                        </a:moveTo>
                        <a:cubicBezTo>
                          <a:pt x="22" y="0"/>
                          <a:pt x="0" y="22"/>
                          <a:pt x="0" y="49"/>
                        </a:cubicBezTo>
                        <a:cubicBezTo>
                          <a:pt x="0" y="77"/>
                          <a:pt x="22" y="99"/>
                          <a:pt x="49" y="99"/>
                        </a:cubicBezTo>
                        <a:cubicBezTo>
                          <a:pt x="77" y="99"/>
                          <a:pt x="99" y="77"/>
                          <a:pt x="99" y="49"/>
                        </a:cubicBezTo>
                        <a:cubicBezTo>
                          <a:pt x="99" y="22"/>
                          <a:pt x="77" y="0"/>
                          <a:pt x="49" y="0"/>
                        </a:cubicBezTo>
                        <a:close/>
                        <a:moveTo>
                          <a:pt x="49" y="90"/>
                        </a:moveTo>
                        <a:cubicBezTo>
                          <a:pt x="27" y="90"/>
                          <a:pt x="9" y="72"/>
                          <a:pt x="9" y="49"/>
                        </a:cubicBezTo>
                        <a:cubicBezTo>
                          <a:pt x="9" y="27"/>
                          <a:pt x="27" y="9"/>
                          <a:pt x="49" y="9"/>
                        </a:cubicBezTo>
                        <a:cubicBezTo>
                          <a:pt x="72" y="9"/>
                          <a:pt x="90" y="27"/>
                          <a:pt x="90" y="49"/>
                        </a:cubicBezTo>
                        <a:cubicBezTo>
                          <a:pt x="90" y="72"/>
                          <a:pt x="72" y="90"/>
                          <a:pt x="49" y="90"/>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16" name="Freeform 95">
                    <a:extLst>
                      <a:ext uri="{FF2B5EF4-FFF2-40B4-BE49-F238E27FC236}">
                        <a16:creationId xmlns:a16="http://schemas.microsoft.com/office/drawing/2014/main" id="{B2EE9788-186D-0348-984D-97B914887B78}"/>
                      </a:ext>
                    </a:extLst>
                  </p:cNvPr>
                  <p:cNvSpPr/>
                  <p:nvPr/>
                </p:nvSpPr>
                <p:spPr bwMode="auto">
                  <a:xfrm>
                    <a:off x="7938125" y="5626567"/>
                    <a:ext cx="206589" cy="443252"/>
                  </a:xfrm>
                  <a:custGeom>
                    <a:avLst/>
                    <a:gdLst>
                      <a:gd name="T0" fmla="*/ 14 w 67"/>
                      <a:gd name="T1" fmla="*/ 65 h 143"/>
                      <a:gd name="T2" fmla="*/ 0 w 67"/>
                      <a:gd name="T3" fmla="*/ 65 h 143"/>
                      <a:gd name="T4" fmla="*/ 0 w 67"/>
                      <a:gd name="T5" fmla="*/ 71 h 143"/>
                      <a:gd name="T6" fmla="*/ 0 w 67"/>
                      <a:gd name="T7" fmla="*/ 76 h 143"/>
                      <a:gd name="T8" fmla="*/ 14 w 67"/>
                      <a:gd name="T9" fmla="*/ 76 h 143"/>
                      <a:gd name="T10" fmla="*/ 14 w 67"/>
                      <a:gd name="T11" fmla="*/ 143 h 143"/>
                      <a:gd name="T12" fmla="*/ 67 w 67"/>
                      <a:gd name="T13" fmla="*/ 143 h 143"/>
                      <a:gd name="T14" fmla="*/ 67 w 67"/>
                      <a:gd name="T15" fmla="*/ 132 h 143"/>
                      <a:gd name="T16" fmla="*/ 25 w 67"/>
                      <a:gd name="T17" fmla="*/ 132 h 143"/>
                      <a:gd name="T18" fmla="*/ 25 w 67"/>
                      <a:gd name="T19" fmla="*/ 76 h 143"/>
                      <a:gd name="T20" fmla="*/ 67 w 67"/>
                      <a:gd name="T21" fmla="*/ 76 h 143"/>
                      <a:gd name="T22" fmla="*/ 67 w 67"/>
                      <a:gd name="T23" fmla="*/ 65 h 143"/>
                      <a:gd name="T24" fmla="*/ 25 w 67"/>
                      <a:gd name="T25" fmla="*/ 65 h 143"/>
                      <a:gd name="T26" fmla="*/ 25 w 67"/>
                      <a:gd name="T27" fmla="*/ 11 h 143"/>
                      <a:gd name="T28" fmla="*/ 67 w 67"/>
                      <a:gd name="T29" fmla="*/ 11 h 143"/>
                      <a:gd name="T30" fmla="*/ 67 w 67"/>
                      <a:gd name="T31" fmla="*/ 0 h 143"/>
                      <a:gd name="T32" fmla="*/ 14 w 67"/>
                      <a:gd name="T33" fmla="*/ 0 h 143"/>
                      <a:gd name="T34" fmla="*/ 14 w 67"/>
                      <a:gd name="T35" fmla="*/ 65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7" h="143">
                        <a:moveTo>
                          <a:pt x="14" y="65"/>
                        </a:moveTo>
                        <a:cubicBezTo>
                          <a:pt x="0" y="65"/>
                          <a:pt x="0" y="65"/>
                          <a:pt x="0" y="65"/>
                        </a:cubicBezTo>
                        <a:cubicBezTo>
                          <a:pt x="0" y="67"/>
                          <a:pt x="0" y="69"/>
                          <a:pt x="0" y="71"/>
                        </a:cubicBezTo>
                        <a:cubicBezTo>
                          <a:pt x="0" y="73"/>
                          <a:pt x="0" y="75"/>
                          <a:pt x="0" y="76"/>
                        </a:cubicBezTo>
                        <a:cubicBezTo>
                          <a:pt x="14" y="76"/>
                          <a:pt x="14" y="76"/>
                          <a:pt x="14" y="76"/>
                        </a:cubicBezTo>
                        <a:cubicBezTo>
                          <a:pt x="14" y="143"/>
                          <a:pt x="14" y="143"/>
                          <a:pt x="14" y="143"/>
                        </a:cubicBezTo>
                        <a:cubicBezTo>
                          <a:pt x="67" y="143"/>
                          <a:pt x="67" y="143"/>
                          <a:pt x="67" y="143"/>
                        </a:cubicBezTo>
                        <a:cubicBezTo>
                          <a:pt x="67" y="132"/>
                          <a:pt x="67" y="132"/>
                          <a:pt x="67" y="132"/>
                        </a:cubicBezTo>
                        <a:cubicBezTo>
                          <a:pt x="25" y="132"/>
                          <a:pt x="25" y="132"/>
                          <a:pt x="25" y="132"/>
                        </a:cubicBezTo>
                        <a:cubicBezTo>
                          <a:pt x="25" y="76"/>
                          <a:pt x="25" y="76"/>
                          <a:pt x="25" y="76"/>
                        </a:cubicBezTo>
                        <a:cubicBezTo>
                          <a:pt x="67" y="76"/>
                          <a:pt x="67" y="76"/>
                          <a:pt x="67" y="76"/>
                        </a:cubicBezTo>
                        <a:cubicBezTo>
                          <a:pt x="67" y="65"/>
                          <a:pt x="67" y="65"/>
                          <a:pt x="67" y="65"/>
                        </a:cubicBezTo>
                        <a:cubicBezTo>
                          <a:pt x="25" y="65"/>
                          <a:pt x="25" y="65"/>
                          <a:pt x="25" y="65"/>
                        </a:cubicBezTo>
                        <a:cubicBezTo>
                          <a:pt x="25" y="11"/>
                          <a:pt x="25" y="11"/>
                          <a:pt x="25" y="11"/>
                        </a:cubicBezTo>
                        <a:cubicBezTo>
                          <a:pt x="67" y="11"/>
                          <a:pt x="67" y="11"/>
                          <a:pt x="67" y="11"/>
                        </a:cubicBezTo>
                        <a:cubicBezTo>
                          <a:pt x="67" y="0"/>
                          <a:pt x="67" y="0"/>
                          <a:pt x="67" y="0"/>
                        </a:cubicBezTo>
                        <a:cubicBezTo>
                          <a:pt x="14" y="0"/>
                          <a:pt x="14" y="0"/>
                          <a:pt x="14" y="0"/>
                        </a:cubicBezTo>
                        <a:lnTo>
                          <a:pt x="14" y="65"/>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17" name="Freeform 96">
                    <a:extLst>
                      <a:ext uri="{FF2B5EF4-FFF2-40B4-BE49-F238E27FC236}">
                        <a16:creationId xmlns:a16="http://schemas.microsoft.com/office/drawing/2014/main" id="{C2041CDF-BE6D-C246-A83A-05953E7F2B44}"/>
                      </a:ext>
                    </a:extLst>
                  </p:cNvPr>
                  <p:cNvSpPr>
                    <a:spLocks noEditPoints="1"/>
                  </p:cNvSpPr>
                  <p:nvPr/>
                </p:nvSpPr>
                <p:spPr bwMode="auto">
                  <a:xfrm>
                    <a:off x="7675311" y="5748167"/>
                    <a:ext cx="201359" cy="200052"/>
                  </a:xfrm>
                  <a:custGeom>
                    <a:avLst/>
                    <a:gdLst>
                      <a:gd name="T0" fmla="*/ 32 w 65"/>
                      <a:gd name="T1" fmla="*/ 0 h 65"/>
                      <a:gd name="T2" fmla="*/ 0 w 65"/>
                      <a:gd name="T3" fmla="*/ 32 h 65"/>
                      <a:gd name="T4" fmla="*/ 32 w 65"/>
                      <a:gd name="T5" fmla="*/ 65 h 65"/>
                      <a:gd name="T6" fmla="*/ 65 w 65"/>
                      <a:gd name="T7" fmla="*/ 32 h 65"/>
                      <a:gd name="T8" fmla="*/ 32 w 65"/>
                      <a:gd name="T9" fmla="*/ 0 h 65"/>
                      <a:gd name="T10" fmla="*/ 36 w 65"/>
                      <a:gd name="T11" fmla="*/ 53 h 65"/>
                      <a:gd name="T12" fmla="*/ 36 w 65"/>
                      <a:gd name="T13" fmla="*/ 60 h 65"/>
                      <a:gd name="T14" fmla="*/ 29 w 65"/>
                      <a:gd name="T15" fmla="*/ 60 h 65"/>
                      <a:gd name="T16" fmla="*/ 29 w 65"/>
                      <a:gd name="T17" fmla="*/ 53 h 65"/>
                      <a:gd name="T18" fmla="*/ 18 w 65"/>
                      <a:gd name="T19" fmla="*/ 51 h 65"/>
                      <a:gd name="T20" fmla="*/ 20 w 65"/>
                      <a:gd name="T21" fmla="*/ 43 h 65"/>
                      <a:gd name="T22" fmla="*/ 31 w 65"/>
                      <a:gd name="T23" fmla="*/ 46 h 65"/>
                      <a:gd name="T24" fmla="*/ 37 w 65"/>
                      <a:gd name="T25" fmla="*/ 42 h 65"/>
                      <a:gd name="T26" fmla="*/ 30 w 65"/>
                      <a:gd name="T27" fmla="*/ 36 h 65"/>
                      <a:gd name="T28" fmla="*/ 18 w 65"/>
                      <a:gd name="T29" fmla="*/ 24 h 65"/>
                      <a:gd name="T30" fmla="*/ 29 w 65"/>
                      <a:gd name="T31" fmla="*/ 12 h 65"/>
                      <a:gd name="T32" fmla="*/ 29 w 65"/>
                      <a:gd name="T33" fmla="*/ 5 h 65"/>
                      <a:gd name="T34" fmla="*/ 36 w 65"/>
                      <a:gd name="T35" fmla="*/ 5 h 65"/>
                      <a:gd name="T36" fmla="*/ 36 w 65"/>
                      <a:gd name="T37" fmla="*/ 11 h 65"/>
                      <a:gd name="T38" fmla="*/ 46 w 65"/>
                      <a:gd name="T39" fmla="*/ 13 h 65"/>
                      <a:gd name="T40" fmla="*/ 44 w 65"/>
                      <a:gd name="T41" fmla="*/ 21 h 65"/>
                      <a:gd name="T42" fmla="*/ 34 w 65"/>
                      <a:gd name="T43" fmla="*/ 19 h 65"/>
                      <a:gd name="T44" fmla="*/ 28 w 65"/>
                      <a:gd name="T45" fmla="*/ 22 h 65"/>
                      <a:gd name="T46" fmla="*/ 36 w 65"/>
                      <a:gd name="T47" fmla="*/ 28 h 65"/>
                      <a:gd name="T48" fmla="*/ 47 w 65"/>
                      <a:gd name="T49" fmla="*/ 41 h 65"/>
                      <a:gd name="T50" fmla="*/ 36 w 65"/>
                      <a:gd name="T51" fmla="*/ 53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 h="65">
                        <a:moveTo>
                          <a:pt x="32" y="0"/>
                        </a:moveTo>
                        <a:cubicBezTo>
                          <a:pt x="15" y="0"/>
                          <a:pt x="0" y="15"/>
                          <a:pt x="0" y="32"/>
                        </a:cubicBezTo>
                        <a:cubicBezTo>
                          <a:pt x="0" y="50"/>
                          <a:pt x="15" y="65"/>
                          <a:pt x="32" y="65"/>
                        </a:cubicBezTo>
                        <a:cubicBezTo>
                          <a:pt x="50" y="65"/>
                          <a:pt x="65" y="50"/>
                          <a:pt x="65" y="32"/>
                        </a:cubicBezTo>
                        <a:cubicBezTo>
                          <a:pt x="65" y="15"/>
                          <a:pt x="50" y="0"/>
                          <a:pt x="32" y="0"/>
                        </a:cubicBezTo>
                        <a:close/>
                        <a:moveTo>
                          <a:pt x="36" y="53"/>
                        </a:moveTo>
                        <a:cubicBezTo>
                          <a:pt x="36" y="60"/>
                          <a:pt x="36" y="60"/>
                          <a:pt x="36" y="60"/>
                        </a:cubicBezTo>
                        <a:cubicBezTo>
                          <a:pt x="29" y="60"/>
                          <a:pt x="29" y="60"/>
                          <a:pt x="29" y="60"/>
                        </a:cubicBezTo>
                        <a:cubicBezTo>
                          <a:pt x="29" y="53"/>
                          <a:pt x="29" y="53"/>
                          <a:pt x="29" y="53"/>
                        </a:cubicBezTo>
                        <a:cubicBezTo>
                          <a:pt x="25" y="53"/>
                          <a:pt x="20" y="52"/>
                          <a:pt x="18" y="51"/>
                        </a:cubicBezTo>
                        <a:cubicBezTo>
                          <a:pt x="20" y="43"/>
                          <a:pt x="20" y="43"/>
                          <a:pt x="20" y="43"/>
                        </a:cubicBezTo>
                        <a:cubicBezTo>
                          <a:pt x="23" y="44"/>
                          <a:pt x="26" y="46"/>
                          <a:pt x="31" y="46"/>
                        </a:cubicBezTo>
                        <a:cubicBezTo>
                          <a:pt x="35" y="46"/>
                          <a:pt x="37" y="44"/>
                          <a:pt x="37" y="42"/>
                        </a:cubicBezTo>
                        <a:cubicBezTo>
                          <a:pt x="37" y="39"/>
                          <a:pt x="35" y="37"/>
                          <a:pt x="30" y="36"/>
                        </a:cubicBezTo>
                        <a:cubicBezTo>
                          <a:pt x="23" y="33"/>
                          <a:pt x="18" y="30"/>
                          <a:pt x="18" y="24"/>
                        </a:cubicBezTo>
                        <a:cubicBezTo>
                          <a:pt x="18" y="18"/>
                          <a:pt x="22" y="13"/>
                          <a:pt x="29" y="12"/>
                        </a:cubicBezTo>
                        <a:cubicBezTo>
                          <a:pt x="29" y="5"/>
                          <a:pt x="29" y="5"/>
                          <a:pt x="29" y="5"/>
                        </a:cubicBezTo>
                        <a:cubicBezTo>
                          <a:pt x="36" y="5"/>
                          <a:pt x="36" y="5"/>
                          <a:pt x="36" y="5"/>
                        </a:cubicBezTo>
                        <a:cubicBezTo>
                          <a:pt x="36" y="11"/>
                          <a:pt x="36" y="11"/>
                          <a:pt x="36" y="11"/>
                        </a:cubicBezTo>
                        <a:cubicBezTo>
                          <a:pt x="40" y="11"/>
                          <a:pt x="43" y="12"/>
                          <a:pt x="46" y="13"/>
                        </a:cubicBezTo>
                        <a:cubicBezTo>
                          <a:pt x="44" y="21"/>
                          <a:pt x="44" y="21"/>
                          <a:pt x="44" y="21"/>
                        </a:cubicBezTo>
                        <a:cubicBezTo>
                          <a:pt x="42" y="20"/>
                          <a:pt x="39" y="19"/>
                          <a:pt x="34" y="19"/>
                        </a:cubicBezTo>
                        <a:cubicBezTo>
                          <a:pt x="30" y="19"/>
                          <a:pt x="28" y="21"/>
                          <a:pt x="28" y="22"/>
                        </a:cubicBezTo>
                        <a:cubicBezTo>
                          <a:pt x="28" y="25"/>
                          <a:pt x="31" y="26"/>
                          <a:pt x="36" y="28"/>
                        </a:cubicBezTo>
                        <a:cubicBezTo>
                          <a:pt x="44" y="31"/>
                          <a:pt x="47" y="35"/>
                          <a:pt x="47" y="41"/>
                        </a:cubicBezTo>
                        <a:cubicBezTo>
                          <a:pt x="47" y="47"/>
                          <a:pt x="43" y="52"/>
                          <a:pt x="36" y="53"/>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grpSp>
          </p:grpSp>
          <p:grpSp>
            <p:nvGrpSpPr>
              <p:cNvPr id="88" name="Group 152">
                <a:extLst>
                  <a:ext uri="{FF2B5EF4-FFF2-40B4-BE49-F238E27FC236}">
                    <a16:creationId xmlns:a16="http://schemas.microsoft.com/office/drawing/2014/main" id="{FF822C79-EB2D-A442-BD38-CF6BF1AA017A}"/>
                  </a:ext>
                </a:extLst>
              </p:cNvPr>
              <p:cNvGrpSpPr/>
              <p:nvPr/>
            </p:nvGrpSpPr>
            <p:grpSpPr>
              <a:xfrm>
                <a:off x="7003293" y="3093807"/>
                <a:ext cx="1091200" cy="967123"/>
                <a:chOff x="5481246" y="2219701"/>
                <a:chExt cx="818613" cy="725531"/>
              </a:xfrm>
            </p:grpSpPr>
            <p:sp>
              <p:nvSpPr>
                <p:cNvPr id="102" name="Freeform 5">
                  <a:extLst>
                    <a:ext uri="{FF2B5EF4-FFF2-40B4-BE49-F238E27FC236}">
                      <a16:creationId xmlns:a16="http://schemas.microsoft.com/office/drawing/2014/main" id="{970CB087-B58D-E542-ABA8-06191E3ED184}"/>
                    </a:ext>
                  </a:extLst>
                </p:cNvPr>
                <p:cNvSpPr/>
                <p:nvPr/>
              </p:nvSpPr>
              <p:spPr bwMode="auto">
                <a:xfrm>
                  <a:off x="5481246" y="2219701"/>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黑体" panose="02010609060101010101" pitchFamily="49" charset="-122"/>
                    <a:ea typeface="黑体" panose="02010609060101010101" pitchFamily="49" charset="-122"/>
                    <a:sym typeface="Arial" panose="020B0604020202020204" pitchFamily="34" charset="0"/>
                  </a:endParaRPr>
                </a:p>
              </p:txBody>
            </p:sp>
            <p:grpSp>
              <p:nvGrpSpPr>
                <p:cNvPr id="103" name="组合 140">
                  <a:extLst>
                    <a:ext uri="{FF2B5EF4-FFF2-40B4-BE49-F238E27FC236}">
                      <a16:creationId xmlns:a16="http://schemas.microsoft.com/office/drawing/2014/main" id="{AF80BCDB-B435-3048-926D-A0BDE9BD1F70}"/>
                    </a:ext>
                  </a:extLst>
                </p:cNvPr>
                <p:cNvGrpSpPr/>
                <p:nvPr/>
              </p:nvGrpSpPr>
              <p:grpSpPr>
                <a:xfrm>
                  <a:off x="5722834" y="2458293"/>
                  <a:ext cx="335567" cy="240456"/>
                  <a:chOff x="9335872" y="5612184"/>
                  <a:chExt cx="655071" cy="469403"/>
                </a:xfrm>
                <a:solidFill>
                  <a:schemeClr val="accent2"/>
                </a:solidFill>
              </p:grpSpPr>
              <p:sp>
                <p:nvSpPr>
                  <p:cNvPr id="104" name="Freeform 98">
                    <a:extLst>
                      <a:ext uri="{FF2B5EF4-FFF2-40B4-BE49-F238E27FC236}">
                        <a16:creationId xmlns:a16="http://schemas.microsoft.com/office/drawing/2014/main" id="{31AC05E0-28AA-9541-B13D-936BE053AC07}"/>
                      </a:ext>
                    </a:extLst>
                  </p:cNvPr>
                  <p:cNvSpPr/>
                  <p:nvPr/>
                </p:nvSpPr>
                <p:spPr bwMode="auto">
                  <a:xfrm>
                    <a:off x="9335872" y="5612184"/>
                    <a:ext cx="398796" cy="271966"/>
                  </a:xfrm>
                  <a:custGeom>
                    <a:avLst/>
                    <a:gdLst>
                      <a:gd name="T0" fmla="*/ 156 w 305"/>
                      <a:gd name="T1" fmla="*/ 156 h 208"/>
                      <a:gd name="T2" fmla="*/ 305 w 305"/>
                      <a:gd name="T3" fmla="*/ 156 h 208"/>
                      <a:gd name="T4" fmla="*/ 305 w 305"/>
                      <a:gd name="T5" fmla="*/ 54 h 208"/>
                      <a:gd name="T6" fmla="*/ 156 w 305"/>
                      <a:gd name="T7" fmla="*/ 54 h 208"/>
                      <a:gd name="T8" fmla="*/ 156 w 305"/>
                      <a:gd name="T9" fmla="*/ 0 h 208"/>
                      <a:gd name="T10" fmla="*/ 0 w 305"/>
                      <a:gd name="T11" fmla="*/ 106 h 208"/>
                      <a:gd name="T12" fmla="*/ 156 w 305"/>
                      <a:gd name="T13" fmla="*/ 208 h 208"/>
                      <a:gd name="T14" fmla="*/ 156 w 305"/>
                      <a:gd name="T15" fmla="*/ 156 h 2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8">
                        <a:moveTo>
                          <a:pt x="156" y="156"/>
                        </a:moveTo>
                        <a:lnTo>
                          <a:pt x="305" y="156"/>
                        </a:lnTo>
                        <a:lnTo>
                          <a:pt x="305" y="54"/>
                        </a:lnTo>
                        <a:lnTo>
                          <a:pt x="156" y="54"/>
                        </a:lnTo>
                        <a:lnTo>
                          <a:pt x="156" y="0"/>
                        </a:lnTo>
                        <a:lnTo>
                          <a:pt x="0" y="106"/>
                        </a:lnTo>
                        <a:lnTo>
                          <a:pt x="156" y="208"/>
                        </a:lnTo>
                        <a:lnTo>
                          <a:pt x="156" y="156"/>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05" name="Freeform 99">
                    <a:extLst>
                      <a:ext uri="{FF2B5EF4-FFF2-40B4-BE49-F238E27FC236}">
                        <a16:creationId xmlns:a16="http://schemas.microsoft.com/office/drawing/2014/main" id="{32F9C5B4-1704-D64A-A900-B60E24632E7F}"/>
                      </a:ext>
                    </a:extLst>
                  </p:cNvPr>
                  <p:cNvSpPr/>
                  <p:nvPr/>
                </p:nvSpPr>
                <p:spPr bwMode="auto">
                  <a:xfrm>
                    <a:off x="9592147" y="5812236"/>
                    <a:ext cx="398796" cy="269351"/>
                  </a:xfrm>
                  <a:custGeom>
                    <a:avLst/>
                    <a:gdLst>
                      <a:gd name="T0" fmla="*/ 305 w 305"/>
                      <a:gd name="T1" fmla="*/ 107 h 206"/>
                      <a:gd name="T2" fmla="*/ 149 w 305"/>
                      <a:gd name="T3" fmla="*/ 0 h 206"/>
                      <a:gd name="T4" fmla="*/ 149 w 305"/>
                      <a:gd name="T5" fmla="*/ 52 h 206"/>
                      <a:gd name="T6" fmla="*/ 0 w 305"/>
                      <a:gd name="T7" fmla="*/ 52 h 206"/>
                      <a:gd name="T8" fmla="*/ 0 w 305"/>
                      <a:gd name="T9" fmla="*/ 154 h 206"/>
                      <a:gd name="T10" fmla="*/ 149 w 305"/>
                      <a:gd name="T11" fmla="*/ 154 h 206"/>
                      <a:gd name="T12" fmla="*/ 149 w 305"/>
                      <a:gd name="T13" fmla="*/ 206 h 206"/>
                      <a:gd name="T14" fmla="*/ 305 w 305"/>
                      <a:gd name="T15" fmla="*/ 107 h 2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5" h="206">
                        <a:moveTo>
                          <a:pt x="305" y="107"/>
                        </a:moveTo>
                        <a:lnTo>
                          <a:pt x="149" y="0"/>
                        </a:lnTo>
                        <a:lnTo>
                          <a:pt x="149" y="52"/>
                        </a:lnTo>
                        <a:lnTo>
                          <a:pt x="0" y="52"/>
                        </a:lnTo>
                        <a:lnTo>
                          <a:pt x="0" y="154"/>
                        </a:lnTo>
                        <a:lnTo>
                          <a:pt x="149" y="154"/>
                        </a:lnTo>
                        <a:lnTo>
                          <a:pt x="149" y="206"/>
                        </a:lnTo>
                        <a:lnTo>
                          <a:pt x="305" y="107"/>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06" name="Freeform 100">
                    <a:extLst>
                      <a:ext uri="{FF2B5EF4-FFF2-40B4-BE49-F238E27FC236}">
                        <a16:creationId xmlns:a16="http://schemas.microsoft.com/office/drawing/2014/main" id="{FD783A04-AC16-8F4E-9C66-99B247A92B50}"/>
                      </a:ext>
                    </a:extLst>
                  </p:cNvPr>
                  <p:cNvSpPr>
                    <a:spLocks noEditPoints="1"/>
                  </p:cNvSpPr>
                  <p:nvPr/>
                </p:nvSpPr>
                <p:spPr bwMode="auto">
                  <a:xfrm>
                    <a:off x="9752974" y="5630489"/>
                    <a:ext cx="185669" cy="185669"/>
                  </a:xfrm>
                  <a:custGeom>
                    <a:avLst/>
                    <a:gdLst>
                      <a:gd name="T0" fmla="*/ 30 w 60"/>
                      <a:gd name="T1" fmla="*/ 60 h 60"/>
                      <a:gd name="T2" fmla="*/ 60 w 60"/>
                      <a:gd name="T3" fmla="*/ 30 h 60"/>
                      <a:gd name="T4" fmla="*/ 30 w 60"/>
                      <a:gd name="T5" fmla="*/ 0 h 60"/>
                      <a:gd name="T6" fmla="*/ 0 w 60"/>
                      <a:gd name="T7" fmla="*/ 30 h 60"/>
                      <a:gd name="T8" fmla="*/ 30 w 60"/>
                      <a:gd name="T9" fmla="*/ 60 h 60"/>
                      <a:gd name="T10" fmla="*/ 30 w 60"/>
                      <a:gd name="T11" fmla="*/ 4 h 60"/>
                      <a:gd name="T12" fmla="*/ 56 w 60"/>
                      <a:gd name="T13" fmla="*/ 30 h 60"/>
                      <a:gd name="T14" fmla="*/ 30 w 60"/>
                      <a:gd name="T15" fmla="*/ 56 h 60"/>
                      <a:gd name="T16" fmla="*/ 4 w 60"/>
                      <a:gd name="T17" fmla="*/ 30 h 60"/>
                      <a:gd name="T18" fmla="*/ 30 w 60"/>
                      <a:gd name="T19" fmla="*/ 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60"/>
                        </a:moveTo>
                        <a:cubicBezTo>
                          <a:pt x="47" y="60"/>
                          <a:pt x="60" y="47"/>
                          <a:pt x="60" y="30"/>
                        </a:cubicBezTo>
                        <a:cubicBezTo>
                          <a:pt x="60" y="14"/>
                          <a:pt x="47" y="0"/>
                          <a:pt x="30" y="0"/>
                        </a:cubicBezTo>
                        <a:cubicBezTo>
                          <a:pt x="14" y="0"/>
                          <a:pt x="0" y="14"/>
                          <a:pt x="0" y="30"/>
                        </a:cubicBezTo>
                        <a:cubicBezTo>
                          <a:pt x="0" y="47"/>
                          <a:pt x="14" y="60"/>
                          <a:pt x="30" y="60"/>
                        </a:cubicBezTo>
                        <a:close/>
                        <a:moveTo>
                          <a:pt x="30" y="4"/>
                        </a:moveTo>
                        <a:cubicBezTo>
                          <a:pt x="45" y="4"/>
                          <a:pt x="56" y="16"/>
                          <a:pt x="56" y="30"/>
                        </a:cubicBezTo>
                        <a:cubicBezTo>
                          <a:pt x="56" y="45"/>
                          <a:pt x="45" y="56"/>
                          <a:pt x="30" y="56"/>
                        </a:cubicBezTo>
                        <a:cubicBezTo>
                          <a:pt x="16" y="56"/>
                          <a:pt x="4" y="45"/>
                          <a:pt x="4" y="30"/>
                        </a:cubicBezTo>
                        <a:cubicBezTo>
                          <a:pt x="4" y="16"/>
                          <a:pt x="16" y="4"/>
                          <a:pt x="30" y="4"/>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07" name="Freeform 101">
                    <a:extLst>
                      <a:ext uri="{FF2B5EF4-FFF2-40B4-BE49-F238E27FC236}">
                        <a16:creationId xmlns:a16="http://schemas.microsoft.com/office/drawing/2014/main" id="{6FE4B657-585D-524F-9070-E8E3EBF493A2}"/>
                      </a:ext>
                    </a:extLst>
                  </p:cNvPr>
                  <p:cNvSpPr>
                    <a:spLocks noEditPoints="1"/>
                  </p:cNvSpPr>
                  <p:nvPr/>
                </p:nvSpPr>
                <p:spPr bwMode="auto">
                  <a:xfrm>
                    <a:off x="9777816" y="5655333"/>
                    <a:ext cx="135983" cy="138598"/>
                  </a:xfrm>
                  <a:custGeom>
                    <a:avLst/>
                    <a:gdLst>
                      <a:gd name="T0" fmla="*/ 22 w 44"/>
                      <a:gd name="T1" fmla="*/ 45 h 45"/>
                      <a:gd name="T2" fmla="*/ 44 w 44"/>
                      <a:gd name="T3" fmla="*/ 22 h 45"/>
                      <a:gd name="T4" fmla="*/ 22 w 44"/>
                      <a:gd name="T5" fmla="*/ 0 h 45"/>
                      <a:gd name="T6" fmla="*/ 0 w 44"/>
                      <a:gd name="T7" fmla="*/ 22 h 45"/>
                      <a:gd name="T8" fmla="*/ 22 w 44"/>
                      <a:gd name="T9" fmla="*/ 45 h 45"/>
                      <a:gd name="T10" fmla="*/ 21 w 44"/>
                      <a:gd name="T11" fmla="*/ 24 h 45"/>
                      <a:gd name="T12" fmla="*/ 13 w 44"/>
                      <a:gd name="T13" fmla="*/ 17 h 45"/>
                      <a:gd name="T14" fmla="*/ 20 w 44"/>
                      <a:gd name="T15" fmla="*/ 9 h 45"/>
                      <a:gd name="T16" fmla="*/ 20 w 44"/>
                      <a:gd name="T17" fmla="*/ 5 h 45"/>
                      <a:gd name="T18" fmla="*/ 24 w 44"/>
                      <a:gd name="T19" fmla="*/ 5 h 45"/>
                      <a:gd name="T20" fmla="*/ 24 w 44"/>
                      <a:gd name="T21" fmla="*/ 9 h 45"/>
                      <a:gd name="T22" fmla="*/ 31 w 44"/>
                      <a:gd name="T23" fmla="*/ 10 h 45"/>
                      <a:gd name="T24" fmla="*/ 29 w 44"/>
                      <a:gd name="T25" fmla="*/ 15 h 45"/>
                      <a:gd name="T26" fmla="*/ 23 w 44"/>
                      <a:gd name="T27" fmla="*/ 13 h 45"/>
                      <a:gd name="T28" fmla="*/ 19 w 44"/>
                      <a:gd name="T29" fmla="*/ 16 h 45"/>
                      <a:gd name="T30" fmla="*/ 25 w 44"/>
                      <a:gd name="T31" fmla="*/ 19 h 45"/>
                      <a:gd name="T32" fmla="*/ 32 w 44"/>
                      <a:gd name="T33" fmla="*/ 27 h 45"/>
                      <a:gd name="T34" fmla="*/ 24 w 44"/>
                      <a:gd name="T35" fmla="*/ 35 h 45"/>
                      <a:gd name="T36" fmla="*/ 24 w 44"/>
                      <a:gd name="T37" fmla="*/ 40 h 45"/>
                      <a:gd name="T38" fmla="*/ 20 w 44"/>
                      <a:gd name="T39" fmla="*/ 40 h 45"/>
                      <a:gd name="T40" fmla="*/ 20 w 44"/>
                      <a:gd name="T41" fmla="*/ 36 h 45"/>
                      <a:gd name="T42" fmla="*/ 13 w 44"/>
                      <a:gd name="T43" fmla="*/ 34 h 45"/>
                      <a:gd name="T44" fmla="*/ 14 w 44"/>
                      <a:gd name="T45" fmla="*/ 29 h 45"/>
                      <a:gd name="T46" fmla="*/ 21 w 44"/>
                      <a:gd name="T47" fmla="*/ 31 h 45"/>
                      <a:gd name="T48" fmla="*/ 25 w 44"/>
                      <a:gd name="T49" fmla="*/ 28 h 45"/>
                      <a:gd name="T50" fmla="*/ 21 w 44"/>
                      <a:gd name="T51" fmla="*/ 2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5">
                        <a:moveTo>
                          <a:pt x="22" y="45"/>
                        </a:moveTo>
                        <a:cubicBezTo>
                          <a:pt x="34" y="45"/>
                          <a:pt x="44" y="35"/>
                          <a:pt x="44" y="22"/>
                        </a:cubicBezTo>
                        <a:cubicBezTo>
                          <a:pt x="44" y="10"/>
                          <a:pt x="34" y="0"/>
                          <a:pt x="22" y="0"/>
                        </a:cubicBezTo>
                        <a:cubicBezTo>
                          <a:pt x="10" y="0"/>
                          <a:pt x="0" y="10"/>
                          <a:pt x="0" y="22"/>
                        </a:cubicBezTo>
                        <a:cubicBezTo>
                          <a:pt x="0" y="35"/>
                          <a:pt x="10" y="45"/>
                          <a:pt x="22" y="45"/>
                        </a:cubicBezTo>
                        <a:close/>
                        <a:moveTo>
                          <a:pt x="21" y="24"/>
                        </a:moveTo>
                        <a:cubicBezTo>
                          <a:pt x="16" y="23"/>
                          <a:pt x="13" y="21"/>
                          <a:pt x="13" y="17"/>
                        </a:cubicBezTo>
                        <a:cubicBezTo>
                          <a:pt x="13" y="13"/>
                          <a:pt x="16" y="10"/>
                          <a:pt x="20" y="9"/>
                        </a:cubicBezTo>
                        <a:cubicBezTo>
                          <a:pt x="20" y="5"/>
                          <a:pt x="20" y="5"/>
                          <a:pt x="20" y="5"/>
                        </a:cubicBezTo>
                        <a:cubicBezTo>
                          <a:pt x="24" y="5"/>
                          <a:pt x="24" y="5"/>
                          <a:pt x="24" y="5"/>
                        </a:cubicBezTo>
                        <a:cubicBezTo>
                          <a:pt x="24" y="9"/>
                          <a:pt x="24" y="9"/>
                          <a:pt x="24" y="9"/>
                        </a:cubicBezTo>
                        <a:cubicBezTo>
                          <a:pt x="27" y="9"/>
                          <a:pt x="29" y="9"/>
                          <a:pt x="31" y="10"/>
                        </a:cubicBezTo>
                        <a:cubicBezTo>
                          <a:pt x="29" y="15"/>
                          <a:pt x="29" y="15"/>
                          <a:pt x="29" y="15"/>
                        </a:cubicBezTo>
                        <a:cubicBezTo>
                          <a:pt x="28" y="14"/>
                          <a:pt x="26" y="13"/>
                          <a:pt x="23" y="13"/>
                        </a:cubicBezTo>
                        <a:cubicBezTo>
                          <a:pt x="20" y="13"/>
                          <a:pt x="19" y="15"/>
                          <a:pt x="19" y="16"/>
                        </a:cubicBezTo>
                        <a:cubicBezTo>
                          <a:pt x="19" y="17"/>
                          <a:pt x="21" y="18"/>
                          <a:pt x="25" y="19"/>
                        </a:cubicBezTo>
                        <a:cubicBezTo>
                          <a:pt x="30" y="21"/>
                          <a:pt x="32" y="24"/>
                          <a:pt x="32" y="27"/>
                        </a:cubicBezTo>
                        <a:cubicBezTo>
                          <a:pt x="32" y="31"/>
                          <a:pt x="29" y="34"/>
                          <a:pt x="24" y="35"/>
                        </a:cubicBezTo>
                        <a:cubicBezTo>
                          <a:pt x="24" y="40"/>
                          <a:pt x="24" y="40"/>
                          <a:pt x="24" y="40"/>
                        </a:cubicBezTo>
                        <a:cubicBezTo>
                          <a:pt x="20" y="40"/>
                          <a:pt x="20" y="40"/>
                          <a:pt x="20" y="40"/>
                        </a:cubicBezTo>
                        <a:cubicBezTo>
                          <a:pt x="20" y="36"/>
                          <a:pt x="20" y="36"/>
                          <a:pt x="20" y="36"/>
                        </a:cubicBezTo>
                        <a:cubicBezTo>
                          <a:pt x="17" y="36"/>
                          <a:pt x="14" y="35"/>
                          <a:pt x="13" y="34"/>
                        </a:cubicBezTo>
                        <a:cubicBezTo>
                          <a:pt x="14" y="29"/>
                          <a:pt x="14" y="29"/>
                          <a:pt x="14" y="29"/>
                        </a:cubicBezTo>
                        <a:cubicBezTo>
                          <a:pt x="16" y="30"/>
                          <a:pt x="18" y="31"/>
                          <a:pt x="21" y="31"/>
                        </a:cubicBezTo>
                        <a:cubicBezTo>
                          <a:pt x="24" y="31"/>
                          <a:pt x="25" y="30"/>
                          <a:pt x="25" y="28"/>
                        </a:cubicBezTo>
                        <a:cubicBezTo>
                          <a:pt x="25" y="26"/>
                          <a:pt x="24" y="25"/>
                          <a:pt x="21" y="24"/>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08" name="Freeform 102">
                    <a:extLst>
                      <a:ext uri="{FF2B5EF4-FFF2-40B4-BE49-F238E27FC236}">
                        <a16:creationId xmlns:a16="http://schemas.microsoft.com/office/drawing/2014/main" id="{F42E48E8-B2B9-0648-9571-232DEE263F06}"/>
                      </a:ext>
                    </a:extLst>
                  </p:cNvPr>
                  <p:cNvSpPr>
                    <a:spLocks noEditPoints="1"/>
                  </p:cNvSpPr>
                  <p:nvPr/>
                </p:nvSpPr>
                <p:spPr bwMode="auto">
                  <a:xfrm>
                    <a:off x="9356792" y="5871074"/>
                    <a:ext cx="185669" cy="185669"/>
                  </a:xfrm>
                  <a:custGeom>
                    <a:avLst/>
                    <a:gdLst>
                      <a:gd name="T0" fmla="*/ 30 w 60"/>
                      <a:gd name="T1" fmla="*/ 0 h 60"/>
                      <a:gd name="T2" fmla="*/ 0 w 60"/>
                      <a:gd name="T3" fmla="*/ 30 h 60"/>
                      <a:gd name="T4" fmla="*/ 30 w 60"/>
                      <a:gd name="T5" fmla="*/ 60 h 60"/>
                      <a:gd name="T6" fmla="*/ 60 w 60"/>
                      <a:gd name="T7" fmla="*/ 30 h 60"/>
                      <a:gd name="T8" fmla="*/ 30 w 60"/>
                      <a:gd name="T9" fmla="*/ 0 h 60"/>
                      <a:gd name="T10" fmla="*/ 30 w 60"/>
                      <a:gd name="T11" fmla="*/ 56 h 60"/>
                      <a:gd name="T12" fmla="*/ 4 w 60"/>
                      <a:gd name="T13" fmla="*/ 30 h 60"/>
                      <a:gd name="T14" fmla="*/ 30 w 60"/>
                      <a:gd name="T15" fmla="*/ 4 h 60"/>
                      <a:gd name="T16" fmla="*/ 56 w 60"/>
                      <a:gd name="T17" fmla="*/ 30 h 60"/>
                      <a:gd name="T18" fmla="*/ 30 w 60"/>
                      <a:gd name="T19"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0" h="60">
                        <a:moveTo>
                          <a:pt x="30" y="0"/>
                        </a:moveTo>
                        <a:cubicBezTo>
                          <a:pt x="13" y="0"/>
                          <a:pt x="0" y="13"/>
                          <a:pt x="0" y="30"/>
                        </a:cubicBezTo>
                        <a:cubicBezTo>
                          <a:pt x="0" y="47"/>
                          <a:pt x="13" y="60"/>
                          <a:pt x="30" y="60"/>
                        </a:cubicBezTo>
                        <a:cubicBezTo>
                          <a:pt x="47" y="60"/>
                          <a:pt x="60" y="47"/>
                          <a:pt x="60" y="30"/>
                        </a:cubicBezTo>
                        <a:cubicBezTo>
                          <a:pt x="60" y="13"/>
                          <a:pt x="47" y="0"/>
                          <a:pt x="30" y="0"/>
                        </a:cubicBezTo>
                        <a:close/>
                        <a:moveTo>
                          <a:pt x="30" y="56"/>
                        </a:moveTo>
                        <a:cubicBezTo>
                          <a:pt x="15" y="56"/>
                          <a:pt x="4" y="44"/>
                          <a:pt x="4" y="30"/>
                        </a:cubicBezTo>
                        <a:cubicBezTo>
                          <a:pt x="4" y="16"/>
                          <a:pt x="15" y="4"/>
                          <a:pt x="30" y="4"/>
                        </a:cubicBezTo>
                        <a:cubicBezTo>
                          <a:pt x="44" y="4"/>
                          <a:pt x="56" y="16"/>
                          <a:pt x="56" y="30"/>
                        </a:cubicBezTo>
                        <a:cubicBezTo>
                          <a:pt x="56" y="44"/>
                          <a:pt x="44" y="56"/>
                          <a:pt x="30" y="56"/>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09" name="Freeform 103">
                    <a:extLst>
                      <a:ext uri="{FF2B5EF4-FFF2-40B4-BE49-F238E27FC236}">
                        <a16:creationId xmlns:a16="http://schemas.microsoft.com/office/drawing/2014/main" id="{A3845F49-B6C5-2146-9FD8-C8BD0F5CC2C3}"/>
                      </a:ext>
                    </a:extLst>
                  </p:cNvPr>
                  <p:cNvSpPr>
                    <a:spLocks noEditPoints="1"/>
                  </p:cNvSpPr>
                  <p:nvPr/>
                </p:nvSpPr>
                <p:spPr bwMode="auto">
                  <a:xfrm>
                    <a:off x="9381636" y="5895918"/>
                    <a:ext cx="135983" cy="135983"/>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4 w 44"/>
                      <a:gd name="T11" fmla="*/ 35 h 44"/>
                      <a:gd name="T12" fmla="*/ 24 w 44"/>
                      <a:gd name="T13" fmla="*/ 39 h 44"/>
                      <a:gd name="T14" fmla="*/ 20 w 44"/>
                      <a:gd name="T15" fmla="*/ 39 h 44"/>
                      <a:gd name="T16" fmla="*/ 20 w 44"/>
                      <a:gd name="T17" fmla="*/ 35 h 44"/>
                      <a:gd name="T18" fmla="*/ 12 w 44"/>
                      <a:gd name="T19" fmla="*/ 34 h 44"/>
                      <a:gd name="T20" fmla="*/ 14 w 44"/>
                      <a:gd name="T21" fmla="*/ 29 h 44"/>
                      <a:gd name="T22" fmla="*/ 21 w 44"/>
                      <a:gd name="T23" fmla="*/ 30 h 44"/>
                      <a:gd name="T24" fmla="*/ 25 w 44"/>
                      <a:gd name="T25" fmla="*/ 28 h 44"/>
                      <a:gd name="T26" fmla="*/ 20 w 44"/>
                      <a:gd name="T27" fmla="*/ 24 h 44"/>
                      <a:gd name="T28" fmla="*/ 13 w 44"/>
                      <a:gd name="T29" fmla="*/ 16 h 44"/>
                      <a:gd name="T30" fmla="*/ 20 w 44"/>
                      <a:gd name="T31" fmla="*/ 9 h 44"/>
                      <a:gd name="T32" fmla="*/ 20 w 44"/>
                      <a:gd name="T33" fmla="*/ 5 h 44"/>
                      <a:gd name="T34" fmla="*/ 24 w 44"/>
                      <a:gd name="T35" fmla="*/ 5 h 44"/>
                      <a:gd name="T36" fmla="*/ 24 w 44"/>
                      <a:gd name="T37" fmla="*/ 8 h 44"/>
                      <a:gd name="T38" fmla="*/ 30 w 44"/>
                      <a:gd name="T39" fmla="*/ 10 h 44"/>
                      <a:gd name="T40" fmla="*/ 29 w 44"/>
                      <a:gd name="T41" fmla="*/ 15 h 44"/>
                      <a:gd name="T42" fmla="*/ 23 w 44"/>
                      <a:gd name="T43" fmla="*/ 13 h 44"/>
                      <a:gd name="T44" fmla="*/ 19 w 44"/>
                      <a:gd name="T45" fmla="*/ 16 h 44"/>
                      <a:gd name="T46" fmla="*/ 24 w 44"/>
                      <a:gd name="T47" fmla="*/ 19 h 44"/>
                      <a:gd name="T48" fmla="*/ 31 w 44"/>
                      <a:gd name="T49" fmla="*/ 27 h 44"/>
                      <a:gd name="T50" fmla="*/ 24 w 44"/>
                      <a:gd name="T51" fmla="*/ 35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4" y="35"/>
                        </a:moveTo>
                        <a:cubicBezTo>
                          <a:pt x="24" y="39"/>
                          <a:pt x="24" y="39"/>
                          <a:pt x="24" y="39"/>
                        </a:cubicBezTo>
                        <a:cubicBezTo>
                          <a:pt x="20" y="39"/>
                          <a:pt x="20" y="39"/>
                          <a:pt x="20" y="39"/>
                        </a:cubicBezTo>
                        <a:cubicBezTo>
                          <a:pt x="20" y="35"/>
                          <a:pt x="20" y="35"/>
                          <a:pt x="20" y="35"/>
                        </a:cubicBezTo>
                        <a:cubicBezTo>
                          <a:pt x="17" y="35"/>
                          <a:pt x="14" y="34"/>
                          <a:pt x="12" y="34"/>
                        </a:cubicBezTo>
                        <a:cubicBezTo>
                          <a:pt x="14" y="29"/>
                          <a:pt x="14" y="29"/>
                          <a:pt x="14" y="29"/>
                        </a:cubicBezTo>
                        <a:cubicBezTo>
                          <a:pt x="15" y="30"/>
                          <a:pt x="18" y="30"/>
                          <a:pt x="21" y="30"/>
                        </a:cubicBezTo>
                        <a:cubicBezTo>
                          <a:pt x="23" y="30"/>
                          <a:pt x="25" y="29"/>
                          <a:pt x="25" y="28"/>
                        </a:cubicBezTo>
                        <a:cubicBezTo>
                          <a:pt x="25" y="26"/>
                          <a:pt x="24" y="25"/>
                          <a:pt x="20" y="24"/>
                        </a:cubicBezTo>
                        <a:cubicBezTo>
                          <a:pt x="16" y="23"/>
                          <a:pt x="13" y="20"/>
                          <a:pt x="13" y="16"/>
                        </a:cubicBezTo>
                        <a:cubicBezTo>
                          <a:pt x="13" y="12"/>
                          <a:pt x="15" y="10"/>
                          <a:pt x="20" y="9"/>
                        </a:cubicBezTo>
                        <a:cubicBezTo>
                          <a:pt x="20" y="5"/>
                          <a:pt x="20" y="5"/>
                          <a:pt x="20" y="5"/>
                        </a:cubicBezTo>
                        <a:cubicBezTo>
                          <a:pt x="24" y="5"/>
                          <a:pt x="24" y="5"/>
                          <a:pt x="24" y="5"/>
                        </a:cubicBezTo>
                        <a:cubicBezTo>
                          <a:pt x="24" y="8"/>
                          <a:pt x="24" y="8"/>
                          <a:pt x="24" y="8"/>
                        </a:cubicBezTo>
                        <a:cubicBezTo>
                          <a:pt x="27" y="8"/>
                          <a:pt x="29" y="9"/>
                          <a:pt x="30" y="10"/>
                        </a:cubicBezTo>
                        <a:cubicBezTo>
                          <a:pt x="29" y="15"/>
                          <a:pt x="29" y="15"/>
                          <a:pt x="29" y="15"/>
                        </a:cubicBezTo>
                        <a:cubicBezTo>
                          <a:pt x="28" y="14"/>
                          <a:pt x="26" y="13"/>
                          <a:pt x="23" y="13"/>
                        </a:cubicBezTo>
                        <a:cubicBezTo>
                          <a:pt x="20" y="13"/>
                          <a:pt x="19" y="14"/>
                          <a:pt x="19" y="16"/>
                        </a:cubicBezTo>
                        <a:cubicBezTo>
                          <a:pt x="19" y="17"/>
                          <a:pt x="21" y="18"/>
                          <a:pt x="24" y="19"/>
                        </a:cubicBezTo>
                        <a:cubicBezTo>
                          <a:pt x="29" y="21"/>
                          <a:pt x="31" y="23"/>
                          <a:pt x="31" y="27"/>
                        </a:cubicBezTo>
                        <a:cubicBezTo>
                          <a:pt x="31" y="31"/>
                          <a:pt x="29" y="34"/>
                          <a:pt x="24" y="35"/>
                        </a:cubicBez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grpSp>
          </p:grpSp>
          <p:grpSp>
            <p:nvGrpSpPr>
              <p:cNvPr id="89" name="Group 151">
                <a:extLst>
                  <a:ext uri="{FF2B5EF4-FFF2-40B4-BE49-F238E27FC236}">
                    <a16:creationId xmlns:a16="http://schemas.microsoft.com/office/drawing/2014/main" id="{7C19D91B-26F1-544C-9456-E5FBD5FF90CB}"/>
                  </a:ext>
                </a:extLst>
              </p:cNvPr>
              <p:cNvGrpSpPr/>
              <p:nvPr/>
            </p:nvGrpSpPr>
            <p:grpSpPr>
              <a:xfrm>
                <a:off x="4112748" y="1406332"/>
                <a:ext cx="1091200" cy="967123"/>
                <a:chOff x="3312773" y="953765"/>
                <a:chExt cx="818613" cy="725531"/>
              </a:xfrm>
            </p:grpSpPr>
            <p:sp>
              <p:nvSpPr>
                <p:cNvPr id="91" name="Freeform 5">
                  <a:extLst>
                    <a:ext uri="{FF2B5EF4-FFF2-40B4-BE49-F238E27FC236}">
                      <a16:creationId xmlns:a16="http://schemas.microsoft.com/office/drawing/2014/main" id="{FB16978D-E4BE-C049-9D74-3D69C74E2C66}"/>
                    </a:ext>
                  </a:extLst>
                </p:cNvPr>
                <p:cNvSpPr/>
                <p:nvPr/>
              </p:nvSpPr>
              <p:spPr bwMode="auto">
                <a:xfrm>
                  <a:off x="3312773" y="953765"/>
                  <a:ext cx="818613" cy="72553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noFill/>
                <a:ln w="1587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noAutofit/>
                </a:bodyPr>
                <a:lstStyle/>
                <a:p>
                  <a:pPr algn="ctr">
                    <a:defRPr/>
                  </a:pPr>
                  <a:endParaRPr lang="zh-CN" altLang="en-US" dirty="0">
                    <a:solidFill>
                      <a:srgbClr val="FFFFFF"/>
                    </a:solidFill>
                    <a:latin typeface="黑体" panose="02010609060101010101" pitchFamily="49" charset="-122"/>
                    <a:ea typeface="黑体" panose="02010609060101010101" pitchFamily="49" charset="-122"/>
                    <a:sym typeface="Arial" panose="020B0604020202020204" pitchFamily="34" charset="0"/>
                  </a:endParaRPr>
                </a:p>
              </p:txBody>
            </p:sp>
            <p:grpSp>
              <p:nvGrpSpPr>
                <p:cNvPr id="92" name="组合 141">
                  <a:extLst>
                    <a:ext uri="{FF2B5EF4-FFF2-40B4-BE49-F238E27FC236}">
                      <a16:creationId xmlns:a16="http://schemas.microsoft.com/office/drawing/2014/main" id="{971C3327-9149-6344-97E4-40B154AF744A}"/>
                    </a:ext>
                  </a:extLst>
                </p:cNvPr>
                <p:cNvGrpSpPr/>
                <p:nvPr/>
              </p:nvGrpSpPr>
              <p:grpSpPr>
                <a:xfrm>
                  <a:off x="3585107" y="1180897"/>
                  <a:ext cx="273945" cy="271267"/>
                  <a:chOff x="11048734" y="5583418"/>
                  <a:chExt cx="534778" cy="529549"/>
                </a:xfrm>
                <a:solidFill>
                  <a:schemeClr val="accent1"/>
                </a:solidFill>
              </p:grpSpPr>
              <p:sp>
                <p:nvSpPr>
                  <p:cNvPr id="93" name="Freeform 105">
                    <a:extLst>
                      <a:ext uri="{FF2B5EF4-FFF2-40B4-BE49-F238E27FC236}">
                        <a16:creationId xmlns:a16="http://schemas.microsoft.com/office/drawing/2014/main" id="{954D39D4-FF9E-1641-9E0E-FFC2ECB621AE}"/>
                      </a:ext>
                    </a:extLst>
                  </p:cNvPr>
                  <p:cNvSpPr>
                    <a:spLocks noEditPoints="1"/>
                  </p:cNvSpPr>
                  <p:nvPr/>
                </p:nvSpPr>
                <p:spPr bwMode="auto">
                  <a:xfrm>
                    <a:off x="11048734" y="5587341"/>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94" name="Freeform 106">
                    <a:extLst>
                      <a:ext uri="{FF2B5EF4-FFF2-40B4-BE49-F238E27FC236}">
                        <a16:creationId xmlns:a16="http://schemas.microsoft.com/office/drawing/2014/main" id="{BEC285D9-A89B-894E-AC22-5DAF7DA16244}"/>
                      </a:ext>
                    </a:extLst>
                  </p:cNvPr>
                  <p:cNvSpPr>
                    <a:spLocks noEditPoints="1"/>
                  </p:cNvSpPr>
                  <p:nvPr/>
                </p:nvSpPr>
                <p:spPr bwMode="auto">
                  <a:xfrm>
                    <a:off x="11048734" y="5868459"/>
                    <a:ext cx="253660" cy="244508"/>
                  </a:xfrm>
                  <a:custGeom>
                    <a:avLst/>
                    <a:gdLst>
                      <a:gd name="T0" fmla="*/ 0 w 194"/>
                      <a:gd name="T1" fmla="*/ 187 h 187"/>
                      <a:gd name="T2" fmla="*/ 194 w 194"/>
                      <a:gd name="T3" fmla="*/ 187 h 187"/>
                      <a:gd name="T4" fmla="*/ 194 w 194"/>
                      <a:gd name="T5" fmla="*/ 0 h 187"/>
                      <a:gd name="T6" fmla="*/ 0 w 194"/>
                      <a:gd name="T7" fmla="*/ 0 h 187"/>
                      <a:gd name="T8" fmla="*/ 0 w 194"/>
                      <a:gd name="T9" fmla="*/ 187 h 187"/>
                      <a:gd name="T10" fmla="*/ 28 w 194"/>
                      <a:gd name="T11" fmla="*/ 28 h 187"/>
                      <a:gd name="T12" fmla="*/ 166 w 194"/>
                      <a:gd name="T13" fmla="*/ 28 h 187"/>
                      <a:gd name="T14" fmla="*/ 166 w 194"/>
                      <a:gd name="T15" fmla="*/ 158 h 187"/>
                      <a:gd name="T16" fmla="*/ 28 w 194"/>
                      <a:gd name="T17" fmla="*/ 158 h 187"/>
                      <a:gd name="T18" fmla="*/ 28 w 194"/>
                      <a:gd name="T19" fmla="*/ 28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187"/>
                        </a:moveTo>
                        <a:lnTo>
                          <a:pt x="194" y="187"/>
                        </a:lnTo>
                        <a:lnTo>
                          <a:pt x="194" y="0"/>
                        </a:lnTo>
                        <a:lnTo>
                          <a:pt x="0" y="0"/>
                        </a:lnTo>
                        <a:lnTo>
                          <a:pt x="0" y="187"/>
                        </a:lnTo>
                        <a:close/>
                        <a:moveTo>
                          <a:pt x="28" y="28"/>
                        </a:moveTo>
                        <a:lnTo>
                          <a:pt x="166" y="28"/>
                        </a:lnTo>
                        <a:lnTo>
                          <a:pt x="166" y="158"/>
                        </a:lnTo>
                        <a:lnTo>
                          <a:pt x="28" y="158"/>
                        </a:lnTo>
                        <a:lnTo>
                          <a:pt x="28"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95" name="Freeform 107">
                    <a:extLst>
                      <a:ext uri="{FF2B5EF4-FFF2-40B4-BE49-F238E27FC236}">
                        <a16:creationId xmlns:a16="http://schemas.microsoft.com/office/drawing/2014/main" id="{197B3EE2-8881-CE4D-9BE1-08F44B004401}"/>
                      </a:ext>
                    </a:extLst>
                  </p:cNvPr>
                  <p:cNvSpPr>
                    <a:spLocks noEditPoints="1"/>
                  </p:cNvSpPr>
                  <p:nvPr/>
                </p:nvSpPr>
                <p:spPr bwMode="auto">
                  <a:xfrm>
                    <a:off x="11329852" y="5583418"/>
                    <a:ext cx="253660" cy="244508"/>
                  </a:xfrm>
                  <a:custGeom>
                    <a:avLst/>
                    <a:gdLst>
                      <a:gd name="T0" fmla="*/ 0 w 194"/>
                      <a:gd name="T1" fmla="*/ 0 h 187"/>
                      <a:gd name="T2" fmla="*/ 0 w 194"/>
                      <a:gd name="T3" fmla="*/ 187 h 187"/>
                      <a:gd name="T4" fmla="*/ 194 w 194"/>
                      <a:gd name="T5" fmla="*/ 187 h 187"/>
                      <a:gd name="T6" fmla="*/ 194 w 194"/>
                      <a:gd name="T7" fmla="*/ 0 h 187"/>
                      <a:gd name="T8" fmla="*/ 0 w 194"/>
                      <a:gd name="T9" fmla="*/ 0 h 187"/>
                      <a:gd name="T10" fmla="*/ 166 w 194"/>
                      <a:gd name="T11" fmla="*/ 159 h 187"/>
                      <a:gd name="T12" fmla="*/ 29 w 194"/>
                      <a:gd name="T13" fmla="*/ 159 h 187"/>
                      <a:gd name="T14" fmla="*/ 29 w 194"/>
                      <a:gd name="T15" fmla="*/ 29 h 187"/>
                      <a:gd name="T16" fmla="*/ 166 w 194"/>
                      <a:gd name="T17" fmla="*/ 29 h 187"/>
                      <a:gd name="T18" fmla="*/ 166 w 194"/>
                      <a:gd name="T19" fmla="*/ 159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7">
                        <a:moveTo>
                          <a:pt x="0" y="0"/>
                        </a:moveTo>
                        <a:lnTo>
                          <a:pt x="0" y="187"/>
                        </a:lnTo>
                        <a:lnTo>
                          <a:pt x="194" y="187"/>
                        </a:lnTo>
                        <a:lnTo>
                          <a:pt x="194" y="0"/>
                        </a:lnTo>
                        <a:lnTo>
                          <a:pt x="0" y="0"/>
                        </a:lnTo>
                        <a:close/>
                        <a:moveTo>
                          <a:pt x="166" y="159"/>
                        </a:moveTo>
                        <a:lnTo>
                          <a:pt x="29" y="159"/>
                        </a:lnTo>
                        <a:lnTo>
                          <a:pt x="29" y="29"/>
                        </a:lnTo>
                        <a:lnTo>
                          <a:pt x="166" y="29"/>
                        </a:lnTo>
                        <a:lnTo>
                          <a:pt x="166" y="159"/>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96" name="Freeform 108">
                    <a:extLst>
                      <a:ext uri="{FF2B5EF4-FFF2-40B4-BE49-F238E27FC236}">
                        <a16:creationId xmlns:a16="http://schemas.microsoft.com/office/drawing/2014/main" id="{6119D1BE-92FD-BE40-9F12-617B757A455B}"/>
                      </a:ext>
                    </a:extLst>
                  </p:cNvPr>
                  <p:cNvSpPr>
                    <a:spLocks noEditPoints="1"/>
                  </p:cNvSpPr>
                  <p:nvPr/>
                </p:nvSpPr>
                <p:spPr bwMode="auto">
                  <a:xfrm>
                    <a:off x="11329852" y="5865844"/>
                    <a:ext cx="253660" cy="243200"/>
                  </a:xfrm>
                  <a:custGeom>
                    <a:avLst/>
                    <a:gdLst>
                      <a:gd name="T0" fmla="*/ 0 w 194"/>
                      <a:gd name="T1" fmla="*/ 186 h 186"/>
                      <a:gd name="T2" fmla="*/ 194 w 194"/>
                      <a:gd name="T3" fmla="*/ 186 h 186"/>
                      <a:gd name="T4" fmla="*/ 194 w 194"/>
                      <a:gd name="T5" fmla="*/ 0 h 186"/>
                      <a:gd name="T6" fmla="*/ 0 w 194"/>
                      <a:gd name="T7" fmla="*/ 0 h 186"/>
                      <a:gd name="T8" fmla="*/ 0 w 194"/>
                      <a:gd name="T9" fmla="*/ 186 h 186"/>
                      <a:gd name="T10" fmla="*/ 29 w 194"/>
                      <a:gd name="T11" fmla="*/ 28 h 186"/>
                      <a:gd name="T12" fmla="*/ 166 w 194"/>
                      <a:gd name="T13" fmla="*/ 28 h 186"/>
                      <a:gd name="T14" fmla="*/ 166 w 194"/>
                      <a:gd name="T15" fmla="*/ 158 h 186"/>
                      <a:gd name="T16" fmla="*/ 29 w 194"/>
                      <a:gd name="T17" fmla="*/ 158 h 186"/>
                      <a:gd name="T18" fmla="*/ 29 w 194"/>
                      <a:gd name="T19" fmla="*/ 28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86">
                        <a:moveTo>
                          <a:pt x="0" y="186"/>
                        </a:moveTo>
                        <a:lnTo>
                          <a:pt x="194" y="186"/>
                        </a:lnTo>
                        <a:lnTo>
                          <a:pt x="194" y="0"/>
                        </a:lnTo>
                        <a:lnTo>
                          <a:pt x="0" y="0"/>
                        </a:lnTo>
                        <a:lnTo>
                          <a:pt x="0" y="186"/>
                        </a:lnTo>
                        <a:close/>
                        <a:moveTo>
                          <a:pt x="29" y="28"/>
                        </a:moveTo>
                        <a:lnTo>
                          <a:pt x="166" y="28"/>
                        </a:lnTo>
                        <a:lnTo>
                          <a:pt x="166" y="158"/>
                        </a:lnTo>
                        <a:lnTo>
                          <a:pt x="29" y="158"/>
                        </a:lnTo>
                        <a:lnTo>
                          <a:pt x="29" y="28"/>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97" name="Freeform 109">
                    <a:extLst>
                      <a:ext uri="{FF2B5EF4-FFF2-40B4-BE49-F238E27FC236}">
                        <a16:creationId xmlns:a16="http://schemas.microsoft.com/office/drawing/2014/main" id="{5AE4351E-248E-BF40-932F-F3EAC3663E5F}"/>
                      </a:ext>
                    </a:extLst>
                  </p:cNvPr>
                  <p:cNvSpPr/>
                  <p:nvPr/>
                </p:nvSpPr>
                <p:spPr bwMode="auto">
                  <a:xfrm>
                    <a:off x="11125878" y="5655333"/>
                    <a:ext cx="99372" cy="101987"/>
                  </a:xfrm>
                  <a:custGeom>
                    <a:avLst/>
                    <a:gdLst>
                      <a:gd name="T0" fmla="*/ 45 w 76"/>
                      <a:gd name="T1" fmla="*/ 0 h 78"/>
                      <a:gd name="T2" fmla="*/ 31 w 76"/>
                      <a:gd name="T3" fmla="*/ 0 h 78"/>
                      <a:gd name="T4" fmla="*/ 31 w 76"/>
                      <a:gd name="T5" fmla="*/ 33 h 78"/>
                      <a:gd name="T6" fmla="*/ 0 w 76"/>
                      <a:gd name="T7" fmla="*/ 33 h 78"/>
                      <a:gd name="T8" fmla="*/ 0 w 76"/>
                      <a:gd name="T9" fmla="*/ 45 h 78"/>
                      <a:gd name="T10" fmla="*/ 31 w 76"/>
                      <a:gd name="T11" fmla="*/ 45 h 78"/>
                      <a:gd name="T12" fmla="*/ 31 w 76"/>
                      <a:gd name="T13" fmla="*/ 78 h 78"/>
                      <a:gd name="T14" fmla="*/ 45 w 76"/>
                      <a:gd name="T15" fmla="*/ 78 h 78"/>
                      <a:gd name="T16" fmla="*/ 45 w 76"/>
                      <a:gd name="T17" fmla="*/ 45 h 78"/>
                      <a:gd name="T18" fmla="*/ 76 w 76"/>
                      <a:gd name="T19" fmla="*/ 45 h 78"/>
                      <a:gd name="T20" fmla="*/ 76 w 76"/>
                      <a:gd name="T21" fmla="*/ 33 h 78"/>
                      <a:gd name="T22" fmla="*/ 45 w 76"/>
                      <a:gd name="T23" fmla="*/ 33 h 78"/>
                      <a:gd name="T24" fmla="*/ 45 w 76"/>
                      <a:gd name="T25"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6" h="78">
                        <a:moveTo>
                          <a:pt x="45" y="0"/>
                        </a:moveTo>
                        <a:lnTo>
                          <a:pt x="31" y="0"/>
                        </a:lnTo>
                        <a:lnTo>
                          <a:pt x="31" y="33"/>
                        </a:lnTo>
                        <a:lnTo>
                          <a:pt x="0" y="33"/>
                        </a:lnTo>
                        <a:lnTo>
                          <a:pt x="0" y="45"/>
                        </a:lnTo>
                        <a:lnTo>
                          <a:pt x="31" y="45"/>
                        </a:lnTo>
                        <a:lnTo>
                          <a:pt x="31" y="78"/>
                        </a:lnTo>
                        <a:lnTo>
                          <a:pt x="45" y="78"/>
                        </a:lnTo>
                        <a:lnTo>
                          <a:pt x="45" y="45"/>
                        </a:lnTo>
                        <a:lnTo>
                          <a:pt x="76" y="45"/>
                        </a:lnTo>
                        <a:lnTo>
                          <a:pt x="76" y="33"/>
                        </a:lnTo>
                        <a:lnTo>
                          <a:pt x="45" y="33"/>
                        </a:lnTo>
                        <a:lnTo>
                          <a:pt x="45" y="0"/>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98" name="Rectangle 110">
                    <a:extLst>
                      <a:ext uri="{FF2B5EF4-FFF2-40B4-BE49-F238E27FC236}">
                        <a16:creationId xmlns:a16="http://schemas.microsoft.com/office/drawing/2014/main" id="{238665D9-715B-AB49-9024-29CBAB368C33}"/>
                      </a:ext>
                    </a:extLst>
                  </p:cNvPr>
                  <p:cNvSpPr>
                    <a:spLocks noChangeArrowheads="1"/>
                  </p:cNvSpPr>
                  <p:nvPr/>
                </p:nvSpPr>
                <p:spPr bwMode="auto">
                  <a:xfrm>
                    <a:off x="11422687" y="5694558"/>
                    <a:ext cx="67991" cy="22228"/>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99" name="Freeform 111">
                    <a:extLst>
                      <a:ext uri="{FF2B5EF4-FFF2-40B4-BE49-F238E27FC236}">
                        <a16:creationId xmlns:a16="http://schemas.microsoft.com/office/drawing/2014/main" id="{8B415406-EFF1-BA43-A609-E552D2B38C3E}"/>
                      </a:ext>
                    </a:extLst>
                  </p:cNvPr>
                  <p:cNvSpPr/>
                  <p:nvPr/>
                </p:nvSpPr>
                <p:spPr bwMode="auto">
                  <a:xfrm>
                    <a:off x="11138953" y="5952141"/>
                    <a:ext cx="73222" cy="79760"/>
                  </a:xfrm>
                  <a:custGeom>
                    <a:avLst/>
                    <a:gdLst>
                      <a:gd name="T0" fmla="*/ 24 w 24"/>
                      <a:gd name="T1" fmla="*/ 0 h 26"/>
                      <a:gd name="T2" fmla="*/ 16 w 24"/>
                      <a:gd name="T3" fmla="*/ 0 h 26"/>
                      <a:gd name="T4" fmla="*/ 14 w 24"/>
                      <a:gd name="T5" fmla="*/ 5 h 26"/>
                      <a:gd name="T6" fmla="*/ 12 w 24"/>
                      <a:gd name="T7" fmla="*/ 9 h 26"/>
                      <a:gd name="T8" fmla="*/ 12 w 24"/>
                      <a:gd name="T9" fmla="*/ 9 h 26"/>
                      <a:gd name="T10" fmla="*/ 10 w 24"/>
                      <a:gd name="T11" fmla="*/ 5 h 26"/>
                      <a:gd name="T12" fmla="*/ 8 w 24"/>
                      <a:gd name="T13" fmla="*/ 0 h 26"/>
                      <a:gd name="T14" fmla="*/ 0 w 24"/>
                      <a:gd name="T15" fmla="*/ 0 h 26"/>
                      <a:gd name="T16" fmla="*/ 8 w 24"/>
                      <a:gd name="T17" fmla="*/ 13 h 26"/>
                      <a:gd name="T18" fmla="*/ 0 w 24"/>
                      <a:gd name="T19" fmla="*/ 26 h 26"/>
                      <a:gd name="T20" fmla="*/ 7 w 24"/>
                      <a:gd name="T21" fmla="*/ 26 h 26"/>
                      <a:gd name="T22" fmla="*/ 10 w 24"/>
                      <a:gd name="T23" fmla="*/ 21 h 26"/>
                      <a:gd name="T24" fmla="*/ 12 w 24"/>
                      <a:gd name="T25" fmla="*/ 16 h 26"/>
                      <a:gd name="T26" fmla="*/ 12 w 24"/>
                      <a:gd name="T27" fmla="*/ 16 h 26"/>
                      <a:gd name="T28" fmla="*/ 14 w 24"/>
                      <a:gd name="T29" fmla="*/ 21 h 26"/>
                      <a:gd name="T30" fmla="*/ 17 w 24"/>
                      <a:gd name="T31" fmla="*/ 26 h 26"/>
                      <a:gd name="T32" fmla="*/ 24 w 24"/>
                      <a:gd name="T33" fmla="*/ 26 h 26"/>
                      <a:gd name="T34" fmla="*/ 16 w 24"/>
                      <a:gd name="T35" fmla="*/ 13 h 26"/>
                      <a:gd name="T36" fmla="*/ 24 w 24"/>
                      <a:gd name="T3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 h="26">
                        <a:moveTo>
                          <a:pt x="24" y="0"/>
                        </a:moveTo>
                        <a:cubicBezTo>
                          <a:pt x="16" y="0"/>
                          <a:pt x="16" y="0"/>
                          <a:pt x="16" y="0"/>
                        </a:cubicBezTo>
                        <a:cubicBezTo>
                          <a:pt x="14" y="5"/>
                          <a:pt x="14" y="5"/>
                          <a:pt x="14" y="5"/>
                        </a:cubicBezTo>
                        <a:cubicBezTo>
                          <a:pt x="13" y="6"/>
                          <a:pt x="13" y="7"/>
                          <a:pt x="12" y="9"/>
                        </a:cubicBezTo>
                        <a:cubicBezTo>
                          <a:pt x="12" y="9"/>
                          <a:pt x="12" y="9"/>
                          <a:pt x="12" y="9"/>
                        </a:cubicBezTo>
                        <a:cubicBezTo>
                          <a:pt x="11" y="8"/>
                          <a:pt x="11" y="6"/>
                          <a:pt x="10" y="5"/>
                        </a:cubicBezTo>
                        <a:cubicBezTo>
                          <a:pt x="8" y="0"/>
                          <a:pt x="8" y="0"/>
                          <a:pt x="8" y="0"/>
                        </a:cubicBezTo>
                        <a:cubicBezTo>
                          <a:pt x="0" y="0"/>
                          <a:pt x="0" y="0"/>
                          <a:pt x="0" y="0"/>
                        </a:cubicBezTo>
                        <a:cubicBezTo>
                          <a:pt x="8" y="13"/>
                          <a:pt x="8" y="13"/>
                          <a:pt x="8" y="13"/>
                        </a:cubicBezTo>
                        <a:cubicBezTo>
                          <a:pt x="0" y="26"/>
                          <a:pt x="0" y="26"/>
                          <a:pt x="0" y="26"/>
                        </a:cubicBezTo>
                        <a:cubicBezTo>
                          <a:pt x="7" y="26"/>
                          <a:pt x="7" y="26"/>
                          <a:pt x="7" y="26"/>
                        </a:cubicBezTo>
                        <a:cubicBezTo>
                          <a:pt x="10" y="21"/>
                          <a:pt x="10" y="21"/>
                          <a:pt x="10" y="21"/>
                        </a:cubicBezTo>
                        <a:cubicBezTo>
                          <a:pt x="10" y="19"/>
                          <a:pt x="11" y="18"/>
                          <a:pt x="12" y="16"/>
                        </a:cubicBezTo>
                        <a:cubicBezTo>
                          <a:pt x="12" y="16"/>
                          <a:pt x="12" y="16"/>
                          <a:pt x="12" y="16"/>
                        </a:cubicBezTo>
                        <a:cubicBezTo>
                          <a:pt x="13" y="18"/>
                          <a:pt x="13" y="19"/>
                          <a:pt x="14" y="21"/>
                        </a:cubicBezTo>
                        <a:cubicBezTo>
                          <a:pt x="17" y="26"/>
                          <a:pt x="17" y="26"/>
                          <a:pt x="17" y="26"/>
                        </a:cubicBezTo>
                        <a:cubicBezTo>
                          <a:pt x="24" y="26"/>
                          <a:pt x="24" y="26"/>
                          <a:pt x="24" y="26"/>
                        </a:cubicBezTo>
                        <a:cubicBezTo>
                          <a:pt x="16" y="13"/>
                          <a:pt x="16" y="13"/>
                          <a:pt x="16" y="13"/>
                        </a:cubicBezTo>
                        <a:lnTo>
                          <a:pt x="24" y="0"/>
                        </a:lnTo>
                        <a:close/>
                      </a:path>
                    </a:pathLst>
                  </a:cu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00" name="Rectangle 112">
                    <a:extLst>
                      <a:ext uri="{FF2B5EF4-FFF2-40B4-BE49-F238E27FC236}">
                        <a16:creationId xmlns:a16="http://schemas.microsoft.com/office/drawing/2014/main" id="{50089FE7-F045-3746-B3D7-ABBE71E8DFC4}"/>
                      </a:ext>
                    </a:extLst>
                  </p:cNvPr>
                  <p:cNvSpPr>
                    <a:spLocks noChangeArrowheads="1"/>
                  </p:cNvSpPr>
                  <p:nvPr/>
                </p:nvSpPr>
                <p:spPr bwMode="auto">
                  <a:xfrm>
                    <a:off x="11410919" y="6004442"/>
                    <a:ext cx="101987" cy="15690"/>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sp>
                <p:nvSpPr>
                  <p:cNvPr id="101" name="Rectangle 113">
                    <a:extLst>
                      <a:ext uri="{FF2B5EF4-FFF2-40B4-BE49-F238E27FC236}">
                        <a16:creationId xmlns:a16="http://schemas.microsoft.com/office/drawing/2014/main" id="{5C8D5323-08E7-2C4F-A691-BA553BA8A119}"/>
                      </a:ext>
                    </a:extLst>
                  </p:cNvPr>
                  <p:cNvSpPr>
                    <a:spLocks noChangeArrowheads="1"/>
                  </p:cNvSpPr>
                  <p:nvPr/>
                </p:nvSpPr>
                <p:spPr bwMode="auto">
                  <a:xfrm>
                    <a:off x="11410919" y="5961294"/>
                    <a:ext cx="101987" cy="18305"/>
                  </a:xfrm>
                  <a:prstGeom prst="rect">
                    <a:avLst/>
                  </a:prstGeom>
                  <a:grpFill/>
                  <a:ln>
                    <a:noFill/>
                  </a:ln>
                </p:spPr>
                <p:txBody>
                  <a:bodyPr vert="horz" wrap="square" lIns="121888" tIns="60944" rIns="121888" bIns="60944" numCol="1" anchor="t" anchorCtr="0" compatLnSpc="1"/>
                  <a:lstStyle/>
                  <a:p>
                    <a:pPr>
                      <a:defRPr/>
                    </a:pPr>
                    <a:endParaRPr lang="zh-CN" altLang="en-US" dirty="0">
                      <a:solidFill>
                        <a:srgbClr val="000000"/>
                      </a:solidFill>
                      <a:latin typeface="黑体" panose="02010609060101010101" pitchFamily="49" charset="-122"/>
                      <a:ea typeface="黑体" panose="02010609060101010101" pitchFamily="49" charset="-122"/>
                    </a:endParaRPr>
                  </a:p>
                </p:txBody>
              </p:sp>
            </p:grpSp>
          </p:grpSp>
          <p:sp>
            <p:nvSpPr>
              <p:cNvPr id="90" name="椭圆 35">
                <a:extLst>
                  <a:ext uri="{FF2B5EF4-FFF2-40B4-BE49-F238E27FC236}">
                    <a16:creationId xmlns:a16="http://schemas.microsoft.com/office/drawing/2014/main" id="{32C5568D-D04F-C14C-A948-654B0350D7D9}"/>
                  </a:ext>
                </a:extLst>
              </p:cNvPr>
              <p:cNvSpPr/>
              <p:nvPr/>
            </p:nvSpPr>
            <p:spPr>
              <a:xfrm>
                <a:off x="4854336" y="2823987"/>
                <a:ext cx="1478195" cy="1478195"/>
              </a:xfrm>
              <a:prstGeom prst="ellipse">
                <a:avLst/>
              </a:prstGeom>
              <a:solidFill>
                <a:schemeClr val="bg1">
                  <a:alpha val="10000"/>
                </a:schemeClr>
              </a:solidFill>
              <a:ln w="22225">
                <a:gradFill flip="none" rotWithShape="1">
                  <a:gsLst>
                    <a:gs pos="71000">
                      <a:srgbClr val="ECECEC"/>
                    </a:gs>
                    <a:gs pos="92000">
                      <a:schemeClr val="bg1"/>
                    </a:gs>
                    <a:gs pos="45000">
                      <a:schemeClr val="bg1">
                        <a:lumMod val="85000"/>
                      </a:schemeClr>
                    </a:gs>
                    <a:gs pos="19000">
                      <a:schemeClr val="bg1"/>
                    </a:gs>
                  </a:gsLst>
                  <a:lin ang="2700000" scaled="1"/>
                  <a:tileRect/>
                </a:gradFill>
              </a:ln>
              <a:effectLst>
                <a:outerShdw blurRad="254000" dist="88900" dir="2700000" algn="tl" rotWithShape="0">
                  <a:schemeClr val="accent3">
                    <a:lumMod val="50000"/>
                    <a:alpha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16" tIns="45708" rIns="91416" bIns="45708" rtlCol="0" anchor="ctr"/>
              <a:lstStyle/>
              <a:p>
                <a:pPr algn="ctr">
                  <a:defRPr/>
                </a:pPr>
                <a:endParaRPr lang="zh-CN" altLang="en-US" dirty="0">
                  <a:solidFill>
                    <a:srgbClr val="FFFFFF"/>
                  </a:solidFill>
                  <a:latin typeface="黑体" panose="02010609060101010101" pitchFamily="49" charset="-122"/>
                  <a:ea typeface="黑体" panose="02010609060101010101" pitchFamily="49" charset="-122"/>
                </a:endParaRPr>
              </a:p>
            </p:txBody>
          </p:sp>
        </p:grpSp>
      </p:grpSp>
    </p:spTree>
    <p:extLst>
      <p:ext uri="{BB962C8B-B14F-4D97-AF65-F5344CB8AC3E}">
        <p14:creationId xmlns:p14="http://schemas.microsoft.com/office/powerpoint/2010/main" val="1360513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会员基础能力</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19" name="椭圆 168">
            <a:extLst>
              <a:ext uri="{FF2B5EF4-FFF2-40B4-BE49-F238E27FC236}">
                <a16:creationId xmlns:a16="http://schemas.microsoft.com/office/drawing/2014/main" id="{A4DF9176-8954-DE41-8795-11030BA34619}"/>
              </a:ext>
            </a:extLst>
          </p:cNvPr>
          <p:cNvSpPr/>
          <p:nvPr/>
        </p:nvSpPr>
        <p:spPr>
          <a:xfrm rot="2700000">
            <a:off x="5713361" y="2425670"/>
            <a:ext cx="1934937" cy="1934936"/>
          </a:xfrm>
          <a:custGeom>
            <a:avLst/>
            <a:gdLst/>
            <a:ahLst/>
            <a:cxnLst/>
            <a:rect l="l" t="t" r="r" b="b"/>
            <a:pathLst>
              <a:path w="2207694" h="2207694">
                <a:moveTo>
                  <a:pt x="1240201" y="2198410"/>
                </a:moveTo>
                <a:cubicBezTo>
                  <a:pt x="1195601" y="2204855"/>
                  <a:pt x="1150057" y="2207694"/>
                  <a:pt x="1103851" y="2207694"/>
                </a:cubicBezTo>
                <a:close/>
                <a:moveTo>
                  <a:pt x="1396176" y="2167304"/>
                </a:moveTo>
                <a:cubicBezTo>
                  <a:pt x="1355911" y="2179613"/>
                  <a:pt x="1314389" y="2188486"/>
                  <a:pt x="1271865" y="2193577"/>
                </a:cubicBezTo>
                <a:close/>
                <a:moveTo>
                  <a:pt x="7872" y="976750"/>
                </a:moveTo>
                <a:lnTo>
                  <a:pt x="1" y="1103847"/>
                </a:lnTo>
                <a:cubicBezTo>
                  <a:pt x="1" y="1713485"/>
                  <a:pt x="494210" y="2207694"/>
                  <a:pt x="1103848" y="2207694"/>
                </a:cubicBezTo>
                <a:cubicBezTo>
                  <a:pt x="494209" y="2207694"/>
                  <a:pt x="0" y="1713485"/>
                  <a:pt x="0" y="1103847"/>
                </a:cubicBezTo>
                <a:cubicBezTo>
                  <a:pt x="0" y="1060839"/>
                  <a:pt x="2460" y="1018405"/>
                  <a:pt x="7872" y="976750"/>
                </a:cubicBezTo>
                <a:close/>
                <a:moveTo>
                  <a:pt x="1103847" y="0"/>
                </a:moveTo>
                <a:cubicBezTo>
                  <a:pt x="1713485" y="0"/>
                  <a:pt x="2207694" y="494209"/>
                  <a:pt x="2207694" y="1103847"/>
                </a:cubicBezTo>
                <a:cubicBezTo>
                  <a:pt x="2207694" y="1612162"/>
                  <a:pt x="1864110" y="2040229"/>
                  <a:pt x="1396188" y="2167301"/>
                </a:cubicBezTo>
                <a:cubicBezTo>
                  <a:pt x="1418536" y="2082435"/>
                  <a:pt x="1429716" y="1993353"/>
                  <a:pt x="1429716" y="1901660"/>
                </a:cubicBezTo>
                <a:cubicBezTo>
                  <a:pt x="1429716" y="1292022"/>
                  <a:pt x="935507" y="797813"/>
                  <a:pt x="325869" y="797813"/>
                </a:cubicBezTo>
                <a:cubicBezTo>
                  <a:pt x="224547" y="797813"/>
                  <a:pt x="126413" y="811464"/>
                  <a:pt x="33529" y="838206"/>
                </a:cubicBezTo>
                <a:cubicBezTo>
                  <a:pt x="23934" y="874644"/>
                  <a:pt x="16397" y="911859"/>
                  <a:pt x="11973" y="949877"/>
                </a:cubicBezTo>
                <a:cubicBezTo>
                  <a:pt x="85667" y="413031"/>
                  <a:pt x="546523" y="0"/>
                  <a:pt x="1103847" y="0"/>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9060101010101" pitchFamily="49" charset="-122"/>
              <a:ea typeface="黑体" panose="02010609060101010101" pitchFamily="49" charset="-122"/>
            </a:endParaRPr>
          </a:p>
        </p:txBody>
      </p:sp>
      <p:sp>
        <p:nvSpPr>
          <p:cNvPr id="28" name="椭圆 161">
            <a:extLst>
              <a:ext uri="{FF2B5EF4-FFF2-40B4-BE49-F238E27FC236}">
                <a16:creationId xmlns:a16="http://schemas.microsoft.com/office/drawing/2014/main" id="{C8315EA2-F7FB-8146-8401-F9B76D1EFB94}"/>
              </a:ext>
            </a:extLst>
          </p:cNvPr>
          <p:cNvSpPr/>
          <p:nvPr/>
        </p:nvSpPr>
        <p:spPr>
          <a:xfrm rot="2700000">
            <a:off x="4736774" y="2437961"/>
            <a:ext cx="1934933" cy="1934934"/>
          </a:xfrm>
          <a:custGeom>
            <a:avLst/>
            <a:gdLst/>
            <a:ahLst/>
            <a:cxnLst/>
            <a:rect l="l" t="t" r="r" b="b"/>
            <a:pathLst>
              <a:path w="2207690" h="2207691">
                <a:moveTo>
                  <a:pt x="967503" y="2198411"/>
                </a:moveTo>
                <a:lnTo>
                  <a:pt x="1103795" y="2207691"/>
                </a:lnTo>
                <a:cubicBezTo>
                  <a:pt x="1057608" y="2207692"/>
                  <a:pt x="1012085" y="2204853"/>
                  <a:pt x="967503" y="2198411"/>
                </a:cubicBezTo>
                <a:close/>
                <a:moveTo>
                  <a:pt x="811529" y="2167307"/>
                </a:moveTo>
                <a:lnTo>
                  <a:pt x="935821" y="2193576"/>
                </a:lnTo>
                <a:cubicBezTo>
                  <a:pt x="893304" y="2188486"/>
                  <a:pt x="851788" y="2179614"/>
                  <a:pt x="811529" y="2167307"/>
                </a:cubicBezTo>
                <a:close/>
                <a:moveTo>
                  <a:pt x="2199826" y="976772"/>
                </a:moveTo>
                <a:cubicBezTo>
                  <a:pt x="2205232" y="1018393"/>
                  <a:pt x="2207691" y="1060793"/>
                  <a:pt x="2207690" y="1103766"/>
                </a:cubicBezTo>
                <a:close/>
                <a:moveTo>
                  <a:pt x="2174170" y="838223"/>
                </a:moveTo>
                <a:cubicBezTo>
                  <a:pt x="2184491" y="874470"/>
                  <a:pt x="2191713" y="911752"/>
                  <a:pt x="2195714" y="949832"/>
                </a:cubicBezTo>
                <a:close/>
                <a:moveTo>
                  <a:pt x="1103847" y="0"/>
                </a:moveTo>
                <a:cubicBezTo>
                  <a:pt x="1621792" y="0"/>
                  <a:pt x="2056420" y="356726"/>
                  <a:pt x="2174166" y="838207"/>
                </a:cubicBezTo>
                <a:cubicBezTo>
                  <a:pt x="2081282" y="811466"/>
                  <a:pt x="1983150" y="797814"/>
                  <a:pt x="1881827" y="797814"/>
                </a:cubicBezTo>
                <a:cubicBezTo>
                  <a:pt x="1272189" y="797814"/>
                  <a:pt x="777980" y="1292023"/>
                  <a:pt x="777980" y="1901661"/>
                </a:cubicBezTo>
                <a:cubicBezTo>
                  <a:pt x="777980" y="1993354"/>
                  <a:pt x="789160" y="2082435"/>
                  <a:pt x="811508" y="2167301"/>
                </a:cubicBezTo>
                <a:cubicBezTo>
                  <a:pt x="343585" y="2040230"/>
                  <a:pt x="0" y="1612163"/>
                  <a:pt x="0" y="1103847"/>
                </a:cubicBezTo>
                <a:cubicBezTo>
                  <a:pt x="0" y="494209"/>
                  <a:pt x="494209" y="0"/>
                  <a:pt x="1103847"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黑体" panose="02010609060101010101" pitchFamily="49" charset="-122"/>
              <a:ea typeface="黑体" panose="02010609060101010101" pitchFamily="49" charset="-122"/>
            </a:endParaRPr>
          </a:p>
        </p:txBody>
      </p:sp>
      <p:sp>
        <p:nvSpPr>
          <p:cNvPr id="37" name="椭圆 162">
            <a:extLst>
              <a:ext uri="{FF2B5EF4-FFF2-40B4-BE49-F238E27FC236}">
                <a16:creationId xmlns:a16="http://schemas.microsoft.com/office/drawing/2014/main" id="{506AAD42-166D-C547-A1EF-521A2D32B1AC}"/>
              </a:ext>
            </a:extLst>
          </p:cNvPr>
          <p:cNvSpPr/>
          <p:nvPr/>
        </p:nvSpPr>
        <p:spPr>
          <a:xfrm rot="2700000">
            <a:off x="5703341" y="3404529"/>
            <a:ext cx="1934937" cy="1934936"/>
          </a:xfrm>
          <a:custGeom>
            <a:avLst/>
            <a:gdLst/>
            <a:ahLst/>
            <a:cxnLst/>
            <a:rect l="l" t="t" r="r" b="b"/>
            <a:pathLst>
              <a:path w="2207694" h="2207694">
                <a:moveTo>
                  <a:pt x="1269814" y="13804"/>
                </a:moveTo>
                <a:cubicBezTo>
                  <a:pt x="1800820" y="92567"/>
                  <a:pt x="2207694" y="550692"/>
                  <a:pt x="2207694" y="1103847"/>
                </a:cubicBezTo>
                <a:cubicBezTo>
                  <a:pt x="2207694" y="1713485"/>
                  <a:pt x="1713485" y="2207694"/>
                  <a:pt x="1103847" y="2207694"/>
                </a:cubicBezTo>
                <a:cubicBezTo>
                  <a:pt x="546709" y="2207694"/>
                  <a:pt x="85975" y="1794939"/>
                  <a:pt x="12055" y="1258354"/>
                </a:cubicBezTo>
                <a:lnTo>
                  <a:pt x="33789" y="1370498"/>
                </a:lnTo>
                <a:cubicBezTo>
                  <a:pt x="125494" y="1396610"/>
                  <a:pt x="222299" y="1409882"/>
                  <a:pt x="322205" y="1409882"/>
                </a:cubicBezTo>
                <a:cubicBezTo>
                  <a:pt x="931843" y="1409882"/>
                  <a:pt x="1426052" y="915673"/>
                  <a:pt x="1426052" y="306035"/>
                </a:cubicBezTo>
                <a:cubicBezTo>
                  <a:pt x="1426052" y="213979"/>
                  <a:pt x="1414784" y="124554"/>
                  <a:pt x="1392265" y="39385"/>
                </a:cubicBezTo>
                <a:cubicBezTo>
                  <a:pt x="1352416" y="28038"/>
                  <a:pt x="1311604" y="19116"/>
                  <a:pt x="1269814" y="13804"/>
                </a:cubicBezTo>
                <a:close/>
                <a:moveTo>
                  <a:pt x="1103847" y="0"/>
                </a:moveTo>
                <a:cubicBezTo>
                  <a:pt x="1149577" y="0"/>
                  <a:pt x="1194657" y="2781"/>
                  <a:pt x="1238818" y="9073"/>
                </a:cubicBezTo>
                <a:lnTo>
                  <a:pt x="1103848" y="1"/>
                </a:lnTo>
                <a:cubicBezTo>
                  <a:pt x="494210" y="1"/>
                  <a:pt x="1" y="494210"/>
                  <a:pt x="1" y="1103848"/>
                </a:cubicBezTo>
                <a:cubicBezTo>
                  <a:pt x="1" y="1146981"/>
                  <a:pt x="2475" y="1189536"/>
                  <a:pt x="7924" y="1231287"/>
                </a:cubicBezTo>
                <a:cubicBezTo>
                  <a:pt x="2473" y="1189523"/>
                  <a:pt x="0" y="1146974"/>
                  <a:pt x="0" y="1103847"/>
                </a:cubicBezTo>
                <a:cubicBezTo>
                  <a:pt x="0" y="494209"/>
                  <a:pt x="494209" y="0"/>
                  <a:pt x="1103847"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9060101010101" pitchFamily="49" charset="-122"/>
              <a:ea typeface="黑体" panose="02010609060101010101" pitchFamily="49" charset="-122"/>
            </a:endParaRPr>
          </a:p>
        </p:txBody>
      </p:sp>
      <p:sp>
        <p:nvSpPr>
          <p:cNvPr id="38" name="椭圆 163">
            <a:extLst>
              <a:ext uri="{FF2B5EF4-FFF2-40B4-BE49-F238E27FC236}">
                <a16:creationId xmlns:a16="http://schemas.microsoft.com/office/drawing/2014/main" id="{98878D87-3C54-E84B-9BEE-3ADD792DA185}"/>
              </a:ext>
            </a:extLst>
          </p:cNvPr>
          <p:cNvSpPr/>
          <p:nvPr/>
        </p:nvSpPr>
        <p:spPr>
          <a:xfrm rot="2700000">
            <a:off x="4724481" y="3414551"/>
            <a:ext cx="1934933" cy="1934935"/>
          </a:xfrm>
          <a:custGeom>
            <a:avLst/>
            <a:gdLst/>
            <a:ahLst/>
            <a:cxnLst/>
            <a:rect l="l" t="t" r="r" b="b"/>
            <a:pathLst>
              <a:path w="2207690" h="2207692">
                <a:moveTo>
                  <a:pt x="2195631" y="1258405"/>
                </a:moveTo>
                <a:cubicBezTo>
                  <a:pt x="2191595" y="1296645"/>
                  <a:pt x="2184315" y="1334081"/>
                  <a:pt x="2173913" y="1370472"/>
                </a:cubicBezTo>
                <a:close/>
                <a:moveTo>
                  <a:pt x="2207690" y="1103924"/>
                </a:moveTo>
                <a:cubicBezTo>
                  <a:pt x="2207691" y="1147015"/>
                  <a:pt x="2205219" y="1189529"/>
                  <a:pt x="2199774" y="1231259"/>
                </a:cubicBezTo>
                <a:close/>
                <a:moveTo>
                  <a:pt x="815432" y="39382"/>
                </a:moveTo>
                <a:cubicBezTo>
                  <a:pt x="792913" y="124550"/>
                  <a:pt x="781644" y="213975"/>
                  <a:pt x="781644" y="306031"/>
                </a:cubicBezTo>
                <a:cubicBezTo>
                  <a:pt x="781644" y="915669"/>
                  <a:pt x="1275853" y="1409878"/>
                  <a:pt x="1885491" y="1409878"/>
                </a:cubicBezTo>
                <a:cubicBezTo>
                  <a:pt x="1985397" y="1409878"/>
                  <a:pt x="2082202" y="1396606"/>
                  <a:pt x="2173907" y="1370494"/>
                </a:cubicBezTo>
                <a:cubicBezTo>
                  <a:pt x="2055810" y="1851467"/>
                  <a:pt x="1621429" y="2207692"/>
                  <a:pt x="1103847" y="2207692"/>
                </a:cubicBezTo>
                <a:cubicBezTo>
                  <a:pt x="494209" y="2207692"/>
                  <a:pt x="0" y="1713483"/>
                  <a:pt x="0" y="1103845"/>
                </a:cubicBezTo>
                <a:cubicBezTo>
                  <a:pt x="0" y="594112"/>
                  <a:pt x="345503" y="165076"/>
                  <a:pt x="815432" y="39382"/>
                </a:cubicBezTo>
                <a:close/>
                <a:moveTo>
                  <a:pt x="937859" y="13805"/>
                </a:moveTo>
                <a:lnTo>
                  <a:pt x="815433" y="39382"/>
                </a:lnTo>
                <a:cubicBezTo>
                  <a:pt x="855095" y="27337"/>
                  <a:pt x="895991" y="18718"/>
                  <a:pt x="937859" y="13805"/>
                </a:cubicBezTo>
                <a:close/>
                <a:moveTo>
                  <a:pt x="1103792" y="1"/>
                </a:moveTo>
                <a:lnTo>
                  <a:pt x="968896" y="9068"/>
                </a:lnTo>
                <a:cubicBezTo>
                  <a:pt x="1013034" y="2780"/>
                  <a:pt x="1058088" y="0"/>
                  <a:pt x="1103792" y="1"/>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黑体" panose="02010609060101010101" pitchFamily="49" charset="-122"/>
              <a:ea typeface="黑体" panose="02010609060101010101" pitchFamily="49" charset="-122"/>
            </a:endParaRPr>
          </a:p>
        </p:txBody>
      </p:sp>
      <p:sp>
        <p:nvSpPr>
          <p:cNvPr id="39" name="椭圆 38">
            <a:extLst>
              <a:ext uri="{FF2B5EF4-FFF2-40B4-BE49-F238E27FC236}">
                <a16:creationId xmlns:a16="http://schemas.microsoft.com/office/drawing/2014/main" id="{22E31644-0A3C-1F43-B408-8C56EAB202EE}"/>
              </a:ext>
            </a:extLst>
          </p:cNvPr>
          <p:cNvSpPr/>
          <p:nvPr/>
        </p:nvSpPr>
        <p:spPr>
          <a:xfrm>
            <a:off x="5373937" y="3081741"/>
            <a:ext cx="1613945" cy="1613946"/>
          </a:xfrm>
          <a:prstGeom prst="ellipse">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400">
              <a:latin typeface="黑体" panose="02010609060101010101" pitchFamily="49" charset="-122"/>
              <a:ea typeface="黑体" panose="02010609060101010101" pitchFamily="49" charset="-122"/>
            </a:endParaRPr>
          </a:p>
        </p:txBody>
      </p:sp>
      <p:sp>
        <p:nvSpPr>
          <p:cNvPr id="40" name="矩形 39">
            <a:extLst>
              <a:ext uri="{FF2B5EF4-FFF2-40B4-BE49-F238E27FC236}">
                <a16:creationId xmlns:a16="http://schemas.microsoft.com/office/drawing/2014/main" id="{5B196B49-2C9C-594C-B900-73D1FB542786}"/>
              </a:ext>
            </a:extLst>
          </p:cNvPr>
          <p:cNvSpPr/>
          <p:nvPr/>
        </p:nvSpPr>
        <p:spPr>
          <a:xfrm>
            <a:off x="5461484" y="3526094"/>
            <a:ext cx="1438853" cy="400110"/>
          </a:xfrm>
          <a:prstGeom prst="rect">
            <a:avLst/>
          </a:prstGeom>
        </p:spPr>
        <p:txBody>
          <a:bodyPr wrap="square">
            <a:spAutoFit/>
          </a:bodyPr>
          <a:lstStyle/>
          <a:p>
            <a:pPr algn="ctr"/>
            <a:endParaRPr lang="en-US" altLang="zh-CN" sz="2000" b="1" dirty="0">
              <a:solidFill>
                <a:schemeClr val="tx1">
                  <a:lumMod val="85000"/>
                  <a:lumOff val="15000"/>
                </a:schemeClr>
              </a:solidFill>
              <a:latin typeface="黑体" panose="02010609060101010101" pitchFamily="49" charset="-122"/>
              <a:ea typeface="黑体" panose="02010609060101010101" pitchFamily="49" charset="-122"/>
            </a:endParaRPr>
          </a:p>
        </p:txBody>
      </p:sp>
      <p:sp>
        <p:nvSpPr>
          <p:cNvPr id="41" name="矩形 40">
            <a:extLst>
              <a:ext uri="{FF2B5EF4-FFF2-40B4-BE49-F238E27FC236}">
                <a16:creationId xmlns:a16="http://schemas.microsoft.com/office/drawing/2014/main" id="{8A93987D-BA93-044D-A104-7319C1DFB2BC}"/>
              </a:ext>
            </a:extLst>
          </p:cNvPr>
          <p:cNvSpPr/>
          <p:nvPr/>
        </p:nvSpPr>
        <p:spPr>
          <a:xfrm>
            <a:off x="1532490" y="2416337"/>
            <a:ext cx="3053321" cy="369333"/>
          </a:xfrm>
          <a:prstGeom prst="rect">
            <a:avLst/>
          </a:prstGeom>
        </p:spPr>
        <p:txBody>
          <a:bodyPr wrap="square">
            <a:spAutoFit/>
          </a:bodyPr>
          <a:lstStyle/>
          <a:p>
            <a:r>
              <a:rPr lang="en-US" altLang="zh-CN" b="1" dirty="0">
                <a:solidFill>
                  <a:srgbClr val="1A90FF"/>
                </a:solidFill>
                <a:latin typeface="黑体" panose="02010609060101010101" pitchFamily="49" charset="-122"/>
                <a:ea typeface="黑体" panose="02010609060101010101" pitchFamily="49" charset="-122"/>
              </a:rPr>
              <a:t>01.</a:t>
            </a:r>
            <a:r>
              <a:rPr lang="zh-CN" altLang="en-US" b="1" dirty="0">
                <a:solidFill>
                  <a:srgbClr val="1A90FF"/>
                </a:solidFill>
                <a:latin typeface="黑体" panose="02010609060101010101" pitchFamily="49" charset="-122"/>
                <a:ea typeface="黑体" panose="02010609060101010101" pitchFamily="49" charset="-122"/>
              </a:rPr>
              <a:t>等级体系</a:t>
            </a:r>
            <a:endParaRPr lang="en-US" altLang="zh-CN" b="1" dirty="0">
              <a:solidFill>
                <a:srgbClr val="1A90FF"/>
              </a:solidFill>
              <a:latin typeface="黑体" panose="02010609060101010101" pitchFamily="49" charset="-122"/>
              <a:ea typeface="黑体" panose="02010609060101010101" pitchFamily="49" charset="-122"/>
            </a:endParaRPr>
          </a:p>
        </p:txBody>
      </p:sp>
      <p:sp>
        <p:nvSpPr>
          <p:cNvPr id="42" name="TextBox 27">
            <a:extLst>
              <a:ext uri="{FF2B5EF4-FFF2-40B4-BE49-F238E27FC236}">
                <a16:creationId xmlns:a16="http://schemas.microsoft.com/office/drawing/2014/main" id="{09C0464C-CF05-704F-AE68-4269ADA2B426}"/>
              </a:ext>
            </a:extLst>
          </p:cNvPr>
          <p:cNvSpPr txBox="1"/>
          <p:nvPr/>
        </p:nvSpPr>
        <p:spPr>
          <a:xfrm>
            <a:off x="1532490" y="2833602"/>
            <a:ext cx="3053320" cy="1231106"/>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不限等级的普通会员</a:t>
            </a:r>
            <a:endPar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endParaRPr>
          </a:p>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会员升级机制：兼容自动升降级和不升级会员卡</a:t>
            </a:r>
            <a:endPar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endParaRPr>
          </a:p>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付费会员</a:t>
            </a:r>
          </a:p>
        </p:txBody>
      </p:sp>
      <p:sp>
        <p:nvSpPr>
          <p:cNvPr id="43" name="矩形 42">
            <a:extLst>
              <a:ext uri="{FF2B5EF4-FFF2-40B4-BE49-F238E27FC236}">
                <a16:creationId xmlns:a16="http://schemas.microsoft.com/office/drawing/2014/main" id="{520E9A68-3E3B-524E-BFA3-A3958E2E4DAF}"/>
              </a:ext>
            </a:extLst>
          </p:cNvPr>
          <p:cNvSpPr/>
          <p:nvPr/>
        </p:nvSpPr>
        <p:spPr>
          <a:xfrm>
            <a:off x="1532490" y="4376224"/>
            <a:ext cx="3053322" cy="369333"/>
          </a:xfrm>
          <a:prstGeom prst="rect">
            <a:avLst/>
          </a:prstGeom>
        </p:spPr>
        <p:txBody>
          <a:bodyPr wrap="square">
            <a:spAutoFit/>
          </a:bodyPr>
          <a:lstStyle/>
          <a:p>
            <a:r>
              <a:rPr lang="en-US" altLang="zh-CN" b="1" dirty="0">
                <a:solidFill>
                  <a:srgbClr val="3AD8B4"/>
                </a:solidFill>
                <a:latin typeface="黑体" panose="02010609060101010101" pitchFamily="49" charset="-122"/>
                <a:ea typeface="黑体" panose="02010609060101010101" pitchFamily="49" charset="-122"/>
              </a:rPr>
              <a:t>02.</a:t>
            </a:r>
            <a:r>
              <a:rPr lang="zh-CN" altLang="en-US" b="1" dirty="0">
                <a:solidFill>
                  <a:srgbClr val="3AD8B4"/>
                </a:solidFill>
                <a:latin typeface="黑体" panose="02010609060101010101" pitchFamily="49" charset="-122"/>
                <a:ea typeface="黑体" panose="02010609060101010101" pitchFamily="49" charset="-122"/>
              </a:rPr>
              <a:t>储值体系</a:t>
            </a:r>
            <a:endParaRPr lang="en-US" altLang="zh-CN" b="1" dirty="0">
              <a:solidFill>
                <a:srgbClr val="3AD8B4"/>
              </a:solidFill>
              <a:latin typeface="黑体" panose="02010609060101010101" pitchFamily="49" charset="-122"/>
              <a:ea typeface="黑体" panose="02010609060101010101" pitchFamily="49" charset="-122"/>
            </a:endParaRPr>
          </a:p>
        </p:txBody>
      </p:sp>
      <p:sp>
        <p:nvSpPr>
          <p:cNvPr id="44" name="TextBox 29">
            <a:extLst>
              <a:ext uri="{FF2B5EF4-FFF2-40B4-BE49-F238E27FC236}">
                <a16:creationId xmlns:a16="http://schemas.microsoft.com/office/drawing/2014/main" id="{86C08921-6BEC-B248-8451-696A97534ED9}"/>
              </a:ext>
            </a:extLst>
          </p:cNvPr>
          <p:cNvSpPr txBox="1"/>
          <p:nvPr/>
        </p:nvSpPr>
        <p:spPr>
          <a:xfrm>
            <a:off x="1532490" y="4788443"/>
            <a:ext cx="3053320" cy="66172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按活动规则储值</a:t>
            </a:r>
            <a:endPar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endParaRPr>
          </a:p>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自定义储值</a:t>
            </a:r>
          </a:p>
        </p:txBody>
      </p:sp>
      <p:sp>
        <p:nvSpPr>
          <p:cNvPr id="45" name="矩形 44">
            <a:extLst>
              <a:ext uri="{FF2B5EF4-FFF2-40B4-BE49-F238E27FC236}">
                <a16:creationId xmlns:a16="http://schemas.microsoft.com/office/drawing/2014/main" id="{F3DDAEE7-4FF6-D74D-A2D2-B264F5FBD409}"/>
              </a:ext>
            </a:extLst>
          </p:cNvPr>
          <p:cNvSpPr/>
          <p:nvPr/>
        </p:nvSpPr>
        <p:spPr>
          <a:xfrm>
            <a:off x="8026720" y="2416337"/>
            <a:ext cx="3022843" cy="369333"/>
          </a:xfrm>
          <a:prstGeom prst="rect">
            <a:avLst/>
          </a:prstGeom>
        </p:spPr>
        <p:txBody>
          <a:bodyPr wrap="square">
            <a:spAutoFit/>
          </a:bodyPr>
          <a:lstStyle/>
          <a:p>
            <a:r>
              <a:rPr lang="en-US" altLang="zh-CN" b="1" dirty="0">
                <a:solidFill>
                  <a:srgbClr val="3AD8B4"/>
                </a:solidFill>
                <a:latin typeface="黑体" panose="02010609060101010101" pitchFamily="49" charset="-122"/>
                <a:ea typeface="黑体" panose="02010609060101010101" pitchFamily="49" charset="-122"/>
              </a:rPr>
              <a:t>03.</a:t>
            </a:r>
            <a:r>
              <a:rPr lang="zh-CN" altLang="en-US" b="1" dirty="0">
                <a:solidFill>
                  <a:srgbClr val="3AD8B4"/>
                </a:solidFill>
                <a:latin typeface="黑体" panose="02010609060101010101" pitchFamily="49" charset="-122"/>
                <a:ea typeface="黑体" panose="02010609060101010101" pitchFamily="49" charset="-122"/>
              </a:rPr>
              <a:t>积分体系</a:t>
            </a:r>
            <a:endParaRPr lang="en-US" altLang="zh-CN" b="1" dirty="0">
              <a:solidFill>
                <a:srgbClr val="3AD8B4"/>
              </a:solidFill>
              <a:latin typeface="黑体" panose="02010609060101010101" pitchFamily="49" charset="-122"/>
              <a:ea typeface="黑体" panose="02010609060101010101" pitchFamily="49" charset="-122"/>
            </a:endParaRPr>
          </a:p>
        </p:txBody>
      </p:sp>
      <p:sp>
        <p:nvSpPr>
          <p:cNvPr id="46" name="TextBox 31">
            <a:extLst>
              <a:ext uri="{FF2B5EF4-FFF2-40B4-BE49-F238E27FC236}">
                <a16:creationId xmlns:a16="http://schemas.microsoft.com/office/drawing/2014/main" id="{3698D6E1-EE92-B646-A706-A52235C7AFE0}"/>
              </a:ext>
            </a:extLst>
          </p:cNvPr>
          <p:cNvSpPr txBox="1"/>
          <p:nvPr/>
        </p:nvSpPr>
        <p:spPr>
          <a:xfrm>
            <a:off x="8026720" y="2833602"/>
            <a:ext cx="2471520" cy="98488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积分获取规则多样</a:t>
            </a:r>
            <a:endPar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endParaRPr>
          </a:p>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积分抵现</a:t>
            </a:r>
            <a:endPar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endParaRPr>
          </a:p>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积分商城</a:t>
            </a:r>
          </a:p>
        </p:txBody>
      </p:sp>
      <p:sp>
        <p:nvSpPr>
          <p:cNvPr id="47" name="矩形 46">
            <a:extLst>
              <a:ext uri="{FF2B5EF4-FFF2-40B4-BE49-F238E27FC236}">
                <a16:creationId xmlns:a16="http://schemas.microsoft.com/office/drawing/2014/main" id="{384B6BAD-FE2E-AD4D-98C1-37D949EC628C}"/>
              </a:ext>
            </a:extLst>
          </p:cNvPr>
          <p:cNvSpPr/>
          <p:nvPr/>
        </p:nvSpPr>
        <p:spPr>
          <a:xfrm>
            <a:off x="8026720" y="4371177"/>
            <a:ext cx="3022843" cy="369333"/>
          </a:xfrm>
          <a:prstGeom prst="rect">
            <a:avLst/>
          </a:prstGeom>
        </p:spPr>
        <p:txBody>
          <a:bodyPr wrap="square">
            <a:spAutoFit/>
          </a:bodyPr>
          <a:lstStyle/>
          <a:p>
            <a:r>
              <a:rPr lang="en-US" altLang="zh-CN" b="1" dirty="0">
                <a:solidFill>
                  <a:srgbClr val="1A90FF"/>
                </a:solidFill>
                <a:latin typeface="黑体" panose="02010609060101010101" pitchFamily="49" charset="-122"/>
                <a:ea typeface="黑体" panose="02010609060101010101" pitchFamily="49" charset="-122"/>
              </a:rPr>
              <a:t>04.</a:t>
            </a:r>
            <a:r>
              <a:rPr lang="zh-CN" altLang="en-US" b="1" dirty="0">
                <a:solidFill>
                  <a:srgbClr val="1A90FF"/>
                </a:solidFill>
                <a:latin typeface="黑体" panose="02010609060101010101" pitchFamily="49" charset="-122"/>
                <a:ea typeface="黑体" panose="02010609060101010101" pitchFamily="49" charset="-122"/>
              </a:rPr>
              <a:t>会员画像</a:t>
            </a:r>
            <a:endParaRPr lang="en-US" altLang="zh-CN" b="1" dirty="0">
              <a:solidFill>
                <a:srgbClr val="1A90FF"/>
              </a:solidFill>
              <a:latin typeface="黑体" panose="02010609060101010101" pitchFamily="49" charset="-122"/>
              <a:ea typeface="黑体" panose="02010609060101010101" pitchFamily="49" charset="-122"/>
            </a:endParaRPr>
          </a:p>
        </p:txBody>
      </p:sp>
      <p:sp>
        <p:nvSpPr>
          <p:cNvPr id="48" name="TextBox 40">
            <a:extLst>
              <a:ext uri="{FF2B5EF4-FFF2-40B4-BE49-F238E27FC236}">
                <a16:creationId xmlns:a16="http://schemas.microsoft.com/office/drawing/2014/main" id="{12876A8E-0202-9C4B-9C53-F3A39E81CFF4}"/>
              </a:ext>
            </a:extLst>
          </p:cNvPr>
          <p:cNvSpPr txBox="1"/>
          <p:nvPr/>
        </p:nvSpPr>
        <p:spPr>
          <a:xfrm>
            <a:off x="8026720" y="4788443"/>
            <a:ext cx="2471518" cy="66172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会员分群</a:t>
            </a:r>
            <a:endPar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endParaRPr>
          </a:p>
          <a:p>
            <a:pPr marL="285750" indent="-285750">
              <a:spcBef>
                <a:spcPts val="600"/>
              </a:spcBef>
              <a:buFont typeface="Arial" panose="020B0604020202020204" pitchFamily="34" charset="0"/>
              <a:buChar char="•"/>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会员标签</a:t>
            </a:r>
          </a:p>
        </p:txBody>
      </p:sp>
      <p:sp>
        <p:nvSpPr>
          <p:cNvPr id="49" name="文本框 48">
            <a:extLst>
              <a:ext uri="{FF2B5EF4-FFF2-40B4-BE49-F238E27FC236}">
                <a16:creationId xmlns:a16="http://schemas.microsoft.com/office/drawing/2014/main" id="{D7B65650-200F-3B45-BCD6-6094A53A659F}"/>
              </a:ext>
            </a:extLst>
          </p:cNvPr>
          <p:cNvSpPr txBox="1"/>
          <p:nvPr/>
        </p:nvSpPr>
        <p:spPr>
          <a:xfrm>
            <a:off x="5250604" y="2719568"/>
            <a:ext cx="582211" cy="523220"/>
          </a:xfrm>
          <a:prstGeom prst="rect">
            <a:avLst/>
          </a:prstGeom>
          <a:noFill/>
        </p:spPr>
        <p:txBody>
          <a:bodyPr wrap="none" rtlCol="0">
            <a:spAutoFit/>
          </a:bodyPr>
          <a:lstStyle/>
          <a:p>
            <a:r>
              <a:rPr kumimoji="1" lang="en-US" altLang="zh-CN" sz="2800" dirty="0">
                <a:solidFill>
                  <a:schemeClr val="bg1"/>
                </a:solidFill>
                <a:latin typeface="Heiti SC Medium" pitchFamily="2" charset="-128"/>
                <a:ea typeface="Heiti SC Medium" pitchFamily="2" charset="-128"/>
              </a:rPr>
              <a:t>01</a:t>
            </a:r>
            <a:endParaRPr kumimoji="1" lang="zh-CN" altLang="en-US" sz="2800" dirty="0">
              <a:solidFill>
                <a:schemeClr val="bg1"/>
              </a:solidFill>
              <a:latin typeface="Heiti SC Medium" pitchFamily="2" charset="-128"/>
              <a:ea typeface="Heiti SC Medium" pitchFamily="2" charset="-128"/>
            </a:endParaRPr>
          </a:p>
        </p:txBody>
      </p:sp>
      <p:sp>
        <p:nvSpPr>
          <p:cNvPr id="50" name="文本框 49">
            <a:extLst>
              <a:ext uri="{FF2B5EF4-FFF2-40B4-BE49-F238E27FC236}">
                <a16:creationId xmlns:a16="http://schemas.microsoft.com/office/drawing/2014/main" id="{FFCF1E83-DE84-9C49-A907-4F0BE694013B}"/>
              </a:ext>
            </a:extLst>
          </p:cNvPr>
          <p:cNvSpPr txBox="1"/>
          <p:nvPr/>
        </p:nvSpPr>
        <p:spPr>
          <a:xfrm>
            <a:off x="6774604" y="2902448"/>
            <a:ext cx="582211" cy="523220"/>
          </a:xfrm>
          <a:prstGeom prst="rect">
            <a:avLst/>
          </a:prstGeom>
          <a:noFill/>
        </p:spPr>
        <p:txBody>
          <a:bodyPr wrap="none" rtlCol="0">
            <a:spAutoFit/>
          </a:bodyPr>
          <a:lstStyle/>
          <a:p>
            <a:r>
              <a:rPr kumimoji="1" lang="en-US" altLang="zh-CN" sz="2800" dirty="0">
                <a:solidFill>
                  <a:schemeClr val="bg1"/>
                </a:solidFill>
                <a:latin typeface="Heiti SC Medium" pitchFamily="2" charset="-128"/>
                <a:ea typeface="Heiti SC Medium" pitchFamily="2" charset="-128"/>
              </a:rPr>
              <a:t>03</a:t>
            </a:r>
            <a:endParaRPr kumimoji="1" lang="zh-CN" altLang="en-US" sz="2800" dirty="0">
              <a:solidFill>
                <a:schemeClr val="bg1"/>
              </a:solidFill>
              <a:latin typeface="Heiti SC Medium" pitchFamily="2" charset="-128"/>
              <a:ea typeface="Heiti SC Medium" pitchFamily="2" charset="-128"/>
            </a:endParaRPr>
          </a:p>
        </p:txBody>
      </p:sp>
      <p:sp>
        <p:nvSpPr>
          <p:cNvPr id="51" name="文本框 50">
            <a:extLst>
              <a:ext uri="{FF2B5EF4-FFF2-40B4-BE49-F238E27FC236}">
                <a16:creationId xmlns:a16="http://schemas.microsoft.com/office/drawing/2014/main" id="{ADE4470F-8C18-044D-8B12-495710A4C45C}"/>
              </a:ext>
            </a:extLst>
          </p:cNvPr>
          <p:cNvSpPr txBox="1"/>
          <p:nvPr/>
        </p:nvSpPr>
        <p:spPr>
          <a:xfrm>
            <a:off x="4976284" y="4314688"/>
            <a:ext cx="582211" cy="523220"/>
          </a:xfrm>
          <a:prstGeom prst="rect">
            <a:avLst/>
          </a:prstGeom>
          <a:noFill/>
        </p:spPr>
        <p:txBody>
          <a:bodyPr wrap="none" rtlCol="0">
            <a:spAutoFit/>
          </a:bodyPr>
          <a:lstStyle/>
          <a:p>
            <a:r>
              <a:rPr kumimoji="1" lang="en-US" altLang="zh-CN" sz="2800" dirty="0">
                <a:solidFill>
                  <a:schemeClr val="bg1"/>
                </a:solidFill>
                <a:latin typeface="Heiti SC Medium" pitchFamily="2" charset="-128"/>
                <a:ea typeface="Heiti SC Medium" pitchFamily="2" charset="-128"/>
              </a:rPr>
              <a:t>02</a:t>
            </a:r>
            <a:endParaRPr kumimoji="1" lang="zh-CN" altLang="en-US" sz="2800" dirty="0">
              <a:solidFill>
                <a:schemeClr val="bg1"/>
              </a:solidFill>
              <a:latin typeface="Heiti SC Medium" pitchFamily="2" charset="-128"/>
              <a:ea typeface="Heiti SC Medium" pitchFamily="2" charset="-128"/>
            </a:endParaRPr>
          </a:p>
        </p:txBody>
      </p:sp>
      <p:sp>
        <p:nvSpPr>
          <p:cNvPr id="52" name="文本框 51">
            <a:extLst>
              <a:ext uri="{FF2B5EF4-FFF2-40B4-BE49-F238E27FC236}">
                <a16:creationId xmlns:a16="http://schemas.microsoft.com/office/drawing/2014/main" id="{256D42B4-D288-664C-9AEA-01B4B66339F0}"/>
              </a:ext>
            </a:extLst>
          </p:cNvPr>
          <p:cNvSpPr txBox="1"/>
          <p:nvPr/>
        </p:nvSpPr>
        <p:spPr>
          <a:xfrm>
            <a:off x="6683116" y="4497089"/>
            <a:ext cx="582211" cy="523220"/>
          </a:xfrm>
          <a:prstGeom prst="rect">
            <a:avLst/>
          </a:prstGeom>
          <a:noFill/>
        </p:spPr>
        <p:txBody>
          <a:bodyPr wrap="none" rtlCol="0">
            <a:spAutoFit/>
          </a:bodyPr>
          <a:lstStyle/>
          <a:p>
            <a:r>
              <a:rPr kumimoji="1" lang="en-US" altLang="zh-CN" sz="2800" dirty="0">
                <a:solidFill>
                  <a:schemeClr val="bg1"/>
                </a:solidFill>
                <a:latin typeface="Heiti SC Medium" pitchFamily="2" charset="-128"/>
                <a:ea typeface="Heiti SC Medium" pitchFamily="2" charset="-128"/>
              </a:rPr>
              <a:t>04</a:t>
            </a:r>
            <a:endParaRPr kumimoji="1" lang="zh-CN" altLang="en-US" sz="2800" dirty="0">
              <a:solidFill>
                <a:schemeClr val="bg1"/>
              </a:solidFill>
              <a:latin typeface="Heiti SC Medium" pitchFamily="2" charset="-128"/>
              <a:ea typeface="Heiti SC Medium" pitchFamily="2" charset="-128"/>
            </a:endParaRPr>
          </a:p>
        </p:txBody>
      </p:sp>
    </p:spTree>
    <p:extLst>
      <p:ext uri="{BB962C8B-B14F-4D97-AF65-F5344CB8AC3E}">
        <p14:creationId xmlns:p14="http://schemas.microsoft.com/office/powerpoint/2010/main" val="4097260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会员精细化运营</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5" name="矩形 4">
            <a:extLst>
              <a:ext uri="{FF2B5EF4-FFF2-40B4-BE49-F238E27FC236}">
                <a16:creationId xmlns:a16="http://schemas.microsoft.com/office/drawing/2014/main" id="{62F7A1E3-A148-BB4D-8AC1-DEAE615E47C0}"/>
              </a:ext>
            </a:extLst>
          </p:cNvPr>
          <p:cNvSpPr/>
          <p:nvPr/>
        </p:nvSpPr>
        <p:spPr>
          <a:xfrm>
            <a:off x="5792866" y="2392433"/>
            <a:ext cx="4692254" cy="3173946"/>
          </a:xfrm>
          <a:prstGeom prst="rect">
            <a:avLst/>
          </a:prstGeom>
        </p:spPr>
        <p:txBody>
          <a:bodyPr wrap="square">
            <a:spAutoFit/>
          </a:bodyPr>
          <a:lstStyle/>
          <a:p>
            <a:pPr>
              <a:lnSpc>
                <a:spcPct val="150000"/>
              </a:lnSpc>
            </a:pPr>
            <a:r>
              <a:rPr lang="zh-CN" altLang="en-US" dirty="0">
                <a:latin typeface="黑体" panose="02010609060101010101" pitchFamily="49" charset="-122"/>
                <a:ea typeface="黑体" panose="02010609060101010101" pitchFamily="49" charset="-122"/>
              </a:rPr>
              <a:t>礼品卡券</a:t>
            </a:r>
          </a:p>
          <a:p>
            <a:pPr>
              <a:lnSpc>
                <a:spcPct val="150000"/>
              </a:lnSpc>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计次卡、权益卡（领卡、购卡、按规则发卡）</a:t>
            </a:r>
          </a:p>
          <a:p>
            <a:pPr>
              <a:lnSpc>
                <a:spcPct val="150000"/>
              </a:lnSpc>
            </a:pPr>
            <a:r>
              <a:rPr lang="zh-CN" altLang="en-US" dirty="0">
                <a:latin typeface="黑体" panose="02010609060101010101" pitchFamily="49" charset="-122"/>
                <a:ea typeface="黑体" panose="02010609060101010101" pitchFamily="49" charset="-122"/>
              </a:rPr>
              <a:t>会员定制营销</a:t>
            </a:r>
          </a:p>
          <a:p>
            <a:pPr>
              <a:lnSpc>
                <a:spcPct val="150000"/>
              </a:lnSpc>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生日营销、节日营销、精准营销、会员日营销</a:t>
            </a:r>
            <a:endParaRPr lang="zh-CN" altLang="en-US" sz="1400" dirty="0">
              <a:solidFill>
                <a:schemeClr val="tx1">
                  <a:lumMod val="65000"/>
                  <a:lumOff val="35000"/>
                </a:schemeClr>
              </a:solidFill>
              <a:latin typeface="黑体" panose="02010609060101010101" pitchFamily="49" charset="-122"/>
              <a:ea typeface="黑体" panose="02010609060101010101" pitchFamily="49" charset="-122"/>
            </a:endParaRPr>
          </a:p>
          <a:p>
            <a:pPr>
              <a:lnSpc>
                <a:spcPct val="150000"/>
              </a:lnSpc>
            </a:pPr>
            <a:r>
              <a:rPr lang="zh-CN" altLang="en-US" dirty="0">
                <a:latin typeface="黑体" panose="02010609060101010101" pitchFamily="49" charset="-122"/>
                <a:ea typeface="黑体" panose="02010609060101010101" pitchFamily="49" charset="-122"/>
              </a:rPr>
              <a:t>数据监测</a:t>
            </a:r>
          </a:p>
          <a:p>
            <a:pPr>
              <a:lnSpc>
                <a:spcPct val="150000"/>
              </a:lnSpc>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实时监控营销成交额，成交单量</a:t>
            </a:r>
          </a:p>
          <a:p>
            <a:pPr>
              <a:lnSpc>
                <a:spcPct val="150000"/>
              </a:lnSpc>
            </a:pPr>
            <a:r>
              <a:rPr lang="zh-CN" altLang="en-US" dirty="0">
                <a:latin typeface="黑体" panose="02010609060101010101" pitchFamily="49" charset="-122"/>
                <a:ea typeface="黑体" panose="02010609060101010101" pitchFamily="49" charset="-122"/>
              </a:rPr>
              <a:t>效果分析</a:t>
            </a:r>
          </a:p>
          <a:p>
            <a:pPr>
              <a:lnSpc>
                <a:spcPct val="150000"/>
              </a:lnSpc>
            </a:pPr>
            <a:r>
              <a:rPr lang="zh-CN" altLang="en-US" sz="1600" dirty="0">
                <a:solidFill>
                  <a:schemeClr val="tx1">
                    <a:lumMod val="65000"/>
                    <a:lumOff val="35000"/>
                  </a:schemeClr>
                </a:solidFill>
                <a:latin typeface="黑体" panose="02010609060101010101" pitchFamily="49" charset="-122"/>
                <a:ea typeface="黑体" panose="02010609060101010101" pitchFamily="49" charset="-122"/>
              </a:rPr>
              <a:t>对营销效果进行整体分析，全方位解读活动效果</a:t>
            </a:r>
            <a:endParaRPr lang="zh-CN" altLang="en-US" sz="1400" dirty="0">
              <a:solidFill>
                <a:schemeClr val="tx1">
                  <a:lumMod val="65000"/>
                  <a:lumOff val="35000"/>
                </a:schemeClr>
              </a:solidFill>
              <a:latin typeface="黑体" panose="02010609060101010101" pitchFamily="49" charset="-122"/>
              <a:ea typeface="黑体" panose="02010609060101010101" pitchFamily="49" charset="-122"/>
            </a:endParaRPr>
          </a:p>
        </p:txBody>
      </p:sp>
      <p:pic>
        <p:nvPicPr>
          <p:cNvPr id="6" name="图片 5">
            <a:extLst>
              <a:ext uri="{FF2B5EF4-FFF2-40B4-BE49-F238E27FC236}">
                <a16:creationId xmlns:a16="http://schemas.microsoft.com/office/drawing/2014/main" id="{68C6B9D6-518E-2943-82A5-E2993ADC5B01}"/>
              </a:ext>
            </a:extLst>
          </p:cNvPr>
          <p:cNvPicPr>
            <a:picLocks noChangeAspect="1"/>
          </p:cNvPicPr>
          <p:nvPr/>
        </p:nvPicPr>
        <p:blipFill rotWithShape="1">
          <a:blip r:embed="rId2">
            <a:extLst>
              <a:ext uri="{28A0092B-C50C-407E-A947-70E740481C1C}">
                <a14:useLocalDpi xmlns:a14="http://schemas.microsoft.com/office/drawing/2010/main" val="0"/>
              </a:ext>
            </a:extLst>
          </a:blip>
          <a:srcRect t="1986" r="13252"/>
          <a:stretch/>
        </p:blipFill>
        <p:spPr>
          <a:xfrm>
            <a:off x="883416" y="1850590"/>
            <a:ext cx="3999734" cy="3818690"/>
          </a:xfrm>
          <a:prstGeom prst="rect">
            <a:avLst/>
          </a:prstGeom>
        </p:spPr>
      </p:pic>
      <p:sp>
        <p:nvSpPr>
          <p:cNvPr id="7" name="矩形 6">
            <a:extLst>
              <a:ext uri="{FF2B5EF4-FFF2-40B4-BE49-F238E27FC236}">
                <a16:creationId xmlns:a16="http://schemas.microsoft.com/office/drawing/2014/main" id="{F2FEB6B6-649F-DE4F-BEAE-78C27B98AC78}"/>
              </a:ext>
            </a:extLst>
          </p:cNvPr>
          <p:cNvSpPr/>
          <p:nvPr/>
        </p:nvSpPr>
        <p:spPr>
          <a:xfrm>
            <a:off x="5394148" y="2563318"/>
            <a:ext cx="254812" cy="254812"/>
          </a:xfrm>
          <a:prstGeom prst="rect">
            <a:avLst/>
          </a:prstGeom>
          <a:noFill/>
          <a:ln w="28575">
            <a:solidFill>
              <a:srgbClr val="1A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形 7">
            <a:extLst>
              <a:ext uri="{FF2B5EF4-FFF2-40B4-BE49-F238E27FC236}">
                <a16:creationId xmlns:a16="http://schemas.microsoft.com/office/drawing/2014/main" id="{BB77551F-D1B0-DD45-A7C9-9085565C03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5468" y="2535227"/>
            <a:ext cx="296757" cy="260313"/>
          </a:xfrm>
          <a:prstGeom prst="rect">
            <a:avLst/>
          </a:prstGeom>
        </p:spPr>
      </p:pic>
      <p:sp>
        <p:nvSpPr>
          <p:cNvPr id="9" name="矩形 8">
            <a:extLst>
              <a:ext uri="{FF2B5EF4-FFF2-40B4-BE49-F238E27FC236}">
                <a16:creationId xmlns:a16="http://schemas.microsoft.com/office/drawing/2014/main" id="{1CE4DAAE-7D54-AC4C-A514-10A338A73FEB}"/>
              </a:ext>
            </a:extLst>
          </p:cNvPr>
          <p:cNvSpPr/>
          <p:nvPr/>
        </p:nvSpPr>
        <p:spPr>
          <a:xfrm>
            <a:off x="5394148" y="3315158"/>
            <a:ext cx="254812" cy="254812"/>
          </a:xfrm>
          <a:prstGeom prst="rect">
            <a:avLst/>
          </a:prstGeom>
          <a:noFill/>
          <a:ln w="28575">
            <a:solidFill>
              <a:srgbClr val="1A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0" name="图形 9">
            <a:extLst>
              <a:ext uri="{FF2B5EF4-FFF2-40B4-BE49-F238E27FC236}">
                <a16:creationId xmlns:a16="http://schemas.microsoft.com/office/drawing/2014/main" id="{15C9E3AD-A62A-0C41-942F-33879AA514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5468" y="3287067"/>
            <a:ext cx="296757" cy="260313"/>
          </a:xfrm>
          <a:prstGeom prst="rect">
            <a:avLst/>
          </a:prstGeom>
        </p:spPr>
      </p:pic>
      <p:sp>
        <p:nvSpPr>
          <p:cNvPr id="11" name="矩形 10">
            <a:extLst>
              <a:ext uri="{FF2B5EF4-FFF2-40B4-BE49-F238E27FC236}">
                <a16:creationId xmlns:a16="http://schemas.microsoft.com/office/drawing/2014/main" id="{C57A5B35-030A-AF46-B8A6-B0B88600D06F}"/>
              </a:ext>
            </a:extLst>
          </p:cNvPr>
          <p:cNvSpPr/>
          <p:nvPr/>
        </p:nvSpPr>
        <p:spPr>
          <a:xfrm>
            <a:off x="5394148" y="4102558"/>
            <a:ext cx="254812" cy="254812"/>
          </a:xfrm>
          <a:prstGeom prst="rect">
            <a:avLst/>
          </a:prstGeom>
          <a:noFill/>
          <a:ln w="28575">
            <a:solidFill>
              <a:srgbClr val="1A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形 11">
            <a:extLst>
              <a:ext uri="{FF2B5EF4-FFF2-40B4-BE49-F238E27FC236}">
                <a16:creationId xmlns:a16="http://schemas.microsoft.com/office/drawing/2014/main" id="{9E341B1E-5CEA-F142-9B62-D2CE8B380EE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5468" y="4074467"/>
            <a:ext cx="296757" cy="260313"/>
          </a:xfrm>
          <a:prstGeom prst="rect">
            <a:avLst/>
          </a:prstGeom>
        </p:spPr>
      </p:pic>
      <p:sp>
        <p:nvSpPr>
          <p:cNvPr id="13" name="矩形 12">
            <a:extLst>
              <a:ext uri="{FF2B5EF4-FFF2-40B4-BE49-F238E27FC236}">
                <a16:creationId xmlns:a16="http://schemas.microsoft.com/office/drawing/2014/main" id="{8CEFF252-AB8A-304B-B12E-BD28E9CDC5D0}"/>
              </a:ext>
            </a:extLst>
          </p:cNvPr>
          <p:cNvSpPr/>
          <p:nvPr/>
        </p:nvSpPr>
        <p:spPr>
          <a:xfrm>
            <a:off x="5394148" y="4879455"/>
            <a:ext cx="254812" cy="254812"/>
          </a:xfrm>
          <a:prstGeom prst="rect">
            <a:avLst/>
          </a:prstGeom>
          <a:noFill/>
          <a:ln w="28575">
            <a:solidFill>
              <a:srgbClr val="1A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4" name="图形 13">
            <a:extLst>
              <a:ext uri="{FF2B5EF4-FFF2-40B4-BE49-F238E27FC236}">
                <a16:creationId xmlns:a16="http://schemas.microsoft.com/office/drawing/2014/main" id="{DDA139DD-ED37-EB49-881C-5B708B6219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55468" y="4851364"/>
            <a:ext cx="296757" cy="260313"/>
          </a:xfrm>
          <a:prstGeom prst="rect">
            <a:avLst/>
          </a:prstGeom>
        </p:spPr>
      </p:pic>
    </p:spTree>
    <p:extLst>
      <p:ext uri="{BB962C8B-B14F-4D97-AF65-F5344CB8AC3E}">
        <p14:creationId xmlns:p14="http://schemas.microsoft.com/office/powerpoint/2010/main" val="229821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数字营销</a:t>
            </a:r>
            <a:endParaRPr lang="zh-CN" sz="2400" b="1" spc="300" dirty="0">
              <a:solidFill>
                <a:srgbClr val="1890FF"/>
              </a:solidFill>
              <a:latin typeface="黑体" panose="02010609060101010101" pitchFamily="49" charset="-122"/>
              <a:ea typeface="黑体" panose="02010609060101010101" pitchFamily="49" charset="-122"/>
            </a:endParaRPr>
          </a:p>
        </p:txBody>
      </p:sp>
      <p:grpSp>
        <p:nvGrpSpPr>
          <p:cNvPr id="129" name="Group 17">
            <a:extLst>
              <a:ext uri="{FF2B5EF4-FFF2-40B4-BE49-F238E27FC236}">
                <a16:creationId xmlns:a16="http://schemas.microsoft.com/office/drawing/2014/main" id="{AB98DAC8-67FF-5242-A8EE-EE94258B522F}"/>
              </a:ext>
            </a:extLst>
          </p:cNvPr>
          <p:cNvGrpSpPr/>
          <p:nvPr/>
        </p:nvGrpSpPr>
        <p:grpSpPr>
          <a:xfrm>
            <a:off x="6223144" y="3200689"/>
            <a:ext cx="3097212" cy="3201988"/>
            <a:chOff x="6141864" y="2998154"/>
            <a:chExt cx="3097212" cy="3201988"/>
          </a:xfrm>
        </p:grpSpPr>
        <p:sp>
          <p:nvSpPr>
            <p:cNvPr id="130" name="Freeform 9">
              <a:extLst>
                <a:ext uri="{FF2B5EF4-FFF2-40B4-BE49-F238E27FC236}">
                  <a16:creationId xmlns:a16="http://schemas.microsoft.com/office/drawing/2014/main" id="{E27EE1CC-AEE1-4C49-94B0-634DA3C514E3}"/>
                </a:ext>
              </a:extLst>
            </p:cNvPr>
            <p:cNvSpPr/>
            <p:nvPr/>
          </p:nvSpPr>
          <p:spPr bwMode="auto">
            <a:xfrm>
              <a:off x="8108776" y="5590541"/>
              <a:ext cx="1130300" cy="466725"/>
            </a:xfrm>
            <a:custGeom>
              <a:avLst/>
              <a:gdLst>
                <a:gd name="T0" fmla="*/ 252 w 712"/>
                <a:gd name="T1" fmla="*/ 294 h 294"/>
                <a:gd name="T2" fmla="*/ 0 w 712"/>
                <a:gd name="T3" fmla="*/ 2 h 294"/>
                <a:gd name="T4" fmla="*/ 392 w 712"/>
                <a:gd name="T5" fmla="*/ 0 h 294"/>
                <a:gd name="T6" fmla="*/ 712 w 712"/>
                <a:gd name="T7" fmla="*/ 293 h 294"/>
                <a:gd name="T8" fmla="*/ 252 w 712"/>
                <a:gd name="T9" fmla="*/ 294 h 294"/>
              </a:gdLst>
              <a:ahLst/>
              <a:cxnLst>
                <a:cxn ang="0">
                  <a:pos x="T0" y="T1"/>
                </a:cxn>
                <a:cxn ang="0">
                  <a:pos x="T2" y="T3"/>
                </a:cxn>
                <a:cxn ang="0">
                  <a:pos x="T4" y="T5"/>
                </a:cxn>
                <a:cxn ang="0">
                  <a:pos x="T6" y="T7"/>
                </a:cxn>
                <a:cxn ang="0">
                  <a:pos x="T8" y="T9"/>
                </a:cxn>
              </a:cxnLst>
              <a:rect l="0" t="0" r="r" b="b"/>
              <a:pathLst>
                <a:path w="712" h="294">
                  <a:moveTo>
                    <a:pt x="252" y="294"/>
                  </a:moveTo>
                  <a:lnTo>
                    <a:pt x="0" y="2"/>
                  </a:lnTo>
                  <a:lnTo>
                    <a:pt x="392" y="0"/>
                  </a:lnTo>
                  <a:lnTo>
                    <a:pt x="712" y="293"/>
                  </a:lnTo>
                  <a:lnTo>
                    <a:pt x="252" y="294"/>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31" name="Freeform 10">
              <a:extLst>
                <a:ext uri="{FF2B5EF4-FFF2-40B4-BE49-F238E27FC236}">
                  <a16:creationId xmlns:a16="http://schemas.microsoft.com/office/drawing/2014/main" id="{EBE868FA-D89D-EF4F-B634-3D94A794A3F8}"/>
                </a:ext>
              </a:extLst>
            </p:cNvPr>
            <p:cNvSpPr/>
            <p:nvPr/>
          </p:nvSpPr>
          <p:spPr bwMode="auto">
            <a:xfrm>
              <a:off x="8505651" y="6055679"/>
              <a:ext cx="733425" cy="144463"/>
            </a:xfrm>
            <a:custGeom>
              <a:avLst/>
              <a:gdLst>
                <a:gd name="T0" fmla="*/ 462 w 462"/>
                <a:gd name="T1" fmla="*/ 0 h 91"/>
                <a:gd name="T2" fmla="*/ 462 w 462"/>
                <a:gd name="T3" fmla="*/ 85 h 91"/>
                <a:gd name="T4" fmla="*/ 0 w 462"/>
                <a:gd name="T5" fmla="*/ 91 h 91"/>
                <a:gd name="T6" fmla="*/ 2 w 462"/>
                <a:gd name="T7" fmla="*/ 1 h 91"/>
                <a:gd name="T8" fmla="*/ 462 w 462"/>
                <a:gd name="T9" fmla="*/ 0 h 91"/>
              </a:gdLst>
              <a:ahLst/>
              <a:cxnLst>
                <a:cxn ang="0">
                  <a:pos x="T0" y="T1"/>
                </a:cxn>
                <a:cxn ang="0">
                  <a:pos x="T2" y="T3"/>
                </a:cxn>
                <a:cxn ang="0">
                  <a:pos x="T4" y="T5"/>
                </a:cxn>
                <a:cxn ang="0">
                  <a:pos x="T6" y="T7"/>
                </a:cxn>
                <a:cxn ang="0">
                  <a:pos x="T8" y="T9"/>
                </a:cxn>
              </a:cxnLst>
              <a:rect l="0" t="0" r="r" b="b"/>
              <a:pathLst>
                <a:path w="462" h="91">
                  <a:moveTo>
                    <a:pt x="462" y="0"/>
                  </a:moveTo>
                  <a:lnTo>
                    <a:pt x="462" y="85"/>
                  </a:lnTo>
                  <a:lnTo>
                    <a:pt x="0" y="91"/>
                  </a:lnTo>
                  <a:lnTo>
                    <a:pt x="2" y="1"/>
                  </a:lnTo>
                  <a:lnTo>
                    <a:pt x="462"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32" name="Freeform 11">
              <a:extLst>
                <a:ext uri="{FF2B5EF4-FFF2-40B4-BE49-F238E27FC236}">
                  <a16:creationId xmlns:a16="http://schemas.microsoft.com/office/drawing/2014/main" id="{FBBBA306-A6F4-9F49-83AB-6F023D2C2CD6}"/>
                </a:ext>
              </a:extLst>
            </p:cNvPr>
            <p:cNvSpPr/>
            <p:nvPr/>
          </p:nvSpPr>
          <p:spPr bwMode="auto">
            <a:xfrm>
              <a:off x="8108776" y="5593716"/>
              <a:ext cx="400050" cy="606425"/>
            </a:xfrm>
            <a:custGeom>
              <a:avLst/>
              <a:gdLst>
                <a:gd name="T0" fmla="*/ 0 w 252"/>
                <a:gd name="T1" fmla="*/ 0 h 382"/>
                <a:gd name="T2" fmla="*/ 0 w 252"/>
                <a:gd name="T3" fmla="*/ 82 h 382"/>
                <a:gd name="T4" fmla="*/ 250 w 252"/>
                <a:gd name="T5" fmla="*/ 382 h 382"/>
                <a:gd name="T6" fmla="*/ 252 w 252"/>
                <a:gd name="T7" fmla="*/ 292 h 382"/>
                <a:gd name="T8" fmla="*/ 0 w 252"/>
                <a:gd name="T9" fmla="*/ 0 h 382"/>
              </a:gdLst>
              <a:ahLst/>
              <a:cxnLst>
                <a:cxn ang="0">
                  <a:pos x="T0" y="T1"/>
                </a:cxn>
                <a:cxn ang="0">
                  <a:pos x="T2" y="T3"/>
                </a:cxn>
                <a:cxn ang="0">
                  <a:pos x="T4" y="T5"/>
                </a:cxn>
                <a:cxn ang="0">
                  <a:pos x="T6" y="T7"/>
                </a:cxn>
                <a:cxn ang="0">
                  <a:pos x="T8" y="T9"/>
                </a:cxn>
              </a:cxnLst>
              <a:rect l="0" t="0" r="r" b="b"/>
              <a:pathLst>
                <a:path w="252" h="382">
                  <a:moveTo>
                    <a:pt x="0" y="0"/>
                  </a:moveTo>
                  <a:lnTo>
                    <a:pt x="0" y="82"/>
                  </a:lnTo>
                  <a:lnTo>
                    <a:pt x="250" y="382"/>
                  </a:lnTo>
                  <a:lnTo>
                    <a:pt x="252" y="292"/>
                  </a:lnTo>
                  <a:lnTo>
                    <a:pt x="0" y="0"/>
                  </a:lnTo>
                  <a:close/>
                </a:path>
              </a:pathLst>
            </a:custGeom>
            <a:solidFill>
              <a:schemeClr val="tx2">
                <a:lumMod val="75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33" name="Freeform 12">
              <a:extLst>
                <a:ext uri="{FF2B5EF4-FFF2-40B4-BE49-F238E27FC236}">
                  <a16:creationId xmlns:a16="http://schemas.microsoft.com/office/drawing/2014/main" id="{DE3C314E-267B-3141-B636-2D0267B25502}"/>
                </a:ext>
              </a:extLst>
            </p:cNvPr>
            <p:cNvSpPr/>
            <p:nvPr/>
          </p:nvSpPr>
          <p:spPr bwMode="auto">
            <a:xfrm>
              <a:off x="8492951" y="4241166"/>
              <a:ext cx="365125" cy="1590675"/>
            </a:xfrm>
            <a:custGeom>
              <a:avLst/>
              <a:gdLst>
                <a:gd name="T0" fmla="*/ 26 w 230"/>
                <a:gd name="T1" fmla="*/ 1002 h 1002"/>
                <a:gd name="T2" fmla="*/ 45 w 230"/>
                <a:gd name="T3" fmla="*/ 235 h 1002"/>
                <a:gd name="T4" fmla="*/ 0 w 230"/>
                <a:gd name="T5" fmla="*/ 240 h 1002"/>
                <a:gd name="T6" fmla="*/ 10 w 230"/>
                <a:gd name="T7" fmla="*/ 0 h 1002"/>
                <a:gd name="T8" fmla="*/ 154 w 230"/>
                <a:gd name="T9" fmla="*/ 59 h 1002"/>
                <a:gd name="T10" fmla="*/ 230 w 230"/>
                <a:gd name="T11" fmla="*/ 1002 h 1002"/>
                <a:gd name="T12" fmla="*/ 26 w 230"/>
                <a:gd name="T13" fmla="*/ 1002 h 1002"/>
              </a:gdLst>
              <a:ahLst/>
              <a:cxnLst>
                <a:cxn ang="0">
                  <a:pos x="T0" y="T1"/>
                </a:cxn>
                <a:cxn ang="0">
                  <a:pos x="T2" y="T3"/>
                </a:cxn>
                <a:cxn ang="0">
                  <a:pos x="T4" y="T5"/>
                </a:cxn>
                <a:cxn ang="0">
                  <a:pos x="T6" y="T7"/>
                </a:cxn>
                <a:cxn ang="0">
                  <a:pos x="T8" y="T9"/>
                </a:cxn>
                <a:cxn ang="0">
                  <a:pos x="T10" y="T11"/>
                </a:cxn>
                <a:cxn ang="0">
                  <a:pos x="T12" y="T13"/>
                </a:cxn>
              </a:cxnLst>
              <a:rect l="0" t="0" r="r" b="b"/>
              <a:pathLst>
                <a:path w="230" h="1002">
                  <a:moveTo>
                    <a:pt x="26" y="1002"/>
                  </a:moveTo>
                  <a:lnTo>
                    <a:pt x="45" y="235"/>
                  </a:lnTo>
                  <a:lnTo>
                    <a:pt x="0" y="240"/>
                  </a:lnTo>
                  <a:lnTo>
                    <a:pt x="10" y="0"/>
                  </a:lnTo>
                  <a:lnTo>
                    <a:pt x="154" y="59"/>
                  </a:lnTo>
                  <a:lnTo>
                    <a:pt x="230" y="1002"/>
                  </a:lnTo>
                  <a:lnTo>
                    <a:pt x="26" y="1002"/>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34" name="Freeform 13">
              <a:extLst>
                <a:ext uri="{FF2B5EF4-FFF2-40B4-BE49-F238E27FC236}">
                  <a16:creationId xmlns:a16="http://schemas.microsoft.com/office/drawing/2014/main" id="{07B53F15-A2CF-9247-8CD7-AE5439EB5E8C}"/>
                </a:ext>
              </a:extLst>
            </p:cNvPr>
            <p:cNvSpPr/>
            <p:nvPr/>
          </p:nvSpPr>
          <p:spPr bwMode="auto">
            <a:xfrm>
              <a:off x="8488189" y="4599941"/>
              <a:ext cx="82550" cy="1231900"/>
            </a:xfrm>
            <a:custGeom>
              <a:avLst/>
              <a:gdLst>
                <a:gd name="T0" fmla="*/ 32 w 52"/>
                <a:gd name="T1" fmla="*/ 10 h 776"/>
                <a:gd name="T2" fmla="*/ 0 w 52"/>
                <a:gd name="T3" fmla="*/ 743 h 776"/>
                <a:gd name="T4" fmla="*/ 29 w 52"/>
                <a:gd name="T5" fmla="*/ 776 h 776"/>
                <a:gd name="T6" fmla="*/ 52 w 52"/>
                <a:gd name="T7" fmla="*/ 0 h 776"/>
                <a:gd name="T8" fmla="*/ 32 w 52"/>
                <a:gd name="T9" fmla="*/ 10 h 776"/>
              </a:gdLst>
              <a:ahLst/>
              <a:cxnLst>
                <a:cxn ang="0">
                  <a:pos x="T0" y="T1"/>
                </a:cxn>
                <a:cxn ang="0">
                  <a:pos x="T2" y="T3"/>
                </a:cxn>
                <a:cxn ang="0">
                  <a:pos x="T4" y="T5"/>
                </a:cxn>
                <a:cxn ang="0">
                  <a:pos x="T6" y="T7"/>
                </a:cxn>
                <a:cxn ang="0">
                  <a:pos x="T8" y="T9"/>
                </a:cxn>
              </a:cxnLst>
              <a:rect l="0" t="0" r="r" b="b"/>
              <a:pathLst>
                <a:path w="52" h="776">
                  <a:moveTo>
                    <a:pt x="32" y="10"/>
                  </a:moveTo>
                  <a:lnTo>
                    <a:pt x="0" y="743"/>
                  </a:lnTo>
                  <a:lnTo>
                    <a:pt x="29" y="776"/>
                  </a:lnTo>
                  <a:lnTo>
                    <a:pt x="52" y="0"/>
                  </a:lnTo>
                  <a:lnTo>
                    <a:pt x="32" y="10"/>
                  </a:lnTo>
                  <a:close/>
                </a:path>
              </a:pathLst>
            </a:custGeom>
            <a:solidFill>
              <a:schemeClr val="tx2">
                <a:lumMod val="75000"/>
              </a:schemeClr>
            </a:solidFill>
            <a:ln w="9525">
              <a:noFill/>
              <a:round/>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35" name="Freeform 14">
              <a:extLst>
                <a:ext uri="{FF2B5EF4-FFF2-40B4-BE49-F238E27FC236}">
                  <a16:creationId xmlns:a16="http://schemas.microsoft.com/office/drawing/2014/main" id="{D1CCA425-AB23-534B-A77C-321AB0177120}"/>
                </a:ext>
              </a:extLst>
            </p:cNvPr>
            <p:cNvSpPr/>
            <p:nvPr/>
          </p:nvSpPr>
          <p:spPr bwMode="auto">
            <a:xfrm>
              <a:off x="8297689" y="2998154"/>
              <a:ext cx="301625" cy="2498725"/>
            </a:xfrm>
            <a:custGeom>
              <a:avLst/>
              <a:gdLst>
                <a:gd name="T0" fmla="*/ 123 w 190"/>
                <a:gd name="T1" fmla="*/ 0 h 1574"/>
                <a:gd name="T2" fmla="*/ 0 w 190"/>
                <a:gd name="T3" fmla="*/ 1574 h 1574"/>
                <a:gd name="T4" fmla="*/ 84 w 190"/>
                <a:gd name="T5" fmla="*/ 1524 h 1574"/>
                <a:gd name="T6" fmla="*/ 190 w 190"/>
                <a:gd name="T7" fmla="*/ 74 h 1574"/>
                <a:gd name="T8" fmla="*/ 123 w 190"/>
                <a:gd name="T9" fmla="*/ 0 h 1574"/>
              </a:gdLst>
              <a:ahLst/>
              <a:cxnLst>
                <a:cxn ang="0">
                  <a:pos x="T0" y="T1"/>
                </a:cxn>
                <a:cxn ang="0">
                  <a:pos x="T2" y="T3"/>
                </a:cxn>
                <a:cxn ang="0">
                  <a:pos x="T4" y="T5"/>
                </a:cxn>
                <a:cxn ang="0">
                  <a:pos x="T6" y="T7"/>
                </a:cxn>
                <a:cxn ang="0">
                  <a:pos x="T8" y="T9"/>
                </a:cxn>
              </a:cxnLst>
              <a:rect l="0" t="0" r="r" b="b"/>
              <a:pathLst>
                <a:path w="190" h="1574">
                  <a:moveTo>
                    <a:pt x="123" y="0"/>
                  </a:moveTo>
                  <a:lnTo>
                    <a:pt x="0" y="1574"/>
                  </a:lnTo>
                  <a:lnTo>
                    <a:pt x="84" y="1524"/>
                  </a:lnTo>
                  <a:lnTo>
                    <a:pt x="190" y="74"/>
                  </a:lnTo>
                  <a:lnTo>
                    <a:pt x="123"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36" name="Freeform 15">
              <a:extLst>
                <a:ext uri="{FF2B5EF4-FFF2-40B4-BE49-F238E27FC236}">
                  <a16:creationId xmlns:a16="http://schemas.microsoft.com/office/drawing/2014/main" id="{D0B6571B-7169-3F44-91BA-A1E3E80E4B68}"/>
                </a:ext>
              </a:extLst>
            </p:cNvPr>
            <p:cNvSpPr/>
            <p:nvPr/>
          </p:nvSpPr>
          <p:spPr bwMode="auto">
            <a:xfrm>
              <a:off x="7853189" y="2998154"/>
              <a:ext cx="639763" cy="2498725"/>
            </a:xfrm>
            <a:custGeom>
              <a:avLst/>
              <a:gdLst>
                <a:gd name="T0" fmla="*/ 403 w 403"/>
                <a:gd name="T1" fmla="*/ 0 h 1574"/>
                <a:gd name="T2" fmla="*/ 105 w 403"/>
                <a:gd name="T3" fmla="*/ 128 h 1574"/>
                <a:gd name="T4" fmla="*/ 0 w 403"/>
                <a:gd name="T5" fmla="*/ 1362 h 1574"/>
                <a:gd name="T6" fmla="*/ 280 w 403"/>
                <a:gd name="T7" fmla="*/ 1574 h 1574"/>
                <a:gd name="T8" fmla="*/ 403 w 403"/>
                <a:gd name="T9" fmla="*/ 0 h 1574"/>
              </a:gdLst>
              <a:ahLst/>
              <a:cxnLst>
                <a:cxn ang="0">
                  <a:pos x="T0" y="T1"/>
                </a:cxn>
                <a:cxn ang="0">
                  <a:pos x="T2" y="T3"/>
                </a:cxn>
                <a:cxn ang="0">
                  <a:pos x="T4" y="T5"/>
                </a:cxn>
                <a:cxn ang="0">
                  <a:pos x="T6" y="T7"/>
                </a:cxn>
                <a:cxn ang="0">
                  <a:pos x="T8" y="T9"/>
                </a:cxn>
              </a:cxnLst>
              <a:rect l="0" t="0" r="r" b="b"/>
              <a:pathLst>
                <a:path w="403" h="1574">
                  <a:moveTo>
                    <a:pt x="403" y="0"/>
                  </a:moveTo>
                  <a:lnTo>
                    <a:pt x="105" y="128"/>
                  </a:lnTo>
                  <a:lnTo>
                    <a:pt x="0" y="1362"/>
                  </a:lnTo>
                  <a:lnTo>
                    <a:pt x="280" y="1574"/>
                  </a:lnTo>
                  <a:lnTo>
                    <a:pt x="403"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37" name="Freeform 16">
              <a:extLst>
                <a:ext uri="{FF2B5EF4-FFF2-40B4-BE49-F238E27FC236}">
                  <a16:creationId xmlns:a16="http://schemas.microsoft.com/office/drawing/2014/main" id="{CBBCEE6D-1082-CF4A-A538-1932780FD0A3}"/>
                </a:ext>
              </a:extLst>
            </p:cNvPr>
            <p:cNvSpPr/>
            <p:nvPr/>
          </p:nvSpPr>
          <p:spPr bwMode="auto">
            <a:xfrm>
              <a:off x="7900814" y="3115629"/>
              <a:ext cx="530225" cy="2228850"/>
            </a:xfrm>
            <a:custGeom>
              <a:avLst/>
              <a:gdLst>
                <a:gd name="T0" fmla="*/ 334 w 334"/>
                <a:gd name="T1" fmla="*/ 0 h 1404"/>
                <a:gd name="T2" fmla="*/ 103 w 334"/>
                <a:gd name="T3" fmla="*/ 89 h 1404"/>
                <a:gd name="T4" fmla="*/ 0 w 334"/>
                <a:gd name="T5" fmla="*/ 1255 h 1404"/>
                <a:gd name="T6" fmla="*/ 215 w 334"/>
                <a:gd name="T7" fmla="*/ 1404 h 1404"/>
                <a:gd name="T8" fmla="*/ 334 w 334"/>
                <a:gd name="T9" fmla="*/ 0 h 1404"/>
              </a:gdLst>
              <a:ahLst/>
              <a:cxnLst>
                <a:cxn ang="0">
                  <a:pos x="T0" y="T1"/>
                </a:cxn>
                <a:cxn ang="0">
                  <a:pos x="T2" y="T3"/>
                </a:cxn>
                <a:cxn ang="0">
                  <a:pos x="T4" y="T5"/>
                </a:cxn>
                <a:cxn ang="0">
                  <a:pos x="T6" y="T7"/>
                </a:cxn>
                <a:cxn ang="0">
                  <a:pos x="T8" y="T9"/>
                </a:cxn>
              </a:cxnLst>
              <a:rect l="0" t="0" r="r" b="b"/>
              <a:pathLst>
                <a:path w="334" h="1404">
                  <a:moveTo>
                    <a:pt x="334" y="0"/>
                  </a:moveTo>
                  <a:lnTo>
                    <a:pt x="103" y="89"/>
                  </a:lnTo>
                  <a:lnTo>
                    <a:pt x="0" y="1255"/>
                  </a:lnTo>
                  <a:lnTo>
                    <a:pt x="215" y="1404"/>
                  </a:lnTo>
                  <a:lnTo>
                    <a:pt x="334" y="0"/>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nvGrpSpPr>
            <p:cNvPr id="138" name="Group 26">
              <a:extLst>
                <a:ext uri="{FF2B5EF4-FFF2-40B4-BE49-F238E27FC236}">
                  <a16:creationId xmlns:a16="http://schemas.microsoft.com/office/drawing/2014/main" id="{F93839BC-7017-E74A-BA36-901BF4F9D65E}"/>
                </a:ext>
              </a:extLst>
            </p:cNvPr>
            <p:cNvGrpSpPr/>
            <p:nvPr/>
          </p:nvGrpSpPr>
          <p:grpSpPr>
            <a:xfrm>
              <a:off x="6141864" y="3826829"/>
              <a:ext cx="2109787" cy="2184400"/>
              <a:chOff x="6272213" y="3826829"/>
              <a:chExt cx="2109787" cy="2184400"/>
            </a:xfrm>
          </p:grpSpPr>
          <p:sp>
            <p:nvSpPr>
              <p:cNvPr id="139" name="Freeform 17">
                <a:extLst>
                  <a:ext uri="{FF2B5EF4-FFF2-40B4-BE49-F238E27FC236}">
                    <a16:creationId xmlns:a16="http://schemas.microsoft.com/office/drawing/2014/main" id="{9651B011-7A7F-DE43-93CF-308EB6638540}"/>
                  </a:ext>
                </a:extLst>
              </p:cNvPr>
              <p:cNvSpPr/>
              <p:nvPr/>
            </p:nvSpPr>
            <p:spPr bwMode="auto">
              <a:xfrm>
                <a:off x="7019925" y="3844291"/>
                <a:ext cx="609600" cy="696913"/>
              </a:xfrm>
              <a:custGeom>
                <a:avLst/>
                <a:gdLst>
                  <a:gd name="T0" fmla="*/ 288 w 291"/>
                  <a:gd name="T1" fmla="*/ 130 h 332"/>
                  <a:gd name="T2" fmla="*/ 218 w 291"/>
                  <a:gd name="T3" fmla="*/ 99 h 332"/>
                  <a:gd name="T4" fmla="*/ 104 w 291"/>
                  <a:gd name="T5" fmla="*/ 26 h 332"/>
                  <a:gd name="T6" fmla="*/ 16 w 291"/>
                  <a:gd name="T7" fmla="*/ 6 h 332"/>
                  <a:gd name="T8" fmla="*/ 47 w 291"/>
                  <a:gd name="T9" fmla="*/ 76 h 332"/>
                  <a:gd name="T10" fmla="*/ 99 w 291"/>
                  <a:gd name="T11" fmla="*/ 88 h 332"/>
                  <a:gd name="T12" fmla="*/ 41 w 291"/>
                  <a:gd name="T13" fmla="*/ 93 h 332"/>
                  <a:gd name="T14" fmla="*/ 53 w 291"/>
                  <a:gd name="T15" fmla="*/ 319 h 332"/>
                  <a:gd name="T16" fmla="*/ 180 w 291"/>
                  <a:gd name="T17" fmla="*/ 320 h 332"/>
                  <a:gd name="T18" fmla="*/ 291 w 291"/>
                  <a:gd name="T19" fmla="*/ 304 h 332"/>
                  <a:gd name="T20" fmla="*/ 288 w 291"/>
                  <a:gd name="T21" fmla="*/ 130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1" h="332">
                    <a:moveTo>
                      <a:pt x="288" y="130"/>
                    </a:moveTo>
                    <a:cubicBezTo>
                      <a:pt x="288" y="130"/>
                      <a:pt x="231" y="125"/>
                      <a:pt x="218" y="99"/>
                    </a:cubicBezTo>
                    <a:cubicBezTo>
                      <a:pt x="204" y="73"/>
                      <a:pt x="156" y="32"/>
                      <a:pt x="104" y="26"/>
                    </a:cubicBezTo>
                    <a:cubicBezTo>
                      <a:pt x="44" y="18"/>
                      <a:pt x="31" y="0"/>
                      <a:pt x="16" y="6"/>
                    </a:cubicBezTo>
                    <a:cubicBezTo>
                      <a:pt x="0" y="12"/>
                      <a:pt x="14" y="69"/>
                      <a:pt x="47" y="76"/>
                    </a:cubicBezTo>
                    <a:cubicBezTo>
                      <a:pt x="81" y="84"/>
                      <a:pt x="92" y="83"/>
                      <a:pt x="99" y="88"/>
                    </a:cubicBezTo>
                    <a:cubicBezTo>
                      <a:pt x="107" y="93"/>
                      <a:pt x="69" y="100"/>
                      <a:pt x="41" y="93"/>
                    </a:cubicBezTo>
                    <a:cubicBezTo>
                      <a:pt x="10" y="84"/>
                      <a:pt x="53" y="319"/>
                      <a:pt x="53" y="319"/>
                    </a:cubicBezTo>
                    <a:cubicBezTo>
                      <a:pt x="53" y="319"/>
                      <a:pt x="145" y="332"/>
                      <a:pt x="180" y="320"/>
                    </a:cubicBezTo>
                    <a:cubicBezTo>
                      <a:pt x="215" y="309"/>
                      <a:pt x="291" y="304"/>
                      <a:pt x="291" y="304"/>
                    </a:cubicBezTo>
                    <a:cubicBezTo>
                      <a:pt x="288" y="130"/>
                      <a:pt x="288" y="130"/>
                      <a:pt x="288" y="130"/>
                    </a:cubicBezTo>
                  </a:path>
                </a:pathLst>
              </a:custGeom>
              <a:solidFill>
                <a:srgbClr val="E8D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0" name="Freeform 18">
                <a:extLst>
                  <a:ext uri="{FF2B5EF4-FFF2-40B4-BE49-F238E27FC236}">
                    <a16:creationId xmlns:a16="http://schemas.microsoft.com/office/drawing/2014/main" id="{4E0306E3-C6FD-4148-98F2-F4401CD4ACF0}"/>
                  </a:ext>
                </a:extLst>
              </p:cNvPr>
              <p:cNvSpPr/>
              <p:nvPr/>
            </p:nvSpPr>
            <p:spPr bwMode="auto">
              <a:xfrm>
                <a:off x="7005638" y="3826829"/>
                <a:ext cx="647700" cy="688975"/>
              </a:xfrm>
              <a:custGeom>
                <a:avLst/>
                <a:gdLst>
                  <a:gd name="T0" fmla="*/ 103 w 309"/>
                  <a:gd name="T1" fmla="*/ 97 h 328"/>
                  <a:gd name="T2" fmla="*/ 130 w 309"/>
                  <a:gd name="T3" fmla="*/ 113 h 328"/>
                  <a:gd name="T4" fmla="*/ 192 w 309"/>
                  <a:gd name="T5" fmla="*/ 217 h 328"/>
                  <a:gd name="T6" fmla="*/ 166 w 309"/>
                  <a:gd name="T7" fmla="*/ 288 h 328"/>
                  <a:gd name="T8" fmla="*/ 215 w 309"/>
                  <a:gd name="T9" fmla="*/ 328 h 328"/>
                  <a:gd name="T10" fmla="*/ 309 w 309"/>
                  <a:gd name="T11" fmla="*/ 315 h 328"/>
                  <a:gd name="T12" fmla="*/ 307 w 309"/>
                  <a:gd name="T13" fmla="*/ 127 h 328"/>
                  <a:gd name="T14" fmla="*/ 144 w 309"/>
                  <a:gd name="T15" fmla="*/ 29 h 328"/>
                  <a:gd name="T16" fmla="*/ 23 w 309"/>
                  <a:gd name="T17" fmla="*/ 5 h 328"/>
                  <a:gd name="T18" fmla="*/ 16 w 309"/>
                  <a:gd name="T19" fmla="*/ 68 h 328"/>
                  <a:gd name="T20" fmla="*/ 103 w 309"/>
                  <a:gd name="T21" fmla="*/ 97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9" h="328">
                    <a:moveTo>
                      <a:pt x="103" y="97"/>
                    </a:moveTo>
                    <a:cubicBezTo>
                      <a:pt x="103" y="97"/>
                      <a:pt x="133" y="103"/>
                      <a:pt x="130" y="113"/>
                    </a:cubicBezTo>
                    <a:cubicBezTo>
                      <a:pt x="125" y="155"/>
                      <a:pt x="149" y="206"/>
                      <a:pt x="192" y="217"/>
                    </a:cubicBezTo>
                    <a:cubicBezTo>
                      <a:pt x="172" y="236"/>
                      <a:pt x="161" y="263"/>
                      <a:pt x="166" y="288"/>
                    </a:cubicBezTo>
                    <a:cubicBezTo>
                      <a:pt x="171" y="313"/>
                      <a:pt x="215" y="328"/>
                      <a:pt x="215" y="328"/>
                    </a:cubicBezTo>
                    <a:cubicBezTo>
                      <a:pt x="309" y="315"/>
                      <a:pt x="309" y="315"/>
                      <a:pt x="309" y="315"/>
                    </a:cubicBezTo>
                    <a:cubicBezTo>
                      <a:pt x="307" y="127"/>
                      <a:pt x="307" y="127"/>
                      <a:pt x="307" y="127"/>
                    </a:cubicBezTo>
                    <a:cubicBezTo>
                      <a:pt x="307" y="127"/>
                      <a:pt x="204" y="46"/>
                      <a:pt x="144" y="29"/>
                    </a:cubicBezTo>
                    <a:cubicBezTo>
                      <a:pt x="74" y="9"/>
                      <a:pt x="36" y="0"/>
                      <a:pt x="23" y="5"/>
                    </a:cubicBezTo>
                    <a:cubicBezTo>
                      <a:pt x="0" y="15"/>
                      <a:pt x="8" y="49"/>
                      <a:pt x="16" y="68"/>
                    </a:cubicBezTo>
                    <a:cubicBezTo>
                      <a:pt x="25" y="88"/>
                      <a:pt x="103" y="97"/>
                      <a:pt x="103" y="97"/>
                    </a:cubicBezTo>
                  </a:path>
                </a:pathLst>
              </a:custGeom>
              <a:solidFill>
                <a:srgbClr val="EFD9B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1" name="Freeform 19">
                <a:extLst>
                  <a:ext uri="{FF2B5EF4-FFF2-40B4-BE49-F238E27FC236}">
                    <a16:creationId xmlns:a16="http://schemas.microsoft.com/office/drawing/2014/main" id="{7152A780-EE2E-3A49-A467-A0ACA0722E64}"/>
                  </a:ext>
                </a:extLst>
              </p:cNvPr>
              <p:cNvSpPr/>
              <p:nvPr/>
            </p:nvSpPr>
            <p:spPr bwMode="auto">
              <a:xfrm>
                <a:off x="7072313" y="3853816"/>
                <a:ext cx="122238" cy="47625"/>
              </a:xfrm>
              <a:custGeom>
                <a:avLst/>
                <a:gdLst>
                  <a:gd name="T0" fmla="*/ 0 w 58"/>
                  <a:gd name="T1" fmla="*/ 0 h 22"/>
                  <a:gd name="T2" fmla="*/ 20 w 58"/>
                  <a:gd name="T3" fmla="*/ 20 h 22"/>
                  <a:gd name="T4" fmla="*/ 34 w 58"/>
                  <a:gd name="T5" fmla="*/ 22 h 22"/>
                  <a:gd name="T6" fmla="*/ 58 w 58"/>
                  <a:gd name="T7" fmla="*/ 17 h 22"/>
                  <a:gd name="T8" fmla="*/ 0 w 58"/>
                  <a:gd name="T9" fmla="*/ 0 h 22"/>
                </a:gdLst>
                <a:ahLst/>
                <a:cxnLst>
                  <a:cxn ang="0">
                    <a:pos x="T0" y="T1"/>
                  </a:cxn>
                  <a:cxn ang="0">
                    <a:pos x="T2" y="T3"/>
                  </a:cxn>
                  <a:cxn ang="0">
                    <a:pos x="T4" y="T5"/>
                  </a:cxn>
                  <a:cxn ang="0">
                    <a:pos x="T6" y="T7"/>
                  </a:cxn>
                  <a:cxn ang="0">
                    <a:pos x="T8" y="T9"/>
                  </a:cxn>
                </a:cxnLst>
                <a:rect l="0" t="0" r="r" b="b"/>
                <a:pathLst>
                  <a:path w="58" h="22">
                    <a:moveTo>
                      <a:pt x="0" y="0"/>
                    </a:moveTo>
                    <a:cubicBezTo>
                      <a:pt x="2" y="4"/>
                      <a:pt x="6" y="15"/>
                      <a:pt x="20" y="20"/>
                    </a:cubicBezTo>
                    <a:cubicBezTo>
                      <a:pt x="24" y="21"/>
                      <a:pt x="29" y="22"/>
                      <a:pt x="34" y="22"/>
                    </a:cubicBezTo>
                    <a:cubicBezTo>
                      <a:pt x="44" y="22"/>
                      <a:pt x="54" y="19"/>
                      <a:pt x="58" y="17"/>
                    </a:cubicBezTo>
                    <a:cubicBezTo>
                      <a:pt x="25" y="11"/>
                      <a:pt x="11" y="2"/>
                      <a:pt x="0" y="0"/>
                    </a:cubicBezTo>
                  </a:path>
                </a:pathLst>
              </a:custGeom>
              <a:solidFill>
                <a:srgbClr val="F3E8D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2" name="Freeform 20">
                <a:extLst>
                  <a:ext uri="{FF2B5EF4-FFF2-40B4-BE49-F238E27FC236}">
                    <a16:creationId xmlns:a16="http://schemas.microsoft.com/office/drawing/2014/main" id="{01E4F62C-57DF-9142-BC8C-22CDE195D9AA}"/>
                  </a:ext>
                </a:extLst>
              </p:cNvPr>
              <p:cNvSpPr/>
              <p:nvPr/>
            </p:nvSpPr>
            <p:spPr bwMode="auto">
              <a:xfrm>
                <a:off x="6767513" y="4030029"/>
                <a:ext cx="479425" cy="519113"/>
              </a:xfrm>
              <a:custGeom>
                <a:avLst/>
                <a:gdLst>
                  <a:gd name="T0" fmla="*/ 186 w 228"/>
                  <a:gd name="T1" fmla="*/ 32 h 247"/>
                  <a:gd name="T2" fmla="*/ 116 w 228"/>
                  <a:gd name="T3" fmla="*/ 0 h 247"/>
                  <a:gd name="T4" fmla="*/ 45 w 228"/>
                  <a:gd name="T5" fmla="*/ 28 h 247"/>
                  <a:gd name="T6" fmla="*/ 4 w 228"/>
                  <a:gd name="T7" fmla="*/ 235 h 247"/>
                  <a:gd name="T8" fmla="*/ 12 w 228"/>
                  <a:gd name="T9" fmla="*/ 242 h 247"/>
                  <a:gd name="T10" fmla="*/ 19 w 228"/>
                  <a:gd name="T11" fmla="*/ 234 h 247"/>
                  <a:gd name="T12" fmla="*/ 55 w 228"/>
                  <a:gd name="T13" fmla="*/ 38 h 247"/>
                  <a:gd name="T14" fmla="*/ 116 w 228"/>
                  <a:gd name="T15" fmla="*/ 14 h 247"/>
                  <a:gd name="T16" fmla="*/ 175 w 228"/>
                  <a:gd name="T17" fmla="*/ 41 h 247"/>
                  <a:gd name="T18" fmla="*/ 205 w 228"/>
                  <a:gd name="T19" fmla="*/ 239 h 247"/>
                  <a:gd name="T20" fmla="*/ 212 w 228"/>
                  <a:gd name="T21" fmla="*/ 247 h 247"/>
                  <a:gd name="T22" fmla="*/ 220 w 228"/>
                  <a:gd name="T23" fmla="*/ 240 h 247"/>
                  <a:gd name="T24" fmla="*/ 186 w 228"/>
                  <a:gd name="T25" fmla="*/ 32 h 2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8" h="247">
                    <a:moveTo>
                      <a:pt x="186" y="32"/>
                    </a:moveTo>
                    <a:cubicBezTo>
                      <a:pt x="168" y="12"/>
                      <a:pt x="145" y="1"/>
                      <a:pt x="116" y="0"/>
                    </a:cubicBezTo>
                    <a:cubicBezTo>
                      <a:pt x="87" y="0"/>
                      <a:pt x="63" y="9"/>
                      <a:pt x="45" y="28"/>
                    </a:cubicBezTo>
                    <a:cubicBezTo>
                      <a:pt x="0" y="74"/>
                      <a:pt x="4" y="231"/>
                      <a:pt x="4" y="235"/>
                    </a:cubicBezTo>
                    <a:cubicBezTo>
                      <a:pt x="5" y="239"/>
                      <a:pt x="8" y="242"/>
                      <a:pt x="12" y="242"/>
                    </a:cubicBezTo>
                    <a:cubicBezTo>
                      <a:pt x="16" y="241"/>
                      <a:pt x="19" y="238"/>
                      <a:pt x="19" y="234"/>
                    </a:cubicBezTo>
                    <a:cubicBezTo>
                      <a:pt x="19" y="233"/>
                      <a:pt x="15" y="79"/>
                      <a:pt x="55" y="38"/>
                    </a:cubicBezTo>
                    <a:cubicBezTo>
                      <a:pt x="70" y="22"/>
                      <a:pt x="91" y="14"/>
                      <a:pt x="116" y="14"/>
                    </a:cubicBezTo>
                    <a:cubicBezTo>
                      <a:pt x="140" y="16"/>
                      <a:pt x="160" y="25"/>
                      <a:pt x="175" y="41"/>
                    </a:cubicBezTo>
                    <a:cubicBezTo>
                      <a:pt x="213" y="84"/>
                      <a:pt x="205" y="238"/>
                      <a:pt x="205" y="239"/>
                    </a:cubicBezTo>
                    <a:cubicBezTo>
                      <a:pt x="205" y="243"/>
                      <a:pt x="208" y="246"/>
                      <a:pt x="212" y="247"/>
                    </a:cubicBezTo>
                    <a:cubicBezTo>
                      <a:pt x="216" y="247"/>
                      <a:pt x="219" y="244"/>
                      <a:pt x="220" y="240"/>
                    </a:cubicBezTo>
                    <a:cubicBezTo>
                      <a:pt x="220" y="237"/>
                      <a:pt x="228" y="79"/>
                      <a:pt x="186" y="32"/>
                    </a:cubicBezTo>
                  </a:path>
                </a:pathLst>
              </a:cu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3" name="Freeform 21">
                <a:extLst>
                  <a:ext uri="{FF2B5EF4-FFF2-40B4-BE49-F238E27FC236}">
                    <a16:creationId xmlns:a16="http://schemas.microsoft.com/office/drawing/2014/main" id="{AB4F6BF7-0ACB-9340-8BF3-5C641FDC452F}"/>
                  </a:ext>
                </a:extLst>
              </p:cNvPr>
              <p:cNvSpPr/>
              <p:nvPr/>
            </p:nvSpPr>
            <p:spPr bwMode="auto">
              <a:xfrm>
                <a:off x="6361113" y="4469766"/>
                <a:ext cx="1285875" cy="155575"/>
              </a:xfrm>
              <a:custGeom>
                <a:avLst/>
                <a:gdLst>
                  <a:gd name="T0" fmla="*/ 406 w 810"/>
                  <a:gd name="T1" fmla="*/ 9 h 98"/>
                  <a:gd name="T2" fmla="*/ 0 w 810"/>
                  <a:gd name="T3" fmla="*/ 0 h 98"/>
                  <a:gd name="T4" fmla="*/ 79 w 810"/>
                  <a:gd name="T5" fmla="*/ 82 h 98"/>
                  <a:gd name="T6" fmla="*/ 403 w 810"/>
                  <a:gd name="T7" fmla="*/ 94 h 98"/>
                  <a:gd name="T8" fmla="*/ 727 w 810"/>
                  <a:gd name="T9" fmla="*/ 98 h 98"/>
                  <a:gd name="T10" fmla="*/ 810 w 810"/>
                  <a:gd name="T11" fmla="*/ 20 h 98"/>
                  <a:gd name="T12" fmla="*/ 406 w 810"/>
                  <a:gd name="T13" fmla="*/ 9 h 98"/>
                </a:gdLst>
                <a:ahLst/>
                <a:cxnLst>
                  <a:cxn ang="0">
                    <a:pos x="T0" y="T1"/>
                  </a:cxn>
                  <a:cxn ang="0">
                    <a:pos x="T2" y="T3"/>
                  </a:cxn>
                  <a:cxn ang="0">
                    <a:pos x="T4" y="T5"/>
                  </a:cxn>
                  <a:cxn ang="0">
                    <a:pos x="T6" y="T7"/>
                  </a:cxn>
                  <a:cxn ang="0">
                    <a:pos x="T8" y="T9"/>
                  </a:cxn>
                  <a:cxn ang="0">
                    <a:pos x="T10" y="T11"/>
                  </a:cxn>
                  <a:cxn ang="0">
                    <a:pos x="T12" y="T13"/>
                  </a:cxn>
                </a:cxnLst>
                <a:rect l="0" t="0" r="r" b="b"/>
                <a:pathLst>
                  <a:path w="810" h="98">
                    <a:moveTo>
                      <a:pt x="406" y="9"/>
                    </a:moveTo>
                    <a:lnTo>
                      <a:pt x="0" y="0"/>
                    </a:lnTo>
                    <a:lnTo>
                      <a:pt x="79" y="82"/>
                    </a:lnTo>
                    <a:lnTo>
                      <a:pt x="403" y="94"/>
                    </a:lnTo>
                    <a:lnTo>
                      <a:pt x="727" y="98"/>
                    </a:lnTo>
                    <a:lnTo>
                      <a:pt x="810" y="20"/>
                    </a:lnTo>
                    <a:lnTo>
                      <a:pt x="406" y="9"/>
                    </a:ln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4" name="Freeform 22">
                <a:extLst>
                  <a:ext uri="{FF2B5EF4-FFF2-40B4-BE49-F238E27FC236}">
                    <a16:creationId xmlns:a16="http://schemas.microsoft.com/office/drawing/2014/main" id="{BB06A938-A6B1-2E44-8A40-0E915050A3BD}"/>
                  </a:ext>
                </a:extLst>
              </p:cNvPr>
              <p:cNvSpPr/>
              <p:nvPr/>
            </p:nvSpPr>
            <p:spPr bwMode="auto">
              <a:xfrm>
                <a:off x="6361113" y="4469766"/>
                <a:ext cx="1285875" cy="155575"/>
              </a:xfrm>
              <a:custGeom>
                <a:avLst/>
                <a:gdLst>
                  <a:gd name="T0" fmla="*/ 406 w 810"/>
                  <a:gd name="T1" fmla="*/ 9 h 98"/>
                  <a:gd name="T2" fmla="*/ 0 w 810"/>
                  <a:gd name="T3" fmla="*/ 0 h 98"/>
                  <a:gd name="T4" fmla="*/ 79 w 810"/>
                  <a:gd name="T5" fmla="*/ 82 h 98"/>
                  <a:gd name="T6" fmla="*/ 403 w 810"/>
                  <a:gd name="T7" fmla="*/ 94 h 98"/>
                  <a:gd name="T8" fmla="*/ 727 w 810"/>
                  <a:gd name="T9" fmla="*/ 98 h 98"/>
                  <a:gd name="T10" fmla="*/ 810 w 810"/>
                  <a:gd name="T11" fmla="*/ 20 h 98"/>
                  <a:gd name="T12" fmla="*/ 406 w 810"/>
                  <a:gd name="T13" fmla="*/ 9 h 98"/>
                </a:gdLst>
                <a:ahLst/>
                <a:cxnLst>
                  <a:cxn ang="0">
                    <a:pos x="T0" y="T1"/>
                  </a:cxn>
                  <a:cxn ang="0">
                    <a:pos x="T2" y="T3"/>
                  </a:cxn>
                  <a:cxn ang="0">
                    <a:pos x="T4" y="T5"/>
                  </a:cxn>
                  <a:cxn ang="0">
                    <a:pos x="T6" y="T7"/>
                  </a:cxn>
                  <a:cxn ang="0">
                    <a:pos x="T8" y="T9"/>
                  </a:cxn>
                  <a:cxn ang="0">
                    <a:pos x="T10" y="T11"/>
                  </a:cxn>
                  <a:cxn ang="0">
                    <a:pos x="T12" y="T13"/>
                  </a:cxn>
                </a:cxnLst>
                <a:rect l="0" t="0" r="r" b="b"/>
                <a:pathLst>
                  <a:path w="810" h="98">
                    <a:moveTo>
                      <a:pt x="406" y="9"/>
                    </a:moveTo>
                    <a:lnTo>
                      <a:pt x="0" y="0"/>
                    </a:lnTo>
                    <a:lnTo>
                      <a:pt x="79" y="82"/>
                    </a:lnTo>
                    <a:lnTo>
                      <a:pt x="403" y="94"/>
                    </a:lnTo>
                    <a:lnTo>
                      <a:pt x="727" y="98"/>
                    </a:lnTo>
                    <a:lnTo>
                      <a:pt x="810" y="20"/>
                    </a:lnTo>
                    <a:lnTo>
                      <a:pt x="406"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5" name="Freeform 23">
                <a:extLst>
                  <a:ext uri="{FF2B5EF4-FFF2-40B4-BE49-F238E27FC236}">
                    <a16:creationId xmlns:a16="http://schemas.microsoft.com/office/drawing/2014/main" id="{A85E14DE-D941-914D-AFC5-58F694A8E565}"/>
                  </a:ext>
                </a:extLst>
              </p:cNvPr>
              <p:cNvSpPr/>
              <p:nvPr/>
            </p:nvSpPr>
            <p:spPr bwMode="auto">
              <a:xfrm>
                <a:off x="6767513" y="4528504"/>
                <a:ext cx="44450" cy="44450"/>
              </a:xfrm>
              <a:custGeom>
                <a:avLst/>
                <a:gdLst>
                  <a:gd name="T0" fmla="*/ 21 w 21"/>
                  <a:gd name="T1" fmla="*/ 11 h 21"/>
                  <a:gd name="T2" fmla="*/ 11 w 21"/>
                  <a:gd name="T3" fmla="*/ 21 h 21"/>
                  <a:gd name="T4" fmla="*/ 1 w 21"/>
                  <a:gd name="T5" fmla="*/ 10 h 21"/>
                  <a:gd name="T6" fmla="*/ 11 w 21"/>
                  <a:gd name="T7" fmla="*/ 0 h 21"/>
                  <a:gd name="T8" fmla="*/ 21 w 21"/>
                  <a:gd name="T9" fmla="*/ 11 h 21"/>
                </a:gdLst>
                <a:ahLst/>
                <a:cxnLst>
                  <a:cxn ang="0">
                    <a:pos x="T0" y="T1"/>
                  </a:cxn>
                  <a:cxn ang="0">
                    <a:pos x="T2" y="T3"/>
                  </a:cxn>
                  <a:cxn ang="0">
                    <a:pos x="T4" y="T5"/>
                  </a:cxn>
                  <a:cxn ang="0">
                    <a:pos x="T6" y="T7"/>
                  </a:cxn>
                  <a:cxn ang="0">
                    <a:pos x="T8" y="T9"/>
                  </a:cxn>
                </a:cxnLst>
                <a:rect l="0" t="0" r="r" b="b"/>
                <a:pathLst>
                  <a:path w="21" h="21">
                    <a:moveTo>
                      <a:pt x="21" y="11"/>
                    </a:moveTo>
                    <a:cubicBezTo>
                      <a:pt x="21" y="17"/>
                      <a:pt x="16" y="21"/>
                      <a:pt x="11" y="21"/>
                    </a:cubicBezTo>
                    <a:cubicBezTo>
                      <a:pt x="5" y="21"/>
                      <a:pt x="0" y="16"/>
                      <a:pt x="1" y="10"/>
                    </a:cubicBezTo>
                    <a:cubicBezTo>
                      <a:pt x="1" y="5"/>
                      <a:pt x="5" y="0"/>
                      <a:pt x="11" y="0"/>
                    </a:cubicBezTo>
                    <a:cubicBezTo>
                      <a:pt x="17" y="0"/>
                      <a:pt x="21" y="5"/>
                      <a:pt x="21" y="11"/>
                    </a:cubicBezTo>
                    <a:close/>
                  </a:path>
                </a:pathLst>
              </a:custGeom>
              <a:solidFill>
                <a:schemeClr val="accent4">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6" name="Freeform 24">
                <a:extLst>
                  <a:ext uri="{FF2B5EF4-FFF2-40B4-BE49-F238E27FC236}">
                    <a16:creationId xmlns:a16="http://schemas.microsoft.com/office/drawing/2014/main" id="{5FBB5427-DF7B-7148-85A3-F245210AA1AB}"/>
                  </a:ext>
                </a:extLst>
              </p:cNvPr>
              <p:cNvSpPr/>
              <p:nvPr/>
            </p:nvSpPr>
            <p:spPr bwMode="auto">
              <a:xfrm>
                <a:off x="6357938" y="4469766"/>
                <a:ext cx="152400" cy="130175"/>
              </a:xfrm>
              <a:custGeom>
                <a:avLst/>
                <a:gdLst>
                  <a:gd name="T0" fmla="*/ 0 w 96"/>
                  <a:gd name="T1" fmla="*/ 54 h 82"/>
                  <a:gd name="T2" fmla="*/ 2 w 96"/>
                  <a:gd name="T3" fmla="*/ 0 h 82"/>
                  <a:gd name="T4" fmla="*/ 96 w 96"/>
                  <a:gd name="T5" fmla="*/ 29 h 82"/>
                  <a:gd name="T6" fmla="*/ 94 w 96"/>
                  <a:gd name="T7" fmla="*/ 82 h 82"/>
                  <a:gd name="T8" fmla="*/ 0 w 96"/>
                  <a:gd name="T9" fmla="*/ 54 h 82"/>
                </a:gdLst>
                <a:ahLst/>
                <a:cxnLst>
                  <a:cxn ang="0">
                    <a:pos x="T0" y="T1"/>
                  </a:cxn>
                  <a:cxn ang="0">
                    <a:pos x="T2" y="T3"/>
                  </a:cxn>
                  <a:cxn ang="0">
                    <a:pos x="T4" y="T5"/>
                  </a:cxn>
                  <a:cxn ang="0">
                    <a:pos x="T6" y="T7"/>
                  </a:cxn>
                  <a:cxn ang="0">
                    <a:pos x="T8" y="T9"/>
                  </a:cxn>
                </a:cxnLst>
                <a:rect l="0" t="0" r="r" b="b"/>
                <a:pathLst>
                  <a:path w="96" h="82">
                    <a:moveTo>
                      <a:pt x="0" y="54"/>
                    </a:moveTo>
                    <a:lnTo>
                      <a:pt x="2" y="0"/>
                    </a:lnTo>
                    <a:lnTo>
                      <a:pt x="96" y="29"/>
                    </a:lnTo>
                    <a:lnTo>
                      <a:pt x="94" y="82"/>
                    </a:lnTo>
                    <a:lnTo>
                      <a:pt x="0" y="54"/>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7" name="Freeform 25">
                <a:extLst>
                  <a:ext uri="{FF2B5EF4-FFF2-40B4-BE49-F238E27FC236}">
                    <a16:creationId xmlns:a16="http://schemas.microsoft.com/office/drawing/2014/main" id="{4D803423-87DC-264E-8D39-D5D476696BA0}"/>
                  </a:ext>
                </a:extLst>
              </p:cNvPr>
              <p:cNvSpPr/>
              <p:nvPr/>
            </p:nvSpPr>
            <p:spPr bwMode="auto">
              <a:xfrm>
                <a:off x="6329363" y="4515804"/>
                <a:ext cx="180975" cy="73025"/>
              </a:xfrm>
              <a:custGeom>
                <a:avLst/>
                <a:gdLst>
                  <a:gd name="T0" fmla="*/ 114 w 114"/>
                  <a:gd name="T1" fmla="*/ 0 h 46"/>
                  <a:gd name="T2" fmla="*/ 112 w 114"/>
                  <a:gd name="T3" fmla="*/ 46 h 46"/>
                  <a:gd name="T4" fmla="*/ 0 w 114"/>
                  <a:gd name="T5" fmla="*/ 21 h 46"/>
                  <a:gd name="T6" fmla="*/ 114 w 114"/>
                  <a:gd name="T7" fmla="*/ 0 h 46"/>
                </a:gdLst>
                <a:ahLst/>
                <a:cxnLst>
                  <a:cxn ang="0">
                    <a:pos x="T0" y="T1"/>
                  </a:cxn>
                  <a:cxn ang="0">
                    <a:pos x="T2" y="T3"/>
                  </a:cxn>
                  <a:cxn ang="0">
                    <a:pos x="T4" y="T5"/>
                  </a:cxn>
                  <a:cxn ang="0">
                    <a:pos x="T6" y="T7"/>
                  </a:cxn>
                </a:cxnLst>
                <a:rect l="0" t="0" r="r" b="b"/>
                <a:pathLst>
                  <a:path w="114" h="46">
                    <a:moveTo>
                      <a:pt x="114" y="0"/>
                    </a:moveTo>
                    <a:lnTo>
                      <a:pt x="112" y="46"/>
                    </a:lnTo>
                    <a:lnTo>
                      <a:pt x="0" y="21"/>
                    </a:lnTo>
                    <a:lnTo>
                      <a:pt x="114" y="0"/>
                    </a:ln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8" name="Freeform 26">
                <a:extLst>
                  <a:ext uri="{FF2B5EF4-FFF2-40B4-BE49-F238E27FC236}">
                    <a16:creationId xmlns:a16="http://schemas.microsoft.com/office/drawing/2014/main" id="{1D7A4CA1-F277-FF40-B198-4948AF814A81}"/>
                  </a:ext>
                </a:extLst>
              </p:cNvPr>
              <p:cNvSpPr/>
              <p:nvPr/>
            </p:nvSpPr>
            <p:spPr bwMode="auto">
              <a:xfrm>
                <a:off x="7191375" y="4538029"/>
                <a:ext cx="44450" cy="44450"/>
              </a:xfrm>
              <a:custGeom>
                <a:avLst/>
                <a:gdLst>
                  <a:gd name="T0" fmla="*/ 0 w 21"/>
                  <a:gd name="T1" fmla="*/ 10 h 21"/>
                  <a:gd name="T2" fmla="*/ 10 w 21"/>
                  <a:gd name="T3" fmla="*/ 21 h 21"/>
                  <a:gd name="T4" fmla="*/ 21 w 21"/>
                  <a:gd name="T5" fmla="*/ 11 h 21"/>
                  <a:gd name="T6" fmla="*/ 11 w 21"/>
                  <a:gd name="T7" fmla="*/ 0 h 21"/>
                  <a:gd name="T8" fmla="*/ 0 w 21"/>
                  <a:gd name="T9" fmla="*/ 10 h 21"/>
                </a:gdLst>
                <a:ahLst/>
                <a:cxnLst>
                  <a:cxn ang="0">
                    <a:pos x="T0" y="T1"/>
                  </a:cxn>
                  <a:cxn ang="0">
                    <a:pos x="T2" y="T3"/>
                  </a:cxn>
                  <a:cxn ang="0">
                    <a:pos x="T4" y="T5"/>
                  </a:cxn>
                  <a:cxn ang="0">
                    <a:pos x="T6" y="T7"/>
                  </a:cxn>
                  <a:cxn ang="0">
                    <a:pos x="T8" y="T9"/>
                  </a:cxn>
                </a:cxnLst>
                <a:rect l="0" t="0" r="r" b="b"/>
                <a:pathLst>
                  <a:path w="21" h="21">
                    <a:moveTo>
                      <a:pt x="0" y="10"/>
                    </a:moveTo>
                    <a:cubicBezTo>
                      <a:pt x="0" y="16"/>
                      <a:pt x="4" y="21"/>
                      <a:pt x="10" y="21"/>
                    </a:cubicBezTo>
                    <a:cubicBezTo>
                      <a:pt x="16" y="21"/>
                      <a:pt x="21" y="17"/>
                      <a:pt x="21" y="11"/>
                    </a:cubicBezTo>
                    <a:cubicBezTo>
                      <a:pt x="21" y="5"/>
                      <a:pt x="16" y="0"/>
                      <a:pt x="11" y="0"/>
                    </a:cubicBezTo>
                    <a:cubicBezTo>
                      <a:pt x="5" y="0"/>
                      <a:pt x="0" y="5"/>
                      <a:pt x="0" y="10"/>
                    </a:cubicBezTo>
                    <a:close/>
                  </a:path>
                </a:pathLst>
              </a:custGeom>
              <a:solidFill>
                <a:schemeClr val="accent4">
                  <a:lumMod val="50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49" name="Freeform 27">
                <a:extLst>
                  <a:ext uri="{FF2B5EF4-FFF2-40B4-BE49-F238E27FC236}">
                    <a16:creationId xmlns:a16="http://schemas.microsoft.com/office/drawing/2014/main" id="{6F2A6C6A-9723-824A-ADDC-6849C56A9E02}"/>
                  </a:ext>
                </a:extLst>
              </p:cNvPr>
              <p:cNvSpPr/>
              <p:nvPr/>
            </p:nvSpPr>
            <p:spPr bwMode="auto">
              <a:xfrm>
                <a:off x="7502525" y="4498341"/>
                <a:ext cx="144463" cy="107950"/>
              </a:xfrm>
              <a:custGeom>
                <a:avLst/>
                <a:gdLst>
                  <a:gd name="T0" fmla="*/ 87 w 91"/>
                  <a:gd name="T1" fmla="*/ 50 h 68"/>
                  <a:gd name="T2" fmla="*/ 91 w 91"/>
                  <a:gd name="T3" fmla="*/ 0 h 68"/>
                  <a:gd name="T4" fmla="*/ 2 w 91"/>
                  <a:gd name="T5" fmla="*/ 20 h 68"/>
                  <a:gd name="T6" fmla="*/ 0 w 91"/>
                  <a:gd name="T7" fmla="*/ 68 h 68"/>
                  <a:gd name="T8" fmla="*/ 87 w 91"/>
                  <a:gd name="T9" fmla="*/ 50 h 68"/>
                </a:gdLst>
                <a:ahLst/>
                <a:cxnLst>
                  <a:cxn ang="0">
                    <a:pos x="T0" y="T1"/>
                  </a:cxn>
                  <a:cxn ang="0">
                    <a:pos x="T2" y="T3"/>
                  </a:cxn>
                  <a:cxn ang="0">
                    <a:pos x="T4" y="T5"/>
                  </a:cxn>
                  <a:cxn ang="0">
                    <a:pos x="T6" y="T7"/>
                  </a:cxn>
                  <a:cxn ang="0">
                    <a:pos x="T8" y="T9"/>
                  </a:cxn>
                </a:cxnLst>
                <a:rect l="0" t="0" r="r" b="b"/>
                <a:pathLst>
                  <a:path w="91" h="68">
                    <a:moveTo>
                      <a:pt x="87" y="50"/>
                    </a:moveTo>
                    <a:lnTo>
                      <a:pt x="91" y="0"/>
                    </a:lnTo>
                    <a:lnTo>
                      <a:pt x="2" y="20"/>
                    </a:lnTo>
                    <a:lnTo>
                      <a:pt x="0" y="68"/>
                    </a:lnTo>
                    <a:lnTo>
                      <a:pt x="87" y="50"/>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0" name="Freeform 28">
                <a:extLst>
                  <a:ext uri="{FF2B5EF4-FFF2-40B4-BE49-F238E27FC236}">
                    <a16:creationId xmlns:a16="http://schemas.microsoft.com/office/drawing/2014/main" id="{F6744ECA-9CC6-DE46-AA6F-8021C4293833}"/>
                  </a:ext>
                </a:extLst>
              </p:cNvPr>
              <p:cNvSpPr/>
              <p:nvPr/>
            </p:nvSpPr>
            <p:spPr bwMode="auto">
              <a:xfrm>
                <a:off x="7502525" y="4530091"/>
                <a:ext cx="171450" cy="76200"/>
              </a:xfrm>
              <a:custGeom>
                <a:avLst/>
                <a:gdLst>
                  <a:gd name="T0" fmla="*/ 2 w 108"/>
                  <a:gd name="T1" fmla="*/ 0 h 48"/>
                  <a:gd name="T2" fmla="*/ 0 w 108"/>
                  <a:gd name="T3" fmla="*/ 48 h 48"/>
                  <a:gd name="T4" fmla="*/ 108 w 108"/>
                  <a:gd name="T5" fmla="*/ 33 h 48"/>
                  <a:gd name="T6" fmla="*/ 2 w 108"/>
                  <a:gd name="T7" fmla="*/ 0 h 48"/>
                </a:gdLst>
                <a:ahLst/>
                <a:cxnLst>
                  <a:cxn ang="0">
                    <a:pos x="T0" y="T1"/>
                  </a:cxn>
                  <a:cxn ang="0">
                    <a:pos x="T2" y="T3"/>
                  </a:cxn>
                  <a:cxn ang="0">
                    <a:pos x="T4" y="T5"/>
                  </a:cxn>
                  <a:cxn ang="0">
                    <a:pos x="T6" y="T7"/>
                  </a:cxn>
                </a:cxnLst>
                <a:rect l="0" t="0" r="r" b="b"/>
                <a:pathLst>
                  <a:path w="108" h="48">
                    <a:moveTo>
                      <a:pt x="2" y="0"/>
                    </a:moveTo>
                    <a:lnTo>
                      <a:pt x="0" y="48"/>
                    </a:lnTo>
                    <a:lnTo>
                      <a:pt x="108" y="33"/>
                    </a:lnTo>
                    <a:lnTo>
                      <a:pt x="2" y="0"/>
                    </a:lnTo>
                    <a:close/>
                  </a:path>
                </a:pathLst>
              </a:custGeom>
              <a:solidFill>
                <a:srgbClr val="41404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1" name="Freeform 29">
                <a:extLst>
                  <a:ext uri="{FF2B5EF4-FFF2-40B4-BE49-F238E27FC236}">
                    <a16:creationId xmlns:a16="http://schemas.microsoft.com/office/drawing/2014/main" id="{831D32EF-2D5F-D242-A5CA-A7E442B218D7}"/>
                  </a:ext>
                </a:extLst>
              </p:cNvPr>
              <p:cNvSpPr/>
              <p:nvPr/>
            </p:nvSpPr>
            <p:spPr bwMode="auto">
              <a:xfrm>
                <a:off x="6288088" y="4549141"/>
                <a:ext cx="1385888" cy="1171575"/>
              </a:xfrm>
              <a:custGeom>
                <a:avLst/>
                <a:gdLst>
                  <a:gd name="T0" fmla="*/ 873 w 873"/>
                  <a:gd name="T1" fmla="*/ 20 h 738"/>
                  <a:gd name="T2" fmla="*/ 450 w 873"/>
                  <a:gd name="T3" fmla="*/ 9 h 738"/>
                  <a:gd name="T4" fmla="*/ 26 w 873"/>
                  <a:gd name="T5" fmla="*/ 0 h 738"/>
                  <a:gd name="T6" fmla="*/ 0 w 873"/>
                  <a:gd name="T7" fmla="*/ 715 h 738"/>
                  <a:gd name="T8" fmla="*/ 433 w 873"/>
                  <a:gd name="T9" fmla="*/ 722 h 738"/>
                  <a:gd name="T10" fmla="*/ 865 w 873"/>
                  <a:gd name="T11" fmla="*/ 738 h 738"/>
                  <a:gd name="T12" fmla="*/ 873 w 873"/>
                  <a:gd name="T13" fmla="*/ 20 h 738"/>
                </a:gdLst>
                <a:ahLst/>
                <a:cxnLst>
                  <a:cxn ang="0">
                    <a:pos x="T0" y="T1"/>
                  </a:cxn>
                  <a:cxn ang="0">
                    <a:pos x="T2" y="T3"/>
                  </a:cxn>
                  <a:cxn ang="0">
                    <a:pos x="T4" y="T5"/>
                  </a:cxn>
                  <a:cxn ang="0">
                    <a:pos x="T6" y="T7"/>
                  </a:cxn>
                  <a:cxn ang="0">
                    <a:pos x="T8" y="T9"/>
                  </a:cxn>
                  <a:cxn ang="0">
                    <a:pos x="T10" y="T11"/>
                  </a:cxn>
                  <a:cxn ang="0">
                    <a:pos x="T12" y="T13"/>
                  </a:cxn>
                </a:cxnLst>
                <a:rect l="0" t="0" r="r" b="b"/>
                <a:pathLst>
                  <a:path w="873" h="738">
                    <a:moveTo>
                      <a:pt x="873" y="20"/>
                    </a:moveTo>
                    <a:lnTo>
                      <a:pt x="450" y="9"/>
                    </a:lnTo>
                    <a:lnTo>
                      <a:pt x="26" y="0"/>
                    </a:lnTo>
                    <a:lnTo>
                      <a:pt x="0" y="715"/>
                    </a:lnTo>
                    <a:lnTo>
                      <a:pt x="433" y="722"/>
                    </a:lnTo>
                    <a:lnTo>
                      <a:pt x="865" y="738"/>
                    </a:lnTo>
                    <a:lnTo>
                      <a:pt x="873" y="20"/>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2" name="Freeform 30">
                <a:extLst>
                  <a:ext uri="{FF2B5EF4-FFF2-40B4-BE49-F238E27FC236}">
                    <a16:creationId xmlns:a16="http://schemas.microsoft.com/office/drawing/2014/main" id="{43585613-6B47-014C-AB12-1F832D273B5C}"/>
                  </a:ext>
                </a:extLst>
              </p:cNvPr>
              <p:cNvSpPr/>
              <p:nvPr/>
            </p:nvSpPr>
            <p:spPr bwMode="auto">
              <a:xfrm>
                <a:off x="7218363" y="4588829"/>
                <a:ext cx="44450" cy="44450"/>
              </a:xfrm>
              <a:custGeom>
                <a:avLst/>
                <a:gdLst>
                  <a:gd name="T0" fmla="*/ 1 w 21"/>
                  <a:gd name="T1" fmla="*/ 10 h 21"/>
                  <a:gd name="T2" fmla="*/ 11 w 21"/>
                  <a:gd name="T3" fmla="*/ 21 h 21"/>
                  <a:gd name="T4" fmla="*/ 21 w 21"/>
                  <a:gd name="T5" fmla="*/ 11 h 21"/>
                  <a:gd name="T6" fmla="*/ 11 w 21"/>
                  <a:gd name="T7" fmla="*/ 0 h 21"/>
                  <a:gd name="T8" fmla="*/ 1 w 21"/>
                  <a:gd name="T9" fmla="*/ 10 h 21"/>
                </a:gdLst>
                <a:ahLst/>
                <a:cxnLst>
                  <a:cxn ang="0">
                    <a:pos x="T0" y="T1"/>
                  </a:cxn>
                  <a:cxn ang="0">
                    <a:pos x="T2" y="T3"/>
                  </a:cxn>
                  <a:cxn ang="0">
                    <a:pos x="T4" y="T5"/>
                  </a:cxn>
                  <a:cxn ang="0">
                    <a:pos x="T6" y="T7"/>
                  </a:cxn>
                  <a:cxn ang="0">
                    <a:pos x="T8" y="T9"/>
                  </a:cxn>
                </a:cxnLst>
                <a:rect l="0" t="0" r="r" b="b"/>
                <a:pathLst>
                  <a:path w="21" h="21">
                    <a:moveTo>
                      <a:pt x="1" y="10"/>
                    </a:moveTo>
                    <a:cubicBezTo>
                      <a:pt x="0" y="16"/>
                      <a:pt x="5" y="21"/>
                      <a:pt x="11" y="21"/>
                    </a:cubicBezTo>
                    <a:cubicBezTo>
                      <a:pt x="16" y="21"/>
                      <a:pt x="21" y="16"/>
                      <a:pt x="21" y="11"/>
                    </a:cubicBezTo>
                    <a:cubicBezTo>
                      <a:pt x="21" y="5"/>
                      <a:pt x="17" y="0"/>
                      <a:pt x="11" y="0"/>
                    </a:cubicBezTo>
                    <a:cubicBezTo>
                      <a:pt x="5" y="0"/>
                      <a:pt x="1" y="4"/>
                      <a:pt x="1" y="10"/>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3" name="Freeform 31">
                <a:extLst>
                  <a:ext uri="{FF2B5EF4-FFF2-40B4-BE49-F238E27FC236}">
                    <a16:creationId xmlns:a16="http://schemas.microsoft.com/office/drawing/2014/main" id="{F583C40F-0750-7E4A-A1E8-8BDC86BB947E}"/>
                  </a:ext>
                </a:extLst>
              </p:cNvPr>
              <p:cNvSpPr/>
              <p:nvPr/>
            </p:nvSpPr>
            <p:spPr bwMode="auto">
              <a:xfrm>
                <a:off x="6738938" y="4576129"/>
                <a:ext cx="42863" cy="44450"/>
              </a:xfrm>
              <a:custGeom>
                <a:avLst/>
                <a:gdLst>
                  <a:gd name="T0" fmla="*/ 21 w 21"/>
                  <a:gd name="T1" fmla="*/ 11 h 21"/>
                  <a:gd name="T2" fmla="*/ 10 w 21"/>
                  <a:gd name="T3" fmla="*/ 21 h 21"/>
                  <a:gd name="T4" fmla="*/ 0 w 21"/>
                  <a:gd name="T5" fmla="*/ 11 h 21"/>
                  <a:gd name="T6" fmla="*/ 11 w 21"/>
                  <a:gd name="T7" fmla="*/ 0 h 21"/>
                  <a:gd name="T8" fmla="*/ 21 w 21"/>
                  <a:gd name="T9" fmla="*/ 11 h 21"/>
                </a:gdLst>
                <a:ahLst/>
                <a:cxnLst>
                  <a:cxn ang="0">
                    <a:pos x="T0" y="T1"/>
                  </a:cxn>
                  <a:cxn ang="0">
                    <a:pos x="T2" y="T3"/>
                  </a:cxn>
                  <a:cxn ang="0">
                    <a:pos x="T4" y="T5"/>
                  </a:cxn>
                  <a:cxn ang="0">
                    <a:pos x="T6" y="T7"/>
                  </a:cxn>
                  <a:cxn ang="0">
                    <a:pos x="T8" y="T9"/>
                  </a:cxn>
                </a:cxnLst>
                <a:rect l="0" t="0" r="r" b="b"/>
                <a:pathLst>
                  <a:path w="21" h="21">
                    <a:moveTo>
                      <a:pt x="21" y="11"/>
                    </a:moveTo>
                    <a:cubicBezTo>
                      <a:pt x="21" y="17"/>
                      <a:pt x="16" y="21"/>
                      <a:pt x="10" y="21"/>
                    </a:cubicBezTo>
                    <a:cubicBezTo>
                      <a:pt x="4" y="21"/>
                      <a:pt x="0" y="16"/>
                      <a:pt x="0" y="11"/>
                    </a:cubicBezTo>
                    <a:cubicBezTo>
                      <a:pt x="0" y="5"/>
                      <a:pt x="5" y="0"/>
                      <a:pt x="11" y="0"/>
                    </a:cubicBezTo>
                    <a:cubicBezTo>
                      <a:pt x="16" y="1"/>
                      <a:pt x="21" y="5"/>
                      <a:pt x="21" y="11"/>
                    </a:cubicBezTo>
                    <a:close/>
                  </a:path>
                </a:pathLst>
              </a:custGeom>
              <a:solidFill>
                <a:srgbClr val="6D6E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4" name="Freeform 32">
                <a:extLst>
                  <a:ext uri="{FF2B5EF4-FFF2-40B4-BE49-F238E27FC236}">
                    <a16:creationId xmlns:a16="http://schemas.microsoft.com/office/drawing/2014/main" id="{772805A1-BA7C-3E49-87B1-4517925BD238}"/>
                  </a:ext>
                </a:extLst>
              </p:cNvPr>
              <p:cNvSpPr/>
              <p:nvPr/>
            </p:nvSpPr>
            <p:spPr bwMode="auto">
              <a:xfrm>
                <a:off x="6745288" y="3987166"/>
                <a:ext cx="522288" cy="639763"/>
              </a:xfrm>
              <a:custGeom>
                <a:avLst/>
                <a:gdLst>
                  <a:gd name="T0" fmla="*/ 193 w 249"/>
                  <a:gd name="T1" fmla="*/ 30 h 305"/>
                  <a:gd name="T2" fmla="*/ 127 w 249"/>
                  <a:gd name="T3" fmla="*/ 0 h 305"/>
                  <a:gd name="T4" fmla="*/ 61 w 249"/>
                  <a:gd name="T5" fmla="*/ 27 h 305"/>
                  <a:gd name="T6" fmla="*/ 0 w 249"/>
                  <a:gd name="T7" fmla="*/ 293 h 305"/>
                  <a:gd name="T8" fmla="*/ 7 w 249"/>
                  <a:gd name="T9" fmla="*/ 300 h 305"/>
                  <a:gd name="T10" fmla="*/ 7 w 249"/>
                  <a:gd name="T11" fmla="*/ 300 h 305"/>
                  <a:gd name="T12" fmla="*/ 14 w 249"/>
                  <a:gd name="T13" fmla="*/ 293 h 305"/>
                  <a:gd name="T14" fmla="*/ 71 w 249"/>
                  <a:gd name="T15" fmla="*/ 37 h 305"/>
                  <a:gd name="T16" fmla="*/ 127 w 249"/>
                  <a:gd name="T17" fmla="*/ 15 h 305"/>
                  <a:gd name="T18" fmla="*/ 182 w 249"/>
                  <a:gd name="T19" fmla="*/ 40 h 305"/>
                  <a:gd name="T20" fmla="*/ 230 w 249"/>
                  <a:gd name="T21" fmla="*/ 298 h 305"/>
                  <a:gd name="T22" fmla="*/ 237 w 249"/>
                  <a:gd name="T23" fmla="*/ 305 h 305"/>
                  <a:gd name="T24" fmla="*/ 237 w 249"/>
                  <a:gd name="T25" fmla="*/ 305 h 305"/>
                  <a:gd name="T26" fmla="*/ 244 w 249"/>
                  <a:gd name="T27" fmla="*/ 298 h 305"/>
                  <a:gd name="T28" fmla="*/ 193 w 249"/>
                  <a:gd name="T29" fmla="*/ 30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9" h="305">
                    <a:moveTo>
                      <a:pt x="193" y="30"/>
                    </a:moveTo>
                    <a:cubicBezTo>
                      <a:pt x="175" y="11"/>
                      <a:pt x="153" y="1"/>
                      <a:pt x="127" y="0"/>
                    </a:cubicBezTo>
                    <a:cubicBezTo>
                      <a:pt x="102" y="0"/>
                      <a:pt x="79" y="9"/>
                      <a:pt x="61" y="27"/>
                    </a:cubicBezTo>
                    <a:cubicBezTo>
                      <a:pt x="2" y="84"/>
                      <a:pt x="0" y="287"/>
                      <a:pt x="0" y="293"/>
                    </a:cubicBezTo>
                    <a:cubicBezTo>
                      <a:pt x="0" y="296"/>
                      <a:pt x="3" y="300"/>
                      <a:pt x="7" y="300"/>
                    </a:cubicBezTo>
                    <a:cubicBezTo>
                      <a:pt x="7" y="300"/>
                      <a:pt x="7" y="300"/>
                      <a:pt x="7" y="300"/>
                    </a:cubicBezTo>
                    <a:cubicBezTo>
                      <a:pt x="11" y="300"/>
                      <a:pt x="14" y="297"/>
                      <a:pt x="14" y="293"/>
                    </a:cubicBezTo>
                    <a:cubicBezTo>
                      <a:pt x="14" y="291"/>
                      <a:pt x="16" y="90"/>
                      <a:pt x="71" y="37"/>
                    </a:cubicBezTo>
                    <a:cubicBezTo>
                      <a:pt x="87" y="22"/>
                      <a:pt x="105" y="15"/>
                      <a:pt x="127" y="15"/>
                    </a:cubicBezTo>
                    <a:cubicBezTo>
                      <a:pt x="149" y="16"/>
                      <a:pt x="167" y="24"/>
                      <a:pt x="182" y="40"/>
                    </a:cubicBezTo>
                    <a:cubicBezTo>
                      <a:pt x="234" y="95"/>
                      <a:pt x="230" y="297"/>
                      <a:pt x="230" y="298"/>
                    </a:cubicBezTo>
                    <a:cubicBezTo>
                      <a:pt x="230" y="302"/>
                      <a:pt x="233" y="305"/>
                      <a:pt x="237" y="305"/>
                    </a:cubicBezTo>
                    <a:cubicBezTo>
                      <a:pt x="237" y="305"/>
                      <a:pt x="237" y="305"/>
                      <a:pt x="237" y="305"/>
                    </a:cubicBezTo>
                    <a:cubicBezTo>
                      <a:pt x="241" y="305"/>
                      <a:pt x="244" y="302"/>
                      <a:pt x="244" y="298"/>
                    </a:cubicBezTo>
                    <a:cubicBezTo>
                      <a:pt x="244" y="293"/>
                      <a:pt x="249" y="90"/>
                      <a:pt x="193" y="30"/>
                    </a:cubicBezTo>
                  </a:path>
                </a:pathLst>
              </a:cu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5" name="Freeform 33">
                <a:extLst>
                  <a:ext uri="{FF2B5EF4-FFF2-40B4-BE49-F238E27FC236}">
                    <a16:creationId xmlns:a16="http://schemas.microsoft.com/office/drawing/2014/main" id="{10CE0E39-1450-6B4E-99EA-EF6D2803AE4B}"/>
                  </a:ext>
                </a:extLst>
              </p:cNvPr>
              <p:cNvSpPr/>
              <p:nvPr/>
            </p:nvSpPr>
            <p:spPr bwMode="auto">
              <a:xfrm>
                <a:off x="6784975" y="4030029"/>
                <a:ext cx="263525" cy="382588"/>
              </a:xfrm>
              <a:custGeom>
                <a:avLst/>
                <a:gdLst>
                  <a:gd name="T0" fmla="*/ 108 w 126"/>
                  <a:gd name="T1" fmla="*/ 0 h 182"/>
                  <a:gd name="T2" fmla="*/ 37 w 126"/>
                  <a:gd name="T3" fmla="*/ 28 h 182"/>
                  <a:gd name="T4" fmla="*/ 0 w 126"/>
                  <a:gd name="T5" fmla="*/ 182 h 182"/>
                  <a:gd name="T6" fmla="*/ 15 w 126"/>
                  <a:gd name="T7" fmla="*/ 182 h 182"/>
                  <a:gd name="T8" fmla="*/ 47 w 126"/>
                  <a:gd name="T9" fmla="*/ 38 h 182"/>
                  <a:gd name="T10" fmla="*/ 81 w 126"/>
                  <a:gd name="T11" fmla="*/ 18 h 182"/>
                  <a:gd name="T12" fmla="*/ 126 w 126"/>
                  <a:gd name="T13" fmla="*/ 2 h 182"/>
                  <a:gd name="T14" fmla="*/ 108 w 126"/>
                  <a:gd name="T15" fmla="*/ 0 h 1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82">
                    <a:moveTo>
                      <a:pt x="108" y="0"/>
                    </a:moveTo>
                    <a:cubicBezTo>
                      <a:pt x="79" y="0"/>
                      <a:pt x="55" y="9"/>
                      <a:pt x="37" y="28"/>
                    </a:cubicBezTo>
                    <a:cubicBezTo>
                      <a:pt x="15" y="50"/>
                      <a:pt x="5" y="156"/>
                      <a:pt x="0" y="182"/>
                    </a:cubicBezTo>
                    <a:cubicBezTo>
                      <a:pt x="15" y="182"/>
                      <a:pt x="15" y="182"/>
                      <a:pt x="15" y="182"/>
                    </a:cubicBezTo>
                    <a:cubicBezTo>
                      <a:pt x="20" y="158"/>
                      <a:pt x="29" y="57"/>
                      <a:pt x="47" y="38"/>
                    </a:cubicBezTo>
                    <a:cubicBezTo>
                      <a:pt x="56" y="28"/>
                      <a:pt x="68" y="22"/>
                      <a:pt x="81" y="18"/>
                    </a:cubicBezTo>
                    <a:cubicBezTo>
                      <a:pt x="99" y="10"/>
                      <a:pt x="126" y="2"/>
                      <a:pt x="126" y="2"/>
                    </a:cubicBezTo>
                    <a:cubicBezTo>
                      <a:pt x="120" y="1"/>
                      <a:pt x="114" y="0"/>
                      <a:pt x="108" y="0"/>
                    </a:cubicBezTo>
                    <a:close/>
                  </a:path>
                </a:pathLst>
              </a:cu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6" name="Freeform 34">
                <a:extLst>
                  <a:ext uri="{FF2B5EF4-FFF2-40B4-BE49-F238E27FC236}">
                    <a16:creationId xmlns:a16="http://schemas.microsoft.com/office/drawing/2014/main" id="{7DBA3CD3-9E9C-5347-94D4-D858390360F1}"/>
                  </a:ext>
                </a:extLst>
              </p:cNvPr>
              <p:cNvSpPr/>
              <p:nvPr/>
            </p:nvSpPr>
            <p:spPr bwMode="auto">
              <a:xfrm>
                <a:off x="6745288" y="3987166"/>
                <a:ext cx="322263" cy="628650"/>
              </a:xfrm>
              <a:custGeom>
                <a:avLst/>
                <a:gdLst>
                  <a:gd name="T0" fmla="*/ 127 w 154"/>
                  <a:gd name="T1" fmla="*/ 0 h 300"/>
                  <a:gd name="T2" fmla="*/ 61 w 154"/>
                  <a:gd name="T3" fmla="*/ 27 h 300"/>
                  <a:gd name="T4" fmla="*/ 0 w 154"/>
                  <a:gd name="T5" fmla="*/ 293 h 300"/>
                  <a:gd name="T6" fmla="*/ 7 w 154"/>
                  <a:gd name="T7" fmla="*/ 300 h 300"/>
                  <a:gd name="T8" fmla="*/ 7 w 154"/>
                  <a:gd name="T9" fmla="*/ 300 h 300"/>
                  <a:gd name="T10" fmla="*/ 14 w 154"/>
                  <a:gd name="T11" fmla="*/ 293 h 300"/>
                  <a:gd name="T12" fmla="*/ 71 w 154"/>
                  <a:gd name="T13" fmla="*/ 37 h 300"/>
                  <a:gd name="T14" fmla="*/ 127 w 154"/>
                  <a:gd name="T15" fmla="*/ 15 h 300"/>
                  <a:gd name="T16" fmla="*/ 147 w 154"/>
                  <a:gd name="T17" fmla="*/ 18 h 300"/>
                  <a:gd name="T18" fmla="*/ 154 w 154"/>
                  <a:gd name="T19" fmla="*/ 5 h 300"/>
                  <a:gd name="T20" fmla="*/ 127 w 154"/>
                  <a:gd name="T21"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300">
                    <a:moveTo>
                      <a:pt x="127" y="0"/>
                    </a:moveTo>
                    <a:cubicBezTo>
                      <a:pt x="102" y="0"/>
                      <a:pt x="79" y="9"/>
                      <a:pt x="61" y="27"/>
                    </a:cubicBezTo>
                    <a:cubicBezTo>
                      <a:pt x="2" y="84"/>
                      <a:pt x="0" y="287"/>
                      <a:pt x="0" y="293"/>
                    </a:cubicBezTo>
                    <a:cubicBezTo>
                      <a:pt x="0" y="296"/>
                      <a:pt x="3" y="300"/>
                      <a:pt x="7" y="300"/>
                    </a:cubicBezTo>
                    <a:cubicBezTo>
                      <a:pt x="7" y="300"/>
                      <a:pt x="7" y="300"/>
                      <a:pt x="7" y="300"/>
                    </a:cubicBezTo>
                    <a:cubicBezTo>
                      <a:pt x="11" y="300"/>
                      <a:pt x="14" y="297"/>
                      <a:pt x="14" y="293"/>
                    </a:cubicBezTo>
                    <a:cubicBezTo>
                      <a:pt x="14" y="291"/>
                      <a:pt x="16" y="90"/>
                      <a:pt x="71" y="37"/>
                    </a:cubicBezTo>
                    <a:cubicBezTo>
                      <a:pt x="87" y="22"/>
                      <a:pt x="105" y="15"/>
                      <a:pt x="127" y="15"/>
                    </a:cubicBezTo>
                    <a:cubicBezTo>
                      <a:pt x="134" y="15"/>
                      <a:pt x="141" y="16"/>
                      <a:pt x="147" y="18"/>
                    </a:cubicBezTo>
                    <a:cubicBezTo>
                      <a:pt x="154" y="5"/>
                      <a:pt x="154" y="5"/>
                      <a:pt x="154" y="5"/>
                    </a:cubicBezTo>
                    <a:cubicBezTo>
                      <a:pt x="146" y="2"/>
                      <a:pt x="137" y="1"/>
                      <a:pt x="127" y="0"/>
                    </a:cubicBezTo>
                    <a:close/>
                  </a:path>
                </a:pathLst>
              </a:cu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7" name="Freeform 35">
                <a:extLst>
                  <a:ext uri="{FF2B5EF4-FFF2-40B4-BE49-F238E27FC236}">
                    <a16:creationId xmlns:a16="http://schemas.microsoft.com/office/drawing/2014/main" id="{09124C59-F4B6-2647-9297-F7BDDF82CC27}"/>
                  </a:ext>
                </a:extLst>
              </p:cNvPr>
              <p:cNvSpPr/>
              <p:nvPr/>
            </p:nvSpPr>
            <p:spPr bwMode="auto">
              <a:xfrm>
                <a:off x="6272213" y="5677854"/>
                <a:ext cx="1392238" cy="333375"/>
              </a:xfrm>
              <a:custGeom>
                <a:avLst/>
                <a:gdLst>
                  <a:gd name="T0" fmla="*/ 875 w 877"/>
                  <a:gd name="T1" fmla="*/ 21 h 210"/>
                  <a:gd name="T2" fmla="*/ 443 w 877"/>
                  <a:gd name="T3" fmla="*/ 11 h 210"/>
                  <a:gd name="T4" fmla="*/ 10 w 877"/>
                  <a:gd name="T5" fmla="*/ 0 h 210"/>
                  <a:gd name="T6" fmla="*/ 0 w 877"/>
                  <a:gd name="T7" fmla="*/ 189 h 210"/>
                  <a:gd name="T8" fmla="*/ 438 w 877"/>
                  <a:gd name="T9" fmla="*/ 200 h 210"/>
                  <a:gd name="T10" fmla="*/ 877 w 877"/>
                  <a:gd name="T11" fmla="*/ 210 h 210"/>
                  <a:gd name="T12" fmla="*/ 875 w 877"/>
                  <a:gd name="T13" fmla="*/ 21 h 210"/>
                </a:gdLst>
                <a:ahLst/>
                <a:cxnLst>
                  <a:cxn ang="0">
                    <a:pos x="T0" y="T1"/>
                  </a:cxn>
                  <a:cxn ang="0">
                    <a:pos x="T2" y="T3"/>
                  </a:cxn>
                  <a:cxn ang="0">
                    <a:pos x="T4" y="T5"/>
                  </a:cxn>
                  <a:cxn ang="0">
                    <a:pos x="T6" y="T7"/>
                  </a:cxn>
                  <a:cxn ang="0">
                    <a:pos x="T8" y="T9"/>
                  </a:cxn>
                  <a:cxn ang="0">
                    <a:pos x="T10" y="T11"/>
                  </a:cxn>
                  <a:cxn ang="0">
                    <a:pos x="T12" y="T13"/>
                  </a:cxn>
                </a:cxnLst>
                <a:rect l="0" t="0" r="r" b="b"/>
                <a:pathLst>
                  <a:path w="877" h="210">
                    <a:moveTo>
                      <a:pt x="875" y="21"/>
                    </a:moveTo>
                    <a:lnTo>
                      <a:pt x="443" y="11"/>
                    </a:lnTo>
                    <a:lnTo>
                      <a:pt x="10" y="0"/>
                    </a:lnTo>
                    <a:lnTo>
                      <a:pt x="0" y="189"/>
                    </a:lnTo>
                    <a:lnTo>
                      <a:pt x="438" y="200"/>
                    </a:lnTo>
                    <a:lnTo>
                      <a:pt x="877" y="210"/>
                    </a:lnTo>
                    <a:lnTo>
                      <a:pt x="875" y="21"/>
                    </a:lnTo>
                    <a:close/>
                  </a:path>
                </a:pathLst>
              </a:custGeom>
              <a:solidFill>
                <a:schemeClr val="bg1">
                  <a:lumMod val="8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8" name="Freeform 36">
                <a:extLst>
                  <a:ext uri="{FF2B5EF4-FFF2-40B4-BE49-F238E27FC236}">
                    <a16:creationId xmlns:a16="http://schemas.microsoft.com/office/drawing/2014/main" id="{3D3C28CC-506F-804F-ACB6-9F1878FDD412}"/>
                  </a:ext>
                </a:extLst>
              </p:cNvPr>
              <p:cNvSpPr/>
              <p:nvPr/>
            </p:nvSpPr>
            <p:spPr bwMode="auto">
              <a:xfrm>
                <a:off x="6935788" y="4030029"/>
                <a:ext cx="274638" cy="127000"/>
              </a:xfrm>
              <a:custGeom>
                <a:avLst/>
                <a:gdLst>
                  <a:gd name="T0" fmla="*/ 131 w 131"/>
                  <a:gd name="T1" fmla="*/ 30 h 60"/>
                  <a:gd name="T2" fmla="*/ 101 w 131"/>
                  <a:gd name="T3" fmla="*/ 60 h 60"/>
                  <a:gd name="T4" fmla="*/ 30 w 131"/>
                  <a:gd name="T5" fmla="*/ 60 h 60"/>
                  <a:gd name="T6" fmla="*/ 0 w 131"/>
                  <a:gd name="T7" fmla="*/ 30 h 60"/>
                  <a:gd name="T8" fmla="*/ 30 w 131"/>
                  <a:gd name="T9" fmla="*/ 0 h 60"/>
                  <a:gd name="T10" fmla="*/ 101 w 131"/>
                  <a:gd name="T11" fmla="*/ 0 h 60"/>
                  <a:gd name="T12" fmla="*/ 131 w 131"/>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131" h="60">
                    <a:moveTo>
                      <a:pt x="131" y="30"/>
                    </a:moveTo>
                    <a:cubicBezTo>
                      <a:pt x="131" y="47"/>
                      <a:pt x="118" y="60"/>
                      <a:pt x="101" y="60"/>
                    </a:cubicBezTo>
                    <a:cubicBezTo>
                      <a:pt x="30" y="60"/>
                      <a:pt x="30" y="60"/>
                      <a:pt x="30" y="60"/>
                    </a:cubicBezTo>
                    <a:cubicBezTo>
                      <a:pt x="14" y="60"/>
                      <a:pt x="0" y="47"/>
                      <a:pt x="0" y="30"/>
                    </a:cubicBezTo>
                    <a:cubicBezTo>
                      <a:pt x="0" y="14"/>
                      <a:pt x="14" y="0"/>
                      <a:pt x="30" y="0"/>
                    </a:cubicBezTo>
                    <a:cubicBezTo>
                      <a:pt x="101" y="0"/>
                      <a:pt x="101" y="0"/>
                      <a:pt x="101" y="0"/>
                    </a:cubicBezTo>
                    <a:cubicBezTo>
                      <a:pt x="118" y="0"/>
                      <a:pt x="131" y="14"/>
                      <a:pt x="131" y="30"/>
                    </a:cubicBezTo>
                  </a:path>
                </a:pathLst>
              </a:custGeom>
              <a:solidFill>
                <a:srgbClr val="F7E0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59" name="Freeform 37">
                <a:extLst>
                  <a:ext uri="{FF2B5EF4-FFF2-40B4-BE49-F238E27FC236}">
                    <a16:creationId xmlns:a16="http://schemas.microsoft.com/office/drawing/2014/main" id="{EE451FCE-4839-3447-A6D9-323A1BC12205}"/>
                  </a:ext>
                </a:extLst>
              </p:cNvPr>
              <p:cNvSpPr/>
              <p:nvPr/>
            </p:nvSpPr>
            <p:spPr bwMode="auto">
              <a:xfrm>
                <a:off x="7005638" y="4406266"/>
                <a:ext cx="238125" cy="109538"/>
              </a:xfrm>
              <a:custGeom>
                <a:avLst/>
                <a:gdLst>
                  <a:gd name="T0" fmla="*/ 114 w 114"/>
                  <a:gd name="T1" fmla="*/ 26 h 52"/>
                  <a:gd name="T2" fmla="*/ 88 w 114"/>
                  <a:gd name="T3" fmla="*/ 52 h 52"/>
                  <a:gd name="T4" fmla="*/ 26 w 114"/>
                  <a:gd name="T5" fmla="*/ 52 h 52"/>
                  <a:gd name="T6" fmla="*/ 0 w 114"/>
                  <a:gd name="T7" fmla="*/ 26 h 52"/>
                  <a:gd name="T8" fmla="*/ 26 w 114"/>
                  <a:gd name="T9" fmla="*/ 0 h 52"/>
                  <a:gd name="T10" fmla="*/ 88 w 114"/>
                  <a:gd name="T11" fmla="*/ 0 h 52"/>
                  <a:gd name="T12" fmla="*/ 114 w 114"/>
                  <a:gd name="T13" fmla="*/ 26 h 52"/>
                </a:gdLst>
                <a:ahLst/>
                <a:cxnLst>
                  <a:cxn ang="0">
                    <a:pos x="T0" y="T1"/>
                  </a:cxn>
                  <a:cxn ang="0">
                    <a:pos x="T2" y="T3"/>
                  </a:cxn>
                  <a:cxn ang="0">
                    <a:pos x="T4" y="T5"/>
                  </a:cxn>
                  <a:cxn ang="0">
                    <a:pos x="T6" y="T7"/>
                  </a:cxn>
                  <a:cxn ang="0">
                    <a:pos x="T8" y="T9"/>
                  </a:cxn>
                  <a:cxn ang="0">
                    <a:pos x="T10" y="T11"/>
                  </a:cxn>
                  <a:cxn ang="0">
                    <a:pos x="T12" y="T13"/>
                  </a:cxn>
                </a:cxnLst>
                <a:rect l="0" t="0" r="r" b="b"/>
                <a:pathLst>
                  <a:path w="114" h="52">
                    <a:moveTo>
                      <a:pt x="114" y="26"/>
                    </a:moveTo>
                    <a:cubicBezTo>
                      <a:pt x="114" y="40"/>
                      <a:pt x="102" y="52"/>
                      <a:pt x="88" y="52"/>
                    </a:cubicBezTo>
                    <a:cubicBezTo>
                      <a:pt x="26" y="52"/>
                      <a:pt x="26" y="52"/>
                      <a:pt x="26" y="52"/>
                    </a:cubicBezTo>
                    <a:cubicBezTo>
                      <a:pt x="12" y="52"/>
                      <a:pt x="0" y="40"/>
                      <a:pt x="0" y="26"/>
                    </a:cubicBezTo>
                    <a:cubicBezTo>
                      <a:pt x="0" y="12"/>
                      <a:pt x="12" y="0"/>
                      <a:pt x="26" y="0"/>
                    </a:cubicBezTo>
                    <a:cubicBezTo>
                      <a:pt x="88" y="0"/>
                      <a:pt x="88" y="0"/>
                      <a:pt x="88" y="0"/>
                    </a:cubicBezTo>
                    <a:cubicBezTo>
                      <a:pt x="102" y="0"/>
                      <a:pt x="114" y="12"/>
                      <a:pt x="114" y="26"/>
                    </a:cubicBezTo>
                  </a:path>
                </a:pathLst>
              </a:custGeom>
              <a:solidFill>
                <a:srgbClr val="F7E0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0" name="Freeform 38">
                <a:extLst>
                  <a:ext uri="{FF2B5EF4-FFF2-40B4-BE49-F238E27FC236}">
                    <a16:creationId xmlns:a16="http://schemas.microsoft.com/office/drawing/2014/main" id="{CA8F5583-9267-864A-A019-C045E400DB0D}"/>
                  </a:ext>
                </a:extLst>
              </p:cNvPr>
              <p:cNvSpPr/>
              <p:nvPr/>
            </p:nvSpPr>
            <p:spPr bwMode="auto">
              <a:xfrm>
                <a:off x="6929438" y="4157029"/>
                <a:ext cx="323850" cy="125413"/>
              </a:xfrm>
              <a:custGeom>
                <a:avLst/>
                <a:gdLst>
                  <a:gd name="T0" fmla="*/ 154 w 154"/>
                  <a:gd name="T1" fmla="*/ 30 h 60"/>
                  <a:gd name="T2" fmla="*/ 125 w 154"/>
                  <a:gd name="T3" fmla="*/ 60 h 60"/>
                  <a:gd name="T4" fmla="*/ 30 w 154"/>
                  <a:gd name="T5" fmla="*/ 60 h 60"/>
                  <a:gd name="T6" fmla="*/ 0 w 154"/>
                  <a:gd name="T7" fmla="*/ 30 h 60"/>
                  <a:gd name="T8" fmla="*/ 30 w 154"/>
                  <a:gd name="T9" fmla="*/ 0 h 60"/>
                  <a:gd name="T10" fmla="*/ 125 w 154"/>
                  <a:gd name="T11" fmla="*/ 0 h 60"/>
                  <a:gd name="T12" fmla="*/ 154 w 154"/>
                  <a:gd name="T13" fmla="*/ 30 h 60"/>
                </a:gdLst>
                <a:ahLst/>
                <a:cxnLst>
                  <a:cxn ang="0">
                    <a:pos x="T0" y="T1"/>
                  </a:cxn>
                  <a:cxn ang="0">
                    <a:pos x="T2" y="T3"/>
                  </a:cxn>
                  <a:cxn ang="0">
                    <a:pos x="T4" y="T5"/>
                  </a:cxn>
                  <a:cxn ang="0">
                    <a:pos x="T6" y="T7"/>
                  </a:cxn>
                  <a:cxn ang="0">
                    <a:pos x="T8" y="T9"/>
                  </a:cxn>
                  <a:cxn ang="0">
                    <a:pos x="T10" y="T11"/>
                  </a:cxn>
                  <a:cxn ang="0">
                    <a:pos x="T12" y="T13"/>
                  </a:cxn>
                </a:cxnLst>
                <a:rect l="0" t="0" r="r" b="b"/>
                <a:pathLst>
                  <a:path w="154" h="60">
                    <a:moveTo>
                      <a:pt x="154" y="30"/>
                    </a:moveTo>
                    <a:cubicBezTo>
                      <a:pt x="154" y="46"/>
                      <a:pt x="141" y="60"/>
                      <a:pt x="125" y="60"/>
                    </a:cubicBezTo>
                    <a:cubicBezTo>
                      <a:pt x="30" y="60"/>
                      <a:pt x="30" y="60"/>
                      <a:pt x="30" y="60"/>
                    </a:cubicBezTo>
                    <a:cubicBezTo>
                      <a:pt x="13" y="60"/>
                      <a:pt x="0" y="46"/>
                      <a:pt x="0" y="30"/>
                    </a:cubicBezTo>
                    <a:cubicBezTo>
                      <a:pt x="0" y="13"/>
                      <a:pt x="13" y="0"/>
                      <a:pt x="30" y="0"/>
                    </a:cubicBezTo>
                    <a:cubicBezTo>
                      <a:pt x="125" y="0"/>
                      <a:pt x="125" y="0"/>
                      <a:pt x="125" y="0"/>
                    </a:cubicBezTo>
                    <a:cubicBezTo>
                      <a:pt x="141" y="0"/>
                      <a:pt x="154" y="13"/>
                      <a:pt x="154" y="30"/>
                    </a:cubicBezTo>
                  </a:path>
                </a:pathLst>
              </a:custGeom>
              <a:solidFill>
                <a:srgbClr val="F7E0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1" name="Freeform 39">
                <a:extLst>
                  <a:ext uri="{FF2B5EF4-FFF2-40B4-BE49-F238E27FC236}">
                    <a16:creationId xmlns:a16="http://schemas.microsoft.com/office/drawing/2014/main" id="{9014B9D9-E312-F14B-9CBF-C6BAE4F3EC58}"/>
                  </a:ext>
                </a:extLst>
              </p:cNvPr>
              <p:cNvSpPr/>
              <p:nvPr/>
            </p:nvSpPr>
            <p:spPr bwMode="auto">
              <a:xfrm>
                <a:off x="6948488" y="4282441"/>
                <a:ext cx="322263" cy="123825"/>
              </a:xfrm>
              <a:custGeom>
                <a:avLst/>
                <a:gdLst>
                  <a:gd name="T0" fmla="*/ 154 w 154"/>
                  <a:gd name="T1" fmla="*/ 30 h 59"/>
                  <a:gd name="T2" fmla="*/ 124 w 154"/>
                  <a:gd name="T3" fmla="*/ 59 h 59"/>
                  <a:gd name="T4" fmla="*/ 29 w 154"/>
                  <a:gd name="T5" fmla="*/ 59 h 59"/>
                  <a:gd name="T6" fmla="*/ 0 w 154"/>
                  <a:gd name="T7" fmla="*/ 30 h 59"/>
                  <a:gd name="T8" fmla="*/ 29 w 154"/>
                  <a:gd name="T9" fmla="*/ 0 h 59"/>
                  <a:gd name="T10" fmla="*/ 124 w 154"/>
                  <a:gd name="T11" fmla="*/ 0 h 59"/>
                  <a:gd name="T12" fmla="*/ 154 w 154"/>
                  <a:gd name="T13" fmla="*/ 30 h 59"/>
                </a:gdLst>
                <a:ahLst/>
                <a:cxnLst>
                  <a:cxn ang="0">
                    <a:pos x="T0" y="T1"/>
                  </a:cxn>
                  <a:cxn ang="0">
                    <a:pos x="T2" y="T3"/>
                  </a:cxn>
                  <a:cxn ang="0">
                    <a:pos x="T4" y="T5"/>
                  </a:cxn>
                  <a:cxn ang="0">
                    <a:pos x="T6" y="T7"/>
                  </a:cxn>
                  <a:cxn ang="0">
                    <a:pos x="T8" y="T9"/>
                  </a:cxn>
                  <a:cxn ang="0">
                    <a:pos x="T10" y="T11"/>
                  </a:cxn>
                  <a:cxn ang="0">
                    <a:pos x="T12" y="T13"/>
                  </a:cxn>
                </a:cxnLst>
                <a:rect l="0" t="0" r="r" b="b"/>
                <a:pathLst>
                  <a:path w="154" h="59">
                    <a:moveTo>
                      <a:pt x="154" y="30"/>
                    </a:moveTo>
                    <a:cubicBezTo>
                      <a:pt x="154" y="46"/>
                      <a:pt x="141" y="59"/>
                      <a:pt x="124" y="59"/>
                    </a:cubicBezTo>
                    <a:cubicBezTo>
                      <a:pt x="29" y="59"/>
                      <a:pt x="29" y="59"/>
                      <a:pt x="29" y="59"/>
                    </a:cubicBezTo>
                    <a:cubicBezTo>
                      <a:pt x="13" y="59"/>
                      <a:pt x="0" y="46"/>
                      <a:pt x="0" y="30"/>
                    </a:cubicBezTo>
                    <a:cubicBezTo>
                      <a:pt x="0" y="13"/>
                      <a:pt x="13" y="0"/>
                      <a:pt x="29" y="0"/>
                    </a:cubicBezTo>
                    <a:cubicBezTo>
                      <a:pt x="124" y="0"/>
                      <a:pt x="124" y="0"/>
                      <a:pt x="124" y="0"/>
                    </a:cubicBezTo>
                    <a:cubicBezTo>
                      <a:pt x="141" y="0"/>
                      <a:pt x="154" y="13"/>
                      <a:pt x="154" y="30"/>
                    </a:cubicBezTo>
                  </a:path>
                </a:pathLst>
              </a:custGeom>
              <a:solidFill>
                <a:srgbClr val="F7E0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2" name="Rectangle 40">
                <a:extLst>
                  <a:ext uri="{FF2B5EF4-FFF2-40B4-BE49-F238E27FC236}">
                    <a16:creationId xmlns:a16="http://schemas.microsoft.com/office/drawing/2014/main" id="{04857209-E8F5-4645-AECA-B3BDE89867FA}"/>
                  </a:ext>
                </a:extLst>
              </p:cNvPr>
              <p:cNvSpPr>
                <a:spLocks noChangeArrowheads="1"/>
              </p:cNvSpPr>
              <p:nvPr/>
            </p:nvSpPr>
            <p:spPr bwMode="auto">
              <a:xfrm>
                <a:off x="7164388" y="4172904"/>
                <a:ext cx="69850" cy="93663"/>
              </a:xfrm>
              <a:prstGeom prst="rect">
                <a:avLst/>
              </a:prstGeom>
              <a:solidFill>
                <a:srgbClr val="F7ECD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3" name="Oval 41">
                <a:extLst>
                  <a:ext uri="{FF2B5EF4-FFF2-40B4-BE49-F238E27FC236}">
                    <a16:creationId xmlns:a16="http://schemas.microsoft.com/office/drawing/2014/main" id="{B1FA64E3-139E-FF44-B9FC-0495E24AAC05}"/>
                  </a:ext>
                </a:extLst>
              </p:cNvPr>
              <p:cNvSpPr>
                <a:spLocks noChangeArrowheads="1"/>
              </p:cNvSpPr>
              <p:nvPr/>
            </p:nvSpPr>
            <p:spPr bwMode="auto">
              <a:xfrm>
                <a:off x="7119938" y="4047491"/>
                <a:ext cx="69850" cy="92075"/>
              </a:xfrm>
              <a:prstGeom prst="ellipse">
                <a:avLst/>
              </a:prstGeom>
              <a:solidFill>
                <a:srgbClr val="F7EC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4" name="Oval 42">
                <a:extLst>
                  <a:ext uri="{FF2B5EF4-FFF2-40B4-BE49-F238E27FC236}">
                    <a16:creationId xmlns:a16="http://schemas.microsoft.com/office/drawing/2014/main" id="{E21E96D7-6A84-ED42-B74A-3E7C319302AF}"/>
                  </a:ext>
                </a:extLst>
              </p:cNvPr>
              <p:cNvSpPr>
                <a:spLocks noChangeArrowheads="1"/>
              </p:cNvSpPr>
              <p:nvPr/>
            </p:nvSpPr>
            <p:spPr bwMode="auto">
              <a:xfrm>
                <a:off x="7185025" y="4299904"/>
                <a:ext cx="68263" cy="90488"/>
              </a:xfrm>
              <a:prstGeom prst="ellipse">
                <a:avLst/>
              </a:prstGeom>
              <a:solidFill>
                <a:srgbClr val="F7EC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5" name="Oval 43">
                <a:extLst>
                  <a:ext uri="{FF2B5EF4-FFF2-40B4-BE49-F238E27FC236}">
                    <a16:creationId xmlns:a16="http://schemas.microsoft.com/office/drawing/2014/main" id="{D8F3E92A-3463-3440-A7FD-600C6F46BDE2}"/>
                  </a:ext>
                </a:extLst>
              </p:cNvPr>
              <p:cNvSpPr>
                <a:spLocks noChangeArrowheads="1"/>
              </p:cNvSpPr>
              <p:nvPr/>
            </p:nvSpPr>
            <p:spPr bwMode="auto">
              <a:xfrm>
                <a:off x="7169150" y="4423729"/>
                <a:ext cx="55563" cy="74613"/>
              </a:xfrm>
              <a:prstGeom prst="ellipse">
                <a:avLst/>
              </a:prstGeom>
              <a:solidFill>
                <a:srgbClr val="F7ECD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6" name="Freeform 44">
                <a:extLst>
                  <a:ext uri="{FF2B5EF4-FFF2-40B4-BE49-F238E27FC236}">
                    <a16:creationId xmlns:a16="http://schemas.microsoft.com/office/drawing/2014/main" id="{C55D205C-E96F-7146-8E1B-16B1DC68DFC8}"/>
                  </a:ext>
                </a:extLst>
              </p:cNvPr>
              <p:cNvSpPr/>
              <p:nvPr/>
            </p:nvSpPr>
            <p:spPr bwMode="auto">
              <a:xfrm>
                <a:off x="7527925" y="4098291"/>
                <a:ext cx="854075" cy="403225"/>
              </a:xfrm>
              <a:custGeom>
                <a:avLst/>
                <a:gdLst>
                  <a:gd name="T0" fmla="*/ 51 w 407"/>
                  <a:gd name="T1" fmla="*/ 0 h 192"/>
                  <a:gd name="T2" fmla="*/ 407 w 407"/>
                  <a:gd name="T3" fmla="*/ 0 h 192"/>
                  <a:gd name="T4" fmla="*/ 391 w 407"/>
                  <a:gd name="T5" fmla="*/ 192 h 192"/>
                  <a:gd name="T6" fmla="*/ 51 w 407"/>
                  <a:gd name="T7" fmla="*/ 192 h 192"/>
                  <a:gd name="T8" fmla="*/ 51 w 407"/>
                  <a:gd name="T9" fmla="*/ 0 h 192"/>
                </a:gdLst>
                <a:ahLst/>
                <a:cxnLst>
                  <a:cxn ang="0">
                    <a:pos x="T0" y="T1"/>
                  </a:cxn>
                  <a:cxn ang="0">
                    <a:pos x="T2" y="T3"/>
                  </a:cxn>
                  <a:cxn ang="0">
                    <a:pos x="T4" y="T5"/>
                  </a:cxn>
                  <a:cxn ang="0">
                    <a:pos x="T6" y="T7"/>
                  </a:cxn>
                  <a:cxn ang="0">
                    <a:pos x="T8" y="T9"/>
                  </a:cxn>
                </a:cxnLst>
                <a:rect l="0" t="0" r="r" b="b"/>
                <a:pathLst>
                  <a:path w="407" h="192">
                    <a:moveTo>
                      <a:pt x="51" y="0"/>
                    </a:moveTo>
                    <a:cubicBezTo>
                      <a:pt x="98" y="0"/>
                      <a:pt x="407" y="0"/>
                      <a:pt x="407" y="0"/>
                    </a:cubicBezTo>
                    <a:cubicBezTo>
                      <a:pt x="391" y="192"/>
                      <a:pt x="391" y="192"/>
                      <a:pt x="391" y="192"/>
                    </a:cubicBezTo>
                    <a:cubicBezTo>
                      <a:pt x="391" y="192"/>
                      <a:pt x="102" y="192"/>
                      <a:pt x="51" y="192"/>
                    </a:cubicBezTo>
                    <a:cubicBezTo>
                      <a:pt x="0" y="192"/>
                      <a:pt x="4" y="0"/>
                      <a:pt x="51" y="0"/>
                    </a:cubicBezTo>
                    <a:close/>
                  </a:path>
                </a:pathLst>
              </a:cu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grpSp>
      <p:grpSp>
        <p:nvGrpSpPr>
          <p:cNvPr id="167" name="Group 55">
            <a:extLst>
              <a:ext uri="{FF2B5EF4-FFF2-40B4-BE49-F238E27FC236}">
                <a16:creationId xmlns:a16="http://schemas.microsoft.com/office/drawing/2014/main" id="{79BE50E8-9B9D-084E-80A6-6202ED667A7D}"/>
              </a:ext>
            </a:extLst>
          </p:cNvPr>
          <p:cNvGrpSpPr/>
          <p:nvPr/>
        </p:nvGrpSpPr>
        <p:grpSpPr>
          <a:xfrm>
            <a:off x="3057669" y="3197514"/>
            <a:ext cx="3027362" cy="3201988"/>
            <a:chOff x="2976389" y="2994979"/>
            <a:chExt cx="3027362" cy="3201988"/>
          </a:xfrm>
        </p:grpSpPr>
        <p:sp>
          <p:nvSpPr>
            <p:cNvPr id="168" name="Freeform 45">
              <a:extLst>
                <a:ext uri="{FF2B5EF4-FFF2-40B4-BE49-F238E27FC236}">
                  <a16:creationId xmlns:a16="http://schemas.microsoft.com/office/drawing/2014/main" id="{3F03DD38-5AF6-D244-ABA9-9C42CC735A1F}"/>
                </a:ext>
              </a:extLst>
            </p:cNvPr>
            <p:cNvSpPr/>
            <p:nvPr/>
          </p:nvSpPr>
          <p:spPr bwMode="auto">
            <a:xfrm>
              <a:off x="2976389" y="5585779"/>
              <a:ext cx="1130300" cy="469900"/>
            </a:xfrm>
            <a:custGeom>
              <a:avLst/>
              <a:gdLst>
                <a:gd name="T0" fmla="*/ 461 w 712"/>
                <a:gd name="T1" fmla="*/ 296 h 296"/>
                <a:gd name="T2" fmla="*/ 712 w 712"/>
                <a:gd name="T3" fmla="*/ 4 h 296"/>
                <a:gd name="T4" fmla="*/ 320 w 712"/>
                <a:gd name="T5" fmla="*/ 0 h 296"/>
                <a:gd name="T6" fmla="*/ 0 w 712"/>
                <a:gd name="T7" fmla="*/ 293 h 296"/>
                <a:gd name="T8" fmla="*/ 461 w 712"/>
                <a:gd name="T9" fmla="*/ 296 h 296"/>
              </a:gdLst>
              <a:ahLst/>
              <a:cxnLst>
                <a:cxn ang="0">
                  <a:pos x="T0" y="T1"/>
                </a:cxn>
                <a:cxn ang="0">
                  <a:pos x="T2" y="T3"/>
                </a:cxn>
                <a:cxn ang="0">
                  <a:pos x="T4" y="T5"/>
                </a:cxn>
                <a:cxn ang="0">
                  <a:pos x="T6" y="T7"/>
                </a:cxn>
                <a:cxn ang="0">
                  <a:pos x="T8" y="T9"/>
                </a:cxn>
              </a:cxnLst>
              <a:rect l="0" t="0" r="r" b="b"/>
              <a:pathLst>
                <a:path w="712" h="296">
                  <a:moveTo>
                    <a:pt x="461" y="296"/>
                  </a:moveTo>
                  <a:lnTo>
                    <a:pt x="712" y="4"/>
                  </a:lnTo>
                  <a:lnTo>
                    <a:pt x="320" y="0"/>
                  </a:lnTo>
                  <a:lnTo>
                    <a:pt x="0" y="293"/>
                  </a:lnTo>
                  <a:lnTo>
                    <a:pt x="461" y="296"/>
                  </a:lnTo>
                  <a:close/>
                </a:path>
              </a:pathLst>
            </a:custGeom>
            <a:solidFill>
              <a:schemeClr val="tx2">
                <a:lumMod val="5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69" name="Freeform 46">
              <a:extLst>
                <a:ext uri="{FF2B5EF4-FFF2-40B4-BE49-F238E27FC236}">
                  <a16:creationId xmlns:a16="http://schemas.microsoft.com/office/drawing/2014/main" id="{7270D8C9-72D8-324C-878A-DFA8209D1906}"/>
                </a:ext>
              </a:extLst>
            </p:cNvPr>
            <p:cNvSpPr/>
            <p:nvPr/>
          </p:nvSpPr>
          <p:spPr bwMode="auto">
            <a:xfrm>
              <a:off x="2976389" y="6050916"/>
              <a:ext cx="736600" cy="146050"/>
            </a:xfrm>
            <a:custGeom>
              <a:avLst/>
              <a:gdLst>
                <a:gd name="T0" fmla="*/ 0 w 464"/>
                <a:gd name="T1" fmla="*/ 0 h 92"/>
                <a:gd name="T2" fmla="*/ 0 w 464"/>
                <a:gd name="T3" fmla="*/ 85 h 92"/>
                <a:gd name="T4" fmla="*/ 464 w 464"/>
                <a:gd name="T5" fmla="*/ 92 h 92"/>
                <a:gd name="T6" fmla="*/ 461 w 464"/>
                <a:gd name="T7" fmla="*/ 2 h 92"/>
                <a:gd name="T8" fmla="*/ 0 w 464"/>
                <a:gd name="T9" fmla="*/ 0 h 92"/>
              </a:gdLst>
              <a:ahLst/>
              <a:cxnLst>
                <a:cxn ang="0">
                  <a:pos x="T0" y="T1"/>
                </a:cxn>
                <a:cxn ang="0">
                  <a:pos x="T2" y="T3"/>
                </a:cxn>
                <a:cxn ang="0">
                  <a:pos x="T4" y="T5"/>
                </a:cxn>
                <a:cxn ang="0">
                  <a:pos x="T6" y="T7"/>
                </a:cxn>
                <a:cxn ang="0">
                  <a:pos x="T8" y="T9"/>
                </a:cxn>
              </a:cxnLst>
              <a:rect l="0" t="0" r="r" b="b"/>
              <a:pathLst>
                <a:path w="464" h="92">
                  <a:moveTo>
                    <a:pt x="0" y="0"/>
                  </a:moveTo>
                  <a:lnTo>
                    <a:pt x="0" y="85"/>
                  </a:lnTo>
                  <a:lnTo>
                    <a:pt x="464" y="92"/>
                  </a:lnTo>
                  <a:lnTo>
                    <a:pt x="461" y="2"/>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0" name="Freeform 47">
              <a:extLst>
                <a:ext uri="{FF2B5EF4-FFF2-40B4-BE49-F238E27FC236}">
                  <a16:creationId xmlns:a16="http://schemas.microsoft.com/office/drawing/2014/main" id="{3C5D3BA1-82DF-6844-9EF0-E96026CAF70B}"/>
                </a:ext>
              </a:extLst>
            </p:cNvPr>
            <p:cNvSpPr/>
            <p:nvPr/>
          </p:nvSpPr>
          <p:spPr bwMode="auto">
            <a:xfrm>
              <a:off x="3708226" y="5592129"/>
              <a:ext cx="398463" cy="604838"/>
            </a:xfrm>
            <a:custGeom>
              <a:avLst/>
              <a:gdLst>
                <a:gd name="T0" fmla="*/ 251 w 251"/>
                <a:gd name="T1" fmla="*/ 0 h 381"/>
                <a:gd name="T2" fmla="*/ 251 w 251"/>
                <a:gd name="T3" fmla="*/ 81 h 381"/>
                <a:gd name="T4" fmla="*/ 3 w 251"/>
                <a:gd name="T5" fmla="*/ 381 h 381"/>
                <a:gd name="T6" fmla="*/ 0 w 251"/>
                <a:gd name="T7" fmla="*/ 291 h 381"/>
                <a:gd name="T8" fmla="*/ 251 w 251"/>
                <a:gd name="T9" fmla="*/ 0 h 381"/>
              </a:gdLst>
              <a:ahLst/>
              <a:cxnLst>
                <a:cxn ang="0">
                  <a:pos x="T0" y="T1"/>
                </a:cxn>
                <a:cxn ang="0">
                  <a:pos x="T2" y="T3"/>
                </a:cxn>
                <a:cxn ang="0">
                  <a:pos x="T4" y="T5"/>
                </a:cxn>
                <a:cxn ang="0">
                  <a:pos x="T6" y="T7"/>
                </a:cxn>
                <a:cxn ang="0">
                  <a:pos x="T8" y="T9"/>
                </a:cxn>
              </a:cxnLst>
              <a:rect l="0" t="0" r="r" b="b"/>
              <a:pathLst>
                <a:path w="251" h="381">
                  <a:moveTo>
                    <a:pt x="251" y="0"/>
                  </a:moveTo>
                  <a:lnTo>
                    <a:pt x="251" y="81"/>
                  </a:lnTo>
                  <a:lnTo>
                    <a:pt x="3" y="381"/>
                  </a:lnTo>
                  <a:lnTo>
                    <a:pt x="0" y="291"/>
                  </a:lnTo>
                  <a:lnTo>
                    <a:pt x="251"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1" name="Freeform 48">
              <a:extLst>
                <a:ext uri="{FF2B5EF4-FFF2-40B4-BE49-F238E27FC236}">
                  <a16:creationId xmlns:a16="http://schemas.microsoft.com/office/drawing/2014/main" id="{4D077A5E-A7EC-2349-9C38-E110422B73D7}"/>
                </a:ext>
              </a:extLst>
            </p:cNvPr>
            <p:cNvSpPr/>
            <p:nvPr/>
          </p:nvSpPr>
          <p:spPr bwMode="auto">
            <a:xfrm>
              <a:off x="3357389" y="4236404"/>
              <a:ext cx="368300" cy="1590675"/>
            </a:xfrm>
            <a:custGeom>
              <a:avLst/>
              <a:gdLst>
                <a:gd name="T0" fmla="*/ 205 w 232"/>
                <a:gd name="T1" fmla="*/ 1002 h 1002"/>
                <a:gd name="T2" fmla="*/ 185 w 232"/>
                <a:gd name="T3" fmla="*/ 235 h 1002"/>
                <a:gd name="T4" fmla="*/ 232 w 232"/>
                <a:gd name="T5" fmla="*/ 241 h 1002"/>
                <a:gd name="T6" fmla="*/ 221 w 232"/>
                <a:gd name="T7" fmla="*/ 0 h 1002"/>
                <a:gd name="T8" fmla="*/ 77 w 232"/>
                <a:gd name="T9" fmla="*/ 60 h 1002"/>
                <a:gd name="T10" fmla="*/ 0 w 232"/>
                <a:gd name="T11" fmla="*/ 1002 h 1002"/>
                <a:gd name="T12" fmla="*/ 205 w 232"/>
                <a:gd name="T13" fmla="*/ 1002 h 1002"/>
              </a:gdLst>
              <a:ahLst/>
              <a:cxnLst>
                <a:cxn ang="0">
                  <a:pos x="T0" y="T1"/>
                </a:cxn>
                <a:cxn ang="0">
                  <a:pos x="T2" y="T3"/>
                </a:cxn>
                <a:cxn ang="0">
                  <a:pos x="T4" y="T5"/>
                </a:cxn>
                <a:cxn ang="0">
                  <a:pos x="T6" y="T7"/>
                </a:cxn>
                <a:cxn ang="0">
                  <a:pos x="T8" y="T9"/>
                </a:cxn>
                <a:cxn ang="0">
                  <a:pos x="T10" y="T11"/>
                </a:cxn>
                <a:cxn ang="0">
                  <a:pos x="T12" y="T13"/>
                </a:cxn>
              </a:cxnLst>
              <a:rect l="0" t="0" r="r" b="b"/>
              <a:pathLst>
                <a:path w="232" h="1002">
                  <a:moveTo>
                    <a:pt x="205" y="1002"/>
                  </a:moveTo>
                  <a:lnTo>
                    <a:pt x="185" y="235"/>
                  </a:lnTo>
                  <a:lnTo>
                    <a:pt x="232" y="241"/>
                  </a:lnTo>
                  <a:lnTo>
                    <a:pt x="221" y="0"/>
                  </a:lnTo>
                  <a:lnTo>
                    <a:pt x="77" y="60"/>
                  </a:lnTo>
                  <a:lnTo>
                    <a:pt x="0" y="1002"/>
                  </a:lnTo>
                  <a:lnTo>
                    <a:pt x="205" y="1002"/>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2" name="Freeform 49">
              <a:extLst>
                <a:ext uri="{FF2B5EF4-FFF2-40B4-BE49-F238E27FC236}">
                  <a16:creationId xmlns:a16="http://schemas.microsoft.com/office/drawing/2014/main" id="{81719EC6-FD23-D349-A0F9-F27ED35B4807}"/>
                </a:ext>
              </a:extLst>
            </p:cNvPr>
            <p:cNvSpPr/>
            <p:nvPr/>
          </p:nvSpPr>
          <p:spPr bwMode="auto">
            <a:xfrm>
              <a:off x="3647901" y="4595179"/>
              <a:ext cx="79375" cy="1231900"/>
            </a:xfrm>
            <a:custGeom>
              <a:avLst/>
              <a:gdLst>
                <a:gd name="T0" fmla="*/ 20 w 50"/>
                <a:gd name="T1" fmla="*/ 12 h 776"/>
                <a:gd name="T2" fmla="*/ 50 w 50"/>
                <a:gd name="T3" fmla="*/ 743 h 776"/>
                <a:gd name="T4" fmla="*/ 22 w 50"/>
                <a:gd name="T5" fmla="*/ 776 h 776"/>
                <a:gd name="T6" fmla="*/ 0 w 50"/>
                <a:gd name="T7" fmla="*/ 0 h 776"/>
                <a:gd name="T8" fmla="*/ 20 w 50"/>
                <a:gd name="T9" fmla="*/ 12 h 776"/>
              </a:gdLst>
              <a:ahLst/>
              <a:cxnLst>
                <a:cxn ang="0">
                  <a:pos x="T0" y="T1"/>
                </a:cxn>
                <a:cxn ang="0">
                  <a:pos x="T2" y="T3"/>
                </a:cxn>
                <a:cxn ang="0">
                  <a:pos x="T4" y="T5"/>
                </a:cxn>
                <a:cxn ang="0">
                  <a:pos x="T6" y="T7"/>
                </a:cxn>
                <a:cxn ang="0">
                  <a:pos x="T8" y="T9"/>
                </a:cxn>
              </a:cxnLst>
              <a:rect l="0" t="0" r="r" b="b"/>
              <a:pathLst>
                <a:path w="50" h="776">
                  <a:moveTo>
                    <a:pt x="20" y="12"/>
                  </a:moveTo>
                  <a:lnTo>
                    <a:pt x="50" y="743"/>
                  </a:lnTo>
                  <a:lnTo>
                    <a:pt x="22" y="776"/>
                  </a:lnTo>
                  <a:lnTo>
                    <a:pt x="0" y="0"/>
                  </a:lnTo>
                  <a:lnTo>
                    <a:pt x="20" y="12"/>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3" name="Freeform 50">
              <a:extLst>
                <a:ext uri="{FF2B5EF4-FFF2-40B4-BE49-F238E27FC236}">
                  <a16:creationId xmlns:a16="http://schemas.microsoft.com/office/drawing/2014/main" id="{D75E7123-CAB3-D648-BA25-688A2C679B2D}"/>
                </a:ext>
              </a:extLst>
            </p:cNvPr>
            <p:cNvSpPr/>
            <p:nvPr/>
          </p:nvSpPr>
          <p:spPr bwMode="auto">
            <a:xfrm>
              <a:off x="3616151" y="2994979"/>
              <a:ext cx="301625" cy="2498725"/>
            </a:xfrm>
            <a:custGeom>
              <a:avLst/>
              <a:gdLst>
                <a:gd name="T0" fmla="*/ 67 w 190"/>
                <a:gd name="T1" fmla="*/ 0 h 1574"/>
                <a:gd name="T2" fmla="*/ 190 w 190"/>
                <a:gd name="T3" fmla="*/ 1574 h 1574"/>
                <a:gd name="T4" fmla="*/ 106 w 190"/>
                <a:gd name="T5" fmla="*/ 1524 h 1574"/>
                <a:gd name="T6" fmla="*/ 0 w 190"/>
                <a:gd name="T7" fmla="*/ 74 h 1574"/>
                <a:gd name="T8" fmla="*/ 67 w 190"/>
                <a:gd name="T9" fmla="*/ 0 h 1574"/>
              </a:gdLst>
              <a:ahLst/>
              <a:cxnLst>
                <a:cxn ang="0">
                  <a:pos x="T0" y="T1"/>
                </a:cxn>
                <a:cxn ang="0">
                  <a:pos x="T2" y="T3"/>
                </a:cxn>
                <a:cxn ang="0">
                  <a:pos x="T4" y="T5"/>
                </a:cxn>
                <a:cxn ang="0">
                  <a:pos x="T6" y="T7"/>
                </a:cxn>
                <a:cxn ang="0">
                  <a:pos x="T8" y="T9"/>
                </a:cxn>
              </a:cxnLst>
              <a:rect l="0" t="0" r="r" b="b"/>
              <a:pathLst>
                <a:path w="190" h="1574">
                  <a:moveTo>
                    <a:pt x="67" y="0"/>
                  </a:moveTo>
                  <a:lnTo>
                    <a:pt x="190" y="1574"/>
                  </a:lnTo>
                  <a:lnTo>
                    <a:pt x="106" y="1524"/>
                  </a:lnTo>
                  <a:lnTo>
                    <a:pt x="0" y="74"/>
                  </a:lnTo>
                  <a:lnTo>
                    <a:pt x="67" y="0"/>
                  </a:lnTo>
                  <a:close/>
                </a:path>
              </a:pathLst>
            </a:custGeom>
            <a:solidFill>
              <a:schemeClr val="tx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4" name="Freeform 51">
              <a:extLst>
                <a:ext uri="{FF2B5EF4-FFF2-40B4-BE49-F238E27FC236}">
                  <a16:creationId xmlns:a16="http://schemas.microsoft.com/office/drawing/2014/main" id="{54F97050-2EEE-674D-AED0-95B9EDD7D887}"/>
                </a:ext>
              </a:extLst>
            </p:cNvPr>
            <p:cNvSpPr/>
            <p:nvPr/>
          </p:nvSpPr>
          <p:spPr bwMode="auto">
            <a:xfrm>
              <a:off x="3722514" y="2994979"/>
              <a:ext cx="642938" cy="2498725"/>
            </a:xfrm>
            <a:custGeom>
              <a:avLst/>
              <a:gdLst>
                <a:gd name="T0" fmla="*/ 0 w 405"/>
                <a:gd name="T1" fmla="*/ 0 h 1574"/>
                <a:gd name="T2" fmla="*/ 299 w 405"/>
                <a:gd name="T3" fmla="*/ 128 h 1574"/>
                <a:gd name="T4" fmla="*/ 405 w 405"/>
                <a:gd name="T5" fmla="*/ 1361 h 1574"/>
                <a:gd name="T6" fmla="*/ 123 w 405"/>
                <a:gd name="T7" fmla="*/ 1574 h 1574"/>
                <a:gd name="T8" fmla="*/ 0 w 405"/>
                <a:gd name="T9" fmla="*/ 0 h 1574"/>
              </a:gdLst>
              <a:ahLst/>
              <a:cxnLst>
                <a:cxn ang="0">
                  <a:pos x="T0" y="T1"/>
                </a:cxn>
                <a:cxn ang="0">
                  <a:pos x="T2" y="T3"/>
                </a:cxn>
                <a:cxn ang="0">
                  <a:pos x="T4" y="T5"/>
                </a:cxn>
                <a:cxn ang="0">
                  <a:pos x="T6" y="T7"/>
                </a:cxn>
                <a:cxn ang="0">
                  <a:pos x="T8" y="T9"/>
                </a:cxn>
              </a:cxnLst>
              <a:rect l="0" t="0" r="r" b="b"/>
              <a:pathLst>
                <a:path w="405" h="1574">
                  <a:moveTo>
                    <a:pt x="0" y="0"/>
                  </a:moveTo>
                  <a:lnTo>
                    <a:pt x="299" y="128"/>
                  </a:lnTo>
                  <a:lnTo>
                    <a:pt x="405" y="1361"/>
                  </a:lnTo>
                  <a:lnTo>
                    <a:pt x="123" y="1574"/>
                  </a:lnTo>
                  <a:lnTo>
                    <a:pt x="0" y="0"/>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5" name="Freeform 52">
              <a:extLst>
                <a:ext uri="{FF2B5EF4-FFF2-40B4-BE49-F238E27FC236}">
                  <a16:creationId xmlns:a16="http://schemas.microsoft.com/office/drawing/2014/main" id="{03B6BCDF-F5FA-594F-9059-C8247EDC74B7}"/>
                </a:ext>
              </a:extLst>
            </p:cNvPr>
            <p:cNvSpPr/>
            <p:nvPr/>
          </p:nvSpPr>
          <p:spPr bwMode="auto">
            <a:xfrm>
              <a:off x="3784426" y="3112454"/>
              <a:ext cx="531813" cy="2227263"/>
            </a:xfrm>
            <a:custGeom>
              <a:avLst/>
              <a:gdLst>
                <a:gd name="T0" fmla="*/ 0 w 335"/>
                <a:gd name="T1" fmla="*/ 0 h 1403"/>
                <a:gd name="T2" fmla="*/ 231 w 335"/>
                <a:gd name="T3" fmla="*/ 89 h 1403"/>
                <a:gd name="T4" fmla="*/ 335 w 335"/>
                <a:gd name="T5" fmla="*/ 1254 h 1403"/>
                <a:gd name="T6" fmla="*/ 120 w 335"/>
                <a:gd name="T7" fmla="*/ 1403 h 1403"/>
                <a:gd name="T8" fmla="*/ 0 w 335"/>
                <a:gd name="T9" fmla="*/ 0 h 1403"/>
              </a:gdLst>
              <a:ahLst/>
              <a:cxnLst>
                <a:cxn ang="0">
                  <a:pos x="T0" y="T1"/>
                </a:cxn>
                <a:cxn ang="0">
                  <a:pos x="T2" y="T3"/>
                </a:cxn>
                <a:cxn ang="0">
                  <a:pos x="T4" y="T5"/>
                </a:cxn>
                <a:cxn ang="0">
                  <a:pos x="T6" y="T7"/>
                </a:cxn>
                <a:cxn ang="0">
                  <a:pos x="T8" y="T9"/>
                </a:cxn>
              </a:cxnLst>
              <a:rect l="0" t="0" r="r" b="b"/>
              <a:pathLst>
                <a:path w="335" h="1403">
                  <a:moveTo>
                    <a:pt x="0" y="0"/>
                  </a:moveTo>
                  <a:lnTo>
                    <a:pt x="231" y="89"/>
                  </a:lnTo>
                  <a:lnTo>
                    <a:pt x="335" y="1254"/>
                  </a:lnTo>
                  <a:lnTo>
                    <a:pt x="120" y="1403"/>
                  </a:lnTo>
                  <a:lnTo>
                    <a:pt x="0" y="0"/>
                  </a:lnTo>
                  <a:close/>
                </a:path>
              </a:pathLst>
            </a:custGeom>
            <a:solidFill>
              <a:schemeClr val="bg1">
                <a:lumMod val="9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nvGrpSpPr>
            <p:cNvPr id="176" name="Group 64">
              <a:extLst>
                <a:ext uri="{FF2B5EF4-FFF2-40B4-BE49-F238E27FC236}">
                  <a16:creationId xmlns:a16="http://schemas.microsoft.com/office/drawing/2014/main" id="{AC2EECA6-7077-B546-B67A-B8DAF4A410B4}"/>
                </a:ext>
              </a:extLst>
            </p:cNvPr>
            <p:cNvGrpSpPr/>
            <p:nvPr/>
          </p:nvGrpSpPr>
          <p:grpSpPr>
            <a:xfrm>
              <a:off x="3974926" y="3836354"/>
              <a:ext cx="2028825" cy="823913"/>
              <a:chOff x="4105275" y="3836354"/>
              <a:chExt cx="2028825" cy="823913"/>
            </a:xfrm>
          </p:grpSpPr>
          <p:sp>
            <p:nvSpPr>
              <p:cNvPr id="177" name="Oval 53">
                <a:extLst>
                  <a:ext uri="{FF2B5EF4-FFF2-40B4-BE49-F238E27FC236}">
                    <a16:creationId xmlns:a16="http://schemas.microsoft.com/office/drawing/2014/main" id="{C35B0BF1-F777-A943-81FC-BD4568FBE75E}"/>
                  </a:ext>
                </a:extLst>
              </p:cNvPr>
              <p:cNvSpPr>
                <a:spLocks noChangeArrowheads="1"/>
              </p:cNvSpPr>
              <p:nvPr/>
            </p:nvSpPr>
            <p:spPr bwMode="auto">
              <a:xfrm>
                <a:off x="5216525" y="4025266"/>
                <a:ext cx="420688" cy="263525"/>
              </a:xfrm>
              <a:prstGeom prst="ellipse">
                <a:avLst/>
              </a:prstGeom>
              <a:solidFill>
                <a:srgbClr val="E8D3A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8" name="Freeform 54">
                <a:extLst>
                  <a:ext uri="{FF2B5EF4-FFF2-40B4-BE49-F238E27FC236}">
                    <a16:creationId xmlns:a16="http://schemas.microsoft.com/office/drawing/2014/main" id="{87897A48-5200-754C-8977-2512C73A80BA}"/>
                  </a:ext>
                </a:extLst>
              </p:cNvPr>
              <p:cNvSpPr/>
              <p:nvPr/>
            </p:nvSpPr>
            <p:spPr bwMode="auto">
              <a:xfrm>
                <a:off x="4927600" y="3836354"/>
                <a:ext cx="849313" cy="661988"/>
              </a:xfrm>
              <a:custGeom>
                <a:avLst/>
                <a:gdLst>
                  <a:gd name="T0" fmla="*/ 0 w 405"/>
                  <a:gd name="T1" fmla="*/ 311 h 316"/>
                  <a:gd name="T2" fmla="*/ 7 w 405"/>
                  <a:gd name="T3" fmla="*/ 136 h 316"/>
                  <a:gd name="T4" fmla="*/ 203 w 405"/>
                  <a:gd name="T5" fmla="*/ 7 h 316"/>
                  <a:gd name="T6" fmla="*/ 405 w 405"/>
                  <a:gd name="T7" fmla="*/ 135 h 316"/>
                  <a:gd name="T8" fmla="*/ 347 w 405"/>
                  <a:gd name="T9" fmla="*/ 197 h 316"/>
                  <a:gd name="T10" fmla="*/ 168 w 405"/>
                  <a:gd name="T11" fmla="*/ 136 h 316"/>
                  <a:gd name="T12" fmla="*/ 189 w 405"/>
                  <a:gd name="T13" fmla="*/ 190 h 316"/>
                  <a:gd name="T14" fmla="*/ 306 w 405"/>
                  <a:gd name="T15" fmla="*/ 224 h 316"/>
                  <a:gd name="T16" fmla="*/ 152 w 405"/>
                  <a:gd name="T17" fmla="*/ 279 h 316"/>
                  <a:gd name="T18" fmla="*/ 54 w 405"/>
                  <a:gd name="T19" fmla="*/ 310 h 316"/>
                  <a:gd name="T20" fmla="*/ 0 w 405"/>
                  <a:gd name="T21" fmla="*/ 311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5" h="316">
                    <a:moveTo>
                      <a:pt x="0" y="311"/>
                    </a:moveTo>
                    <a:cubicBezTo>
                      <a:pt x="0" y="308"/>
                      <a:pt x="7" y="136"/>
                      <a:pt x="7" y="136"/>
                    </a:cubicBezTo>
                    <a:cubicBezTo>
                      <a:pt x="7" y="136"/>
                      <a:pt x="121" y="15"/>
                      <a:pt x="203" y="7"/>
                    </a:cubicBezTo>
                    <a:cubicBezTo>
                      <a:pt x="285" y="0"/>
                      <a:pt x="405" y="135"/>
                      <a:pt x="405" y="135"/>
                    </a:cubicBezTo>
                    <a:cubicBezTo>
                      <a:pt x="405" y="135"/>
                      <a:pt x="365" y="228"/>
                      <a:pt x="347" y="197"/>
                    </a:cubicBezTo>
                    <a:cubicBezTo>
                      <a:pt x="301" y="117"/>
                      <a:pt x="190" y="108"/>
                      <a:pt x="168" y="136"/>
                    </a:cubicBezTo>
                    <a:cubicBezTo>
                      <a:pt x="145" y="165"/>
                      <a:pt x="153" y="187"/>
                      <a:pt x="189" y="190"/>
                    </a:cubicBezTo>
                    <a:cubicBezTo>
                      <a:pt x="224" y="193"/>
                      <a:pt x="304" y="168"/>
                      <a:pt x="306" y="224"/>
                    </a:cubicBezTo>
                    <a:cubicBezTo>
                      <a:pt x="308" y="280"/>
                      <a:pt x="184" y="271"/>
                      <a:pt x="152" y="279"/>
                    </a:cubicBezTo>
                    <a:cubicBezTo>
                      <a:pt x="120" y="286"/>
                      <a:pt x="79" y="304"/>
                      <a:pt x="54" y="310"/>
                    </a:cubicBezTo>
                    <a:cubicBezTo>
                      <a:pt x="31" y="316"/>
                      <a:pt x="0" y="311"/>
                      <a:pt x="0" y="311"/>
                    </a:cubicBezTo>
                    <a:close/>
                  </a:path>
                </a:pathLst>
              </a:custGeom>
              <a:solidFill>
                <a:srgbClr val="F7E0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79" name="Freeform 55">
                <a:extLst>
                  <a:ext uri="{FF2B5EF4-FFF2-40B4-BE49-F238E27FC236}">
                    <a16:creationId xmlns:a16="http://schemas.microsoft.com/office/drawing/2014/main" id="{480B82D7-6E2C-2D40-A642-0DFA14E149E9}"/>
                  </a:ext>
                </a:extLst>
              </p:cNvPr>
              <p:cNvSpPr/>
              <p:nvPr/>
            </p:nvSpPr>
            <p:spPr bwMode="auto">
              <a:xfrm>
                <a:off x="5286375" y="4080829"/>
                <a:ext cx="847725" cy="579438"/>
              </a:xfrm>
              <a:custGeom>
                <a:avLst/>
                <a:gdLst>
                  <a:gd name="T0" fmla="*/ 0 w 404"/>
                  <a:gd name="T1" fmla="*/ 253 h 276"/>
                  <a:gd name="T2" fmla="*/ 23 w 404"/>
                  <a:gd name="T3" fmla="*/ 276 h 276"/>
                  <a:gd name="T4" fmla="*/ 380 w 404"/>
                  <a:gd name="T5" fmla="*/ 276 h 276"/>
                  <a:gd name="T6" fmla="*/ 404 w 404"/>
                  <a:gd name="T7" fmla="*/ 253 h 276"/>
                  <a:gd name="T8" fmla="*/ 404 w 404"/>
                  <a:gd name="T9" fmla="*/ 23 h 276"/>
                  <a:gd name="T10" fmla="*/ 380 w 404"/>
                  <a:gd name="T11" fmla="*/ 0 h 276"/>
                  <a:gd name="T12" fmla="*/ 23 w 404"/>
                  <a:gd name="T13" fmla="*/ 0 h 276"/>
                  <a:gd name="T14" fmla="*/ 0 w 404"/>
                  <a:gd name="T15" fmla="*/ 23 h 276"/>
                  <a:gd name="T16" fmla="*/ 0 w 404"/>
                  <a:gd name="T17" fmla="*/ 253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76">
                    <a:moveTo>
                      <a:pt x="0" y="253"/>
                    </a:moveTo>
                    <a:cubicBezTo>
                      <a:pt x="0" y="265"/>
                      <a:pt x="11" y="276"/>
                      <a:pt x="23" y="276"/>
                    </a:cubicBezTo>
                    <a:cubicBezTo>
                      <a:pt x="380" y="276"/>
                      <a:pt x="380" y="276"/>
                      <a:pt x="380" y="276"/>
                    </a:cubicBezTo>
                    <a:cubicBezTo>
                      <a:pt x="393" y="276"/>
                      <a:pt x="404" y="265"/>
                      <a:pt x="404" y="253"/>
                    </a:cubicBezTo>
                    <a:cubicBezTo>
                      <a:pt x="404" y="23"/>
                      <a:pt x="404" y="23"/>
                      <a:pt x="404" y="23"/>
                    </a:cubicBezTo>
                    <a:cubicBezTo>
                      <a:pt x="404" y="10"/>
                      <a:pt x="393" y="0"/>
                      <a:pt x="380" y="0"/>
                    </a:cubicBezTo>
                    <a:cubicBezTo>
                      <a:pt x="23" y="0"/>
                      <a:pt x="23" y="0"/>
                      <a:pt x="23" y="0"/>
                    </a:cubicBezTo>
                    <a:cubicBezTo>
                      <a:pt x="11" y="0"/>
                      <a:pt x="0" y="10"/>
                      <a:pt x="0" y="23"/>
                    </a:cubicBezTo>
                    <a:lnTo>
                      <a:pt x="0" y="253"/>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nvGrpSpPr>
              <p:cNvPr id="180" name="Group 68">
                <a:extLst>
                  <a:ext uri="{FF2B5EF4-FFF2-40B4-BE49-F238E27FC236}">
                    <a16:creationId xmlns:a16="http://schemas.microsoft.com/office/drawing/2014/main" id="{B1F4B83A-C202-E849-9926-908D71DC86A9}"/>
                  </a:ext>
                </a:extLst>
              </p:cNvPr>
              <p:cNvGrpSpPr/>
              <p:nvPr/>
            </p:nvGrpSpPr>
            <p:grpSpPr>
              <a:xfrm>
                <a:off x="5343525" y="4488816"/>
                <a:ext cx="188913" cy="120650"/>
                <a:chOff x="5343525" y="3719512"/>
                <a:chExt cx="188913" cy="120650"/>
              </a:xfrm>
            </p:grpSpPr>
            <p:sp>
              <p:nvSpPr>
                <p:cNvPr id="221" name="Oval 56">
                  <a:extLst>
                    <a:ext uri="{FF2B5EF4-FFF2-40B4-BE49-F238E27FC236}">
                      <a16:creationId xmlns:a16="http://schemas.microsoft.com/office/drawing/2014/main" id="{2ED5B4C7-A237-D643-AC6D-F8FA9AB168FA}"/>
                    </a:ext>
                  </a:extLst>
                </p:cNvPr>
                <p:cNvSpPr>
                  <a:spLocks noChangeArrowheads="1"/>
                </p:cNvSpPr>
                <p:nvPr/>
              </p:nvSpPr>
              <p:spPr bwMode="auto">
                <a:xfrm>
                  <a:off x="5411788" y="3719512"/>
                  <a:ext cx="120650" cy="120650"/>
                </a:xfrm>
                <a:prstGeom prst="ellipse">
                  <a:avLst/>
                </a:prstGeom>
                <a:solidFill>
                  <a:schemeClr val="accent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22" name="Oval 57">
                  <a:extLst>
                    <a:ext uri="{FF2B5EF4-FFF2-40B4-BE49-F238E27FC236}">
                      <a16:creationId xmlns:a16="http://schemas.microsoft.com/office/drawing/2014/main" id="{42F18C5E-7343-FC40-808B-9CB42EEE9E3C}"/>
                    </a:ext>
                  </a:extLst>
                </p:cNvPr>
                <p:cNvSpPr>
                  <a:spLocks noChangeArrowheads="1"/>
                </p:cNvSpPr>
                <p:nvPr/>
              </p:nvSpPr>
              <p:spPr bwMode="auto">
                <a:xfrm>
                  <a:off x="5343525" y="3719512"/>
                  <a:ext cx="119063" cy="120650"/>
                </a:xfrm>
                <a:prstGeom prst="ellipse">
                  <a:avLst/>
                </a:prstGeom>
                <a:solidFill>
                  <a:schemeClr val="accent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grpSp>
            <p:nvGrpSpPr>
              <p:cNvPr id="181" name="Group 69">
                <a:extLst>
                  <a:ext uri="{FF2B5EF4-FFF2-40B4-BE49-F238E27FC236}">
                    <a16:creationId xmlns:a16="http://schemas.microsoft.com/office/drawing/2014/main" id="{183EFA12-4AE5-DA44-81BC-23DA88C84FBD}"/>
                  </a:ext>
                </a:extLst>
              </p:cNvPr>
              <p:cNvGrpSpPr/>
              <p:nvPr/>
            </p:nvGrpSpPr>
            <p:grpSpPr>
              <a:xfrm>
                <a:off x="5848350" y="4215766"/>
                <a:ext cx="204788" cy="158750"/>
                <a:chOff x="5848350" y="3446462"/>
                <a:chExt cx="204788" cy="158750"/>
              </a:xfrm>
            </p:grpSpPr>
            <p:sp>
              <p:nvSpPr>
                <p:cNvPr id="209" name="Freeform 58">
                  <a:extLst>
                    <a:ext uri="{FF2B5EF4-FFF2-40B4-BE49-F238E27FC236}">
                      <a16:creationId xmlns:a16="http://schemas.microsoft.com/office/drawing/2014/main" id="{9A8F7546-2CF5-0A41-8CF8-C136E1849CD1}"/>
                    </a:ext>
                  </a:extLst>
                </p:cNvPr>
                <p:cNvSpPr/>
                <p:nvPr/>
              </p:nvSpPr>
              <p:spPr bwMode="auto">
                <a:xfrm>
                  <a:off x="5848350" y="3446462"/>
                  <a:ext cx="204788" cy="158750"/>
                </a:xfrm>
                <a:custGeom>
                  <a:avLst/>
                  <a:gdLst>
                    <a:gd name="T0" fmla="*/ 0 w 97"/>
                    <a:gd name="T1" fmla="*/ 66 h 76"/>
                    <a:gd name="T2" fmla="*/ 11 w 97"/>
                    <a:gd name="T3" fmla="*/ 76 h 76"/>
                    <a:gd name="T4" fmla="*/ 86 w 97"/>
                    <a:gd name="T5" fmla="*/ 76 h 76"/>
                    <a:gd name="T6" fmla="*/ 97 w 97"/>
                    <a:gd name="T7" fmla="*/ 66 h 76"/>
                    <a:gd name="T8" fmla="*/ 97 w 97"/>
                    <a:gd name="T9" fmla="*/ 11 h 76"/>
                    <a:gd name="T10" fmla="*/ 86 w 97"/>
                    <a:gd name="T11" fmla="*/ 0 h 76"/>
                    <a:gd name="T12" fmla="*/ 11 w 97"/>
                    <a:gd name="T13" fmla="*/ 0 h 76"/>
                    <a:gd name="T14" fmla="*/ 0 w 97"/>
                    <a:gd name="T15" fmla="*/ 11 h 76"/>
                    <a:gd name="T16" fmla="*/ 0 w 97"/>
                    <a:gd name="T17" fmla="*/ 6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7" h="76">
                      <a:moveTo>
                        <a:pt x="0" y="66"/>
                      </a:moveTo>
                      <a:cubicBezTo>
                        <a:pt x="0" y="72"/>
                        <a:pt x="5" y="76"/>
                        <a:pt x="11" y="76"/>
                      </a:cubicBezTo>
                      <a:cubicBezTo>
                        <a:pt x="86" y="76"/>
                        <a:pt x="86" y="76"/>
                        <a:pt x="86" y="76"/>
                      </a:cubicBezTo>
                      <a:cubicBezTo>
                        <a:pt x="92" y="76"/>
                        <a:pt x="97" y="72"/>
                        <a:pt x="97" y="66"/>
                      </a:cubicBezTo>
                      <a:cubicBezTo>
                        <a:pt x="97" y="11"/>
                        <a:pt x="97" y="11"/>
                        <a:pt x="97" y="11"/>
                      </a:cubicBezTo>
                      <a:cubicBezTo>
                        <a:pt x="97" y="5"/>
                        <a:pt x="92" y="0"/>
                        <a:pt x="86" y="0"/>
                      </a:cubicBezTo>
                      <a:cubicBezTo>
                        <a:pt x="11" y="0"/>
                        <a:pt x="11" y="0"/>
                        <a:pt x="11" y="0"/>
                      </a:cubicBezTo>
                      <a:cubicBezTo>
                        <a:pt x="5" y="0"/>
                        <a:pt x="0" y="5"/>
                        <a:pt x="0" y="11"/>
                      </a:cubicBezTo>
                      <a:lnTo>
                        <a:pt x="0" y="66"/>
                      </a:lnTo>
                      <a:close/>
                    </a:path>
                  </a:pathLst>
                </a:custGeom>
                <a:solidFill>
                  <a:schemeClr val="accent4"/>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0" name="Freeform 59">
                  <a:extLst>
                    <a:ext uri="{FF2B5EF4-FFF2-40B4-BE49-F238E27FC236}">
                      <a16:creationId xmlns:a16="http://schemas.microsoft.com/office/drawing/2014/main" id="{42DB2FFC-C8C4-994F-B83D-16E613CF8E2B}"/>
                    </a:ext>
                  </a:extLst>
                </p:cNvPr>
                <p:cNvSpPr>
                  <a:spLocks noEditPoints="1"/>
                </p:cNvSpPr>
                <p:nvPr/>
              </p:nvSpPr>
              <p:spPr bwMode="auto">
                <a:xfrm>
                  <a:off x="5918200" y="3446462"/>
                  <a:ext cx="69850" cy="158750"/>
                </a:xfrm>
                <a:custGeom>
                  <a:avLst/>
                  <a:gdLst>
                    <a:gd name="T0" fmla="*/ 0 w 33"/>
                    <a:gd name="T1" fmla="*/ 38 h 76"/>
                    <a:gd name="T2" fmla="*/ 16 w 33"/>
                    <a:gd name="T3" fmla="*/ 0 h 76"/>
                    <a:gd name="T4" fmla="*/ 33 w 33"/>
                    <a:gd name="T5" fmla="*/ 38 h 76"/>
                    <a:gd name="T6" fmla="*/ 16 w 33"/>
                    <a:gd name="T7" fmla="*/ 76 h 76"/>
                    <a:gd name="T8" fmla="*/ 0 w 33"/>
                    <a:gd name="T9" fmla="*/ 38 h 76"/>
                    <a:gd name="T10" fmla="*/ 3 w 33"/>
                    <a:gd name="T11" fmla="*/ 38 h 76"/>
                    <a:gd name="T12" fmla="*/ 16 w 33"/>
                    <a:gd name="T13" fmla="*/ 74 h 76"/>
                    <a:gd name="T14" fmla="*/ 30 w 33"/>
                    <a:gd name="T15" fmla="*/ 38 h 76"/>
                    <a:gd name="T16" fmla="*/ 16 w 33"/>
                    <a:gd name="T17" fmla="*/ 3 h 76"/>
                    <a:gd name="T18" fmla="*/ 3 w 33"/>
                    <a:gd name="T19"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 h="76">
                      <a:moveTo>
                        <a:pt x="0" y="38"/>
                      </a:moveTo>
                      <a:cubicBezTo>
                        <a:pt x="0" y="17"/>
                        <a:pt x="7" y="0"/>
                        <a:pt x="16" y="0"/>
                      </a:cubicBezTo>
                      <a:cubicBezTo>
                        <a:pt x="26" y="0"/>
                        <a:pt x="33" y="17"/>
                        <a:pt x="33" y="38"/>
                      </a:cubicBezTo>
                      <a:cubicBezTo>
                        <a:pt x="33" y="60"/>
                        <a:pt x="26" y="76"/>
                        <a:pt x="16" y="76"/>
                      </a:cubicBezTo>
                      <a:cubicBezTo>
                        <a:pt x="7" y="76"/>
                        <a:pt x="0" y="60"/>
                        <a:pt x="0" y="38"/>
                      </a:cubicBezTo>
                      <a:close/>
                      <a:moveTo>
                        <a:pt x="3" y="38"/>
                      </a:moveTo>
                      <a:cubicBezTo>
                        <a:pt x="3" y="57"/>
                        <a:pt x="9" y="74"/>
                        <a:pt x="16" y="74"/>
                      </a:cubicBezTo>
                      <a:cubicBezTo>
                        <a:pt x="24" y="74"/>
                        <a:pt x="30" y="57"/>
                        <a:pt x="30" y="38"/>
                      </a:cubicBezTo>
                      <a:cubicBezTo>
                        <a:pt x="30" y="19"/>
                        <a:pt x="24" y="3"/>
                        <a:pt x="16" y="3"/>
                      </a:cubicBezTo>
                      <a:cubicBezTo>
                        <a:pt x="9" y="3"/>
                        <a:pt x="3" y="19"/>
                        <a:pt x="3" y="38"/>
                      </a:cubicBezTo>
                      <a:close/>
                    </a:path>
                  </a:pathLst>
                </a:cu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1" name="Rectangle 60">
                  <a:extLst>
                    <a:ext uri="{FF2B5EF4-FFF2-40B4-BE49-F238E27FC236}">
                      <a16:creationId xmlns:a16="http://schemas.microsoft.com/office/drawing/2014/main" id="{F4BA2EED-9D8D-C745-88C1-3772B5978DED}"/>
                    </a:ext>
                  </a:extLst>
                </p:cNvPr>
                <p:cNvSpPr>
                  <a:spLocks noChangeArrowheads="1"/>
                </p:cNvSpPr>
                <p:nvPr/>
              </p:nvSpPr>
              <p:spPr bwMode="auto">
                <a:xfrm>
                  <a:off x="5972175" y="3465512"/>
                  <a:ext cx="80963" cy="6350"/>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2" name="Rectangle 61">
                  <a:extLst>
                    <a:ext uri="{FF2B5EF4-FFF2-40B4-BE49-F238E27FC236}">
                      <a16:creationId xmlns:a16="http://schemas.microsoft.com/office/drawing/2014/main" id="{D1F6607E-F918-5E4D-8B4A-EC236057151F}"/>
                    </a:ext>
                  </a:extLst>
                </p:cNvPr>
                <p:cNvSpPr>
                  <a:spLocks noChangeArrowheads="1"/>
                </p:cNvSpPr>
                <p:nvPr/>
              </p:nvSpPr>
              <p:spPr bwMode="auto">
                <a:xfrm>
                  <a:off x="5983288" y="3497262"/>
                  <a:ext cx="69850" cy="3175"/>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3" name="Rectangle 62">
                  <a:extLst>
                    <a:ext uri="{FF2B5EF4-FFF2-40B4-BE49-F238E27FC236}">
                      <a16:creationId xmlns:a16="http://schemas.microsoft.com/office/drawing/2014/main" id="{ECF53F9F-C435-7A42-B93D-F99F16D0C789}"/>
                    </a:ext>
                  </a:extLst>
                </p:cNvPr>
                <p:cNvSpPr>
                  <a:spLocks noChangeArrowheads="1"/>
                </p:cNvSpPr>
                <p:nvPr/>
              </p:nvSpPr>
              <p:spPr bwMode="auto">
                <a:xfrm>
                  <a:off x="5983288" y="3525837"/>
                  <a:ext cx="69850" cy="6350"/>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4" name="Rectangle 63">
                  <a:extLst>
                    <a:ext uri="{FF2B5EF4-FFF2-40B4-BE49-F238E27FC236}">
                      <a16:creationId xmlns:a16="http://schemas.microsoft.com/office/drawing/2014/main" id="{ACDBBD4C-5687-8842-A13A-EDBFAD4C8C0B}"/>
                    </a:ext>
                  </a:extLst>
                </p:cNvPr>
                <p:cNvSpPr>
                  <a:spLocks noChangeArrowheads="1"/>
                </p:cNvSpPr>
                <p:nvPr/>
              </p:nvSpPr>
              <p:spPr bwMode="auto">
                <a:xfrm>
                  <a:off x="5978525" y="3557587"/>
                  <a:ext cx="74613" cy="4763"/>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5" name="Rectangle 64">
                  <a:extLst>
                    <a:ext uri="{FF2B5EF4-FFF2-40B4-BE49-F238E27FC236}">
                      <a16:creationId xmlns:a16="http://schemas.microsoft.com/office/drawing/2014/main" id="{D3ABA5D7-DE70-274F-8446-D939153A5ACC}"/>
                    </a:ext>
                  </a:extLst>
                </p:cNvPr>
                <p:cNvSpPr>
                  <a:spLocks noChangeArrowheads="1"/>
                </p:cNvSpPr>
                <p:nvPr/>
              </p:nvSpPr>
              <p:spPr bwMode="auto">
                <a:xfrm>
                  <a:off x="5970588" y="3586162"/>
                  <a:ext cx="82550" cy="6350"/>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6" name="Rectangle 65">
                  <a:extLst>
                    <a:ext uri="{FF2B5EF4-FFF2-40B4-BE49-F238E27FC236}">
                      <a16:creationId xmlns:a16="http://schemas.microsoft.com/office/drawing/2014/main" id="{A101C714-97AD-4948-BED1-3F254D1CBE20}"/>
                    </a:ext>
                  </a:extLst>
                </p:cNvPr>
                <p:cNvSpPr>
                  <a:spLocks noChangeArrowheads="1"/>
                </p:cNvSpPr>
                <p:nvPr/>
              </p:nvSpPr>
              <p:spPr bwMode="auto">
                <a:xfrm>
                  <a:off x="5848350" y="3465512"/>
                  <a:ext cx="84138" cy="6350"/>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7" name="Rectangle 66">
                  <a:extLst>
                    <a:ext uri="{FF2B5EF4-FFF2-40B4-BE49-F238E27FC236}">
                      <a16:creationId xmlns:a16="http://schemas.microsoft.com/office/drawing/2014/main" id="{42467C9E-C76F-7C43-8A24-9A3F4FAE4508}"/>
                    </a:ext>
                  </a:extLst>
                </p:cNvPr>
                <p:cNvSpPr>
                  <a:spLocks noChangeArrowheads="1"/>
                </p:cNvSpPr>
                <p:nvPr/>
              </p:nvSpPr>
              <p:spPr bwMode="auto">
                <a:xfrm>
                  <a:off x="5848350" y="3497262"/>
                  <a:ext cx="71438" cy="3175"/>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8" name="Rectangle 67">
                  <a:extLst>
                    <a:ext uri="{FF2B5EF4-FFF2-40B4-BE49-F238E27FC236}">
                      <a16:creationId xmlns:a16="http://schemas.microsoft.com/office/drawing/2014/main" id="{3FAD0E29-D776-2044-8CA5-7D859C721014}"/>
                    </a:ext>
                  </a:extLst>
                </p:cNvPr>
                <p:cNvSpPr>
                  <a:spLocks noChangeArrowheads="1"/>
                </p:cNvSpPr>
                <p:nvPr/>
              </p:nvSpPr>
              <p:spPr bwMode="auto">
                <a:xfrm>
                  <a:off x="5848350" y="3525837"/>
                  <a:ext cx="71438" cy="6350"/>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19" name="Rectangle 68">
                  <a:extLst>
                    <a:ext uri="{FF2B5EF4-FFF2-40B4-BE49-F238E27FC236}">
                      <a16:creationId xmlns:a16="http://schemas.microsoft.com/office/drawing/2014/main" id="{A38F720F-F2D0-BB4C-89F5-EFFA9C33B63A}"/>
                    </a:ext>
                  </a:extLst>
                </p:cNvPr>
                <p:cNvSpPr>
                  <a:spLocks noChangeArrowheads="1"/>
                </p:cNvSpPr>
                <p:nvPr/>
              </p:nvSpPr>
              <p:spPr bwMode="auto">
                <a:xfrm>
                  <a:off x="5848350" y="3557587"/>
                  <a:ext cx="76200" cy="6350"/>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20" name="Rectangle 69">
                  <a:extLst>
                    <a:ext uri="{FF2B5EF4-FFF2-40B4-BE49-F238E27FC236}">
                      <a16:creationId xmlns:a16="http://schemas.microsoft.com/office/drawing/2014/main" id="{A9286264-EAAE-1D4C-9693-721238273774}"/>
                    </a:ext>
                  </a:extLst>
                </p:cNvPr>
                <p:cNvSpPr>
                  <a:spLocks noChangeArrowheads="1"/>
                </p:cNvSpPr>
                <p:nvPr/>
              </p:nvSpPr>
              <p:spPr bwMode="auto">
                <a:xfrm>
                  <a:off x="5848350" y="3589337"/>
                  <a:ext cx="85725" cy="3175"/>
                </a:xfrm>
                <a:prstGeom prst="rect">
                  <a:avLst/>
                </a:prstGeom>
                <a:solidFill>
                  <a:schemeClr val="accent4">
                    <a:lumMod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grpSp>
            <p:nvGrpSpPr>
              <p:cNvPr id="182" name="Group 70">
                <a:extLst>
                  <a:ext uri="{FF2B5EF4-FFF2-40B4-BE49-F238E27FC236}">
                    <a16:creationId xmlns:a16="http://schemas.microsoft.com/office/drawing/2014/main" id="{66FC86DB-A601-344E-B00B-766547AA2611}"/>
                  </a:ext>
                </a:extLst>
              </p:cNvPr>
              <p:cNvGrpSpPr/>
              <p:nvPr/>
            </p:nvGrpSpPr>
            <p:grpSpPr>
              <a:xfrm>
                <a:off x="5502275" y="4420554"/>
                <a:ext cx="541338" cy="38100"/>
                <a:chOff x="5502275" y="3651250"/>
                <a:chExt cx="541338" cy="38100"/>
              </a:xfrm>
            </p:grpSpPr>
            <p:sp>
              <p:nvSpPr>
                <p:cNvPr id="189" name="Rectangle 72">
                  <a:extLst>
                    <a:ext uri="{FF2B5EF4-FFF2-40B4-BE49-F238E27FC236}">
                      <a16:creationId xmlns:a16="http://schemas.microsoft.com/office/drawing/2014/main" id="{FDF05430-7CF3-914C-8AC2-59A20E5FC4DB}"/>
                    </a:ext>
                  </a:extLst>
                </p:cNvPr>
                <p:cNvSpPr>
                  <a:spLocks noChangeArrowheads="1"/>
                </p:cNvSpPr>
                <p:nvPr/>
              </p:nvSpPr>
              <p:spPr bwMode="auto">
                <a:xfrm>
                  <a:off x="6030913"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0" name="Rectangle 73">
                  <a:extLst>
                    <a:ext uri="{FF2B5EF4-FFF2-40B4-BE49-F238E27FC236}">
                      <a16:creationId xmlns:a16="http://schemas.microsoft.com/office/drawing/2014/main" id="{79E4E8A0-D91C-F940-9633-4F6D7908A667}"/>
                    </a:ext>
                  </a:extLst>
                </p:cNvPr>
                <p:cNvSpPr>
                  <a:spLocks noChangeArrowheads="1"/>
                </p:cNvSpPr>
                <p:nvPr/>
              </p:nvSpPr>
              <p:spPr bwMode="auto">
                <a:xfrm>
                  <a:off x="6008688"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1" name="Rectangle 74">
                  <a:extLst>
                    <a:ext uri="{FF2B5EF4-FFF2-40B4-BE49-F238E27FC236}">
                      <a16:creationId xmlns:a16="http://schemas.microsoft.com/office/drawing/2014/main" id="{009D728C-083C-C543-93AE-F75DCA7F9C95}"/>
                    </a:ext>
                  </a:extLst>
                </p:cNvPr>
                <p:cNvSpPr>
                  <a:spLocks noChangeArrowheads="1"/>
                </p:cNvSpPr>
                <p:nvPr/>
              </p:nvSpPr>
              <p:spPr bwMode="auto">
                <a:xfrm>
                  <a:off x="5983288" y="3651250"/>
                  <a:ext cx="14288"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2" name="Rectangle 75">
                  <a:extLst>
                    <a:ext uri="{FF2B5EF4-FFF2-40B4-BE49-F238E27FC236}">
                      <a16:creationId xmlns:a16="http://schemas.microsoft.com/office/drawing/2014/main" id="{B930700A-39E5-244A-90B1-17096CA182A9}"/>
                    </a:ext>
                  </a:extLst>
                </p:cNvPr>
                <p:cNvSpPr>
                  <a:spLocks noChangeArrowheads="1"/>
                </p:cNvSpPr>
                <p:nvPr/>
              </p:nvSpPr>
              <p:spPr bwMode="auto">
                <a:xfrm>
                  <a:off x="5957888" y="3651250"/>
                  <a:ext cx="14288"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3" name="Rectangle 76">
                  <a:extLst>
                    <a:ext uri="{FF2B5EF4-FFF2-40B4-BE49-F238E27FC236}">
                      <a16:creationId xmlns:a16="http://schemas.microsoft.com/office/drawing/2014/main" id="{24DFBC37-9761-3947-BDE4-44B14746C47C}"/>
                    </a:ext>
                  </a:extLst>
                </p:cNvPr>
                <p:cNvSpPr>
                  <a:spLocks noChangeArrowheads="1"/>
                </p:cNvSpPr>
                <p:nvPr/>
              </p:nvSpPr>
              <p:spPr bwMode="auto">
                <a:xfrm>
                  <a:off x="5910263"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4" name="Rectangle 77">
                  <a:extLst>
                    <a:ext uri="{FF2B5EF4-FFF2-40B4-BE49-F238E27FC236}">
                      <a16:creationId xmlns:a16="http://schemas.microsoft.com/office/drawing/2014/main" id="{E8ED7BAB-4C34-9D49-8BE6-6F5DBB6DC8B1}"/>
                    </a:ext>
                  </a:extLst>
                </p:cNvPr>
                <p:cNvSpPr>
                  <a:spLocks noChangeArrowheads="1"/>
                </p:cNvSpPr>
                <p:nvPr/>
              </p:nvSpPr>
              <p:spPr bwMode="auto">
                <a:xfrm>
                  <a:off x="5884863" y="3651250"/>
                  <a:ext cx="14288"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5" name="Rectangle 78">
                  <a:extLst>
                    <a:ext uri="{FF2B5EF4-FFF2-40B4-BE49-F238E27FC236}">
                      <a16:creationId xmlns:a16="http://schemas.microsoft.com/office/drawing/2014/main" id="{9F250373-D2E1-C148-AB4E-1F39BF4897A6}"/>
                    </a:ext>
                  </a:extLst>
                </p:cNvPr>
                <p:cNvSpPr>
                  <a:spLocks noChangeArrowheads="1"/>
                </p:cNvSpPr>
                <p:nvPr/>
              </p:nvSpPr>
              <p:spPr bwMode="auto">
                <a:xfrm>
                  <a:off x="5861050" y="3651250"/>
                  <a:ext cx="14288"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6" name="Rectangle 79">
                  <a:extLst>
                    <a:ext uri="{FF2B5EF4-FFF2-40B4-BE49-F238E27FC236}">
                      <a16:creationId xmlns:a16="http://schemas.microsoft.com/office/drawing/2014/main" id="{017DB006-C288-6548-AB85-EE1DC1A2EAED}"/>
                    </a:ext>
                  </a:extLst>
                </p:cNvPr>
                <p:cNvSpPr>
                  <a:spLocks noChangeArrowheads="1"/>
                </p:cNvSpPr>
                <p:nvPr/>
              </p:nvSpPr>
              <p:spPr bwMode="auto">
                <a:xfrm>
                  <a:off x="5838825"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7" name="Rectangle 80">
                  <a:extLst>
                    <a:ext uri="{FF2B5EF4-FFF2-40B4-BE49-F238E27FC236}">
                      <a16:creationId xmlns:a16="http://schemas.microsoft.com/office/drawing/2014/main" id="{19B2CBF4-7A6A-E34E-B260-6684A191C1CE}"/>
                    </a:ext>
                  </a:extLst>
                </p:cNvPr>
                <p:cNvSpPr>
                  <a:spLocks noChangeArrowheads="1"/>
                </p:cNvSpPr>
                <p:nvPr/>
              </p:nvSpPr>
              <p:spPr bwMode="auto">
                <a:xfrm>
                  <a:off x="5795963" y="3651250"/>
                  <a:ext cx="15875"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8" name="Rectangle 81">
                  <a:extLst>
                    <a:ext uri="{FF2B5EF4-FFF2-40B4-BE49-F238E27FC236}">
                      <a16:creationId xmlns:a16="http://schemas.microsoft.com/office/drawing/2014/main" id="{4DC89B51-BE8B-F549-B657-2412C610AB83}"/>
                    </a:ext>
                  </a:extLst>
                </p:cNvPr>
                <p:cNvSpPr>
                  <a:spLocks noChangeArrowheads="1"/>
                </p:cNvSpPr>
                <p:nvPr/>
              </p:nvSpPr>
              <p:spPr bwMode="auto">
                <a:xfrm>
                  <a:off x="5773738" y="3651250"/>
                  <a:ext cx="14288"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99" name="Rectangle 82">
                  <a:extLst>
                    <a:ext uri="{FF2B5EF4-FFF2-40B4-BE49-F238E27FC236}">
                      <a16:creationId xmlns:a16="http://schemas.microsoft.com/office/drawing/2014/main" id="{F4B23CBD-082F-4243-BA3C-AA3949ACB1C8}"/>
                    </a:ext>
                  </a:extLst>
                </p:cNvPr>
                <p:cNvSpPr>
                  <a:spLocks noChangeArrowheads="1"/>
                </p:cNvSpPr>
                <p:nvPr/>
              </p:nvSpPr>
              <p:spPr bwMode="auto">
                <a:xfrm>
                  <a:off x="5749925"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0" name="Rectangle 83">
                  <a:extLst>
                    <a:ext uri="{FF2B5EF4-FFF2-40B4-BE49-F238E27FC236}">
                      <a16:creationId xmlns:a16="http://schemas.microsoft.com/office/drawing/2014/main" id="{02EC6DA9-2065-634A-B066-389ADF4F0F27}"/>
                    </a:ext>
                  </a:extLst>
                </p:cNvPr>
                <p:cNvSpPr>
                  <a:spLocks noChangeArrowheads="1"/>
                </p:cNvSpPr>
                <p:nvPr/>
              </p:nvSpPr>
              <p:spPr bwMode="auto">
                <a:xfrm>
                  <a:off x="5724525" y="3651250"/>
                  <a:ext cx="15875"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1" name="Rectangle 84">
                  <a:extLst>
                    <a:ext uri="{FF2B5EF4-FFF2-40B4-BE49-F238E27FC236}">
                      <a16:creationId xmlns:a16="http://schemas.microsoft.com/office/drawing/2014/main" id="{CC846E80-FAF2-F74C-AEF5-BE3140CE67B8}"/>
                    </a:ext>
                  </a:extLst>
                </p:cNvPr>
                <p:cNvSpPr>
                  <a:spLocks noChangeArrowheads="1"/>
                </p:cNvSpPr>
                <p:nvPr/>
              </p:nvSpPr>
              <p:spPr bwMode="auto">
                <a:xfrm>
                  <a:off x="5684838" y="3651250"/>
                  <a:ext cx="14288"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2" name="Rectangle 85">
                  <a:extLst>
                    <a:ext uri="{FF2B5EF4-FFF2-40B4-BE49-F238E27FC236}">
                      <a16:creationId xmlns:a16="http://schemas.microsoft.com/office/drawing/2014/main" id="{9174028E-118C-E240-8A81-AD350BEC750D}"/>
                    </a:ext>
                  </a:extLst>
                </p:cNvPr>
                <p:cNvSpPr>
                  <a:spLocks noChangeArrowheads="1"/>
                </p:cNvSpPr>
                <p:nvPr/>
              </p:nvSpPr>
              <p:spPr bwMode="auto">
                <a:xfrm>
                  <a:off x="5662613"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3" name="Rectangle 86">
                  <a:extLst>
                    <a:ext uri="{FF2B5EF4-FFF2-40B4-BE49-F238E27FC236}">
                      <a16:creationId xmlns:a16="http://schemas.microsoft.com/office/drawing/2014/main" id="{62BC7ABA-BF73-2C47-A5FB-250F8496D539}"/>
                    </a:ext>
                  </a:extLst>
                </p:cNvPr>
                <p:cNvSpPr>
                  <a:spLocks noChangeArrowheads="1"/>
                </p:cNvSpPr>
                <p:nvPr/>
              </p:nvSpPr>
              <p:spPr bwMode="auto">
                <a:xfrm>
                  <a:off x="5637213" y="3651250"/>
                  <a:ext cx="14288"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4" name="Rectangle 87">
                  <a:extLst>
                    <a:ext uri="{FF2B5EF4-FFF2-40B4-BE49-F238E27FC236}">
                      <a16:creationId xmlns:a16="http://schemas.microsoft.com/office/drawing/2014/main" id="{42F7EA8A-AFE2-BC4D-9FBB-32A011C09DF3}"/>
                    </a:ext>
                  </a:extLst>
                </p:cNvPr>
                <p:cNvSpPr>
                  <a:spLocks noChangeArrowheads="1"/>
                </p:cNvSpPr>
                <p:nvPr/>
              </p:nvSpPr>
              <p:spPr bwMode="auto">
                <a:xfrm>
                  <a:off x="5613400" y="3651250"/>
                  <a:ext cx="15875"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5" name="Rectangle 88">
                  <a:extLst>
                    <a:ext uri="{FF2B5EF4-FFF2-40B4-BE49-F238E27FC236}">
                      <a16:creationId xmlns:a16="http://schemas.microsoft.com/office/drawing/2014/main" id="{434661A5-E73A-E346-8BD1-33EA8879AE90}"/>
                    </a:ext>
                  </a:extLst>
                </p:cNvPr>
                <p:cNvSpPr>
                  <a:spLocks noChangeArrowheads="1"/>
                </p:cNvSpPr>
                <p:nvPr/>
              </p:nvSpPr>
              <p:spPr bwMode="auto">
                <a:xfrm>
                  <a:off x="5573713"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6" name="Rectangle 89">
                  <a:extLst>
                    <a:ext uri="{FF2B5EF4-FFF2-40B4-BE49-F238E27FC236}">
                      <a16:creationId xmlns:a16="http://schemas.microsoft.com/office/drawing/2014/main" id="{712CA7A2-890A-FF46-8EFE-6D421B8949B3}"/>
                    </a:ext>
                  </a:extLst>
                </p:cNvPr>
                <p:cNvSpPr>
                  <a:spLocks noChangeArrowheads="1"/>
                </p:cNvSpPr>
                <p:nvPr/>
              </p:nvSpPr>
              <p:spPr bwMode="auto">
                <a:xfrm>
                  <a:off x="5548313" y="3651250"/>
                  <a:ext cx="15875"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7" name="Rectangle 90">
                  <a:extLst>
                    <a:ext uri="{FF2B5EF4-FFF2-40B4-BE49-F238E27FC236}">
                      <a16:creationId xmlns:a16="http://schemas.microsoft.com/office/drawing/2014/main" id="{DD9424AB-7CF7-574A-B00F-852982478690}"/>
                    </a:ext>
                  </a:extLst>
                </p:cNvPr>
                <p:cNvSpPr>
                  <a:spLocks noChangeArrowheads="1"/>
                </p:cNvSpPr>
                <p:nvPr/>
              </p:nvSpPr>
              <p:spPr bwMode="auto">
                <a:xfrm>
                  <a:off x="5526088"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208" name="Rectangle 91">
                  <a:extLst>
                    <a:ext uri="{FF2B5EF4-FFF2-40B4-BE49-F238E27FC236}">
                      <a16:creationId xmlns:a16="http://schemas.microsoft.com/office/drawing/2014/main" id="{84AC7176-8ACA-2D4C-A765-898569515E1B}"/>
                    </a:ext>
                  </a:extLst>
                </p:cNvPr>
                <p:cNvSpPr>
                  <a:spLocks noChangeArrowheads="1"/>
                </p:cNvSpPr>
                <p:nvPr/>
              </p:nvSpPr>
              <p:spPr bwMode="auto">
                <a:xfrm>
                  <a:off x="5502275" y="3651250"/>
                  <a:ext cx="12700" cy="38100"/>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grpSp>
            <p:nvGrpSpPr>
              <p:cNvPr id="183" name="Group 71">
                <a:extLst>
                  <a:ext uri="{FF2B5EF4-FFF2-40B4-BE49-F238E27FC236}">
                    <a16:creationId xmlns:a16="http://schemas.microsoft.com/office/drawing/2014/main" id="{F227F283-37CF-ED47-8B71-9E424BFCC40C}"/>
                  </a:ext>
                </a:extLst>
              </p:cNvPr>
              <p:cNvGrpSpPr/>
              <p:nvPr/>
            </p:nvGrpSpPr>
            <p:grpSpPr>
              <a:xfrm>
                <a:off x="5670550" y="4150679"/>
                <a:ext cx="382588" cy="455613"/>
                <a:chOff x="5670550" y="3381375"/>
                <a:chExt cx="382588" cy="455613"/>
              </a:xfrm>
            </p:grpSpPr>
            <p:sp>
              <p:nvSpPr>
                <p:cNvPr id="186" name="Rectangle 70">
                  <a:extLst>
                    <a:ext uri="{FF2B5EF4-FFF2-40B4-BE49-F238E27FC236}">
                      <a16:creationId xmlns:a16="http://schemas.microsoft.com/office/drawing/2014/main" id="{15A80374-00BE-5B41-AFE0-8E6C04BDD45E}"/>
                    </a:ext>
                  </a:extLst>
                </p:cNvPr>
                <p:cNvSpPr>
                  <a:spLocks noChangeArrowheads="1"/>
                </p:cNvSpPr>
                <p:nvPr/>
              </p:nvSpPr>
              <p:spPr bwMode="auto">
                <a:xfrm>
                  <a:off x="5670550" y="3773487"/>
                  <a:ext cx="382588" cy="17463"/>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87" name="Rectangle 71">
                  <a:extLst>
                    <a:ext uri="{FF2B5EF4-FFF2-40B4-BE49-F238E27FC236}">
                      <a16:creationId xmlns:a16="http://schemas.microsoft.com/office/drawing/2014/main" id="{B60D2BA0-CBDF-1D4C-821C-6282DD7EE34F}"/>
                    </a:ext>
                  </a:extLst>
                </p:cNvPr>
                <p:cNvSpPr>
                  <a:spLocks noChangeArrowheads="1"/>
                </p:cNvSpPr>
                <p:nvPr/>
              </p:nvSpPr>
              <p:spPr bwMode="auto">
                <a:xfrm>
                  <a:off x="5670550" y="3819525"/>
                  <a:ext cx="382588" cy="17463"/>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88" name="Rectangle 92">
                  <a:extLst>
                    <a:ext uri="{FF2B5EF4-FFF2-40B4-BE49-F238E27FC236}">
                      <a16:creationId xmlns:a16="http://schemas.microsoft.com/office/drawing/2014/main" id="{CE8C3B46-C098-4F4D-B62D-6081AB368E62}"/>
                    </a:ext>
                  </a:extLst>
                </p:cNvPr>
                <p:cNvSpPr>
                  <a:spLocks noChangeArrowheads="1"/>
                </p:cNvSpPr>
                <p:nvPr/>
              </p:nvSpPr>
              <p:spPr bwMode="auto">
                <a:xfrm>
                  <a:off x="5724525" y="3381375"/>
                  <a:ext cx="323850" cy="28575"/>
                </a:xfrm>
                <a:prstGeom prst="rect">
                  <a:avLst/>
                </a:pr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sp>
            <p:nvSpPr>
              <p:cNvPr id="184" name="Freeform 93">
                <a:extLst>
                  <a:ext uri="{FF2B5EF4-FFF2-40B4-BE49-F238E27FC236}">
                    <a16:creationId xmlns:a16="http://schemas.microsoft.com/office/drawing/2014/main" id="{15DD68B5-E146-3F42-96E8-629CF4656BAC}"/>
                  </a:ext>
                </a:extLst>
              </p:cNvPr>
              <p:cNvSpPr/>
              <p:nvPr/>
            </p:nvSpPr>
            <p:spPr bwMode="auto">
              <a:xfrm>
                <a:off x="4827588" y="3888741"/>
                <a:ext cx="746125" cy="633413"/>
              </a:xfrm>
              <a:custGeom>
                <a:avLst/>
                <a:gdLst>
                  <a:gd name="T0" fmla="*/ 197 w 356"/>
                  <a:gd name="T1" fmla="*/ 0 h 302"/>
                  <a:gd name="T2" fmla="*/ 181 w 356"/>
                  <a:gd name="T3" fmla="*/ 46 h 302"/>
                  <a:gd name="T4" fmla="*/ 216 w 356"/>
                  <a:gd name="T5" fmla="*/ 111 h 302"/>
                  <a:gd name="T6" fmla="*/ 216 w 356"/>
                  <a:gd name="T7" fmla="*/ 111 h 302"/>
                  <a:gd name="T8" fmla="*/ 237 w 356"/>
                  <a:gd name="T9" fmla="*/ 165 h 302"/>
                  <a:gd name="T10" fmla="*/ 354 w 356"/>
                  <a:gd name="T11" fmla="*/ 199 h 302"/>
                  <a:gd name="T12" fmla="*/ 200 w 356"/>
                  <a:gd name="T13" fmla="*/ 254 h 302"/>
                  <a:gd name="T14" fmla="*/ 119 w 356"/>
                  <a:gd name="T15" fmla="*/ 285 h 302"/>
                  <a:gd name="T16" fmla="*/ 15 w 356"/>
                  <a:gd name="T17" fmla="*/ 300 h 302"/>
                  <a:gd name="T18" fmla="*/ 0 w 356"/>
                  <a:gd name="T19" fmla="*/ 116 h 302"/>
                  <a:gd name="T20" fmla="*/ 55 w 356"/>
                  <a:gd name="T21" fmla="*/ 111 h 302"/>
                  <a:gd name="T22" fmla="*/ 197 w 356"/>
                  <a:gd name="T23" fmla="*/ 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6" h="302">
                    <a:moveTo>
                      <a:pt x="197" y="0"/>
                    </a:moveTo>
                    <a:cubicBezTo>
                      <a:pt x="187" y="13"/>
                      <a:pt x="181" y="29"/>
                      <a:pt x="181" y="46"/>
                    </a:cubicBezTo>
                    <a:cubicBezTo>
                      <a:pt x="181" y="73"/>
                      <a:pt x="195" y="97"/>
                      <a:pt x="216" y="111"/>
                    </a:cubicBezTo>
                    <a:cubicBezTo>
                      <a:pt x="216" y="111"/>
                      <a:pt x="216" y="111"/>
                      <a:pt x="216" y="111"/>
                    </a:cubicBezTo>
                    <a:cubicBezTo>
                      <a:pt x="193" y="140"/>
                      <a:pt x="201" y="162"/>
                      <a:pt x="237" y="165"/>
                    </a:cubicBezTo>
                    <a:cubicBezTo>
                      <a:pt x="272" y="168"/>
                      <a:pt x="352" y="143"/>
                      <a:pt x="354" y="199"/>
                    </a:cubicBezTo>
                    <a:cubicBezTo>
                      <a:pt x="356" y="255"/>
                      <a:pt x="232" y="246"/>
                      <a:pt x="200" y="254"/>
                    </a:cubicBezTo>
                    <a:cubicBezTo>
                      <a:pt x="147" y="267"/>
                      <a:pt x="162" y="253"/>
                      <a:pt x="119" y="285"/>
                    </a:cubicBezTo>
                    <a:cubicBezTo>
                      <a:pt x="97" y="302"/>
                      <a:pt x="15" y="300"/>
                      <a:pt x="15" y="300"/>
                    </a:cubicBezTo>
                    <a:cubicBezTo>
                      <a:pt x="15" y="298"/>
                      <a:pt x="0" y="116"/>
                      <a:pt x="0" y="116"/>
                    </a:cubicBezTo>
                    <a:cubicBezTo>
                      <a:pt x="0" y="116"/>
                      <a:pt x="47" y="119"/>
                      <a:pt x="55" y="111"/>
                    </a:cubicBezTo>
                    <a:cubicBezTo>
                      <a:pt x="63" y="102"/>
                      <a:pt x="126" y="35"/>
                      <a:pt x="197" y="0"/>
                    </a:cubicBezTo>
                    <a:close/>
                  </a:path>
                </a:pathLst>
              </a:custGeom>
              <a:solidFill>
                <a:srgbClr val="F7E0B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sp>
            <p:nvSpPr>
              <p:cNvPr id="185" name="Freeform 94">
                <a:extLst>
                  <a:ext uri="{FF2B5EF4-FFF2-40B4-BE49-F238E27FC236}">
                    <a16:creationId xmlns:a16="http://schemas.microsoft.com/office/drawing/2014/main" id="{E7F91CEC-68E3-7C4C-A8D4-949A75EE2B54}"/>
                  </a:ext>
                </a:extLst>
              </p:cNvPr>
              <p:cNvSpPr/>
              <p:nvPr/>
            </p:nvSpPr>
            <p:spPr bwMode="auto">
              <a:xfrm>
                <a:off x="4105275" y="4125279"/>
                <a:ext cx="846138" cy="403225"/>
              </a:xfrm>
              <a:custGeom>
                <a:avLst/>
                <a:gdLst>
                  <a:gd name="T0" fmla="*/ 353 w 403"/>
                  <a:gd name="T1" fmla="*/ 0 h 192"/>
                  <a:gd name="T2" fmla="*/ 0 w 403"/>
                  <a:gd name="T3" fmla="*/ 0 h 192"/>
                  <a:gd name="T4" fmla="*/ 16 w 403"/>
                  <a:gd name="T5" fmla="*/ 192 h 192"/>
                  <a:gd name="T6" fmla="*/ 353 w 403"/>
                  <a:gd name="T7" fmla="*/ 192 h 192"/>
                  <a:gd name="T8" fmla="*/ 353 w 403"/>
                  <a:gd name="T9" fmla="*/ 0 h 192"/>
                </a:gdLst>
                <a:ahLst/>
                <a:cxnLst>
                  <a:cxn ang="0">
                    <a:pos x="T0" y="T1"/>
                  </a:cxn>
                  <a:cxn ang="0">
                    <a:pos x="T2" y="T3"/>
                  </a:cxn>
                  <a:cxn ang="0">
                    <a:pos x="T4" y="T5"/>
                  </a:cxn>
                  <a:cxn ang="0">
                    <a:pos x="T6" y="T7"/>
                  </a:cxn>
                  <a:cxn ang="0">
                    <a:pos x="T8" y="T9"/>
                  </a:cxn>
                </a:cxnLst>
                <a:rect l="0" t="0" r="r" b="b"/>
                <a:pathLst>
                  <a:path w="403" h="192">
                    <a:moveTo>
                      <a:pt x="353" y="0"/>
                    </a:moveTo>
                    <a:cubicBezTo>
                      <a:pt x="305" y="0"/>
                      <a:pt x="0" y="0"/>
                      <a:pt x="0" y="0"/>
                    </a:cubicBezTo>
                    <a:cubicBezTo>
                      <a:pt x="16" y="192"/>
                      <a:pt x="16" y="192"/>
                      <a:pt x="16" y="192"/>
                    </a:cubicBezTo>
                    <a:cubicBezTo>
                      <a:pt x="16" y="192"/>
                      <a:pt x="302" y="192"/>
                      <a:pt x="353" y="192"/>
                    </a:cubicBezTo>
                    <a:cubicBezTo>
                      <a:pt x="403" y="192"/>
                      <a:pt x="400" y="0"/>
                      <a:pt x="353"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Open Sans"/>
                </a:endParaRPr>
              </a:p>
            </p:txBody>
          </p:sp>
        </p:grpSp>
      </p:grpSp>
      <p:sp>
        <p:nvSpPr>
          <p:cNvPr id="223" name="TextBox 112">
            <a:extLst>
              <a:ext uri="{FF2B5EF4-FFF2-40B4-BE49-F238E27FC236}">
                <a16:creationId xmlns:a16="http://schemas.microsoft.com/office/drawing/2014/main" id="{F5413C59-AB35-4142-AD18-E7A46B46D3FF}"/>
              </a:ext>
            </a:extLst>
          </p:cNvPr>
          <p:cNvSpPr txBox="1"/>
          <p:nvPr/>
        </p:nvSpPr>
        <p:spPr>
          <a:xfrm>
            <a:off x="9161774" y="3797153"/>
            <a:ext cx="2031325" cy="369332"/>
          </a:xfrm>
          <a:prstGeom prst="rect">
            <a:avLst/>
          </a:prstGeom>
          <a:solidFill>
            <a:srgbClr val="1690FF"/>
          </a:solidFill>
        </p:spPr>
        <p:txBody>
          <a:bodyPr wrap="none" rtlCol="0">
            <a:spAutoFit/>
          </a:bodyPr>
          <a:lstStyle>
            <a:defPPr>
              <a:defRPr lang="zh-CN"/>
            </a:defPPr>
            <a:lvl1pPr marR="0" lvl="0" indent="0" algn="r" fontAlgn="auto">
              <a:lnSpc>
                <a:spcPct val="100000"/>
              </a:lnSpc>
              <a:spcBef>
                <a:spcPts val="0"/>
              </a:spcBef>
              <a:spcAft>
                <a:spcPts val="0"/>
              </a:spcAft>
              <a:buClrTx/>
              <a:buSzTx/>
              <a:buFontTx/>
              <a:buNone/>
              <a:defRPr kumimoji="0" sz="2000" b="1" i="0" u="none" strike="noStrike" cap="none" spc="0" normalizeH="0" baseline="0">
                <a:ln>
                  <a:noFill/>
                </a:ln>
                <a:solidFill>
                  <a:prstClr val="white"/>
                </a:solidFill>
                <a:effectLst/>
                <a:uLnTx/>
                <a:uFillTx/>
                <a:latin typeface="思源黑体 Light" panose="020B0300000000000000" pitchFamily="34" charset="-122"/>
                <a:ea typeface="思源黑体 Light" panose="020B0300000000000000" pitchFamily="34" charset="-122"/>
                <a:cs typeface="Lato Regular"/>
              </a:defRPr>
            </a:lvl1pPr>
          </a:lstStyle>
          <a:p>
            <a:pPr algn="l"/>
            <a:r>
              <a:rPr lang="zh-CN" altLang="en-US" sz="1800" dirty="0">
                <a:solidFill>
                  <a:schemeClr val="bg1"/>
                </a:solidFill>
                <a:latin typeface="Heiti SC Medium" pitchFamily="2" charset="-128"/>
                <a:ea typeface="Heiti SC Medium" pitchFamily="2" charset="-128"/>
              </a:rPr>
              <a:t>营销效果统计分析</a:t>
            </a:r>
          </a:p>
        </p:txBody>
      </p:sp>
      <p:sp>
        <p:nvSpPr>
          <p:cNvPr id="224" name="TextBox 113">
            <a:extLst>
              <a:ext uri="{FF2B5EF4-FFF2-40B4-BE49-F238E27FC236}">
                <a16:creationId xmlns:a16="http://schemas.microsoft.com/office/drawing/2014/main" id="{389DDEB0-5EEC-B24C-86FF-B9AE8C1BF48B}"/>
              </a:ext>
            </a:extLst>
          </p:cNvPr>
          <p:cNvSpPr txBox="1"/>
          <p:nvPr/>
        </p:nvSpPr>
        <p:spPr>
          <a:xfrm>
            <a:off x="9177379" y="4243537"/>
            <a:ext cx="2548255" cy="863057"/>
          </a:xfrm>
          <a:prstGeom prst="rect">
            <a:avLst/>
          </a:prstGeom>
        </p:spPr>
        <p:txBody>
          <a:bodyPr wrap="square">
            <a:spAutoFit/>
          </a:bodyPr>
          <a:lstStyle>
            <a:defPPr>
              <a:defRPr lang="zh-CN"/>
            </a:defPPr>
            <a:lvl1pPr>
              <a:lnSpc>
                <a:spcPct val="125000"/>
              </a:lnSpc>
              <a:defRPr sz="1400">
                <a:solidFill>
                  <a:schemeClr val="bg1"/>
                </a:solidFill>
                <a:latin typeface="思源黑体 Light" panose="020B0300000000000000" pitchFamily="34" charset="-122"/>
                <a:ea typeface="思源黑体 Light" panose="020B0300000000000000" pitchFamily="34" charset="-122"/>
              </a:defRPr>
            </a:lvl1pPr>
          </a:lstStyle>
          <a:p>
            <a:r>
              <a:rPr lang="zh-CN" altLang="en-US" dirty="0">
                <a:solidFill>
                  <a:srgbClr val="262626"/>
                </a:solidFill>
                <a:latin typeface="Heiti SC Light" panose="02000000000000000000" pitchFamily="2" charset="-128"/>
                <a:ea typeface="Heiti SC Light" panose="02000000000000000000" pitchFamily="2" charset="-128"/>
              </a:rPr>
              <a:t>活动效果清晰呈现，帮助商家精确地查看实时的关键数据指标，支撑经营决策</a:t>
            </a:r>
          </a:p>
        </p:txBody>
      </p:sp>
      <p:sp>
        <p:nvSpPr>
          <p:cNvPr id="225" name="TextBox 115">
            <a:extLst>
              <a:ext uri="{FF2B5EF4-FFF2-40B4-BE49-F238E27FC236}">
                <a16:creationId xmlns:a16="http://schemas.microsoft.com/office/drawing/2014/main" id="{A72B91F0-839B-E746-9D66-BB6F3F1FE44F}"/>
              </a:ext>
            </a:extLst>
          </p:cNvPr>
          <p:cNvSpPr txBox="1"/>
          <p:nvPr/>
        </p:nvSpPr>
        <p:spPr>
          <a:xfrm>
            <a:off x="379396" y="3825728"/>
            <a:ext cx="2954655" cy="369332"/>
          </a:xfrm>
          <a:prstGeom prst="rect">
            <a:avLst/>
          </a:prstGeom>
          <a:solidFill>
            <a:srgbClr val="07BEBE"/>
          </a:solid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white"/>
                </a:solidFill>
                <a:effectLst/>
                <a:uLnTx/>
                <a:uFillTx/>
                <a:latin typeface="思源黑体 Light" panose="020B0300000000000000" pitchFamily="34" charset="-122"/>
                <a:ea typeface="思源黑体 Light" panose="020B0300000000000000" pitchFamily="34" charset="-122"/>
                <a:cs typeface="Lato Regular"/>
              </a:defRPr>
            </a:lvl1pPr>
          </a:lstStyle>
          <a:p>
            <a:r>
              <a:rPr lang="zh-CN" altLang="en-US" sz="1800" dirty="0">
                <a:solidFill>
                  <a:schemeClr val="bg1"/>
                </a:solidFill>
                <a:latin typeface="Heiti SC Medium" pitchFamily="2" charset="-128"/>
                <a:ea typeface="Heiti SC Medium" pitchFamily="2" charset="-128"/>
              </a:rPr>
              <a:t>多样化营销，助力拉新拓量</a:t>
            </a:r>
          </a:p>
        </p:txBody>
      </p:sp>
      <p:sp>
        <p:nvSpPr>
          <p:cNvPr id="226" name="TextBox 116">
            <a:extLst>
              <a:ext uri="{FF2B5EF4-FFF2-40B4-BE49-F238E27FC236}">
                <a16:creationId xmlns:a16="http://schemas.microsoft.com/office/drawing/2014/main" id="{CC51EB9C-F765-3244-8D82-12C0DABBEA10}"/>
              </a:ext>
            </a:extLst>
          </p:cNvPr>
          <p:cNvSpPr txBox="1"/>
          <p:nvPr/>
        </p:nvSpPr>
        <p:spPr>
          <a:xfrm>
            <a:off x="436546" y="4253697"/>
            <a:ext cx="2981960" cy="1168400"/>
          </a:xfrm>
          <a:prstGeom prst="rect">
            <a:avLst/>
          </a:prstGeom>
        </p:spPr>
        <p:txBody>
          <a:bodyPr wrap="square">
            <a:spAutoFit/>
          </a:bodyPr>
          <a:lstStyle>
            <a:defPPr>
              <a:defRPr lang="zh-CN"/>
            </a:defPPr>
            <a:lvl1pPr>
              <a:lnSpc>
                <a:spcPct val="125000"/>
              </a:lnSpc>
              <a:defRPr sz="1400">
                <a:solidFill>
                  <a:schemeClr val="bg1"/>
                </a:solidFill>
                <a:latin typeface="思源黑体 Light" panose="020B0300000000000000" pitchFamily="34" charset="-122"/>
                <a:ea typeface="思源黑体 Light" panose="020B0300000000000000" pitchFamily="34" charset="-122"/>
              </a:defRPr>
            </a:lvl1pPr>
          </a:lstStyle>
          <a:p>
            <a:pPr algn="l"/>
            <a:r>
              <a:rPr lang="zh-CN" altLang="en-US" dirty="0">
                <a:solidFill>
                  <a:srgbClr val="262626"/>
                </a:solidFill>
                <a:latin typeface="Heiti SC Light" panose="02000000000000000000" pitchFamily="2" charset="-128"/>
                <a:ea typeface="Heiti SC Light" panose="02000000000000000000" pitchFamily="2" charset="-128"/>
              </a:rPr>
              <a:t>多种营销玩法，优惠券、营销活动、</a:t>
            </a:r>
          </a:p>
          <a:p>
            <a:pPr algn="l"/>
            <a:r>
              <a:rPr lang="zh-CN" altLang="en-US" dirty="0">
                <a:solidFill>
                  <a:srgbClr val="262626"/>
                </a:solidFill>
                <a:latin typeface="Heiti SC Light" panose="02000000000000000000" pitchFamily="2" charset="-128"/>
                <a:ea typeface="Heiti SC Light" panose="02000000000000000000" pitchFamily="2" charset="-128"/>
              </a:rPr>
              <a:t>权益卡、裂变营销、节日营销为店铺带来客户裂变和爆发式的增长，帮助老会员稳定沉淀</a:t>
            </a:r>
          </a:p>
        </p:txBody>
      </p:sp>
      <p:sp>
        <p:nvSpPr>
          <p:cNvPr id="227" name="Oval 118">
            <a:extLst>
              <a:ext uri="{FF2B5EF4-FFF2-40B4-BE49-F238E27FC236}">
                <a16:creationId xmlns:a16="http://schemas.microsoft.com/office/drawing/2014/main" id="{0AD4C6A3-8C21-9649-A6C1-A8FCBD8631AE}"/>
              </a:ext>
            </a:extLst>
          </p:cNvPr>
          <p:cNvSpPr/>
          <p:nvPr/>
        </p:nvSpPr>
        <p:spPr>
          <a:xfrm>
            <a:off x="2116809" y="1789472"/>
            <a:ext cx="1629346" cy="1629346"/>
          </a:xfrm>
          <a:prstGeom prst="ellipse">
            <a:avLst/>
          </a:prstGeom>
          <a:solidFill>
            <a:srgbClr val="07BEBE"/>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Open Sans"/>
            </a:endParaRPr>
          </a:p>
        </p:txBody>
      </p:sp>
      <p:sp>
        <p:nvSpPr>
          <p:cNvPr id="228" name="TextBox 119">
            <a:extLst>
              <a:ext uri="{FF2B5EF4-FFF2-40B4-BE49-F238E27FC236}">
                <a16:creationId xmlns:a16="http://schemas.microsoft.com/office/drawing/2014/main" id="{DE51738F-352C-1D41-8BE5-4970457F9999}"/>
              </a:ext>
            </a:extLst>
          </p:cNvPr>
          <p:cNvSpPr txBox="1"/>
          <p:nvPr/>
        </p:nvSpPr>
        <p:spPr>
          <a:xfrm>
            <a:off x="2339721" y="2107521"/>
            <a:ext cx="12312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Heiti SC Medium" pitchFamily="2" charset="-128"/>
                <a:ea typeface="Heiti SC Medium" pitchFamily="2" charset="-128"/>
              </a:rPr>
              <a:t>营销</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Heiti SC Medium" pitchFamily="2" charset="-128"/>
                <a:ea typeface="Heiti SC Medium" pitchFamily="2" charset="-128"/>
              </a:rPr>
              <a:t>玩法</a:t>
            </a:r>
          </a:p>
        </p:txBody>
      </p:sp>
      <p:sp>
        <p:nvSpPr>
          <p:cNvPr id="229" name="Oval 122">
            <a:extLst>
              <a:ext uri="{FF2B5EF4-FFF2-40B4-BE49-F238E27FC236}">
                <a16:creationId xmlns:a16="http://schemas.microsoft.com/office/drawing/2014/main" id="{F99DC39B-C273-4145-9CE7-0D3AAF803F1F}"/>
              </a:ext>
            </a:extLst>
          </p:cNvPr>
          <p:cNvSpPr/>
          <p:nvPr/>
        </p:nvSpPr>
        <p:spPr>
          <a:xfrm>
            <a:off x="8546947" y="1789472"/>
            <a:ext cx="1629346" cy="1629346"/>
          </a:xfrm>
          <a:prstGeom prst="ellipse">
            <a:avLst/>
          </a:prstGeom>
          <a:solidFill>
            <a:srgbClr val="1690FF"/>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Open Sans"/>
            </a:endParaRPr>
          </a:p>
        </p:txBody>
      </p:sp>
      <p:sp>
        <p:nvSpPr>
          <p:cNvPr id="230" name="TextBox 119">
            <a:extLst>
              <a:ext uri="{FF2B5EF4-FFF2-40B4-BE49-F238E27FC236}">
                <a16:creationId xmlns:a16="http://schemas.microsoft.com/office/drawing/2014/main" id="{1DBDDB7B-9BAA-B94C-9E84-37F699562ED7}"/>
              </a:ext>
            </a:extLst>
          </p:cNvPr>
          <p:cNvSpPr txBox="1"/>
          <p:nvPr/>
        </p:nvSpPr>
        <p:spPr>
          <a:xfrm>
            <a:off x="8690355" y="2107521"/>
            <a:ext cx="139092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Heiti SC Medium" pitchFamily="2" charset="-128"/>
                <a:ea typeface="Heiti SC Medium" pitchFamily="2" charset="-128"/>
              </a:rPr>
              <a:t>营销</a:t>
            </a: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200" b="1" i="0" u="none" strike="noStrike" kern="1200" cap="none" spc="0" normalizeH="0" baseline="0" noProof="0" dirty="0">
                <a:ln>
                  <a:noFill/>
                </a:ln>
                <a:solidFill>
                  <a:prstClr val="white"/>
                </a:solidFill>
                <a:effectLst/>
                <a:uLnTx/>
                <a:uFillTx/>
                <a:latin typeface="Heiti SC Medium" pitchFamily="2" charset="-128"/>
                <a:ea typeface="Heiti SC Medium" pitchFamily="2" charset="-128"/>
              </a:rPr>
              <a:t>统计</a:t>
            </a:r>
          </a:p>
        </p:txBody>
      </p:sp>
    </p:spTree>
    <p:extLst>
      <p:ext uri="{BB962C8B-B14F-4D97-AF65-F5344CB8AC3E}">
        <p14:creationId xmlns:p14="http://schemas.microsoft.com/office/powerpoint/2010/main" val="428593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7"/>
                                        </p:tgtEl>
                                        <p:attrNameLst>
                                          <p:attrName>style.visibility</p:attrName>
                                        </p:attrNameLst>
                                      </p:cBhvr>
                                      <p:to>
                                        <p:strVal val="visible"/>
                                      </p:to>
                                    </p:set>
                                    <p:anim calcmode="lin" valueType="num">
                                      <p:cBhvr additive="base">
                                        <p:cTn id="7" dur="500" fill="hold"/>
                                        <p:tgtEl>
                                          <p:spTgt spid="167"/>
                                        </p:tgtEl>
                                        <p:attrNameLst>
                                          <p:attrName>ppt_x</p:attrName>
                                        </p:attrNameLst>
                                      </p:cBhvr>
                                      <p:tavLst>
                                        <p:tav tm="0">
                                          <p:val>
                                            <p:strVal val="0-#ppt_w/2"/>
                                          </p:val>
                                        </p:tav>
                                        <p:tav tm="100000">
                                          <p:val>
                                            <p:strVal val="#ppt_x"/>
                                          </p:val>
                                        </p:tav>
                                      </p:tavLst>
                                    </p:anim>
                                    <p:anim calcmode="lin" valueType="num">
                                      <p:cBhvr additive="base">
                                        <p:cTn id="8" dur="500" fill="hold"/>
                                        <p:tgtEl>
                                          <p:spTgt spid="16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1+#ppt_w/2"/>
                                          </p:val>
                                        </p:tav>
                                        <p:tav tm="100000">
                                          <p:val>
                                            <p:strVal val="#ppt_x"/>
                                          </p:val>
                                        </p:tav>
                                      </p:tavLst>
                                    </p:anim>
                                    <p:anim calcmode="lin" valueType="num">
                                      <p:cBhvr additive="base">
                                        <p:cTn id="12" dur="500" fill="hold"/>
                                        <p:tgtEl>
                                          <p:spTgt spid="1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2ADD7E5-45B1-8C48-BDAF-18280BF8EF6E}"/>
              </a:ext>
            </a:extLst>
          </p:cNvPr>
          <p:cNvSpPr/>
          <p:nvPr/>
        </p:nvSpPr>
        <p:spPr>
          <a:xfrm>
            <a:off x="-204545" y="258467"/>
            <a:ext cx="12580771" cy="6941114"/>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7" name="组合 26">
            <a:extLst>
              <a:ext uri="{FF2B5EF4-FFF2-40B4-BE49-F238E27FC236}">
                <a16:creationId xmlns:a16="http://schemas.microsoft.com/office/drawing/2014/main" id="{0AF0983A-05AD-7148-994B-1E486908EA89}"/>
              </a:ext>
            </a:extLst>
          </p:cNvPr>
          <p:cNvGrpSpPr/>
          <p:nvPr/>
        </p:nvGrpSpPr>
        <p:grpSpPr>
          <a:xfrm>
            <a:off x="1737024" y="1853317"/>
            <a:ext cx="2643418" cy="2643418"/>
            <a:chOff x="664523" y="300767"/>
            <a:chExt cx="3035689" cy="3035689"/>
          </a:xfrm>
        </p:grpSpPr>
        <p:sp>
          <p:nvSpPr>
            <p:cNvPr id="28" name="椭圆 27">
              <a:extLst>
                <a:ext uri="{FF2B5EF4-FFF2-40B4-BE49-F238E27FC236}">
                  <a16:creationId xmlns:a16="http://schemas.microsoft.com/office/drawing/2014/main" id="{4EE82B9E-5E58-4E47-9F92-5CB045BDCA93}"/>
                </a:ext>
              </a:extLst>
            </p:cNvPr>
            <p:cNvSpPr/>
            <p:nvPr/>
          </p:nvSpPr>
          <p:spPr>
            <a:xfrm>
              <a:off x="664523" y="300767"/>
              <a:ext cx="3035689" cy="3035689"/>
            </a:xfrm>
            <a:prstGeom prst="ellipse">
              <a:avLst/>
            </a:prstGeom>
            <a:solidFill>
              <a:schemeClr val="bg1"/>
            </a:solidFill>
            <a:ln>
              <a:noFill/>
            </a:ln>
            <a:effectLst>
              <a:outerShdw blurRad="762000" dist="444500" dir="5400000" sx="95000" sy="95000" algn="tl" rotWithShape="0">
                <a:schemeClr val="tx1">
                  <a:lumMod val="65000"/>
                  <a:lumOff val="3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9" name="文本框 28">
              <a:extLst>
                <a:ext uri="{FF2B5EF4-FFF2-40B4-BE49-F238E27FC236}">
                  <a16:creationId xmlns:a16="http://schemas.microsoft.com/office/drawing/2014/main" id="{E10412F1-43E9-6B48-8224-3BAE36994684}"/>
                </a:ext>
              </a:extLst>
            </p:cNvPr>
            <p:cNvSpPr txBox="1"/>
            <p:nvPr/>
          </p:nvSpPr>
          <p:spPr>
            <a:xfrm>
              <a:off x="674453" y="1182403"/>
              <a:ext cx="3015830" cy="1060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PART/</a:t>
              </a:r>
              <a:r>
                <a:rPr kumimoji="0" lang="en-US" altLang="zh-CN" sz="54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01</a:t>
              </a:r>
              <a:endParaRPr kumimoji="0" lang="en-US" altLang="zh-CN" sz="66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endParaRPr>
            </a:p>
          </p:txBody>
        </p:sp>
      </p:grpSp>
      <p:sp>
        <p:nvSpPr>
          <p:cNvPr id="30" name="Text Placeholder 5">
            <a:extLst>
              <a:ext uri="{FF2B5EF4-FFF2-40B4-BE49-F238E27FC236}">
                <a16:creationId xmlns:a16="http://schemas.microsoft.com/office/drawing/2014/main" id="{71771ACF-DD61-F749-8295-F76955DCD8BB}"/>
              </a:ext>
            </a:extLst>
          </p:cNvPr>
          <p:cNvSpPr txBox="1">
            <a:spLocks/>
          </p:cNvSpPr>
          <p:nvPr/>
        </p:nvSpPr>
        <p:spPr>
          <a:xfrm>
            <a:off x="4895907" y="3287875"/>
            <a:ext cx="4831059" cy="623014"/>
          </a:xfrm>
          <a:prstGeom prst="rect">
            <a:avLst/>
          </a:prstGeom>
        </p:spPr>
        <p:txBody>
          <a:bodyPr vert="horz" lIns="91440" tIns="45720" rIns="91440" bIns="45720" rtlCol="0">
            <a:noAutofit/>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生鲜行业中的常见痛点</a:t>
            </a:r>
          </a:p>
        </p:txBody>
      </p:sp>
      <p:sp>
        <p:nvSpPr>
          <p:cNvPr id="31" name="文本框 30">
            <a:extLst>
              <a:ext uri="{FF2B5EF4-FFF2-40B4-BE49-F238E27FC236}">
                <a16:creationId xmlns:a16="http://schemas.microsoft.com/office/drawing/2014/main" id="{F58CD776-5244-6E40-AA2C-BCD752E551BC}"/>
              </a:ext>
            </a:extLst>
          </p:cNvPr>
          <p:cNvSpPr txBox="1"/>
          <p:nvPr>
            <p:custDataLst>
              <p:tags r:id="rId1"/>
            </p:custDataLst>
          </p:nvPr>
        </p:nvSpPr>
        <p:spPr>
          <a:xfrm>
            <a:off x="4895908" y="2534088"/>
            <a:ext cx="5132001" cy="553998"/>
          </a:xfrm>
          <a:prstGeom prst="rect">
            <a:avLst/>
          </a:prstGeom>
          <a:noFill/>
          <a:effectLst>
            <a:glow rad="203200">
              <a:srgbClr val="FF0000">
                <a:alpha val="69000"/>
              </a:srgbClr>
            </a:glow>
          </a:effectLst>
        </p:spPr>
        <p:txBody>
          <a:bodyPr wrap="square" lIns="0" tIns="0" rIns="0" bIns="0" rtlCol="0">
            <a:spAutoFit/>
          </a:bodyPr>
          <a:lstStyle/>
          <a:p>
            <a:r>
              <a:rPr lang="zh-CN" altLang="en-US" sz="3600" b="1" dirty="0">
                <a:solidFill>
                  <a:srgbClr val="1985C4"/>
                </a:solidFill>
                <a:latin typeface="黑体" panose="02010609060101010101" pitchFamily="49" charset="-122"/>
                <a:ea typeface="黑体" panose="02010609060101010101" pitchFamily="49" charset="-122"/>
              </a:rPr>
              <a:t>生鲜行业痛点</a:t>
            </a:r>
          </a:p>
        </p:txBody>
      </p:sp>
    </p:spTree>
    <p:extLst>
      <p:ext uri="{BB962C8B-B14F-4D97-AF65-F5344CB8AC3E}">
        <p14:creationId xmlns:p14="http://schemas.microsoft.com/office/powerpoint/2010/main" val="320238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500" fill="hold"/>
                                        <p:tgtEl>
                                          <p:spTgt spid="31"/>
                                        </p:tgtEl>
                                        <p:attrNameLst>
                                          <p:attrName>ppt_x</p:attrName>
                                        </p:attrNameLst>
                                      </p:cBhvr>
                                      <p:tavLst>
                                        <p:tav tm="0">
                                          <p:val>
                                            <p:strVal val="#ppt_x"/>
                                          </p:val>
                                        </p:tav>
                                        <p:tav tm="100000">
                                          <p:val>
                                            <p:strVal val="#ppt_x"/>
                                          </p:val>
                                        </p:tav>
                                      </p:tavLst>
                                    </p:anim>
                                    <p:anim calcmode="lin" valueType="num">
                                      <p:cBhvr additive="base">
                                        <p:cTn id="14" dur="1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全闭环运营的营销服务</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5" name="TextBox 116">
            <a:extLst>
              <a:ext uri="{FF2B5EF4-FFF2-40B4-BE49-F238E27FC236}">
                <a16:creationId xmlns:a16="http://schemas.microsoft.com/office/drawing/2014/main" id="{A142F081-793B-9246-B4AF-4492F37938F8}"/>
              </a:ext>
            </a:extLst>
          </p:cNvPr>
          <p:cNvSpPr txBox="1"/>
          <p:nvPr/>
        </p:nvSpPr>
        <p:spPr>
          <a:xfrm>
            <a:off x="1596000" y="1330776"/>
            <a:ext cx="9000000" cy="1134541"/>
          </a:xfrm>
          <a:prstGeom prst="rect">
            <a:avLst/>
          </a:prstGeom>
        </p:spPr>
        <p:txBody>
          <a:bodyPr wrap="square">
            <a:spAutoFit/>
          </a:bodyPr>
          <a:lstStyle>
            <a:defPPr>
              <a:defRPr lang="zh-CN"/>
            </a:defPPr>
            <a:lvl1pPr>
              <a:lnSpc>
                <a:spcPct val="125000"/>
              </a:lnSpc>
              <a:defRPr sz="1400">
                <a:solidFill>
                  <a:schemeClr val="bg1"/>
                </a:solidFill>
                <a:latin typeface="思源黑体 Light" panose="020B0300000000000000" pitchFamily="34" charset="-122"/>
                <a:ea typeface="思源黑体 Light" panose="020B0300000000000000" pitchFamily="34" charset="-122"/>
              </a:defRPr>
            </a:lvl1pPr>
          </a:lstStyle>
          <a:p>
            <a:pPr algn="ctr">
              <a:lnSpc>
                <a:spcPct val="130000"/>
              </a:lnSpc>
            </a:pPr>
            <a:r>
              <a:rPr lang="zh-CN" altLang="en-US" sz="1800" dirty="0">
                <a:solidFill>
                  <a:schemeClr val="tx1"/>
                </a:solidFill>
                <a:latin typeface="微软雅黑" panose="020B0503020204020204" pitchFamily="34" charset="-122"/>
                <a:ea typeface="黑体" panose="02010609060101010101" pitchFamily="49" charset="-122"/>
                <a:cs typeface="Levenim MT" pitchFamily="2" charset="-79"/>
                <a:sym typeface="+mn-ea"/>
              </a:rPr>
              <a:t>开卡自动派券、消费自动阶梯派券、多渠道核券，搭配多种形式的营销方案【场景营销、优惠券、权益卡、计次卡、预付卡】，唤醒沉睡客户，自动裂变拉新，自动发送活动报告，让多域营销能力发挥最大效用。</a:t>
            </a:r>
          </a:p>
        </p:txBody>
      </p:sp>
      <p:sp>
        <p:nvSpPr>
          <p:cNvPr id="7" name="椭圆 6">
            <a:extLst>
              <a:ext uri="{FF2B5EF4-FFF2-40B4-BE49-F238E27FC236}">
                <a16:creationId xmlns:a16="http://schemas.microsoft.com/office/drawing/2014/main" id="{729EC097-DB2A-804B-A263-188D92A85241}"/>
              </a:ext>
            </a:extLst>
          </p:cNvPr>
          <p:cNvSpPr/>
          <p:nvPr/>
        </p:nvSpPr>
        <p:spPr>
          <a:xfrm>
            <a:off x="2638680" y="296570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椭圆 7">
            <a:extLst>
              <a:ext uri="{FF2B5EF4-FFF2-40B4-BE49-F238E27FC236}">
                <a16:creationId xmlns:a16="http://schemas.microsoft.com/office/drawing/2014/main" id="{382E42D1-D342-8A45-839C-9FE8CA1145CE}"/>
              </a:ext>
            </a:extLst>
          </p:cNvPr>
          <p:cNvSpPr/>
          <p:nvPr/>
        </p:nvSpPr>
        <p:spPr>
          <a:xfrm>
            <a:off x="4565693" y="296570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9" name="椭圆 8">
            <a:extLst>
              <a:ext uri="{FF2B5EF4-FFF2-40B4-BE49-F238E27FC236}">
                <a16:creationId xmlns:a16="http://schemas.microsoft.com/office/drawing/2014/main" id="{29898C3F-73F9-134C-A7B6-514776C28D7F}"/>
              </a:ext>
            </a:extLst>
          </p:cNvPr>
          <p:cNvSpPr/>
          <p:nvPr/>
        </p:nvSpPr>
        <p:spPr>
          <a:xfrm>
            <a:off x="6492706" y="296570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椭圆 9">
            <a:extLst>
              <a:ext uri="{FF2B5EF4-FFF2-40B4-BE49-F238E27FC236}">
                <a16:creationId xmlns:a16="http://schemas.microsoft.com/office/drawing/2014/main" id="{9D6A14BC-0202-EB42-83A1-527BE7ADB098}"/>
              </a:ext>
            </a:extLst>
          </p:cNvPr>
          <p:cNvSpPr/>
          <p:nvPr/>
        </p:nvSpPr>
        <p:spPr>
          <a:xfrm>
            <a:off x="8419720" y="296570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文本框 10">
            <a:extLst>
              <a:ext uri="{FF2B5EF4-FFF2-40B4-BE49-F238E27FC236}">
                <a16:creationId xmlns:a16="http://schemas.microsoft.com/office/drawing/2014/main" id="{B51910AA-06A7-AA49-9DAB-1EE2DF910BA0}"/>
              </a:ext>
            </a:extLst>
          </p:cNvPr>
          <p:cNvSpPr txBox="1"/>
          <p:nvPr/>
        </p:nvSpPr>
        <p:spPr>
          <a:xfrm>
            <a:off x="2299914" y="380519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进店自动开卡</a:t>
            </a:r>
          </a:p>
        </p:txBody>
      </p:sp>
      <p:sp>
        <p:nvSpPr>
          <p:cNvPr id="12" name="文本框 11">
            <a:extLst>
              <a:ext uri="{FF2B5EF4-FFF2-40B4-BE49-F238E27FC236}">
                <a16:creationId xmlns:a16="http://schemas.microsoft.com/office/drawing/2014/main" id="{8CE2D067-9BAB-154C-AF07-10DA922E98A1}"/>
              </a:ext>
            </a:extLst>
          </p:cNvPr>
          <p:cNvSpPr txBox="1"/>
          <p:nvPr/>
        </p:nvSpPr>
        <p:spPr>
          <a:xfrm>
            <a:off x="4226927" y="380519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开卡自动派券</a:t>
            </a:r>
          </a:p>
        </p:txBody>
      </p:sp>
      <p:sp>
        <p:nvSpPr>
          <p:cNvPr id="13" name="文本框 12">
            <a:extLst>
              <a:ext uri="{FF2B5EF4-FFF2-40B4-BE49-F238E27FC236}">
                <a16:creationId xmlns:a16="http://schemas.microsoft.com/office/drawing/2014/main" id="{BF71B3B2-F068-E74A-8030-5BA397E08828}"/>
              </a:ext>
            </a:extLst>
          </p:cNvPr>
          <p:cNvSpPr txBox="1"/>
          <p:nvPr/>
        </p:nvSpPr>
        <p:spPr>
          <a:xfrm>
            <a:off x="6153940" y="380519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会员消费核券</a:t>
            </a:r>
          </a:p>
        </p:txBody>
      </p:sp>
      <p:sp>
        <p:nvSpPr>
          <p:cNvPr id="14" name="文本框 13">
            <a:extLst>
              <a:ext uri="{FF2B5EF4-FFF2-40B4-BE49-F238E27FC236}">
                <a16:creationId xmlns:a16="http://schemas.microsoft.com/office/drawing/2014/main" id="{48BBE965-3AF3-4642-B0B4-45D44C0B8445}"/>
              </a:ext>
            </a:extLst>
          </p:cNvPr>
          <p:cNvSpPr txBox="1"/>
          <p:nvPr/>
        </p:nvSpPr>
        <p:spPr>
          <a:xfrm>
            <a:off x="8080954" y="380519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自动阶梯派券</a:t>
            </a:r>
          </a:p>
        </p:txBody>
      </p:sp>
      <p:sp>
        <p:nvSpPr>
          <p:cNvPr id="15" name="椭圆 14">
            <a:extLst>
              <a:ext uri="{FF2B5EF4-FFF2-40B4-BE49-F238E27FC236}">
                <a16:creationId xmlns:a16="http://schemas.microsoft.com/office/drawing/2014/main" id="{26329B01-5C21-AC4E-9741-6C3BE65B08FB}"/>
              </a:ext>
            </a:extLst>
          </p:cNvPr>
          <p:cNvSpPr/>
          <p:nvPr/>
        </p:nvSpPr>
        <p:spPr>
          <a:xfrm>
            <a:off x="2638680" y="497738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椭圆 15">
            <a:extLst>
              <a:ext uri="{FF2B5EF4-FFF2-40B4-BE49-F238E27FC236}">
                <a16:creationId xmlns:a16="http://schemas.microsoft.com/office/drawing/2014/main" id="{1FC0B9DC-1E66-C047-86AA-70B9AD775604}"/>
              </a:ext>
            </a:extLst>
          </p:cNvPr>
          <p:cNvSpPr/>
          <p:nvPr/>
        </p:nvSpPr>
        <p:spPr>
          <a:xfrm>
            <a:off x="4565693" y="497738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a:extLst>
              <a:ext uri="{FF2B5EF4-FFF2-40B4-BE49-F238E27FC236}">
                <a16:creationId xmlns:a16="http://schemas.microsoft.com/office/drawing/2014/main" id="{A2E30C4F-8D93-F746-98E7-97E192707025}"/>
              </a:ext>
            </a:extLst>
          </p:cNvPr>
          <p:cNvSpPr/>
          <p:nvPr/>
        </p:nvSpPr>
        <p:spPr>
          <a:xfrm>
            <a:off x="6492706" y="497738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a:extLst>
              <a:ext uri="{FF2B5EF4-FFF2-40B4-BE49-F238E27FC236}">
                <a16:creationId xmlns:a16="http://schemas.microsoft.com/office/drawing/2014/main" id="{82DC2D74-F87F-DE43-BCB4-595480BC7DF6}"/>
              </a:ext>
            </a:extLst>
          </p:cNvPr>
          <p:cNvSpPr/>
          <p:nvPr/>
        </p:nvSpPr>
        <p:spPr>
          <a:xfrm>
            <a:off x="8419720" y="4977381"/>
            <a:ext cx="738240" cy="738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文本框 18">
            <a:extLst>
              <a:ext uri="{FF2B5EF4-FFF2-40B4-BE49-F238E27FC236}">
                <a16:creationId xmlns:a16="http://schemas.microsoft.com/office/drawing/2014/main" id="{6DE8BCAF-39EA-9347-8A76-89B9CA5CD332}"/>
              </a:ext>
            </a:extLst>
          </p:cNvPr>
          <p:cNvSpPr txBox="1"/>
          <p:nvPr/>
        </p:nvSpPr>
        <p:spPr>
          <a:xfrm>
            <a:off x="2299914" y="581687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活动分析报告</a:t>
            </a:r>
          </a:p>
        </p:txBody>
      </p:sp>
      <p:sp>
        <p:nvSpPr>
          <p:cNvPr id="20" name="文本框 19">
            <a:extLst>
              <a:ext uri="{FF2B5EF4-FFF2-40B4-BE49-F238E27FC236}">
                <a16:creationId xmlns:a16="http://schemas.microsoft.com/office/drawing/2014/main" id="{690DEB32-11DA-4346-9D57-2104A7DADB4A}"/>
              </a:ext>
            </a:extLst>
          </p:cNvPr>
          <p:cNvSpPr txBox="1"/>
          <p:nvPr/>
        </p:nvSpPr>
        <p:spPr>
          <a:xfrm>
            <a:off x="4226927" y="581687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自动裂变拉新</a:t>
            </a:r>
          </a:p>
        </p:txBody>
      </p:sp>
      <p:sp>
        <p:nvSpPr>
          <p:cNvPr id="21" name="文本框 20">
            <a:extLst>
              <a:ext uri="{FF2B5EF4-FFF2-40B4-BE49-F238E27FC236}">
                <a16:creationId xmlns:a16="http://schemas.microsoft.com/office/drawing/2014/main" id="{56110C25-D0E6-C045-AC91-7991FE12266C}"/>
              </a:ext>
            </a:extLst>
          </p:cNvPr>
          <p:cNvSpPr txBox="1"/>
          <p:nvPr/>
        </p:nvSpPr>
        <p:spPr>
          <a:xfrm>
            <a:off x="6153940" y="581687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唤醒沉睡顾客</a:t>
            </a:r>
          </a:p>
        </p:txBody>
      </p:sp>
      <p:sp>
        <p:nvSpPr>
          <p:cNvPr id="22" name="文本框 21">
            <a:extLst>
              <a:ext uri="{FF2B5EF4-FFF2-40B4-BE49-F238E27FC236}">
                <a16:creationId xmlns:a16="http://schemas.microsoft.com/office/drawing/2014/main" id="{BFB5AB1C-53A4-1242-985A-4C5EE9B37891}"/>
              </a:ext>
            </a:extLst>
          </p:cNvPr>
          <p:cNvSpPr txBox="1"/>
          <p:nvPr/>
        </p:nvSpPr>
        <p:spPr>
          <a:xfrm>
            <a:off x="8080954" y="5816870"/>
            <a:ext cx="1415772"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Medium" pitchFamily="2" charset="-128"/>
                <a:ea typeface="Heiti SC Medium" pitchFamily="2" charset="-128"/>
              </a:rPr>
              <a:t>自动客群维护</a:t>
            </a:r>
          </a:p>
        </p:txBody>
      </p:sp>
      <p:pic>
        <p:nvPicPr>
          <p:cNvPr id="23" name="图形 22">
            <a:extLst>
              <a:ext uri="{FF2B5EF4-FFF2-40B4-BE49-F238E27FC236}">
                <a16:creationId xmlns:a16="http://schemas.microsoft.com/office/drawing/2014/main" id="{99DFBA28-2034-D24D-987A-541944E4DB7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3844" y="3122876"/>
            <a:ext cx="576310" cy="576310"/>
          </a:xfrm>
          <a:prstGeom prst="rect">
            <a:avLst/>
          </a:prstGeom>
        </p:spPr>
      </p:pic>
      <p:pic>
        <p:nvPicPr>
          <p:cNvPr id="24" name="图形 23">
            <a:extLst>
              <a:ext uri="{FF2B5EF4-FFF2-40B4-BE49-F238E27FC236}">
                <a16:creationId xmlns:a16="http://schemas.microsoft.com/office/drawing/2014/main" id="{6E4A2C13-3F73-2944-A60F-E9702D42211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04724" y="3122876"/>
            <a:ext cx="576310" cy="576310"/>
          </a:xfrm>
          <a:prstGeom prst="rect">
            <a:avLst/>
          </a:prstGeom>
        </p:spPr>
      </p:pic>
      <p:pic>
        <p:nvPicPr>
          <p:cNvPr id="26" name="图形 25">
            <a:extLst>
              <a:ext uri="{FF2B5EF4-FFF2-40B4-BE49-F238E27FC236}">
                <a16:creationId xmlns:a16="http://schemas.microsoft.com/office/drawing/2014/main" id="{D297E4D9-03EA-8649-AA24-13467C35F6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35124" y="3122876"/>
            <a:ext cx="576310" cy="576310"/>
          </a:xfrm>
          <a:prstGeom prst="rect">
            <a:avLst/>
          </a:prstGeom>
        </p:spPr>
      </p:pic>
      <p:pic>
        <p:nvPicPr>
          <p:cNvPr id="27" name="图形 26">
            <a:extLst>
              <a:ext uri="{FF2B5EF4-FFF2-40B4-BE49-F238E27FC236}">
                <a16:creationId xmlns:a16="http://schemas.microsoft.com/office/drawing/2014/main" id="{AEED529B-9B13-DC46-99CD-22697D9FC5B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8510484" y="4270955"/>
            <a:ext cx="576310" cy="576310"/>
          </a:xfrm>
          <a:prstGeom prst="rect">
            <a:avLst/>
          </a:prstGeom>
        </p:spPr>
      </p:pic>
      <p:pic>
        <p:nvPicPr>
          <p:cNvPr id="28" name="图形 27">
            <a:extLst>
              <a:ext uri="{FF2B5EF4-FFF2-40B4-BE49-F238E27FC236}">
                <a16:creationId xmlns:a16="http://schemas.microsoft.com/office/drawing/2014/main" id="{FB21D06C-31F3-C44A-8296-E20DED8B4AC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3643844" y="5104076"/>
            <a:ext cx="576310" cy="576310"/>
          </a:xfrm>
          <a:prstGeom prst="rect">
            <a:avLst/>
          </a:prstGeom>
        </p:spPr>
      </p:pic>
      <p:pic>
        <p:nvPicPr>
          <p:cNvPr id="29" name="图形 28">
            <a:extLst>
              <a:ext uri="{FF2B5EF4-FFF2-40B4-BE49-F238E27FC236}">
                <a16:creationId xmlns:a16="http://schemas.microsoft.com/office/drawing/2014/main" id="{504ABA17-5D3B-6545-B99C-E3BCBB0FF2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5604724" y="5104076"/>
            <a:ext cx="576310" cy="576310"/>
          </a:xfrm>
          <a:prstGeom prst="rect">
            <a:avLst/>
          </a:prstGeom>
        </p:spPr>
      </p:pic>
      <p:pic>
        <p:nvPicPr>
          <p:cNvPr id="30" name="图形 29">
            <a:extLst>
              <a:ext uri="{FF2B5EF4-FFF2-40B4-BE49-F238E27FC236}">
                <a16:creationId xmlns:a16="http://schemas.microsoft.com/office/drawing/2014/main" id="{9737C0B4-E7DB-8C4E-B842-0E70826754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7535124" y="5104076"/>
            <a:ext cx="576310" cy="576310"/>
          </a:xfrm>
          <a:prstGeom prst="rect">
            <a:avLst/>
          </a:prstGeom>
        </p:spPr>
      </p:pic>
      <p:pic>
        <p:nvPicPr>
          <p:cNvPr id="31" name="图形 30">
            <a:extLst>
              <a:ext uri="{FF2B5EF4-FFF2-40B4-BE49-F238E27FC236}">
                <a16:creationId xmlns:a16="http://schemas.microsoft.com/office/drawing/2014/main" id="{7C0A0BA6-B86B-5841-B807-CA8826AAAD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flipH="1" flipV="1">
            <a:off x="4680164" y="4270955"/>
            <a:ext cx="576310" cy="576310"/>
          </a:xfrm>
          <a:prstGeom prst="rect">
            <a:avLst/>
          </a:prstGeom>
        </p:spPr>
      </p:pic>
      <p:pic>
        <p:nvPicPr>
          <p:cNvPr id="32" name="图形 31">
            <a:extLst>
              <a:ext uri="{FF2B5EF4-FFF2-40B4-BE49-F238E27FC236}">
                <a16:creationId xmlns:a16="http://schemas.microsoft.com/office/drawing/2014/main" id="{A111DC24-99A2-7543-B57E-EEE4DB75772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08729" y="3155596"/>
            <a:ext cx="477933" cy="358450"/>
          </a:xfrm>
          <a:prstGeom prst="rect">
            <a:avLst/>
          </a:prstGeom>
        </p:spPr>
      </p:pic>
      <p:pic>
        <p:nvPicPr>
          <p:cNvPr id="33" name="图形 32">
            <a:extLst>
              <a:ext uri="{FF2B5EF4-FFF2-40B4-BE49-F238E27FC236}">
                <a16:creationId xmlns:a16="http://schemas.microsoft.com/office/drawing/2014/main" id="{B03E766B-973B-1D4D-B257-4280CBCD60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80164" y="3075047"/>
            <a:ext cx="520795" cy="520795"/>
          </a:xfrm>
          <a:prstGeom prst="rect">
            <a:avLst/>
          </a:prstGeom>
        </p:spPr>
      </p:pic>
      <p:pic>
        <p:nvPicPr>
          <p:cNvPr id="34" name="图形 33">
            <a:extLst>
              <a:ext uri="{FF2B5EF4-FFF2-40B4-BE49-F238E27FC236}">
                <a16:creationId xmlns:a16="http://schemas.microsoft.com/office/drawing/2014/main" id="{B50CCD7A-00B9-914C-80EB-59DA9938753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553449" y="3120474"/>
            <a:ext cx="454465" cy="454465"/>
          </a:xfrm>
          <a:prstGeom prst="rect">
            <a:avLst/>
          </a:prstGeom>
        </p:spPr>
      </p:pic>
      <p:pic>
        <p:nvPicPr>
          <p:cNvPr id="35" name="图形 34">
            <a:extLst>
              <a:ext uri="{FF2B5EF4-FFF2-40B4-BE49-F238E27FC236}">
                <a16:creationId xmlns:a16="http://schemas.microsoft.com/office/drawing/2014/main" id="{6AD1BC38-54DF-5B48-BA42-97011C460585}"/>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19113" t="10424" r="14088" b="13756"/>
          <a:stretch/>
        </p:blipFill>
        <p:spPr>
          <a:xfrm>
            <a:off x="6673070" y="3120573"/>
            <a:ext cx="377512" cy="428496"/>
          </a:xfrm>
          <a:prstGeom prst="rect">
            <a:avLst/>
          </a:prstGeom>
        </p:spPr>
      </p:pic>
      <p:pic>
        <p:nvPicPr>
          <p:cNvPr id="36" name="图形 35">
            <a:extLst>
              <a:ext uri="{FF2B5EF4-FFF2-40B4-BE49-F238E27FC236}">
                <a16:creationId xmlns:a16="http://schemas.microsoft.com/office/drawing/2014/main" id="{AB548E44-4DB0-234A-AB08-2F9DD06051E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50797" y="5016617"/>
            <a:ext cx="659768" cy="659768"/>
          </a:xfrm>
          <a:prstGeom prst="rect">
            <a:avLst/>
          </a:prstGeom>
        </p:spPr>
      </p:pic>
      <p:pic>
        <p:nvPicPr>
          <p:cNvPr id="37" name="图形 36">
            <a:extLst>
              <a:ext uri="{FF2B5EF4-FFF2-40B4-BE49-F238E27FC236}">
                <a16:creationId xmlns:a16="http://schemas.microsoft.com/office/drawing/2014/main" id="{2A184D93-BD1C-A04B-ADDA-E22B0F726E6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73070" y="5151030"/>
            <a:ext cx="427899" cy="391371"/>
          </a:xfrm>
          <a:prstGeom prst="rect">
            <a:avLst/>
          </a:prstGeom>
        </p:spPr>
      </p:pic>
      <p:pic>
        <p:nvPicPr>
          <p:cNvPr id="38" name="图形 37">
            <a:extLst>
              <a:ext uri="{FF2B5EF4-FFF2-40B4-BE49-F238E27FC236}">
                <a16:creationId xmlns:a16="http://schemas.microsoft.com/office/drawing/2014/main" id="{7C467CFB-51FA-0843-A81B-12FC305571E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98562" y="5137483"/>
            <a:ext cx="409195" cy="409195"/>
          </a:xfrm>
          <a:prstGeom prst="rect">
            <a:avLst/>
          </a:prstGeom>
        </p:spPr>
      </p:pic>
      <p:pic>
        <p:nvPicPr>
          <p:cNvPr id="39" name="图形 38">
            <a:extLst>
              <a:ext uri="{FF2B5EF4-FFF2-40B4-BE49-F238E27FC236}">
                <a16:creationId xmlns:a16="http://schemas.microsoft.com/office/drawing/2014/main" id="{18DD777B-C535-8349-9CD3-3A04893347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826508" y="5177012"/>
            <a:ext cx="362584" cy="362584"/>
          </a:xfrm>
          <a:prstGeom prst="rect">
            <a:avLst/>
          </a:prstGeom>
        </p:spPr>
      </p:pic>
    </p:spTree>
    <p:extLst>
      <p:ext uri="{BB962C8B-B14F-4D97-AF65-F5344CB8AC3E}">
        <p14:creationId xmlns:p14="http://schemas.microsoft.com/office/powerpoint/2010/main" val="12276185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营销能力升级</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4" name="矩形 3">
            <a:extLst>
              <a:ext uri="{FF2B5EF4-FFF2-40B4-BE49-F238E27FC236}">
                <a16:creationId xmlns:a16="http://schemas.microsoft.com/office/drawing/2014/main" id="{EFB98AA4-7765-BB4C-9B44-2D2DCA981F02}"/>
              </a:ext>
            </a:extLst>
          </p:cNvPr>
          <p:cNvSpPr/>
          <p:nvPr/>
        </p:nvSpPr>
        <p:spPr>
          <a:xfrm>
            <a:off x="598174" y="1757680"/>
            <a:ext cx="5030711" cy="515414"/>
          </a:xfrm>
          <a:prstGeom prst="rect">
            <a:avLst/>
          </a:prstGeom>
          <a:solidFill>
            <a:srgbClr val="12A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6A4CB220-5BAA-4E41-AAE0-932D0FAD4503}"/>
              </a:ext>
            </a:extLst>
          </p:cNvPr>
          <p:cNvSpPr txBox="1"/>
          <p:nvPr/>
        </p:nvSpPr>
        <p:spPr>
          <a:xfrm>
            <a:off x="1377028" y="1849120"/>
            <a:ext cx="3473002" cy="369332"/>
          </a:xfrm>
          <a:prstGeom prst="rect">
            <a:avLst/>
          </a:prstGeom>
          <a:noFill/>
        </p:spPr>
        <p:txBody>
          <a:bodyPr wrap="none" rtlCol="0">
            <a:spAutoFit/>
          </a:bodyPr>
          <a:lstStyle/>
          <a:p>
            <a:pPr algn="ctr"/>
            <a:r>
              <a:rPr kumimoji="1" lang="zh-CN" altLang="en-US" dirty="0">
                <a:solidFill>
                  <a:schemeClr val="bg1"/>
                </a:solidFill>
                <a:latin typeface="Heiti SC Medium" pitchFamily="2" charset="-128"/>
                <a:ea typeface="Heiti SC Medium" pitchFamily="2" charset="-128"/>
              </a:rPr>
              <a:t>裂变营销 </a:t>
            </a:r>
            <a:r>
              <a:rPr kumimoji="1" lang="en-US" altLang="zh-CN" dirty="0">
                <a:solidFill>
                  <a:schemeClr val="bg1"/>
                </a:solidFill>
                <a:latin typeface="Heiti SC Medium" pitchFamily="2" charset="-128"/>
                <a:ea typeface="Heiti SC Medium" pitchFamily="2" charset="-128"/>
              </a:rPr>
              <a:t>|</a:t>
            </a:r>
            <a:r>
              <a:rPr kumimoji="1" lang="zh-CN" altLang="en-US" dirty="0">
                <a:solidFill>
                  <a:schemeClr val="bg1"/>
                </a:solidFill>
                <a:latin typeface="Heiti SC Medium" pitchFamily="2" charset="-128"/>
                <a:ea typeface="Heiti SC Medium" pitchFamily="2" charset="-128"/>
              </a:rPr>
              <a:t> 多渠道快熟发展新客</a:t>
            </a:r>
          </a:p>
        </p:txBody>
      </p:sp>
      <p:sp>
        <p:nvSpPr>
          <p:cNvPr id="6" name="文本框 5">
            <a:extLst>
              <a:ext uri="{FF2B5EF4-FFF2-40B4-BE49-F238E27FC236}">
                <a16:creationId xmlns:a16="http://schemas.microsoft.com/office/drawing/2014/main" id="{8A695A2E-4324-CD4C-B8EA-78FF74C17731}"/>
              </a:ext>
            </a:extLst>
          </p:cNvPr>
          <p:cNvSpPr txBox="1"/>
          <p:nvPr/>
        </p:nvSpPr>
        <p:spPr>
          <a:xfrm>
            <a:off x="909385"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进店有礼</a:t>
            </a:r>
          </a:p>
        </p:txBody>
      </p:sp>
      <p:sp>
        <p:nvSpPr>
          <p:cNvPr id="7" name="文本框 6">
            <a:extLst>
              <a:ext uri="{FF2B5EF4-FFF2-40B4-BE49-F238E27FC236}">
                <a16:creationId xmlns:a16="http://schemas.microsoft.com/office/drawing/2014/main" id="{BC16FC0D-1A07-4A4B-BBE8-255C4E29A5DF}"/>
              </a:ext>
            </a:extLst>
          </p:cNvPr>
          <p:cNvSpPr txBox="1"/>
          <p:nvPr/>
        </p:nvSpPr>
        <p:spPr>
          <a:xfrm>
            <a:off x="2110164"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开卡有礼</a:t>
            </a:r>
          </a:p>
        </p:txBody>
      </p:sp>
      <p:sp>
        <p:nvSpPr>
          <p:cNvPr id="8" name="文本框 7">
            <a:extLst>
              <a:ext uri="{FF2B5EF4-FFF2-40B4-BE49-F238E27FC236}">
                <a16:creationId xmlns:a16="http://schemas.microsoft.com/office/drawing/2014/main" id="{998BE00B-8008-1D47-AE53-9724417ADBFA}"/>
              </a:ext>
            </a:extLst>
          </p:cNvPr>
          <p:cNvSpPr txBox="1"/>
          <p:nvPr/>
        </p:nvSpPr>
        <p:spPr>
          <a:xfrm>
            <a:off x="3310943"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分享奖励</a:t>
            </a:r>
          </a:p>
        </p:txBody>
      </p:sp>
      <p:sp>
        <p:nvSpPr>
          <p:cNvPr id="9" name="文本框 8">
            <a:extLst>
              <a:ext uri="{FF2B5EF4-FFF2-40B4-BE49-F238E27FC236}">
                <a16:creationId xmlns:a16="http://schemas.microsoft.com/office/drawing/2014/main" id="{0435A4A5-172B-C747-A70F-503071ABE2DB}"/>
              </a:ext>
            </a:extLst>
          </p:cNvPr>
          <p:cNvSpPr txBox="1"/>
          <p:nvPr/>
        </p:nvSpPr>
        <p:spPr>
          <a:xfrm>
            <a:off x="4511722"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消费有礼</a:t>
            </a:r>
          </a:p>
        </p:txBody>
      </p:sp>
      <p:pic>
        <p:nvPicPr>
          <p:cNvPr id="10" name="图片 9">
            <a:extLst>
              <a:ext uri="{FF2B5EF4-FFF2-40B4-BE49-F238E27FC236}">
                <a16:creationId xmlns:a16="http://schemas.microsoft.com/office/drawing/2014/main" id="{F0DFD770-6D74-2A4C-B15F-C55318DC88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2401" y="2664133"/>
            <a:ext cx="126654" cy="119746"/>
          </a:xfrm>
          <a:prstGeom prst="rect">
            <a:avLst/>
          </a:prstGeom>
        </p:spPr>
      </p:pic>
      <p:pic>
        <p:nvPicPr>
          <p:cNvPr id="11" name="图片 10">
            <a:extLst>
              <a:ext uri="{FF2B5EF4-FFF2-40B4-BE49-F238E27FC236}">
                <a16:creationId xmlns:a16="http://schemas.microsoft.com/office/drawing/2014/main" id="{79F6DC6C-A009-9842-9940-28F2852D22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735" y="2664133"/>
            <a:ext cx="126654" cy="119746"/>
          </a:xfrm>
          <a:prstGeom prst="rect">
            <a:avLst/>
          </a:prstGeom>
        </p:spPr>
      </p:pic>
      <p:pic>
        <p:nvPicPr>
          <p:cNvPr id="12" name="图片 11">
            <a:extLst>
              <a:ext uri="{FF2B5EF4-FFF2-40B4-BE49-F238E27FC236}">
                <a16:creationId xmlns:a16="http://schemas.microsoft.com/office/drawing/2014/main" id="{755C2A6D-C7E9-C542-B347-424CC61184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87" y="2664133"/>
            <a:ext cx="126654" cy="119746"/>
          </a:xfrm>
          <a:prstGeom prst="rect">
            <a:avLst/>
          </a:prstGeom>
        </p:spPr>
      </p:pic>
      <p:pic>
        <p:nvPicPr>
          <p:cNvPr id="13" name="图片 12">
            <a:extLst>
              <a:ext uri="{FF2B5EF4-FFF2-40B4-BE49-F238E27FC236}">
                <a16:creationId xmlns:a16="http://schemas.microsoft.com/office/drawing/2014/main" id="{7C57F014-EB1C-794C-95F9-B08FED20C1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668" y="2664133"/>
            <a:ext cx="126654" cy="119746"/>
          </a:xfrm>
          <a:prstGeom prst="rect">
            <a:avLst/>
          </a:prstGeom>
        </p:spPr>
      </p:pic>
      <p:sp>
        <p:nvSpPr>
          <p:cNvPr id="14" name="矩形 13">
            <a:extLst>
              <a:ext uri="{FF2B5EF4-FFF2-40B4-BE49-F238E27FC236}">
                <a16:creationId xmlns:a16="http://schemas.microsoft.com/office/drawing/2014/main" id="{1EF3A325-23A5-534F-8309-C4E1182D5D18}"/>
              </a:ext>
            </a:extLst>
          </p:cNvPr>
          <p:cNvSpPr/>
          <p:nvPr/>
        </p:nvSpPr>
        <p:spPr>
          <a:xfrm>
            <a:off x="598174" y="1757680"/>
            <a:ext cx="5030711" cy="20610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a:extLst>
              <a:ext uri="{FF2B5EF4-FFF2-40B4-BE49-F238E27FC236}">
                <a16:creationId xmlns:a16="http://schemas.microsoft.com/office/drawing/2014/main" id="{72D94DCF-9D2C-C74D-92BE-07FC11201BD8}"/>
              </a:ext>
            </a:extLst>
          </p:cNvPr>
          <p:cNvSpPr txBox="1"/>
          <p:nvPr/>
        </p:nvSpPr>
        <p:spPr>
          <a:xfrm>
            <a:off x="909385"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储值有礼</a:t>
            </a:r>
          </a:p>
        </p:txBody>
      </p:sp>
      <p:sp>
        <p:nvSpPr>
          <p:cNvPr id="16" name="文本框 15">
            <a:extLst>
              <a:ext uri="{FF2B5EF4-FFF2-40B4-BE49-F238E27FC236}">
                <a16:creationId xmlns:a16="http://schemas.microsoft.com/office/drawing/2014/main" id="{F67FFAF9-82CD-C045-B951-A88E72432602}"/>
              </a:ext>
            </a:extLst>
          </p:cNvPr>
          <p:cNvSpPr txBox="1"/>
          <p:nvPr/>
        </p:nvSpPr>
        <p:spPr>
          <a:xfrm>
            <a:off x="2110164"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多人拼团</a:t>
            </a:r>
          </a:p>
        </p:txBody>
      </p:sp>
      <p:sp>
        <p:nvSpPr>
          <p:cNvPr id="17" name="文本框 16">
            <a:extLst>
              <a:ext uri="{FF2B5EF4-FFF2-40B4-BE49-F238E27FC236}">
                <a16:creationId xmlns:a16="http://schemas.microsoft.com/office/drawing/2014/main" id="{98511374-A210-554E-A481-ACEF61D6D189}"/>
              </a:ext>
            </a:extLst>
          </p:cNvPr>
          <p:cNvSpPr txBox="1"/>
          <p:nvPr/>
        </p:nvSpPr>
        <p:spPr>
          <a:xfrm>
            <a:off x="3310943"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发起砍价</a:t>
            </a:r>
          </a:p>
        </p:txBody>
      </p:sp>
      <p:sp>
        <p:nvSpPr>
          <p:cNvPr id="18" name="文本框 17">
            <a:extLst>
              <a:ext uri="{FF2B5EF4-FFF2-40B4-BE49-F238E27FC236}">
                <a16:creationId xmlns:a16="http://schemas.microsoft.com/office/drawing/2014/main" id="{C897D425-FD5D-4845-B043-9F829CF04F19}"/>
              </a:ext>
            </a:extLst>
          </p:cNvPr>
          <p:cNvSpPr txBox="1"/>
          <p:nvPr/>
        </p:nvSpPr>
        <p:spPr>
          <a:xfrm>
            <a:off x="4511722"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社区团购</a:t>
            </a:r>
          </a:p>
        </p:txBody>
      </p:sp>
      <p:pic>
        <p:nvPicPr>
          <p:cNvPr id="19" name="图片 18">
            <a:extLst>
              <a:ext uri="{FF2B5EF4-FFF2-40B4-BE49-F238E27FC236}">
                <a16:creationId xmlns:a16="http://schemas.microsoft.com/office/drawing/2014/main" id="{FC7EDCFF-4A92-D44F-9D39-ADD0CF5CF5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86" y="3333439"/>
            <a:ext cx="126654" cy="119746"/>
          </a:xfrm>
          <a:prstGeom prst="rect">
            <a:avLst/>
          </a:prstGeom>
        </p:spPr>
      </p:pic>
      <p:pic>
        <p:nvPicPr>
          <p:cNvPr id="20" name="图片 19">
            <a:extLst>
              <a:ext uri="{FF2B5EF4-FFF2-40B4-BE49-F238E27FC236}">
                <a16:creationId xmlns:a16="http://schemas.microsoft.com/office/drawing/2014/main" id="{81E2C3AF-BFEC-464E-AB2C-EA8225A0D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152" y="3333439"/>
            <a:ext cx="126654" cy="119746"/>
          </a:xfrm>
          <a:prstGeom prst="rect">
            <a:avLst/>
          </a:prstGeom>
        </p:spPr>
      </p:pic>
      <p:pic>
        <p:nvPicPr>
          <p:cNvPr id="21" name="图片 20">
            <a:extLst>
              <a:ext uri="{FF2B5EF4-FFF2-40B4-BE49-F238E27FC236}">
                <a16:creationId xmlns:a16="http://schemas.microsoft.com/office/drawing/2014/main" id="{44C5B3E6-B5A2-C645-B2C6-FFBB895B24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069" y="3333439"/>
            <a:ext cx="126654" cy="119746"/>
          </a:xfrm>
          <a:prstGeom prst="rect">
            <a:avLst/>
          </a:prstGeom>
        </p:spPr>
      </p:pic>
      <p:pic>
        <p:nvPicPr>
          <p:cNvPr id="22" name="图片 21">
            <a:extLst>
              <a:ext uri="{FF2B5EF4-FFF2-40B4-BE49-F238E27FC236}">
                <a16:creationId xmlns:a16="http://schemas.microsoft.com/office/drawing/2014/main" id="{F66A270C-E25F-A740-9FD4-103503890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234" y="3333439"/>
            <a:ext cx="126654" cy="119746"/>
          </a:xfrm>
          <a:prstGeom prst="rect">
            <a:avLst/>
          </a:prstGeom>
        </p:spPr>
      </p:pic>
      <p:sp>
        <p:nvSpPr>
          <p:cNvPr id="23" name="矩形 22">
            <a:extLst>
              <a:ext uri="{FF2B5EF4-FFF2-40B4-BE49-F238E27FC236}">
                <a16:creationId xmlns:a16="http://schemas.microsoft.com/office/drawing/2014/main" id="{8B50D721-014D-7A42-962B-81043CA3978B}"/>
              </a:ext>
            </a:extLst>
          </p:cNvPr>
          <p:cNvSpPr/>
          <p:nvPr/>
        </p:nvSpPr>
        <p:spPr>
          <a:xfrm>
            <a:off x="598174" y="4039429"/>
            <a:ext cx="5030711" cy="515414"/>
          </a:xfrm>
          <a:prstGeom prst="rect">
            <a:avLst/>
          </a:prstGeom>
          <a:solidFill>
            <a:srgbClr val="12A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文本框 23">
            <a:extLst>
              <a:ext uri="{FF2B5EF4-FFF2-40B4-BE49-F238E27FC236}">
                <a16:creationId xmlns:a16="http://schemas.microsoft.com/office/drawing/2014/main" id="{9BE7C047-F1A2-8A43-9284-CBDCBEFDD5EE}"/>
              </a:ext>
            </a:extLst>
          </p:cNvPr>
          <p:cNvSpPr txBox="1"/>
          <p:nvPr/>
        </p:nvSpPr>
        <p:spPr>
          <a:xfrm>
            <a:off x="1529602" y="4130869"/>
            <a:ext cx="3167855" cy="369332"/>
          </a:xfrm>
          <a:prstGeom prst="rect">
            <a:avLst/>
          </a:prstGeom>
          <a:noFill/>
        </p:spPr>
        <p:txBody>
          <a:bodyPr wrap="none" rtlCol="0">
            <a:spAutoFit/>
          </a:bodyPr>
          <a:lstStyle/>
          <a:p>
            <a:pPr algn="ctr"/>
            <a:r>
              <a:rPr kumimoji="1" lang="zh-CN" altLang="en-US" dirty="0">
                <a:solidFill>
                  <a:schemeClr val="bg1"/>
                </a:solidFill>
                <a:latin typeface="Heiti SC Medium" pitchFamily="2" charset="-128"/>
                <a:ea typeface="Heiti SC Medium" pitchFamily="2" charset="-128"/>
              </a:rPr>
              <a:t>玩法升级</a:t>
            </a:r>
            <a:r>
              <a:rPr kumimoji="1" lang="en-US" altLang="zh-CN" dirty="0">
                <a:solidFill>
                  <a:schemeClr val="bg1"/>
                </a:solidFill>
                <a:latin typeface="Heiti SC Medium" pitchFamily="2" charset="-128"/>
                <a:ea typeface="Heiti SC Medium" pitchFamily="2" charset="-128"/>
              </a:rPr>
              <a:t>|</a:t>
            </a:r>
            <a:r>
              <a:rPr kumimoji="1" lang="zh-CN" altLang="en-US" dirty="0">
                <a:solidFill>
                  <a:schemeClr val="bg1"/>
                </a:solidFill>
                <a:latin typeface="Heiti SC Medium" pitchFamily="2" charset="-128"/>
                <a:ea typeface="Heiti SC Medium" pitchFamily="2" charset="-128"/>
              </a:rPr>
              <a:t> 促销方案任意配置</a:t>
            </a:r>
          </a:p>
        </p:txBody>
      </p:sp>
      <p:sp>
        <p:nvSpPr>
          <p:cNvPr id="26" name="文本框 25">
            <a:extLst>
              <a:ext uri="{FF2B5EF4-FFF2-40B4-BE49-F238E27FC236}">
                <a16:creationId xmlns:a16="http://schemas.microsoft.com/office/drawing/2014/main" id="{E219AACD-3169-4A4E-9713-8EE3DA2A1762}"/>
              </a:ext>
            </a:extLst>
          </p:cNvPr>
          <p:cNvSpPr txBox="1"/>
          <p:nvPr/>
        </p:nvSpPr>
        <p:spPr>
          <a:xfrm>
            <a:off x="909385" y="4811645"/>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限时特价</a:t>
            </a:r>
          </a:p>
        </p:txBody>
      </p:sp>
      <p:sp>
        <p:nvSpPr>
          <p:cNvPr id="27" name="文本框 26">
            <a:extLst>
              <a:ext uri="{FF2B5EF4-FFF2-40B4-BE49-F238E27FC236}">
                <a16:creationId xmlns:a16="http://schemas.microsoft.com/office/drawing/2014/main" id="{46C07970-7836-1642-8BB4-B32BC612AE99}"/>
              </a:ext>
            </a:extLst>
          </p:cNvPr>
          <p:cNvSpPr txBox="1"/>
          <p:nvPr/>
        </p:nvSpPr>
        <p:spPr>
          <a:xfrm>
            <a:off x="2110164" y="4811645"/>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满额立减</a:t>
            </a:r>
          </a:p>
        </p:txBody>
      </p:sp>
      <p:sp>
        <p:nvSpPr>
          <p:cNvPr id="28" name="文本框 27">
            <a:extLst>
              <a:ext uri="{FF2B5EF4-FFF2-40B4-BE49-F238E27FC236}">
                <a16:creationId xmlns:a16="http://schemas.microsoft.com/office/drawing/2014/main" id="{9EE1A5D0-FE2F-114C-BF01-6A6A3FBD283F}"/>
              </a:ext>
            </a:extLst>
          </p:cNvPr>
          <p:cNvSpPr txBox="1"/>
          <p:nvPr/>
        </p:nvSpPr>
        <p:spPr>
          <a:xfrm>
            <a:off x="3310943" y="4811645"/>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满件打折</a:t>
            </a:r>
          </a:p>
        </p:txBody>
      </p:sp>
      <p:sp>
        <p:nvSpPr>
          <p:cNvPr id="29" name="文本框 28">
            <a:extLst>
              <a:ext uri="{FF2B5EF4-FFF2-40B4-BE49-F238E27FC236}">
                <a16:creationId xmlns:a16="http://schemas.microsoft.com/office/drawing/2014/main" id="{B1930B1C-95E4-B349-B25C-3AA0A640A425}"/>
              </a:ext>
            </a:extLst>
          </p:cNvPr>
          <p:cNvSpPr txBox="1"/>
          <p:nvPr/>
        </p:nvSpPr>
        <p:spPr>
          <a:xfrm>
            <a:off x="4511722" y="4811645"/>
            <a:ext cx="1061509" cy="338554"/>
          </a:xfrm>
          <a:prstGeom prst="rect">
            <a:avLst/>
          </a:prstGeom>
          <a:noFill/>
        </p:spPr>
        <p:txBody>
          <a:bodyPr wrap="none" rtlCol="0">
            <a:spAutoFit/>
          </a:bodyPr>
          <a:lstStyle/>
          <a:p>
            <a:r>
              <a:rPr kumimoji="1" lang="zh-CN" altLang="en-US" sz="1600" spc="-150" dirty="0">
                <a:solidFill>
                  <a:schemeClr val="tx1">
                    <a:lumMod val="65000"/>
                    <a:lumOff val="35000"/>
                  </a:schemeClr>
                </a:solidFill>
                <a:latin typeface="Heiti SC Light" panose="02000000000000000000" pitchFamily="2" charset="-128"/>
                <a:ea typeface="Heiti SC Light" panose="02000000000000000000" pitchFamily="2" charset="-128"/>
              </a:rPr>
              <a:t>第</a:t>
            </a:r>
            <a:r>
              <a:rPr kumimoji="1" lang="en-US" altLang="zh-CN" sz="1600" spc="-150" dirty="0">
                <a:solidFill>
                  <a:schemeClr val="tx1">
                    <a:lumMod val="65000"/>
                    <a:lumOff val="35000"/>
                  </a:schemeClr>
                </a:solidFill>
                <a:latin typeface="Heiti SC Light" panose="02000000000000000000" pitchFamily="2" charset="-128"/>
                <a:ea typeface="Heiti SC Light" panose="02000000000000000000" pitchFamily="2" charset="-128"/>
              </a:rPr>
              <a:t>N</a:t>
            </a:r>
            <a:r>
              <a:rPr kumimoji="1" lang="zh-CN" altLang="en-US" sz="1600" spc="-150" dirty="0">
                <a:solidFill>
                  <a:schemeClr val="tx1">
                    <a:lumMod val="65000"/>
                    <a:lumOff val="35000"/>
                  </a:schemeClr>
                </a:solidFill>
                <a:latin typeface="Heiti SC Light" panose="02000000000000000000" pitchFamily="2" charset="-128"/>
                <a:ea typeface="Heiti SC Light" panose="02000000000000000000" pitchFamily="2" charset="-128"/>
              </a:rPr>
              <a:t>件活动</a:t>
            </a:r>
          </a:p>
        </p:txBody>
      </p:sp>
      <p:pic>
        <p:nvPicPr>
          <p:cNvPr id="30" name="图片 29">
            <a:extLst>
              <a:ext uri="{FF2B5EF4-FFF2-40B4-BE49-F238E27FC236}">
                <a16:creationId xmlns:a16="http://schemas.microsoft.com/office/drawing/2014/main" id="{630B5DC2-DA90-7547-80F7-A630F0F4B6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2881" y="4945882"/>
            <a:ext cx="126654" cy="119746"/>
          </a:xfrm>
          <a:prstGeom prst="rect">
            <a:avLst/>
          </a:prstGeom>
        </p:spPr>
      </p:pic>
      <p:pic>
        <p:nvPicPr>
          <p:cNvPr id="31" name="图片 30">
            <a:extLst>
              <a:ext uri="{FF2B5EF4-FFF2-40B4-BE49-F238E27FC236}">
                <a16:creationId xmlns:a16="http://schemas.microsoft.com/office/drawing/2014/main" id="{4EFB429E-141F-7042-9277-FFE8B15D7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4775" y="4945882"/>
            <a:ext cx="126654" cy="119746"/>
          </a:xfrm>
          <a:prstGeom prst="rect">
            <a:avLst/>
          </a:prstGeom>
        </p:spPr>
      </p:pic>
      <p:pic>
        <p:nvPicPr>
          <p:cNvPr id="32" name="图片 31">
            <a:extLst>
              <a:ext uri="{FF2B5EF4-FFF2-40B4-BE49-F238E27FC236}">
                <a16:creationId xmlns:a16="http://schemas.microsoft.com/office/drawing/2014/main" id="{22EAD6D8-5513-2D4A-ADD3-60D3FFAC7D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987" y="4945882"/>
            <a:ext cx="126654" cy="119746"/>
          </a:xfrm>
          <a:prstGeom prst="rect">
            <a:avLst/>
          </a:prstGeom>
        </p:spPr>
      </p:pic>
      <p:pic>
        <p:nvPicPr>
          <p:cNvPr id="33" name="图片 32">
            <a:extLst>
              <a:ext uri="{FF2B5EF4-FFF2-40B4-BE49-F238E27FC236}">
                <a16:creationId xmlns:a16="http://schemas.microsoft.com/office/drawing/2014/main" id="{B7DFE1BF-E9A7-B340-8BDC-ADF7D1A722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6668" y="4945882"/>
            <a:ext cx="126654" cy="119746"/>
          </a:xfrm>
          <a:prstGeom prst="rect">
            <a:avLst/>
          </a:prstGeom>
        </p:spPr>
      </p:pic>
      <p:sp>
        <p:nvSpPr>
          <p:cNvPr id="34" name="矩形 33">
            <a:extLst>
              <a:ext uri="{FF2B5EF4-FFF2-40B4-BE49-F238E27FC236}">
                <a16:creationId xmlns:a16="http://schemas.microsoft.com/office/drawing/2014/main" id="{A536C71B-0BEF-284A-B0F1-943F68B268A6}"/>
              </a:ext>
            </a:extLst>
          </p:cNvPr>
          <p:cNvSpPr/>
          <p:nvPr/>
        </p:nvSpPr>
        <p:spPr>
          <a:xfrm>
            <a:off x="598174" y="4039429"/>
            <a:ext cx="5030711" cy="20610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a:extLst>
              <a:ext uri="{FF2B5EF4-FFF2-40B4-BE49-F238E27FC236}">
                <a16:creationId xmlns:a16="http://schemas.microsoft.com/office/drawing/2014/main" id="{AD5F3B03-30E0-7C4D-98CD-1A83415644F5}"/>
              </a:ext>
            </a:extLst>
          </p:cNvPr>
          <p:cNvSpPr txBox="1"/>
          <p:nvPr/>
        </p:nvSpPr>
        <p:spPr>
          <a:xfrm>
            <a:off x="909385" y="5480951"/>
            <a:ext cx="800219"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低价赠</a:t>
            </a:r>
          </a:p>
        </p:txBody>
      </p:sp>
      <p:sp>
        <p:nvSpPr>
          <p:cNvPr id="36" name="文本框 35">
            <a:extLst>
              <a:ext uri="{FF2B5EF4-FFF2-40B4-BE49-F238E27FC236}">
                <a16:creationId xmlns:a16="http://schemas.microsoft.com/office/drawing/2014/main" id="{5A34DEAA-FE44-444B-B5EA-DBCC6B7CE8D4}"/>
              </a:ext>
            </a:extLst>
          </p:cNvPr>
          <p:cNvSpPr txBox="1"/>
          <p:nvPr/>
        </p:nvSpPr>
        <p:spPr>
          <a:xfrm>
            <a:off x="2110164" y="5480951"/>
            <a:ext cx="800219"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满件赠</a:t>
            </a:r>
          </a:p>
        </p:txBody>
      </p:sp>
      <p:sp>
        <p:nvSpPr>
          <p:cNvPr id="37" name="文本框 36">
            <a:extLst>
              <a:ext uri="{FF2B5EF4-FFF2-40B4-BE49-F238E27FC236}">
                <a16:creationId xmlns:a16="http://schemas.microsoft.com/office/drawing/2014/main" id="{77E8D9AD-E81D-FD4E-A5BE-51D5F88597DA}"/>
              </a:ext>
            </a:extLst>
          </p:cNvPr>
          <p:cNvSpPr txBox="1"/>
          <p:nvPr/>
        </p:nvSpPr>
        <p:spPr>
          <a:xfrm>
            <a:off x="3310943" y="5480951"/>
            <a:ext cx="800219"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加价购</a:t>
            </a:r>
          </a:p>
        </p:txBody>
      </p:sp>
      <p:sp>
        <p:nvSpPr>
          <p:cNvPr id="38" name="文本框 37">
            <a:extLst>
              <a:ext uri="{FF2B5EF4-FFF2-40B4-BE49-F238E27FC236}">
                <a16:creationId xmlns:a16="http://schemas.microsoft.com/office/drawing/2014/main" id="{5E37A34A-D9AE-0A43-A5EA-1D4FAEC62EEB}"/>
              </a:ext>
            </a:extLst>
          </p:cNvPr>
          <p:cNvSpPr txBox="1"/>
          <p:nvPr/>
        </p:nvSpPr>
        <p:spPr>
          <a:xfrm>
            <a:off x="4511722" y="5480951"/>
            <a:ext cx="800219"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更多</a:t>
            </a:r>
            <a:r>
              <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rPr>
              <a:t>…</a:t>
            </a:r>
            <a:endPar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endParaRPr>
          </a:p>
        </p:txBody>
      </p:sp>
      <p:pic>
        <p:nvPicPr>
          <p:cNvPr id="39" name="图片 38">
            <a:extLst>
              <a:ext uri="{FF2B5EF4-FFF2-40B4-BE49-F238E27FC236}">
                <a16:creationId xmlns:a16="http://schemas.microsoft.com/office/drawing/2014/main" id="{1D9B9D4A-AB80-5D4F-B0D5-C3A552E0B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86" y="5615188"/>
            <a:ext cx="126654" cy="119746"/>
          </a:xfrm>
          <a:prstGeom prst="rect">
            <a:avLst/>
          </a:prstGeom>
        </p:spPr>
      </p:pic>
      <p:pic>
        <p:nvPicPr>
          <p:cNvPr id="40" name="图片 39">
            <a:extLst>
              <a:ext uri="{FF2B5EF4-FFF2-40B4-BE49-F238E27FC236}">
                <a16:creationId xmlns:a16="http://schemas.microsoft.com/office/drawing/2014/main" id="{9ED09A4B-C732-CF41-AA00-596300267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152" y="5615188"/>
            <a:ext cx="126654" cy="119746"/>
          </a:xfrm>
          <a:prstGeom prst="rect">
            <a:avLst/>
          </a:prstGeom>
        </p:spPr>
      </p:pic>
      <p:pic>
        <p:nvPicPr>
          <p:cNvPr id="41" name="图片 40">
            <a:extLst>
              <a:ext uri="{FF2B5EF4-FFF2-40B4-BE49-F238E27FC236}">
                <a16:creationId xmlns:a16="http://schemas.microsoft.com/office/drawing/2014/main" id="{6D0D6CB8-79B9-7244-AB7F-BEE24F65FD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069" y="5615188"/>
            <a:ext cx="126654" cy="119746"/>
          </a:xfrm>
          <a:prstGeom prst="rect">
            <a:avLst/>
          </a:prstGeom>
        </p:spPr>
      </p:pic>
      <p:pic>
        <p:nvPicPr>
          <p:cNvPr id="42" name="图片 41">
            <a:extLst>
              <a:ext uri="{FF2B5EF4-FFF2-40B4-BE49-F238E27FC236}">
                <a16:creationId xmlns:a16="http://schemas.microsoft.com/office/drawing/2014/main" id="{95300F65-BB50-C141-A8D9-4109E8628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4234" y="5615188"/>
            <a:ext cx="126654" cy="119746"/>
          </a:xfrm>
          <a:prstGeom prst="rect">
            <a:avLst/>
          </a:prstGeom>
        </p:spPr>
      </p:pic>
      <p:sp>
        <p:nvSpPr>
          <p:cNvPr id="43" name="矩形 42">
            <a:extLst>
              <a:ext uri="{FF2B5EF4-FFF2-40B4-BE49-F238E27FC236}">
                <a16:creationId xmlns:a16="http://schemas.microsoft.com/office/drawing/2014/main" id="{BBC948AB-1070-C74A-BA17-699CB32A8029}"/>
              </a:ext>
            </a:extLst>
          </p:cNvPr>
          <p:cNvSpPr/>
          <p:nvPr/>
        </p:nvSpPr>
        <p:spPr>
          <a:xfrm>
            <a:off x="6408053" y="1757680"/>
            <a:ext cx="5030711" cy="515414"/>
          </a:xfrm>
          <a:prstGeom prst="rect">
            <a:avLst/>
          </a:prstGeom>
          <a:solidFill>
            <a:srgbClr val="12A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4" name="文本框 43">
            <a:extLst>
              <a:ext uri="{FF2B5EF4-FFF2-40B4-BE49-F238E27FC236}">
                <a16:creationId xmlns:a16="http://schemas.microsoft.com/office/drawing/2014/main" id="{AF0322C1-BB8D-1744-9783-A34F031C549E}"/>
              </a:ext>
            </a:extLst>
          </p:cNvPr>
          <p:cNvSpPr txBox="1"/>
          <p:nvPr/>
        </p:nvSpPr>
        <p:spPr>
          <a:xfrm>
            <a:off x="6848962" y="1849120"/>
            <a:ext cx="4148893" cy="369332"/>
          </a:xfrm>
          <a:prstGeom prst="rect">
            <a:avLst/>
          </a:prstGeom>
          <a:noFill/>
        </p:spPr>
        <p:txBody>
          <a:bodyPr wrap="none" rtlCol="0">
            <a:spAutoFit/>
          </a:bodyPr>
          <a:lstStyle/>
          <a:p>
            <a:pPr algn="ctr"/>
            <a:r>
              <a:rPr kumimoji="1" lang="zh-CN" altLang="en-US" dirty="0">
                <a:solidFill>
                  <a:schemeClr val="bg1"/>
                </a:solidFill>
                <a:latin typeface="Heiti SC Medium" pitchFamily="2" charset="-128"/>
                <a:ea typeface="Heiti SC Medium" pitchFamily="2" charset="-128"/>
              </a:rPr>
              <a:t>精准营销 </a:t>
            </a:r>
            <a:r>
              <a:rPr kumimoji="1" lang="en-US" altLang="zh-CN" dirty="0">
                <a:solidFill>
                  <a:schemeClr val="bg1"/>
                </a:solidFill>
                <a:latin typeface="Heiti SC Medium" pitchFamily="2" charset="-128"/>
                <a:ea typeface="Heiti SC Medium" pitchFamily="2" charset="-128"/>
              </a:rPr>
              <a:t>|</a:t>
            </a:r>
            <a:r>
              <a:rPr kumimoji="1" lang="zh-CN" altLang="en-US" dirty="0">
                <a:solidFill>
                  <a:schemeClr val="bg1"/>
                </a:solidFill>
                <a:latin typeface="Heiti SC Medium" pitchFamily="2" charset="-128"/>
                <a:ea typeface="Heiti SC Medium" pitchFamily="2" charset="-128"/>
              </a:rPr>
              <a:t> 提升老客户复购率和客单价</a:t>
            </a:r>
          </a:p>
        </p:txBody>
      </p:sp>
      <p:sp>
        <p:nvSpPr>
          <p:cNvPr id="45" name="文本框 44">
            <a:extLst>
              <a:ext uri="{FF2B5EF4-FFF2-40B4-BE49-F238E27FC236}">
                <a16:creationId xmlns:a16="http://schemas.microsoft.com/office/drawing/2014/main" id="{0DF526AF-C8C4-3B45-9B43-2E186AF718A5}"/>
              </a:ext>
            </a:extLst>
          </p:cNvPr>
          <p:cNvSpPr txBox="1"/>
          <p:nvPr/>
        </p:nvSpPr>
        <p:spPr>
          <a:xfrm>
            <a:off x="6719264"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储值营销</a:t>
            </a:r>
          </a:p>
        </p:txBody>
      </p:sp>
      <p:sp>
        <p:nvSpPr>
          <p:cNvPr id="46" name="文本框 45">
            <a:extLst>
              <a:ext uri="{FF2B5EF4-FFF2-40B4-BE49-F238E27FC236}">
                <a16:creationId xmlns:a16="http://schemas.microsoft.com/office/drawing/2014/main" id="{85F0EEA9-EC91-3C48-8506-94868471BC2C}"/>
              </a:ext>
            </a:extLst>
          </p:cNvPr>
          <p:cNvSpPr txBox="1"/>
          <p:nvPr/>
        </p:nvSpPr>
        <p:spPr>
          <a:xfrm>
            <a:off x="7920043"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积分营销</a:t>
            </a:r>
          </a:p>
        </p:txBody>
      </p:sp>
      <p:sp>
        <p:nvSpPr>
          <p:cNvPr id="47" name="文本框 46">
            <a:extLst>
              <a:ext uri="{FF2B5EF4-FFF2-40B4-BE49-F238E27FC236}">
                <a16:creationId xmlns:a16="http://schemas.microsoft.com/office/drawing/2014/main" id="{86D334B4-8A08-C446-8CB6-C61C10AF491A}"/>
              </a:ext>
            </a:extLst>
          </p:cNvPr>
          <p:cNvSpPr txBox="1"/>
          <p:nvPr/>
        </p:nvSpPr>
        <p:spPr>
          <a:xfrm>
            <a:off x="9120822"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精准发券</a:t>
            </a:r>
          </a:p>
        </p:txBody>
      </p:sp>
      <p:sp>
        <p:nvSpPr>
          <p:cNvPr id="48" name="文本框 47">
            <a:extLst>
              <a:ext uri="{FF2B5EF4-FFF2-40B4-BE49-F238E27FC236}">
                <a16:creationId xmlns:a16="http://schemas.microsoft.com/office/drawing/2014/main" id="{46BD27A8-FD5C-3946-A98C-3379E5019039}"/>
              </a:ext>
            </a:extLst>
          </p:cNvPr>
          <p:cNvSpPr txBox="1"/>
          <p:nvPr/>
        </p:nvSpPr>
        <p:spPr>
          <a:xfrm>
            <a:off x="10321601" y="2529896"/>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会员画像</a:t>
            </a:r>
          </a:p>
        </p:txBody>
      </p:sp>
      <p:pic>
        <p:nvPicPr>
          <p:cNvPr id="49" name="图片 48">
            <a:extLst>
              <a:ext uri="{FF2B5EF4-FFF2-40B4-BE49-F238E27FC236}">
                <a16:creationId xmlns:a16="http://schemas.microsoft.com/office/drawing/2014/main" id="{14A4482A-856E-FD4A-BB69-9656B3CBBD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760" y="2664133"/>
            <a:ext cx="126654" cy="119746"/>
          </a:xfrm>
          <a:prstGeom prst="rect">
            <a:avLst/>
          </a:prstGeom>
        </p:spPr>
      </p:pic>
      <p:pic>
        <p:nvPicPr>
          <p:cNvPr id="50" name="图片 49">
            <a:extLst>
              <a:ext uri="{FF2B5EF4-FFF2-40B4-BE49-F238E27FC236}">
                <a16:creationId xmlns:a16="http://schemas.microsoft.com/office/drawing/2014/main" id="{6431A326-4DEB-C54C-9457-73FD9532D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4654" y="2664133"/>
            <a:ext cx="126654" cy="119746"/>
          </a:xfrm>
          <a:prstGeom prst="rect">
            <a:avLst/>
          </a:prstGeom>
        </p:spPr>
      </p:pic>
      <p:pic>
        <p:nvPicPr>
          <p:cNvPr id="51" name="图片 50">
            <a:extLst>
              <a:ext uri="{FF2B5EF4-FFF2-40B4-BE49-F238E27FC236}">
                <a16:creationId xmlns:a16="http://schemas.microsoft.com/office/drawing/2014/main" id="{2F98E26C-D91E-C24E-BE98-9CF90F3F3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866" y="2664133"/>
            <a:ext cx="126654" cy="119746"/>
          </a:xfrm>
          <a:prstGeom prst="rect">
            <a:avLst/>
          </a:prstGeom>
        </p:spPr>
      </p:pic>
      <p:pic>
        <p:nvPicPr>
          <p:cNvPr id="52" name="图片 51">
            <a:extLst>
              <a:ext uri="{FF2B5EF4-FFF2-40B4-BE49-F238E27FC236}">
                <a16:creationId xmlns:a16="http://schemas.microsoft.com/office/drawing/2014/main" id="{A25FB4DE-0500-DD4F-9304-ADFD75D07B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547" y="2664133"/>
            <a:ext cx="126654" cy="119746"/>
          </a:xfrm>
          <a:prstGeom prst="rect">
            <a:avLst/>
          </a:prstGeom>
        </p:spPr>
      </p:pic>
      <p:sp>
        <p:nvSpPr>
          <p:cNvPr id="53" name="矩形 52">
            <a:extLst>
              <a:ext uri="{FF2B5EF4-FFF2-40B4-BE49-F238E27FC236}">
                <a16:creationId xmlns:a16="http://schemas.microsoft.com/office/drawing/2014/main" id="{148882F0-2943-9C41-B1D0-F852DDB2CF91}"/>
              </a:ext>
            </a:extLst>
          </p:cNvPr>
          <p:cNvSpPr/>
          <p:nvPr/>
        </p:nvSpPr>
        <p:spPr>
          <a:xfrm>
            <a:off x="6408053" y="1757680"/>
            <a:ext cx="5030711" cy="20610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文本框 53">
            <a:extLst>
              <a:ext uri="{FF2B5EF4-FFF2-40B4-BE49-F238E27FC236}">
                <a16:creationId xmlns:a16="http://schemas.microsoft.com/office/drawing/2014/main" id="{962B45D4-06B2-BC4F-98B7-8A0267D0080A}"/>
              </a:ext>
            </a:extLst>
          </p:cNvPr>
          <p:cNvSpPr txBox="1"/>
          <p:nvPr/>
        </p:nvSpPr>
        <p:spPr>
          <a:xfrm>
            <a:off x="6719264"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卡类营销</a:t>
            </a:r>
          </a:p>
        </p:txBody>
      </p:sp>
      <p:sp>
        <p:nvSpPr>
          <p:cNvPr id="55" name="文本框 54">
            <a:extLst>
              <a:ext uri="{FF2B5EF4-FFF2-40B4-BE49-F238E27FC236}">
                <a16:creationId xmlns:a16="http://schemas.microsoft.com/office/drawing/2014/main" id="{46923236-FAFF-A544-B063-08BE33179298}"/>
              </a:ext>
            </a:extLst>
          </p:cNvPr>
          <p:cNvSpPr txBox="1"/>
          <p:nvPr/>
        </p:nvSpPr>
        <p:spPr>
          <a:xfrm>
            <a:off x="7920043"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场景营销</a:t>
            </a:r>
          </a:p>
        </p:txBody>
      </p:sp>
      <p:sp>
        <p:nvSpPr>
          <p:cNvPr id="56" name="文本框 55">
            <a:extLst>
              <a:ext uri="{FF2B5EF4-FFF2-40B4-BE49-F238E27FC236}">
                <a16:creationId xmlns:a16="http://schemas.microsoft.com/office/drawing/2014/main" id="{41BC49D4-3D13-4B49-A5A6-B8F642BB9D22}"/>
              </a:ext>
            </a:extLst>
          </p:cNvPr>
          <p:cNvSpPr txBox="1"/>
          <p:nvPr/>
        </p:nvSpPr>
        <p:spPr>
          <a:xfrm>
            <a:off x="9120822"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定制营销</a:t>
            </a:r>
          </a:p>
        </p:txBody>
      </p:sp>
      <p:sp>
        <p:nvSpPr>
          <p:cNvPr id="57" name="文本框 56">
            <a:extLst>
              <a:ext uri="{FF2B5EF4-FFF2-40B4-BE49-F238E27FC236}">
                <a16:creationId xmlns:a16="http://schemas.microsoft.com/office/drawing/2014/main" id="{09FF0E76-456E-7E4C-AEF0-0C1C9F6353B6}"/>
              </a:ext>
            </a:extLst>
          </p:cNvPr>
          <p:cNvSpPr txBox="1"/>
          <p:nvPr/>
        </p:nvSpPr>
        <p:spPr>
          <a:xfrm>
            <a:off x="10321601" y="3199202"/>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数据分析</a:t>
            </a:r>
          </a:p>
        </p:txBody>
      </p:sp>
      <p:pic>
        <p:nvPicPr>
          <p:cNvPr id="58" name="图片 57">
            <a:extLst>
              <a:ext uri="{FF2B5EF4-FFF2-40B4-BE49-F238E27FC236}">
                <a16:creationId xmlns:a16="http://schemas.microsoft.com/office/drawing/2014/main" id="{2B19DCA7-8E94-DD42-8110-FA3D5436B0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65" y="3333439"/>
            <a:ext cx="126654" cy="119746"/>
          </a:xfrm>
          <a:prstGeom prst="rect">
            <a:avLst/>
          </a:prstGeom>
        </p:spPr>
      </p:pic>
      <p:pic>
        <p:nvPicPr>
          <p:cNvPr id="59" name="图片 58">
            <a:extLst>
              <a:ext uri="{FF2B5EF4-FFF2-40B4-BE49-F238E27FC236}">
                <a16:creationId xmlns:a16="http://schemas.microsoft.com/office/drawing/2014/main" id="{A611716D-459B-324A-BFD1-FA8F7058C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3031" y="3333439"/>
            <a:ext cx="126654" cy="119746"/>
          </a:xfrm>
          <a:prstGeom prst="rect">
            <a:avLst/>
          </a:prstGeom>
        </p:spPr>
      </p:pic>
      <p:pic>
        <p:nvPicPr>
          <p:cNvPr id="60" name="图片 59">
            <a:extLst>
              <a:ext uri="{FF2B5EF4-FFF2-40B4-BE49-F238E27FC236}">
                <a16:creationId xmlns:a16="http://schemas.microsoft.com/office/drawing/2014/main" id="{706F7840-E2F8-3F48-A595-3B5CC85DE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948" y="3333439"/>
            <a:ext cx="126654" cy="119746"/>
          </a:xfrm>
          <a:prstGeom prst="rect">
            <a:avLst/>
          </a:prstGeom>
        </p:spPr>
      </p:pic>
      <p:pic>
        <p:nvPicPr>
          <p:cNvPr id="61" name="图片 60">
            <a:extLst>
              <a:ext uri="{FF2B5EF4-FFF2-40B4-BE49-F238E27FC236}">
                <a16:creationId xmlns:a16="http://schemas.microsoft.com/office/drawing/2014/main" id="{2027A36A-E4CA-8E44-8BCC-5A8F533C14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13" y="3333439"/>
            <a:ext cx="126654" cy="119746"/>
          </a:xfrm>
          <a:prstGeom prst="rect">
            <a:avLst/>
          </a:prstGeom>
        </p:spPr>
      </p:pic>
      <p:sp>
        <p:nvSpPr>
          <p:cNvPr id="62" name="矩形 61">
            <a:extLst>
              <a:ext uri="{FF2B5EF4-FFF2-40B4-BE49-F238E27FC236}">
                <a16:creationId xmlns:a16="http://schemas.microsoft.com/office/drawing/2014/main" id="{DD9484AC-B289-C240-A4EB-D761C12EDF29}"/>
              </a:ext>
            </a:extLst>
          </p:cNvPr>
          <p:cNvSpPr/>
          <p:nvPr/>
        </p:nvSpPr>
        <p:spPr>
          <a:xfrm>
            <a:off x="6408053" y="4039429"/>
            <a:ext cx="5030711" cy="515414"/>
          </a:xfrm>
          <a:prstGeom prst="rect">
            <a:avLst/>
          </a:prstGeom>
          <a:solidFill>
            <a:srgbClr val="12A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3" name="文本框 62">
            <a:extLst>
              <a:ext uri="{FF2B5EF4-FFF2-40B4-BE49-F238E27FC236}">
                <a16:creationId xmlns:a16="http://schemas.microsoft.com/office/drawing/2014/main" id="{7FE5A496-C371-7040-9E39-E78E0A8EE565}"/>
              </a:ext>
            </a:extLst>
          </p:cNvPr>
          <p:cNvSpPr txBox="1"/>
          <p:nvPr/>
        </p:nvSpPr>
        <p:spPr>
          <a:xfrm>
            <a:off x="6877816" y="4130869"/>
            <a:ext cx="4091184" cy="369332"/>
          </a:xfrm>
          <a:prstGeom prst="rect">
            <a:avLst/>
          </a:prstGeom>
          <a:noFill/>
        </p:spPr>
        <p:txBody>
          <a:bodyPr wrap="none" rtlCol="0">
            <a:spAutoFit/>
          </a:bodyPr>
          <a:lstStyle/>
          <a:p>
            <a:pPr algn="ctr"/>
            <a:r>
              <a:rPr kumimoji="1" lang="zh-CN" altLang="en-US" dirty="0">
                <a:solidFill>
                  <a:schemeClr val="bg1"/>
                </a:solidFill>
                <a:latin typeface="Heiti SC Medium" pitchFamily="2" charset="-128"/>
                <a:ea typeface="Heiti SC Medium" pitchFamily="2" charset="-128"/>
              </a:rPr>
              <a:t>线上布局</a:t>
            </a:r>
            <a:r>
              <a:rPr kumimoji="1" lang="en-US" altLang="zh-CN" dirty="0">
                <a:solidFill>
                  <a:schemeClr val="bg1"/>
                </a:solidFill>
                <a:latin typeface="Heiti SC Medium" pitchFamily="2" charset="-128"/>
                <a:ea typeface="Heiti SC Medium" pitchFamily="2" charset="-128"/>
              </a:rPr>
              <a:t>|</a:t>
            </a:r>
            <a:r>
              <a:rPr kumimoji="1" lang="zh-CN" altLang="en-US" dirty="0">
                <a:solidFill>
                  <a:schemeClr val="bg1"/>
                </a:solidFill>
                <a:latin typeface="Heiti SC Medium" pitchFamily="2" charset="-128"/>
                <a:ea typeface="Heiti SC Medium" pitchFamily="2" charset="-128"/>
              </a:rPr>
              <a:t> 构建自己的线上线下生态圈</a:t>
            </a:r>
          </a:p>
        </p:txBody>
      </p:sp>
      <p:sp>
        <p:nvSpPr>
          <p:cNvPr id="64" name="文本框 63">
            <a:extLst>
              <a:ext uri="{FF2B5EF4-FFF2-40B4-BE49-F238E27FC236}">
                <a16:creationId xmlns:a16="http://schemas.microsoft.com/office/drawing/2014/main" id="{4631A961-8177-BA49-982F-46CC67B68B6E}"/>
              </a:ext>
            </a:extLst>
          </p:cNvPr>
          <p:cNvSpPr txBox="1"/>
          <p:nvPr/>
        </p:nvSpPr>
        <p:spPr>
          <a:xfrm>
            <a:off x="6719264" y="4811645"/>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微信商城</a:t>
            </a:r>
          </a:p>
        </p:txBody>
      </p:sp>
      <p:sp>
        <p:nvSpPr>
          <p:cNvPr id="65" name="文本框 64">
            <a:extLst>
              <a:ext uri="{FF2B5EF4-FFF2-40B4-BE49-F238E27FC236}">
                <a16:creationId xmlns:a16="http://schemas.microsoft.com/office/drawing/2014/main" id="{E1EAECAE-42AA-E145-AA00-165CE345859D}"/>
              </a:ext>
            </a:extLst>
          </p:cNvPr>
          <p:cNvSpPr txBox="1"/>
          <p:nvPr/>
        </p:nvSpPr>
        <p:spPr>
          <a:xfrm>
            <a:off x="7920043" y="4811645"/>
            <a:ext cx="800219"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小程序</a:t>
            </a:r>
          </a:p>
        </p:txBody>
      </p:sp>
      <p:sp>
        <p:nvSpPr>
          <p:cNvPr id="66" name="文本框 65">
            <a:extLst>
              <a:ext uri="{FF2B5EF4-FFF2-40B4-BE49-F238E27FC236}">
                <a16:creationId xmlns:a16="http://schemas.microsoft.com/office/drawing/2014/main" id="{9CC0E673-A14E-F344-98D5-371BD2A08335}"/>
              </a:ext>
            </a:extLst>
          </p:cNvPr>
          <p:cNvSpPr txBox="1"/>
          <p:nvPr/>
        </p:nvSpPr>
        <p:spPr>
          <a:xfrm>
            <a:off x="9120822" y="4811645"/>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拉新活动</a:t>
            </a:r>
          </a:p>
        </p:txBody>
      </p:sp>
      <p:sp>
        <p:nvSpPr>
          <p:cNvPr id="67" name="文本框 66">
            <a:extLst>
              <a:ext uri="{FF2B5EF4-FFF2-40B4-BE49-F238E27FC236}">
                <a16:creationId xmlns:a16="http://schemas.microsoft.com/office/drawing/2014/main" id="{29E17475-DCA5-6645-8247-696F1734E96C}"/>
              </a:ext>
            </a:extLst>
          </p:cNvPr>
          <p:cNvSpPr txBox="1"/>
          <p:nvPr/>
        </p:nvSpPr>
        <p:spPr>
          <a:xfrm>
            <a:off x="10321601" y="4811645"/>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促活活动</a:t>
            </a:r>
          </a:p>
        </p:txBody>
      </p:sp>
      <p:pic>
        <p:nvPicPr>
          <p:cNvPr id="68" name="图片 67">
            <a:extLst>
              <a:ext uri="{FF2B5EF4-FFF2-40B4-BE49-F238E27FC236}">
                <a16:creationId xmlns:a16="http://schemas.microsoft.com/office/drawing/2014/main" id="{F1CE078B-3DCA-E54F-90E9-40460AA0C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2760" y="4945882"/>
            <a:ext cx="126654" cy="119746"/>
          </a:xfrm>
          <a:prstGeom prst="rect">
            <a:avLst/>
          </a:prstGeom>
        </p:spPr>
      </p:pic>
      <p:pic>
        <p:nvPicPr>
          <p:cNvPr id="69" name="图片 68">
            <a:extLst>
              <a:ext uri="{FF2B5EF4-FFF2-40B4-BE49-F238E27FC236}">
                <a16:creationId xmlns:a16="http://schemas.microsoft.com/office/drawing/2014/main" id="{DD7DC7F9-1C96-AC4F-8042-805377294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4654" y="4945882"/>
            <a:ext cx="126654" cy="119746"/>
          </a:xfrm>
          <a:prstGeom prst="rect">
            <a:avLst/>
          </a:prstGeom>
        </p:spPr>
      </p:pic>
      <p:pic>
        <p:nvPicPr>
          <p:cNvPr id="70" name="图片 69">
            <a:extLst>
              <a:ext uri="{FF2B5EF4-FFF2-40B4-BE49-F238E27FC236}">
                <a16:creationId xmlns:a16="http://schemas.microsoft.com/office/drawing/2014/main" id="{25F6D5A7-0628-874C-A2BD-91CF123E6C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866" y="4945882"/>
            <a:ext cx="126654" cy="119746"/>
          </a:xfrm>
          <a:prstGeom prst="rect">
            <a:avLst/>
          </a:prstGeom>
        </p:spPr>
      </p:pic>
      <p:pic>
        <p:nvPicPr>
          <p:cNvPr id="71" name="图片 70">
            <a:extLst>
              <a:ext uri="{FF2B5EF4-FFF2-40B4-BE49-F238E27FC236}">
                <a16:creationId xmlns:a16="http://schemas.microsoft.com/office/drawing/2014/main" id="{30645FDA-EB80-A946-8DC2-2CEE6E40F4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36547" y="4945882"/>
            <a:ext cx="126654" cy="119746"/>
          </a:xfrm>
          <a:prstGeom prst="rect">
            <a:avLst/>
          </a:prstGeom>
        </p:spPr>
      </p:pic>
      <p:sp>
        <p:nvSpPr>
          <p:cNvPr id="72" name="矩形 71">
            <a:extLst>
              <a:ext uri="{FF2B5EF4-FFF2-40B4-BE49-F238E27FC236}">
                <a16:creationId xmlns:a16="http://schemas.microsoft.com/office/drawing/2014/main" id="{D7927E15-A624-0A4D-AE82-89F88765862E}"/>
              </a:ext>
            </a:extLst>
          </p:cNvPr>
          <p:cNvSpPr/>
          <p:nvPr/>
        </p:nvSpPr>
        <p:spPr>
          <a:xfrm>
            <a:off x="6408053" y="4039429"/>
            <a:ext cx="5030711" cy="2061013"/>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3" name="文本框 72">
            <a:extLst>
              <a:ext uri="{FF2B5EF4-FFF2-40B4-BE49-F238E27FC236}">
                <a16:creationId xmlns:a16="http://schemas.microsoft.com/office/drawing/2014/main" id="{7BDBAB02-2B2D-A049-9445-EB631D3DF789}"/>
              </a:ext>
            </a:extLst>
          </p:cNvPr>
          <p:cNvSpPr txBox="1"/>
          <p:nvPr/>
        </p:nvSpPr>
        <p:spPr>
          <a:xfrm>
            <a:off x="6719264" y="5480951"/>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增购复购</a:t>
            </a:r>
          </a:p>
        </p:txBody>
      </p:sp>
      <p:sp>
        <p:nvSpPr>
          <p:cNvPr id="74" name="文本框 73">
            <a:extLst>
              <a:ext uri="{FF2B5EF4-FFF2-40B4-BE49-F238E27FC236}">
                <a16:creationId xmlns:a16="http://schemas.microsoft.com/office/drawing/2014/main" id="{B81FD155-D01B-C547-BD47-9AF190563854}"/>
              </a:ext>
            </a:extLst>
          </p:cNvPr>
          <p:cNvSpPr txBox="1"/>
          <p:nvPr/>
        </p:nvSpPr>
        <p:spPr>
          <a:xfrm>
            <a:off x="7920043" y="5480951"/>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客群维护</a:t>
            </a:r>
          </a:p>
        </p:txBody>
      </p:sp>
      <p:sp>
        <p:nvSpPr>
          <p:cNvPr id="75" name="文本框 74">
            <a:extLst>
              <a:ext uri="{FF2B5EF4-FFF2-40B4-BE49-F238E27FC236}">
                <a16:creationId xmlns:a16="http://schemas.microsoft.com/office/drawing/2014/main" id="{D9216001-4875-B54B-8F67-471643359AAD}"/>
              </a:ext>
            </a:extLst>
          </p:cNvPr>
          <p:cNvSpPr txBox="1"/>
          <p:nvPr/>
        </p:nvSpPr>
        <p:spPr>
          <a:xfrm>
            <a:off x="9120822" y="5480951"/>
            <a:ext cx="1005403"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客单提升</a:t>
            </a:r>
          </a:p>
        </p:txBody>
      </p:sp>
      <p:sp>
        <p:nvSpPr>
          <p:cNvPr id="76" name="文本框 75">
            <a:extLst>
              <a:ext uri="{FF2B5EF4-FFF2-40B4-BE49-F238E27FC236}">
                <a16:creationId xmlns:a16="http://schemas.microsoft.com/office/drawing/2014/main" id="{A6BA5A15-2AF6-544C-B3A1-C2329F6934B0}"/>
              </a:ext>
            </a:extLst>
          </p:cNvPr>
          <p:cNvSpPr txBox="1"/>
          <p:nvPr/>
        </p:nvSpPr>
        <p:spPr>
          <a:xfrm>
            <a:off x="10321601" y="5480951"/>
            <a:ext cx="800219" cy="338554"/>
          </a:xfrm>
          <a:prstGeom prst="rect">
            <a:avLst/>
          </a:prstGeom>
          <a:noFill/>
        </p:spPr>
        <p:txBody>
          <a:bodyPr wrap="non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更多</a:t>
            </a:r>
            <a:r>
              <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rPr>
              <a:t>…</a:t>
            </a:r>
            <a:endPar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endParaRPr>
          </a:p>
        </p:txBody>
      </p:sp>
      <p:pic>
        <p:nvPicPr>
          <p:cNvPr id="77" name="图片 76">
            <a:extLst>
              <a:ext uri="{FF2B5EF4-FFF2-40B4-BE49-F238E27FC236}">
                <a16:creationId xmlns:a16="http://schemas.microsoft.com/office/drawing/2014/main" id="{9282C770-41BE-4C4E-BF24-EB0B89443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0865" y="5615188"/>
            <a:ext cx="126654" cy="119746"/>
          </a:xfrm>
          <a:prstGeom prst="rect">
            <a:avLst/>
          </a:prstGeom>
        </p:spPr>
      </p:pic>
      <p:pic>
        <p:nvPicPr>
          <p:cNvPr id="78" name="图片 77">
            <a:extLst>
              <a:ext uri="{FF2B5EF4-FFF2-40B4-BE49-F238E27FC236}">
                <a16:creationId xmlns:a16="http://schemas.microsoft.com/office/drawing/2014/main" id="{354F3723-7A3A-D34D-A9E7-2DCAF1FFC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3031" y="5615188"/>
            <a:ext cx="126654" cy="119746"/>
          </a:xfrm>
          <a:prstGeom prst="rect">
            <a:avLst/>
          </a:prstGeom>
        </p:spPr>
      </p:pic>
      <p:pic>
        <p:nvPicPr>
          <p:cNvPr id="79" name="图片 78">
            <a:extLst>
              <a:ext uri="{FF2B5EF4-FFF2-40B4-BE49-F238E27FC236}">
                <a16:creationId xmlns:a16="http://schemas.microsoft.com/office/drawing/2014/main" id="{EFA98262-0DFB-5244-AD3F-4B3E36BDCF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1948" y="5615188"/>
            <a:ext cx="126654" cy="119746"/>
          </a:xfrm>
          <a:prstGeom prst="rect">
            <a:avLst/>
          </a:prstGeom>
        </p:spPr>
      </p:pic>
      <p:pic>
        <p:nvPicPr>
          <p:cNvPr id="80" name="图片 79">
            <a:extLst>
              <a:ext uri="{FF2B5EF4-FFF2-40B4-BE49-F238E27FC236}">
                <a16:creationId xmlns:a16="http://schemas.microsoft.com/office/drawing/2014/main" id="{58E5449F-AF09-EA46-8118-CC6CFBB70D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4113" y="5615188"/>
            <a:ext cx="126654" cy="119746"/>
          </a:xfrm>
          <a:prstGeom prst="rect">
            <a:avLst/>
          </a:prstGeom>
        </p:spPr>
      </p:pic>
    </p:spTree>
    <p:extLst>
      <p:ext uri="{BB962C8B-B14F-4D97-AF65-F5344CB8AC3E}">
        <p14:creationId xmlns:p14="http://schemas.microsoft.com/office/powerpoint/2010/main" val="3480068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打通线下门店收银</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16" name="五边形 15"/>
          <p:cNvSpPr/>
          <p:nvPr/>
        </p:nvSpPr>
        <p:spPr>
          <a:xfrm>
            <a:off x="2580419" y="1673131"/>
            <a:ext cx="4914067" cy="399982"/>
          </a:xfrm>
          <a:prstGeom prst="homePlate">
            <a:avLst/>
          </a:prstGeom>
          <a:solidFill>
            <a:srgbClr val="12A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a:latin typeface="黑体" panose="02010609060101010101" pitchFamily="49" charset="-122"/>
                <a:ea typeface="黑体" panose="02010609060101010101" pitchFamily="49" charset="-122"/>
              </a:rPr>
              <a:t>01</a:t>
            </a:r>
            <a:endParaRPr lang="zh-CN" altLang="en-US" sz="2000" b="1">
              <a:latin typeface="黑体" panose="02010609060101010101" pitchFamily="49" charset="-122"/>
              <a:ea typeface="黑体" panose="02010609060101010101" pitchFamily="49" charset="-122"/>
            </a:endParaRPr>
          </a:p>
        </p:txBody>
      </p:sp>
      <p:sp>
        <p:nvSpPr>
          <p:cNvPr id="17" name="五边形 16"/>
          <p:cNvSpPr/>
          <p:nvPr/>
        </p:nvSpPr>
        <p:spPr>
          <a:xfrm>
            <a:off x="6173251" y="2072131"/>
            <a:ext cx="2787869" cy="399982"/>
          </a:xfrm>
          <a:prstGeom prst="homePlate">
            <a:avLst/>
          </a:prstGeom>
          <a:solidFill>
            <a:srgbClr val="72C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000" b="1">
                <a:latin typeface="黑体" panose="02010609060101010101" pitchFamily="49" charset="-122"/>
                <a:ea typeface="黑体" panose="02010609060101010101" pitchFamily="49" charset="-122"/>
              </a:rPr>
              <a:t>02</a:t>
            </a:r>
            <a:endParaRPr lang="zh-CN" altLang="en-US" sz="2000" b="1">
              <a:latin typeface="黑体" panose="02010609060101010101" pitchFamily="49" charset="-122"/>
              <a:ea typeface="黑体" panose="02010609060101010101" pitchFamily="49" charset="-122"/>
            </a:endParaRPr>
          </a:p>
        </p:txBody>
      </p:sp>
      <p:sp>
        <p:nvSpPr>
          <p:cNvPr id="18" name="矩形 17"/>
          <p:cNvSpPr/>
          <p:nvPr/>
        </p:nvSpPr>
        <p:spPr>
          <a:xfrm>
            <a:off x="2523276" y="2810961"/>
            <a:ext cx="2399891" cy="1881156"/>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放置在服务台，一般机器占位较大。</a:t>
            </a:r>
            <a:endParaRPr lang="en-US" altLang="zh-CN" sz="1600" dirty="0">
              <a:solidFill>
                <a:schemeClr val="tx1">
                  <a:lumMod val="65000"/>
                  <a:lumOff val="35000"/>
                </a:schemeClr>
              </a:solidFill>
              <a:latin typeface="Heiti SC Medium" pitchFamily="2" charset="-128"/>
              <a:ea typeface="Heiti SC Medium" pitchFamily="2" charset="-128"/>
              <a:cs typeface="Levenim MT" pitchFamily="2" charset="-79"/>
            </a:endParaRPr>
          </a:p>
          <a:p>
            <a:pPr>
              <a:lnSpc>
                <a:spcPct val="150000"/>
              </a:lnSpc>
            </a:pP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电脑、一体秤、</a:t>
            </a:r>
            <a:r>
              <a:rPr lang="en-US" altLang="zh-CN" sz="1600" dirty="0">
                <a:solidFill>
                  <a:schemeClr val="tx1">
                    <a:lumMod val="65000"/>
                    <a:lumOff val="35000"/>
                  </a:schemeClr>
                </a:solidFill>
                <a:latin typeface="Heiti SC Medium" pitchFamily="2" charset="-128"/>
                <a:ea typeface="Heiti SC Medium" pitchFamily="2" charset="-128"/>
                <a:cs typeface="Levenim MT" pitchFamily="2" charset="-79"/>
              </a:rPr>
              <a:t>Windows</a:t>
            </a: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和安卓收银机均可安装桌面收银。</a:t>
            </a:r>
          </a:p>
        </p:txBody>
      </p:sp>
      <p:sp>
        <p:nvSpPr>
          <p:cNvPr id="19" name="矩形 18"/>
          <p:cNvSpPr/>
          <p:nvPr/>
        </p:nvSpPr>
        <p:spPr>
          <a:xfrm>
            <a:off x="2523275" y="2310890"/>
            <a:ext cx="2399892" cy="369332"/>
          </a:xfrm>
          <a:prstGeom prst="rect">
            <a:avLst/>
          </a:prstGeom>
        </p:spPr>
        <p:txBody>
          <a:bodyPr wrap="square">
            <a:spAutoFit/>
          </a:bodyPr>
          <a:lstStyle/>
          <a:p>
            <a:pPr lvl="0"/>
            <a:r>
              <a:rPr lang="zh-CN" altLang="en-US" b="1" dirty="0">
                <a:solidFill>
                  <a:srgbClr val="12A4FE"/>
                </a:solidFill>
                <a:latin typeface="黑体" panose="02010609060101010101" pitchFamily="49" charset="-122"/>
                <a:ea typeface="黑体" panose="02010609060101010101" pitchFamily="49" charset="-122"/>
              </a:rPr>
              <a:t>桌面收银</a:t>
            </a:r>
          </a:p>
        </p:txBody>
      </p:sp>
      <p:sp>
        <p:nvSpPr>
          <p:cNvPr id="20" name="矩形 19"/>
          <p:cNvSpPr/>
          <p:nvPr/>
        </p:nvSpPr>
        <p:spPr>
          <a:xfrm>
            <a:off x="6181714" y="3133344"/>
            <a:ext cx="2531747" cy="1881156"/>
          </a:xfrm>
          <a:prstGeom prst="rect">
            <a:avLst/>
          </a:prstGeom>
        </p:spPr>
        <p:txBody>
          <a:bodyPr wrap="square">
            <a:spAutoFit/>
          </a:bodyPr>
          <a:lstStyle/>
          <a:p>
            <a:pPr>
              <a:lnSpc>
                <a:spcPct val="150000"/>
              </a:lnSpc>
            </a:pP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随身携带，小巧轻便，不占空间。</a:t>
            </a:r>
            <a:endParaRPr lang="en-US" altLang="zh-CN" sz="1600" dirty="0">
              <a:solidFill>
                <a:schemeClr val="tx1">
                  <a:lumMod val="65000"/>
                  <a:lumOff val="35000"/>
                </a:schemeClr>
              </a:solidFill>
              <a:latin typeface="Heiti SC Medium" pitchFamily="2" charset="-128"/>
              <a:ea typeface="Heiti SC Medium" pitchFamily="2" charset="-128"/>
              <a:cs typeface="Levenim MT" pitchFamily="2" charset="-79"/>
            </a:endParaRPr>
          </a:p>
          <a:p>
            <a:pPr>
              <a:lnSpc>
                <a:spcPct val="150000"/>
              </a:lnSpc>
            </a:pP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苹果手机、安卓手机、安卓智能手持设备均可安装手机收银。</a:t>
            </a:r>
          </a:p>
        </p:txBody>
      </p:sp>
      <p:sp>
        <p:nvSpPr>
          <p:cNvPr id="21" name="矩形 20"/>
          <p:cNvSpPr/>
          <p:nvPr/>
        </p:nvSpPr>
        <p:spPr>
          <a:xfrm>
            <a:off x="6181714" y="2710872"/>
            <a:ext cx="2399892" cy="369332"/>
          </a:xfrm>
          <a:prstGeom prst="rect">
            <a:avLst/>
          </a:prstGeom>
        </p:spPr>
        <p:txBody>
          <a:bodyPr wrap="square">
            <a:spAutoFit/>
          </a:bodyPr>
          <a:lstStyle/>
          <a:p>
            <a:pPr lvl="0"/>
            <a:r>
              <a:rPr lang="zh-CN" altLang="en-US" b="1" dirty="0">
                <a:solidFill>
                  <a:srgbClr val="12A4FE"/>
                </a:solidFill>
                <a:latin typeface="黑体" panose="02010609060101010101" pitchFamily="49" charset="-122"/>
                <a:ea typeface="黑体" panose="02010609060101010101" pitchFamily="49" charset="-122"/>
              </a:rPr>
              <a:t>掌上收银</a:t>
            </a:r>
          </a:p>
        </p:txBody>
      </p:sp>
      <p:cxnSp>
        <p:nvCxnSpPr>
          <p:cNvPr id="22" name="直接连接符 21"/>
          <p:cNvCxnSpPr/>
          <p:nvPr/>
        </p:nvCxnSpPr>
        <p:spPr>
          <a:xfrm>
            <a:off x="5410850" y="2908240"/>
            <a:ext cx="0" cy="1780816"/>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471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连接线上微信商城</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5" name="文本框 4">
            <a:extLst>
              <a:ext uri="{FF2B5EF4-FFF2-40B4-BE49-F238E27FC236}">
                <a16:creationId xmlns:a16="http://schemas.microsoft.com/office/drawing/2014/main" id="{4944B6C6-6A1D-B245-A061-FA59D951918D}"/>
              </a:ext>
            </a:extLst>
          </p:cNvPr>
          <p:cNvSpPr txBox="1"/>
          <p:nvPr/>
        </p:nvSpPr>
        <p:spPr>
          <a:xfrm>
            <a:off x="5311170" y="1276675"/>
            <a:ext cx="1569660" cy="369332"/>
          </a:xfrm>
          <a:prstGeom prst="rect">
            <a:avLst/>
          </a:prstGeom>
          <a:noFill/>
        </p:spPr>
        <p:txBody>
          <a:bodyPr wrap="none" rtlCol="0">
            <a:spAutoFit/>
          </a:bodyPr>
          <a:lstStyle/>
          <a:p>
            <a:pPr algn="ctr"/>
            <a:r>
              <a:rPr lang="zh-CN" altLang="en-US" dirty="0">
                <a:latin typeface="Heiti SC Medium" pitchFamily="2" charset="-128"/>
                <a:ea typeface="Heiti SC Medium" pitchFamily="2" charset="-128"/>
              </a:rPr>
              <a:t>轻松管理网店</a:t>
            </a:r>
          </a:p>
        </p:txBody>
      </p:sp>
      <p:cxnSp>
        <p:nvCxnSpPr>
          <p:cNvPr id="6" name="肘形连接符 5">
            <a:extLst>
              <a:ext uri="{FF2B5EF4-FFF2-40B4-BE49-F238E27FC236}">
                <a16:creationId xmlns:a16="http://schemas.microsoft.com/office/drawing/2014/main" id="{51EDD175-EB8F-B340-867D-F062C35F7B9D}"/>
              </a:ext>
            </a:extLst>
          </p:cNvPr>
          <p:cNvCxnSpPr>
            <a:cxnSpLocks/>
          </p:cNvCxnSpPr>
          <p:nvPr/>
        </p:nvCxnSpPr>
        <p:spPr>
          <a:xfrm rot="10800000" flipV="1">
            <a:off x="2834639" y="3788958"/>
            <a:ext cx="1633412" cy="443073"/>
          </a:xfrm>
          <a:prstGeom prst="bentConnector3">
            <a:avLst>
              <a:gd name="adj1" fmla="val 99263"/>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821BD557-544B-014C-9E41-5BA9B83B2B7B}"/>
              </a:ext>
            </a:extLst>
          </p:cNvPr>
          <p:cNvSpPr/>
          <p:nvPr/>
        </p:nvSpPr>
        <p:spPr>
          <a:xfrm>
            <a:off x="2209294" y="4283249"/>
            <a:ext cx="1236118" cy="499234"/>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8" name="矩形 7">
            <a:extLst>
              <a:ext uri="{FF2B5EF4-FFF2-40B4-BE49-F238E27FC236}">
                <a16:creationId xmlns:a16="http://schemas.microsoft.com/office/drawing/2014/main" id="{54F853AE-CDFC-D74F-B363-2EC000800AC9}"/>
              </a:ext>
            </a:extLst>
          </p:cNvPr>
          <p:cNvSpPr/>
          <p:nvPr/>
        </p:nvSpPr>
        <p:spPr>
          <a:xfrm>
            <a:off x="2270476" y="4337369"/>
            <a:ext cx="1113755" cy="393897"/>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9" name="文本框 8">
            <a:extLst>
              <a:ext uri="{FF2B5EF4-FFF2-40B4-BE49-F238E27FC236}">
                <a16:creationId xmlns:a16="http://schemas.microsoft.com/office/drawing/2014/main" id="{B6E89FE4-0A3C-644F-BC96-6D16E639A081}"/>
              </a:ext>
            </a:extLst>
          </p:cNvPr>
          <p:cNvSpPr txBox="1"/>
          <p:nvPr/>
        </p:nvSpPr>
        <p:spPr>
          <a:xfrm>
            <a:off x="2372416" y="4360742"/>
            <a:ext cx="1011815" cy="338554"/>
          </a:xfrm>
          <a:prstGeom prst="rect">
            <a:avLst/>
          </a:prstGeom>
          <a:noFill/>
        </p:spPr>
        <p:txBody>
          <a:bodyPr wrap="none" rtlCol="0">
            <a:spAutoFit/>
          </a:bodyPr>
          <a:lstStyle/>
          <a:p>
            <a:r>
              <a:rPr kumimoji="1" lang="zh-CN" altLang="en-US" sz="1600" b="1" dirty="0">
                <a:solidFill>
                  <a:schemeClr val="bg1"/>
                </a:solidFill>
                <a:latin typeface="黑体" panose="02010609060101010101" pitchFamily="49" charset="-122"/>
                <a:ea typeface="黑体" panose="02010609060101010101" pitchFamily="49" charset="-122"/>
              </a:rPr>
              <a:t>直营网点</a:t>
            </a:r>
          </a:p>
        </p:txBody>
      </p:sp>
      <p:sp>
        <p:nvSpPr>
          <p:cNvPr id="10" name="矩形 9">
            <a:extLst>
              <a:ext uri="{FF2B5EF4-FFF2-40B4-BE49-F238E27FC236}">
                <a16:creationId xmlns:a16="http://schemas.microsoft.com/office/drawing/2014/main" id="{FF81F72E-1102-0645-A9B2-652C9F6DCA9E}"/>
              </a:ext>
            </a:extLst>
          </p:cNvPr>
          <p:cNvSpPr/>
          <p:nvPr/>
        </p:nvSpPr>
        <p:spPr>
          <a:xfrm>
            <a:off x="4974930" y="4283249"/>
            <a:ext cx="1236118" cy="499234"/>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11" name="矩形 10">
            <a:extLst>
              <a:ext uri="{FF2B5EF4-FFF2-40B4-BE49-F238E27FC236}">
                <a16:creationId xmlns:a16="http://schemas.microsoft.com/office/drawing/2014/main" id="{88F63DC7-E1AD-E74D-BCC9-99FFE8177935}"/>
              </a:ext>
            </a:extLst>
          </p:cNvPr>
          <p:cNvSpPr/>
          <p:nvPr/>
        </p:nvSpPr>
        <p:spPr>
          <a:xfrm>
            <a:off x="5036112" y="4337369"/>
            <a:ext cx="1113755" cy="393897"/>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cxnSp>
        <p:nvCxnSpPr>
          <p:cNvPr id="12" name="肘形连接符 11">
            <a:extLst>
              <a:ext uri="{FF2B5EF4-FFF2-40B4-BE49-F238E27FC236}">
                <a16:creationId xmlns:a16="http://schemas.microsoft.com/office/drawing/2014/main" id="{1A6381AD-2C20-1848-9C8E-F8BCD447DBDD}"/>
              </a:ext>
            </a:extLst>
          </p:cNvPr>
          <p:cNvCxnSpPr>
            <a:cxnSpLocks/>
          </p:cNvCxnSpPr>
          <p:nvPr/>
        </p:nvCxnSpPr>
        <p:spPr>
          <a:xfrm>
            <a:off x="4468051" y="3788962"/>
            <a:ext cx="1109788" cy="443070"/>
          </a:xfrm>
          <a:prstGeom prst="bentConnector3">
            <a:avLst>
              <a:gd name="adj1" fmla="val 10026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912D3F15-3016-F849-A2CC-9779A00AC0A8}"/>
              </a:ext>
            </a:extLst>
          </p:cNvPr>
          <p:cNvSpPr txBox="1"/>
          <p:nvPr/>
        </p:nvSpPr>
        <p:spPr>
          <a:xfrm>
            <a:off x="5104137" y="4348127"/>
            <a:ext cx="1011815" cy="338554"/>
          </a:xfrm>
          <a:prstGeom prst="rect">
            <a:avLst/>
          </a:prstGeom>
          <a:noFill/>
        </p:spPr>
        <p:txBody>
          <a:bodyPr wrap="none" rtlCol="0">
            <a:spAutoFit/>
          </a:bodyPr>
          <a:lstStyle/>
          <a:p>
            <a:r>
              <a:rPr kumimoji="1" lang="zh-CN" altLang="en-US" sz="1600" b="1" dirty="0">
                <a:solidFill>
                  <a:schemeClr val="bg1"/>
                </a:solidFill>
                <a:latin typeface="黑体" panose="02010609060101010101" pitchFamily="49" charset="-122"/>
                <a:ea typeface="黑体" panose="02010609060101010101" pitchFamily="49" charset="-122"/>
              </a:rPr>
              <a:t>加盟网点</a:t>
            </a:r>
          </a:p>
        </p:txBody>
      </p:sp>
      <p:sp>
        <p:nvSpPr>
          <p:cNvPr id="14" name="六边形 13">
            <a:extLst>
              <a:ext uri="{FF2B5EF4-FFF2-40B4-BE49-F238E27FC236}">
                <a16:creationId xmlns:a16="http://schemas.microsoft.com/office/drawing/2014/main" id="{F1B31D71-7542-7D43-AF8A-E4EDBE7101FF}"/>
              </a:ext>
            </a:extLst>
          </p:cNvPr>
          <p:cNvSpPr/>
          <p:nvPr/>
        </p:nvSpPr>
        <p:spPr>
          <a:xfrm rot="1800000">
            <a:off x="3400105" y="1938765"/>
            <a:ext cx="1537280" cy="1325242"/>
          </a:xfrm>
          <a:prstGeom prst="hexagon">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黑体" panose="02010609060101010101" pitchFamily="49" charset="-122"/>
              <a:ea typeface="黑体" panose="02010609060101010101" pitchFamily="49" charset="-122"/>
            </a:endParaRPr>
          </a:p>
        </p:txBody>
      </p:sp>
      <p:sp>
        <p:nvSpPr>
          <p:cNvPr id="15" name="六边形 14">
            <a:extLst>
              <a:ext uri="{FF2B5EF4-FFF2-40B4-BE49-F238E27FC236}">
                <a16:creationId xmlns:a16="http://schemas.microsoft.com/office/drawing/2014/main" id="{E13D07B6-8943-3245-B0BB-9C8056DA2730}"/>
              </a:ext>
            </a:extLst>
          </p:cNvPr>
          <p:cNvSpPr/>
          <p:nvPr/>
        </p:nvSpPr>
        <p:spPr>
          <a:xfrm rot="1800000">
            <a:off x="3556362" y="2073469"/>
            <a:ext cx="1224767" cy="1055834"/>
          </a:xfrm>
          <a:prstGeom prst="hexagon">
            <a:avLst/>
          </a:prstGeom>
          <a:solidFill>
            <a:srgbClr val="12A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黑体" panose="02010609060101010101" pitchFamily="49" charset="-122"/>
              <a:ea typeface="黑体" panose="02010609060101010101" pitchFamily="49" charset="-122"/>
            </a:endParaRPr>
          </a:p>
        </p:txBody>
      </p:sp>
      <p:sp>
        <p:nvSpPr>
          <p:cNvPr id="16" name="文本框 15">
            <a:extLst>
              <a:ext uri="{FF2B5EF4-FFF2-40B4-BE49-F238E27FC236}">
                <a16:creationId xmlns:a16="http://schemas.microsoft.com/office/drawing/2014/main" id="{BBA9EEEF-E197-914E-B86D-6D6342F6721B}"/>
              </a:ext>
            </a:extLst>
          </p:cNvPr>
          <p:cNvSpPr txBox="1"/>
          <p:nvPr/>
        </p:nvSpPr>
        <p:spPr>
          <a:xfrm>
            <a:off x="3753407" y="2401331"/>
            <a:ext cx="830676" cy="400110"/>
          </a:xfrm>
          <a:prstGeom prst="rect">
            <a:avLst/>
          </a:prstGeom>
          <a:noFill/>
        </p:spPr>
        <p:txBody>
          <a:bodyPr wrap="none" rtlCol="0">
            <a:spAutoFit/>
          </a:bodyPr>
          <a:lstStyle/>
          <a:p>
            <a:pPr algn="ctr"/>
            <a:r>
              <a:rPr kumimoji="1" lang="zh-CN" altLang="en-US" sz="2000" b="1" dirty="0">
                <a:solidFill>
                  <a:schemeClr val="bg1"/>
                </a:solidFill>
                <a:latin typeface="黑体" panose="02010609060101010101" pitchFamily="49" charset="-122"/>
                <a:ea typeface="黑体" panose="02010609060101010101" pitchFamily="49" charset="-122"/>
              </a:rPr>
              <a:t>总 部</a:t>
            </a:r>
            <a:endParaRPr kumimoji="1" lang="en-US" altLang="zh-CN" sz="2000" b="1" dirty="0">
              <a:solidFill>
                <a:schemeClr val="bg1"/>
              </a:solidFill>
              <a:latin typeface="黑体" panose="02010609060101010101" pitchFamily="49" charset="-122"/>
              <a:ea typeface="黑体" panose="02010609060101010101" pitchFamily="49" charset="-122"/>
            </a:endParaRPr>
          </a:p>
        </p:txBody>
      </p:sp>
      <p:cxnSp>
        <p:nvCxnSpPr>
          <p:cNvPr id="17" name="直线连接符 16">
            <a:extLst>
              <a:ext uri="{FF2B5EF4-FFF2-40B4-BE49-F238E27FC236}">
                <a16:creationId xmlns:a16="http://schemas.microsoft.com/office/drawing/2014/main" id="{DFAD1E0F-F41E-D845-ACF2-6F2DECD8436D}"/>
              </a:ext>
            </a:extLst>
          </p:cNvPr>
          <p:cNvCxnSpPr>
            <a:cxnSpLocks/>
          </p:cNvCxnSpPr>
          <p:nvPr/>
        </p:nvCxnSpPr>
        <p:spPr>
          <a:xfrm flipV="1">
            <a:off x="4213388" y="3383239"/>
            <a:ext cx="0" cy="40572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圆角矩形 17">
            <a:extLst>
              <a:ext uri="{FF2B5EF4-FFF2-40B4-BE49-F238E27FC236}">
                <a16:creationId xmlns:a16="http://schemas.microsoft.com/office/drawing/2014/main" id="{92A1DDE5-32CF-304A-8EC6-4BA9CDEDD73D}"/>
              </a:ext>
            </a:extLst>
          </p:cNvPr>
          <p:cNvSpPr/>
          <p:nvPr/>
        </p:nvSpPr>
        <p:spPr>
          <a:xfrm>
            <a:off x="5107729" y="2212034"/>
            <a:ext cx="3564374" cy="756867"/>
          </a:xfrm>
          <a:prstGeom prst="roundRect">
            <a:avLst>
              <a:gd name="adj" fmla="val 614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zh-CN" sz="1600" dirty="0">
                <a:solidFill>
                  <a:schemeClr val="tx1">
                    <a:lumMod val="65000"/>
                    <a:lumOff val="35000"/>
                  </a:schemeClr>
                </a:solidFill>
                <a:latin typeface="Heiti SC Medium" pitchFamily="2" charset="-128"/>
                <a:ea typeface="Heiti SC Medium" pitchFamily="2" charset="-128"/>
              </a:rPr>
              <a:t>·</a:t>
            </a:r>
            <a:r>
              <a:rPr kumimoji="1" lang="zh-CN" altLang="en-US" sz="1600" dirty="0">
                <a:solidFill>
                  <a:schemeClr val="tx1">
                    <a:lumMod val="65000"/>
                    <a:lumOff val="35000"/>
                  </a:schemeClr>
                </a:solidFill>
                <a:latin typeface="Heiti SC Medium" pitchFamily="2" charset="-128"/>
                <a:ea typeface="Heiti SC Medium" pitchFamily="2" charset="-128"/>
              </a:rPr>
              <a:t> 订单、库存：统一管理</a:t>
            </a:r>
            <a:endParaRPr kumimoji="1" lang="en-US" altLang="zh-CN" sz="1600" dirty="0">
              <a:solidFill>
                <a:schemeClr val="tx1">
                  <a:lumMod val="65000"/>
                  <a:lumOff val="35000"/>
                </a:schemeClr>
              </a:solidFill>
              <a:latin typeface="Heiti SC Medium" pitchFamily="2" charset="-128"/>
              <a:ea typeface="Heiti SC Medium" pitchFamily="2" charset="-128"/>
            </a:endParaRPr>
          </a:p>
          <a:p>
            <a:r>
              <a:rPr kumimoji="1" lang="en-US" altLang="zh-CN" sz="1600" dirty="0">
                <a:solidFill>
                  <a:schemeClr val="tx1">
                    <a:lumMod val="65000"/>
                    <a:lumOff val="35000"/>
                  </a:schemeClr>
                </a:solidFill>
                <a:latin typeface="Heiti SC Medium" pitchFamily="2" charset="-128"/>
                <a:ea typeface="Heiti SC Medium" pitchFamily="2" charset="-128"/>
              </a:rPr>
              <a:t>·</a:t>
            </a:r>
            <a:r>
              <a:rPr kumimoji="1" lang="zh-CN" altLang="en-US" sz="1600" dirty="0">
                <a:solidFill>
                  <a:schemeClr val="tx1">
                    <a:lumMod val="65000"/>
                    <a:lumOff val="35000"/>
                  </a:schemeClr>
                </a:solidFill>
                <a:latin typeface="Heiti SC Medium" pitchFamily="2" charset="-128"/>
                <a:ea typeface="Heiti SC Medium" pitchFamily="2" charset="-128"/>
              </a:rPr>
              <a:t> 商品、营销、装修：权限化管理 </a:t>
            </a:r>
          </a:p>
        </p:txBody>
      </p:sp>
      <p:sp>
        <p:nvSpPr>
          <p:cNvPr id="19" name="圆角矩形 18">
            <a:extLst>
              <a:ext uri="{FF2B5EF4-FFF2-40B4-BE49-F238E27FC236}">
                <a16:creationId xmlns:a16="http://schemas.microsoft.com/office/drawing/2014/main" id="{74000B46-7526-D349-A518-76D103D1C128}"/>
              </a:ext>
            </a:extLst>
          </p:cNvPr>
          <p:cNvSpPr/>
          <p:nvPr/>
        </p:nvSpPr>
        <p:spPr>
          <a:xfrm>
            <a:off x="6407089" y="4332310"/>
            <a:ext cx="1163519" cy="382415"/>
          </a:xfrm>
          <a:prstGeom prst="roundRect">
            <a:avLst>
              <a:gd name="adj" fmla="val 50000"/>
            </a:avLst>
          </a:prstGeom>
          <a:solidFill>
            <a:srgbClr val="198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Heiti SC Medium" pitchFamily="2" charset="-128"/>
                <a:ea typeface="Heiti SC Medium" pitchFamily="2" charset="-128"/>
              </a:rPr>
              <a:t>智能派单</a:t>
            </a:r>
          </a:p>
        </p:txBody>
      </p:sp>
      <p:sp>
        <p:nvSpPr>
          <p:cNvPr id="20" name="圆角矩形 19">
            <a:extLst>
              <a:ext uri="{FF2B5EF4-FFF2-40B4-BE49-F238E27FC236}">
                <a16:creationId xmlns:a16="http://schemas.microsoft.com/office/drawing/2014/main" id="{806ED412-C8BB-A84E-AC2A-B70ECA790067}"/>
              </a:ext>
            </a:extLst>
          </p:cNvPr>
          <p:cNvSpPr/>
          <p:nvPr/>
        </p:nvSpPr>
        <p:spPr>
          <a:xfrm>
            <a:off x="1871366" y="4982736"/>
            <a:ext cx="1959969" cy="357360"/>
          </a:xfrm>
          <a:prstGeom prst="roundRect">
            <a:avLst>
              <a:gd name="adj" fmla="val 16736"/>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Heiti SC Light" panose="02000000000000000000" pitchFamily="2" charset="-128"/>
                <a:ea typeface="Heiti SC Light" panose="02000000000000000000" pitchFamily="2" charset="-128"/>
              </a:rPr>
              <a:t>会员共享，统一管理</a:t>
            </a:r>
          </a:p>
        </p:txBody>
      </p:sp>
      <p:sp>
        <p:nvSpPr>
          <p:cNvPr id="21" name="圆角矩形 20">
            <a:extLst>
              <a:ext uri="{FF2B5EF4-FFF2-40B4-BE49-F238E27FC236}">
                <a16:creationId xmlns:a16="http://schemas.microsoft.com/office/drawing/2014/main" id="{05C23340-727D-A345-83AB-8417906381BE}"/>
              </a:ext>
            </a:extLst>
          </p:cNvPr>
          <p:cNvSpPr/>
          <p:nvPr/>
        </p:nvSpPr>
        <p:spPr>
          <a:xfrm>
            <a:off x="4486550" y="4982736"/>
            <a:ext cx="2168787" cy="357360"/>
          </a:xfrm>
          <a:prstGeom prst="roundRect">
            <a:avLst>
              <a:gd name="adj" fmla="val 14177"/>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solidFill>
                  <a:schemeClr val="tx1">
                    <a:lumMod val="65000"/>
                    <a:lumOff val="35000"/>
                  </a:schemeClr>
                </a:solidFill>
                <a:latin typeface="Heiti SC Light" panose="02000000000000000000" pitchFamily="2" charset="-128"/>
                <a:ea typeface="Heiti SC Light" panose="02000000000000000000" pitchFamily="2" charset="-128"/>
              </a:rPr>
              <a:t>会员不共享，独立管理</a:t>
            </a:r>
          </a:p>
        </p:txBody>
      </p:sp>
      <p:sp>
        <p:nvSpPr>
          <p:cNvPr id="22" name="矩形 21">
            <a:extLst>
              <a:ext uri="{FF2B5EF4-FFF2-40B4-BE49-F238E27FC236}">
                <a16:creationId xmlns:a16="http://schemas.microsoft.com/office/drawing/2014/main" id="{C370A7AD-9F50-474C-ABA6-D8A1676D28D8}"/>
              </a:ext>
            </a:extLst>
          </p:cNvPr>
          <p:cNvSpPr/>
          <p:nvPr/>
        </p:nvSpPr>
        <p:spPr>
          <a:xfrm>
            <a:off x="2857724" y="5867367"/>
            <a:ext cx="2706624" cy="446866"/>
          </a:xfrm>
          <a:prstGeom prst="rect">
            <a:avLst/>
          </a:prstGeom>
          <a:solidFill>
            <a:srgbClr val="12A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600" dirty="0">
                <a:latin typeface="Heiti SC Medium" pitchFamily="2" charset="-128"/>
                <a:ea typeface="Heiti SC Medium" pitchFamily="2" charset="-128"/>
              </a:rPr>
              <a:t>多仓、多门店灵活供货</a:t>
            </a:r>
          </a:p>
        </p:txBody>
      </p:sp>
      <p:sp>
        <p:nvSpPr>
          <p:cNvPr id="23" name="圆角矩形 22">
            <a:extLst>
              <a:ext uri="{FF2B5EF4-FFF2-40B4-BE49-F238E27FC236}">
                <a16:creationId xmlns:a16="http://schemas.microsoft.com/office/drawing/2014/main" id="{97708166-55D9-984F-9C71-E7A58B96F219}"/>
              </a:ext>
            </a:extLst>
          </p:cNvPr>
          <p:cNvSpPr/>
          <p:nvPr/>
        </p:nvSpPr>
        <p:spPr>
          <a:xfrm>
            <a:off x="7861608" y="3767243"/>
            <a:ext cx="3564374" cy="2517762"/>
          </a:xfrm>
          <a:prstGeom prst="roundRect">
            <a:avLst>
              <a:gd name="adj" fmla="val 614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tx1">
                    <a:lumMod val="65000"/>
                    <a:lumOff val="35000"/>
                  </a:schemeClr>
                </a:solidFill>
                <a:latin typeface="Heiti SC Medium" pitchFamily="2" charset="-128"/>
                <a:ea typeface="Heiti SC Medium" pitchFamily="2" charset="-128"/>
              </a:rPr>
              <a:t>店铺装修</a:t>
            </a:r>
            <a:endParaRPr kumimoji="1" lang="en-US" altLang="zh-CN" sz="1600" dirty="0">
              <a:solidFill>
                <a:schemeClr val="tx1">
                  <a:lumMod val="65000"/>
                  <a:lumOff val="35000"/>
                </a:schemeClr>
              </a:solidFill>
              <a:latin typeface="Heiti SC Medium" pitchFamily="2" charset="-128"/>
              <a:ea typeface="Heiti SC Medium" pitchFamily="2" charset="-128"/>
            </a:endParaRPr>
          </a:p>
          <a:p>
            <a:r>
              <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rPr>
              <a:t>·</a:t>
            </a:r>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统一装修或千店千面</a:t>
            </a:r>
            <a:endPar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endParaRPr>
          </a:p>
          <a:p>
            <a:r>
              <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rPr>
              <a:t>·</a:t>
            </a:r>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多种行业模板快速搭建，一键开店</a:t>
            </a:r>
            <a:endPar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endParaRPr>
          </a:p>
          <a:p>
            <a:r>
              <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rPr>
              <a:t>·</a:t>
            </a:r>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店铺主题色设置，提高品牌辨识度</a:t>
            </a:r>
            <a:endPar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endParaRPr>
          </a:p>
          <a:p>
            <a:r>
              <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rPr>
              <a:t>·</a:t>
            </a:r>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组件化装修，自由拖拽</a:t>
            </a:r>
            <a:endParaRPr kumimoji="1"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endParaRPr>
          </a:p>
          <a:p>
            <a:endParaRPr kumimoji="1" lang="en-US" altLang="zh-CN" sz="1600" dirty="0">
              <a:solidFill>
                <a:schemeClr val="tx1">
                  <a:lumMod val="65000"/>
                  <a:lumOff val="35000"/>
                </a:schemeClr>
              </a:solidFill>
              <a:latin typeface="Heiti SC Medium" pitchFamily="2" charset="-128"/>
              <a:ea typeface="Heiti SC Medium" pitchFamily="2" charset="-128"/>
            </a:endParaRPr>
          </a:p>
          <a:p>
            <a:r>
              <a:rPr kumimoji="1" lang="zh-CN" altLang="en-US" sz="1600" dirty="0">
                <a:solidFill>
                  <a:schemeClr val="tx1">
                    <a:lumMod val="65000"/>
                    <a:lumOff val="35000"/>
                  </a:schemeClr>
                </a:solidFill>
                <a:latin typeface="Heiti SC Medium" pitchFamily="2" charset="-128"/>
                <a:ea typeface="Heiti SC Medium" pitchFamily="2" charset="-128"/>
              </a:rPr>
              <a:t>物流设置</a:t>
            </a:r>
            <a:endParaRPr kumimoji="1" lang="en-US" altLang="zh-CN" sz="1600" dirty="0">
              <a:solidFill>
                <a:schemeClr val="tx1">
                  <a:lumMod val="65000"/>
                  <a:lumOff val="35000"/>
                </a:schemeClr>
              </a:solidFill>
              <a:latin typeface="Heiti SC Medium" pitchFamily="2" charset="-128"/>
              <a:ea typeface="Heiti SC Medium" pitchFamily="2" charset="-128"/>
            </a:endParaRPr>
          </a:p>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支持商家自配、到店自提、第三方配送、快递</a:t>
            </a:r>
          </a:p>
        </p:txBody>
      </p:sp>
      <p:sp>
        <p:nvSpPr>
          <p:cNvPr id="24" name="圆角矩形 23">
            <a:extLst>
              <a:ext uri="{FF2B5EF4-FFF2-40B4-BE49-F238E27FC236}">
                <a16:creationId xmlns:a16="http://schemas.microsoft.com/office/drawing/2014/main" id="{62A5EC7B-6CE5-744F-8108-2F13992F674F}"/>
              </a:ext>
            </a:extLst>
          </p:cNvPr>
          <p:cNvSpPr/>
          <p:nvPr/>
        </p:nvSpPr>
        <p:spPr>
          <a:xfrm>
            <a:off x="856681" y="4332310"/>
            <a:ext cx="1163519" cy="382415"/>
          </a:xfrm>
          <a:prstGeom prst="roundRect">
            <a:avLst>
              <a:gd name="adj" fmla="val 50000"/>
            </a:avLst>
          </a:prstGeom>
          <a:solidFill>
            <a:srgbClr val="198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zh-CN" altLang="en-US" sz="1600" dirty="0">
                <a:solidFill>
                  <a:schemeClr val="bg1"/>
                </a:solidFill>
                <a:latin typeface="Heiti SC Medium" pitchFamily="2" charset="-128"/>
                <a:ea typeface="Heiti SC Medium" pitchFamily="2" charset="-128"/>
              </a:rPr>
              <a:t>智能派单</a:t>
            </a:r>
          </a:p>
        </p:txBody>
      </p:sp>
    </p:spTree>
    <p:extLst>
      <p:ext uri="{BB962C8B-B14F-4D97-AF65-F5344CB8AC3E}">
        <p14:creationId xmlns:p14="http://schemas.microsoft.com/office/powerpoint/2010/main" val="230105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连接线上微信商城</a:t>
            </a:r>
            <a:endParaRPr lang="zh-CN" sz="2400" b="1" spc="300" dirty="0">
              <a:solidFill>
                <a:srgbClr val="1890FF"/>
              </a:solidFill>
              <a:latin typeface="黑体" panose="02010609060101010101" pitchFamily="49" charset="-122"/>
              <a:ea typeface="黑体" panose="02010609060101010101" pitchFamily="49" charset="-122"/>
            </a:endParaRPr>
          </a:p>
        </p:txBody>
      </p:sp>
      <p:grpSp>
        <p:nvGrpSpPr>
          <p:cNvPr id="5" name="组合 4">
            <a:extLst>
              <a:ext uri="{FF2B5EF4-FFF2-40B4-BE49-F238E27FC236}">
                <a16:creationId xmlns:a16="http://schemas.microsoft.com/office/drawing/2014/main" id="{42D485E5-CFAA-0C4B-819C-0CFB663D28E3}"/>
              </a:ext>
            </a:extLst>
          </p:cNvPr>
          <p:cNvGrpSpPr/>
          <p:nvPr/>
        </p:nvGrpSpPr>
        <p:grpSpPr>
          <a:xfrm>
            <a:off x="4690620" y="2450592"/>
            <a:ext cx="2810760" cy="3423015"/>
            <a:chOff x="1034054" y="1712719"/>
            <a:chExt cx="2389239" cy="3938637"/>
          </a:xfrm>
        </p:grpSpPr>
        <p:sp>
          <p:nvSpPr>
            <p:cNvPr id="6" name="Rounded Rectangle 70">
              <a:extLst>
                <a:ext uri="{FF2B5EF4-FFF2-40B4-BE49-F238E27FC236}">
                  <a16:creationId xmlns:a16="http://schemas.microsoft.com/office/drawing/2014/main" id="{BB23A715-EE09-1644-8719-3D0F29C4C504}"/>
                </a:ext>
              </a:extLst>
            </p:cNvPr>
            <p:cNvSpPr/>
            <p:nvPr/>
          </p:nvSpPr>
          <p:spPr>
            <a:xfrm>
              <a:off x="1034054" y="1712719"/>
              <a:ext cx="2389239" cy="3938637"/>
            </a:xfrm>
            <a:prstGeom prst="roundRect">
              <a:avLst>
                <a:gd name="adj" fmla="val 2469"/>
              </a:avLst>
            </a:prstGeom>
            <a:solidFill>
              <a:srgbClr val="FFFFFF"/>
            </a:solidFill>
            <a:ln w="12700" cap="flat" cmpd="sng" algn="ctr">
              <a:noFill/>
              <a:prstDash val="solid"/>
              <a:miter lim="800000"/>
            </a:ln>
            <a:effectLst>
              <a:outerShdw blurRad="254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思源宋体 CN" panose="02020400000000000000" pitchFamily="18" charset="-122"/>
                <a:ea typeface="+mn-ea"/>
                <a:cs typeface="+mn-cs"/>
              </a:endParaRPr>
            </a:p>
          </p:txBody>
        </p:sp>
        <p:sp>
          <p:nvSpPr>
            <p:cNvPr id="7" name="Round Same Side Corner Rectangle 82">
              <a:extLst>
                <a:ext uri="{FF2B5EF4-FFF2-40B4-BE49-F238E27FC236}">
                  <a16:creationId xmlns:a16="http://schemas.microsoft.com/office/drawing/2014/main" id="{72892EDC-8757-1640-A627-6088BE2D98C0}"/>
                </a:ext>
              </a:extLst>
            </p:cNvPr>
            <p:cNvSpPr/>
            <p:nvPr/>
          </p:nvSpPr>
          <p:spPr>
            <a:xfrm>
              <a:off x="1034054" y="1712719"/>
              <a:ext cx="2389239" cy="1389296"/>
            </a:xfrm>
            <a:prstGeom prst="round2SameRect">
              <a:avLst>
                <a:gd name="adj1" fmla="val 7022"/>
                <a:gd name="adj2" fmla="val 0"/>
              </a:avLst>
            </a:prstGeom>
            <a:solidFill>
              <a:srgbClr val="4989FF"/>
            </a:solidFill>
            <a:ln w="1270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思源宋体 CN" panose="02020400000000000000" pitchFamily="18" charset="-122"/>
                <a:ea typeface="+mn-ea"/>
                <a:cs typeface="+mn-cs"/>
              </a:endParaRPr>
            </a:p>
          </p:txBody>
        </p:sp>
      </p:grpSp>
      <p:grpSp>
        <p:nvGrpSpPr>
          <p:cNvPr id="8" name="组合 7">
            <a:extLst>
              <a:ext uri="{FF2B5EF4-FFF2-40B4-BE49-F238E27FC236}">
                <a16:creationId xmlns:a16="http://schemas.microsoft.com/office/drawing/2014/main" id="{77E4E68A-FCE6-3043-B5F3-FE38FE813CA1}"/>
              </a:ext>
            </a:extLst>
          </p:cNvPr>
          <p:cNvGrpSpPr/>
          <p:nvPr/>
        </p:nvGrpSpPr>
        <p:grpSpPr>
          <a:xfrm>
            <a:off x="8028180" y="2450592"/>
            <a:ext cx="2810760" cy="3423015"/>
            <a:chOff x="1034054" y="1712719"/>
            <a:chExt cx="2389239" cy="3938637"/>
          </a:xfrm>
        </p:grpSpPr>
        <p:sp>
          <p:nvSpPr>
            <p:cNvPr id="9" name="Rounded Rectangle 70">
              <a:extLst>
                <a:ext uri="{FF2B5EF4-FFF2-40B4-BE49-F238E27FC236}">
                  <a16:creationId xmlns:a16="http://schemas.microsoft.com/office/drawing/2014/main" id="{37D0CC9A-78F3-D148-82F6-404996761A08}"/>
                </a:ext>
              </a:extLst>
            </p:cNvPr>
            <p:cNvSpPr/>
            <p:nvPr/>
          </p:nvSpPr>
          <p:spPr>
            <a:xfrm>
              <a:off x="1034054" y="1712719"/>
              <a:ext cx="2389239" cy="3938637"/>
            </a:xfrm>
            <a:prstGeom prst="roundRect">
              <a:avLst>
                <a:gd name="adj" fmla="val 2469"/>
              </a:avLst>
            </a:prstGeom>
            <a:solidFill>
              <a:srgbClr val="FFFFFF"/>
            </a:solidFill>
            <a:ln w="12700" cap="flat" cmpd="sng" algn="ctr">
              <a:noFill/>
              <a:prstDash val="solid"/>
              <a:miter lim="800000"/>
            </a:ln>
            <a:effectLst>
              <a:outerShdw blurRad="254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思源宋体 CN" panose="02020400000000000000" pitchFamily="18" charset="-122"/>
                <a:ea typeface="+mn-ea"/>
                <a:cs typeface="+mn-cs"/>
              </a:endParaRPr>
            </a:p>
          </p:txBody>
        </p:sp>
        <p:sp>
          <p:nvSpPr>
            <p:cNvPr id="10" name="Round Same Side Corner Rectangle 82">
              <a:extLst>
                <a:ext uri="{FF2B5EF4-FFF2-40B4-BE49-F238E27FC236}">
                  <a16:creationId xmlns:a16="http://schemas.microsoft.com/office/drawing/2014/main" id="{F963AA2C-6386-854D-9643-9CEBB10AF402}"/>
                </a:ext>
              </a:extLst>
            </p:cNvPr>
            <p:cNvSpPr/>
            <p:nvPr/>
          </p:nvSpPr>
          <p:spPr>
            <a:xfrm>
              <a:off x="1034054" y="1712719"/>
              <a:ext cx="2389239" cy="1389296"/>
            </a:xfrm>
            <a:prstGeom prst="round2SameRect">
              <a:avLst>
                <a:gd name="adj1" fmla="val 7022"/>
                <a:gd name="adj2" fmla="val 0"/>
              </a:avLst>
            </a:prstGeom>
            <a:solidFill>
              <a:srgbClr val="4989FF"/>
            </a:solidFill>
            <a:ln w="1270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思源宋体 CN" panose="02020400000000000000" pitchFamily="18" charset="-122"/>
                <a:ea typeface="+mn-ea"/>
                <a:cs typeface="+mn-cs"/>
              </a:endParaRPr>
            </a:p>
          </p:txBody>
        </p:sp>
      </p:grpSp>
      <p:grpSp>
        <p:nvGrpSpPr>
          <p:cNvPr id="11" name="组合 10">
            <a:extLst>
              <a:ext uri="{FF2B5EF4-FFF2-40B4-BE49-F238E27FC236}">
                <a16:creationId xmlns:a16="http://schemas.microsoft.com/office/drawing/2014/main" id="{C3A0494D-D320-C641-879E-9610409B3FB2}"/>
              </a:ext>
            </a:extLst>
          </p:cNvPr>
          <p:cNvGrpSpPr/>
          <p:nvPr/>
        </p:nvGrpSpPr>
        <p:grpSpPr>
          <a:xfrm>
            <a:off x="1281432" y="2450592"/>
            <a:ext cx="2810760" cy="3423015"/>
            <a:chOff x="1034054" y="1712719"/>
            <a:chExt cx="2389239" cy="3938637"/>
          </a:xfrm>
        </p:grpSpPr>
        <p:sp>
          <p:nvSpPr>
            <p:cNvPr id="12" name="Rounded Rectangle 70">
              <a:extLst>
                <a:ext uri="{FF2B5EF4-FFF2-40B4-BE49-F238E27FC236}">
                  <a16:creationId xmlns:a16="http://schemas.microsoft.com/office/drawing/2014/main" id="{13AAA869-13D6-E145-8545-2C7EAE6EBB1C}"/>
                </a:ext>
              </a:extLst>
            </p:cNvPr>
            <p:cNvSpPr/>
            <p:nvPr/>
          </p:nvSpPr>
          <p:spPr>
            <a:xfrm>
              <a:off x="1034054" y="1712719"/>
              <a:ext cx="2389239" cy="3938637"/>
            </a:xfrm>
            <a:prstGeom prst="roundRect">
              <a:avLst>
                <a:gd name="adj" fmla="val 2469"/>
              </a:avLst>
            </a:prstGeom>
            <a:solidFill>
              <a:srgbClr val="FFFFFF"/>
            </a:solidFill>
            <a:ln w="12700" cap="flat" cmpd="sng" algn="ctr">
              <a:noFill/>
              <a:prstDash val="solid"/>
              <a:miter lim="800000"/>
            </a:ln>
            <a:effectLst>
              <a:outerShdw blurRad="254000" algn="ctr" rotWithShape="0">
                <a:prstClr val="black">
                  <a:alpha val="15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思源宋体 CN" panose="02020400000000000000" pitchFamily="18" charset="-122"/>
                <a:ea typeface="+mn-ea"/>
                <a:cs typeface="+mn-cs"/>
              </a:endParaRPr>
            </a:p>
          </p:txBody>
        </p:sp>
        <p:sp>
          <p:nvSpPr>
            <p:cNvPr id="13" name="Round Same Side Corner Rectangle 82">
              <a:extLst>
                <a:ext uri="{FF2B5EF4-FFF2-40B4-BE49-F238E27FC236}">
                  <a16:creationId xmlns:a16="http://schemas.microsoft.com/office/drawing/2014/main" id="{2A62EDB3-6406-BF4C-9EBA-EB5D7B2CBCD9}"/>
                </a:ext>
              </a:extLst>
            </p:cNvPr>
            <p:cNvSpPr/>
            <p:nvPr/>
          </p:nvSpPr>
          <p:spPr>
            <a:xfrm>
              <a:off x="1034054" y="1712719"/>
              <a:ext cx="2389239" cy="1389296"/>
            </a:xfrm>
            <a:prstGeom prst="round2SameRect">
              <a:avLst>
                <a:gd name="adj1" fmla="val 7022"/>
                <a:gd name="adj2" fmla="val 0"/>
              </a:avLst>
            </a:prstGeom>
            <a:solidFill>
              <a:srgbClr val="4989FF"/>
            </a:solidFill>
            <a:ln w="12700" cap="flat" cmpd="sng" algn="ctr">
              <a:solidFill>
                <a:srgbClr val="FFFFFF">
                  <a:lumMod val="8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思源宋体 CN" panose="02020400000000000000" pitchFamily="18" charset="-122"/>
                <a:ea typeface="+mn-ea"/>
                <a:cs typeface="+mn-cs"/>
              </a:endParaRPr>
            </a:p>
          </p:txBody>
        </p:sp>
      </p:grpSp>
      <p:sp>
        <p:nvSpPr>
          <p:cNvPr id="14" name="文本框 13">
            <a:extLst>
              <a:ext uri="{FF2B5EF4-FFF2-40B4-BE49-F238E27FC236}">
                <a16:creationId xmlns:a16="http://schemas.microsoft.com/office/drawing/2014/main" id="{714B33B7-24BC-BD4C-8D2A-8FFBC20239D1}"/>
              </a:ext>
            </a:extLst>
          </p:cNvPr>
          <p:cNvSpPr txBox="1"/>
          <p:nvPr/>
        </p:nvSpPr>
        <p:spPr>
          <a:xfrm>
            <a:off x="5311170" y="1276675"/>
            <a:ext cx="1569660" cy="369332"/>
          </a:xfrm>
          <a:prstGeom prst="rect">
            <a:avLst/>
          </a:prstGeom>
          <a:noFill/>
        </p:spPr>
        <p:txBody>
          <a:bodyPr wrap="none" rtlCol="0">
            <a:spAutoFit/>
          </a:bodyPr>
          <a:lstStyle/>
          <a:p>
            <a:pPr algn="ctr"/>
            <a:r>
              <a:rPr lang="zh-CN" altLang="en-US" dirty="0">
                <a:latin typeface="Heiti SC Medium" pitchFamily="2" charset="-128"/>
                <a:ea typeface="Heiti SC Medium" pitchFamily="2" charset="-128"/>
              </a:rPr>
              <a:t>私域流量转化</a:t>
            </a:r>
          </a:p>
        </p:txBody>
      </p:sp>
      <p:sp>
        <p:nvSpPr>
          <p:cNvPr id="15" name="文本框 14">
            <a:extLst>
              <a:ext uri="{FF2B5EF4-FFF2-40B4-BE49-F238E27FC236}">
                <a16:creationId xmlns:a16="http://schemas.microsoft.com/office/drawing/2014/main" id="{338E3DF0-879D-5B42-9A40-E510536A558B}"/>
              </a:ext>
            </a:extLst>
          </p:cNvPr>
          <p:cNvSpPr txBox="1"/>
          <p:nvPr/>
        </p:nvSpPr>
        <p:spPr>
          <a:xfrm>
            <a:off x="1671150" y="2621624"/>
            <a:ext cx="2031325" cy="858248"/>
          </a:xfrm>
          <a:prstGeom prst="rect">
            <a:avLst/>
          </a:prstGeom>
          <a:noFill/>
        </p:spPr>
        <p:txBody>
          <a:bodyPr wrap="none" rtlCol="0">
            <a:spAutoFit/>
          </a:bodyPr>
          <a:lstStyle/>
          <a:p>
            <a:pPr algn="ctr">
              <a:lnSpc>
                <a:spcPct val="150000"/>
              </a:lnSpc>
            </a:pPr>
            <a:r>
              <a:rPr kumimoji="1" lang="zh-CN" altLang="en-US" dirty="0">
                <a:solidFill>
                  <a:schemeClr val="bg1"/>
                </a:solidFill>
                <a:latin typeface="Heiti SC Medium" pitchFamily="2" charset="-128"/>
                <a:ea typeface="Heiti SC Medium" pitchFamily="2" charset="-128"/>
              </a:rPr>
              <a:t>社交裂变</a:t>
            </a:r>
            <a:endParaRPr kumimoji="1" lang="en-US" altLang="zh-CN" dirty="0">
              <a:solidFill>
                <a:schemeClr val="bg1"/>
              </a:solidFill>
              <a:latin typeface="Heiti SC Medium" pitchFamily="2" charset="-128"/>
              <a:ea typeface="Heiti SC Medium" pitchFamily="2" charset="-128"/>
            </a:endParaRPr>
          </a:p>
          <a:p>
            <a:pPr algn="ctr">
              <a:lnSpc>
                <a:spcPct val="150000"/>
              </a:lnSpc>
            </a:pPr>
            <a:r>
              <a:rPr kumimoji="1" lang="zh-CN" altLang="en-US" dirty="0">
                <a:solidFill>
                  <a:schemeClr val="bg1"/>
                </a:solidFill>
                <a:latin typeface="Heiti SC Medium" pitchFamily="2" charset="-128"/>
                <a:ea typeface="Heiti SC Medium" pitchFamily="2" charset="-128"/>
              </a:rPr>
              <a:t>客流销量多重增长</a:t>
            </a:r>
          </a:p>
        </p:txBody>
      </p:sp>
      <p:sp>
        <p:nvSpPr>
          <p:cNvPr id="16" name="文本框 15">
            <a:extLst>
              <a:ext uri="{FF2B5EF4-FFF2-40B4-BE49-F238E27FC236}">
                <a16:creationId xmlns:a16="http://schemas.microsoft.com/office/drawing/2014/main" id="{5DDC0FD1-D94D-4044-ABF7-A7F5E308963A}"/>
              </a:ext>
            </a:extLst>
          </p:cNvPr>
          <p:cNvSpPr txBox="1"/>
          <p:nvPr/>
        </p:nvSpPr>
        <p:spPr>
          <a:xfrm>
            <a:off x="1561464" y="3893691"/>
            <a:ext cx="2250696" cy="1323439"/>
          </a:xfrm>
          <a:prstGeom prst="rect">
            <a:avLst/>
          </a:prstGeom>
          <a:noFill/>
        </p:spPr>
        <p:txBody>
          <a:bodyPr wrap="squar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拼团、砍价、分销、社区团购、荐客有礼，五大活动三大能力模块助力全员营销，人人都是你的分销员。</a:t>
            </a:r>
          </a:p>
        </p:txBody>
      </p:sp>
      <p:sp>
        <p:nvSpPr>
          <p:cNvPr id="17" name="文本框 16">
            <a:extLst>
              <a:ext uri="{FF2B5EF4-FFF2-40B4-BE49-F238E27FC236}">
                <a16:creationId xmlns:a16="http://schemas.microsoft.com/office/drawing/2014/main" id="{448D5C41-7307-8344-A3E2-417A6A035835}"/>
              </a:ext>
            </a:extLst>
          </p:cNvPr>
          <p:cNvSpPr txBox="1"/>
          <p:nvPr/>
        </p:nvSpPr>
        <p:spPr>
          <a:xfrm>
            <a:off x="5039808" y="2621624"/>
            <a:ext cx="2112384" cy="858248"/>
          </a:xfrm>
          <a:prstGeom prst="rect">
            <a:avLst/>
          </a:prstGeom>
          <a:noFill/>
        </p:spPr>
        <p:txBody>
          <a:bodyPr wrap="square" rtlCol="0">
            <a:spAutoFit/>
          </a:bodyPr>
          <a:lstStyle/>
          <a:p>
            <a:pPr>
              <a:lnSpc>
                <a:spcPct val="150000"/>
              </a:lnSpc>
            </a:pPr>
            <a:r>
              <a:rPr kumimoji="1" lang="zh-CN" altLang="en-US" dirty="0">
                <a:solidFill>
                  <a:schemeClr val="bg1"/>
                </a:solidFill>
                <a:latin typeface="Heiti SC Medium" pitchFamily="2" charset="-128"/>
                <a:ea typeface="Heiti SC Medium" pitchFamily="2" charset="-128"/>
              </a:rPr>
              <a:t>构建以消费者为中心的营销活动体系</a:t>
            </a:r>
          </a:p>
        </p:txBody>
      </p:sp>
      <p:sp>
        <p:nvSpPr>
          <p:cNvPr id="18" name="文本框 17">
            <a:extLst>
              <a:ext uri="{FF2B5EF4-FFF2-40B4-BE49-F238E27FC236}">
                <a16:creationId xmlns:a16="http://schemas.microsoft.com/office/drawing/2014/main" id="{38E69EBA-6D19-C748-9320-AC4BC4819F41}"/>
              </a:ext>
            </a:extLst>
          </p:cNvPr>
          <p:cNvSpPr txBox="1"/>
          <p:nvPr/>
        </p:nvSpPr>
        <p:spPr>
          <a:xfrm>
            <a:off x="4997196" y="3893691"/>
            <a:ext cx="2197608" cy="1323439"/>
          </a:xfrm>
          <a:prstGeom prst="rect">
            <a:avLst/>
          </a:prstGeom>
          <a:noFill/>
        </p:spPr>
        <p:txBody>
          <a:bodyPr wrap="squar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发券助手、签到活动、营销关怀等客群维护工具，持续挖掘单客价值，提高品牌认知和会员忠诚度。</a:t>
            </a:r>
          </a:p>
        </p:txBody>
      </p:sp>
      <p:sp>
        <p:nvSpPr>
          <p:cNvPr id="19" name="文本框 18">
            <a:extLst>
              <a:ext uri="{FF2B5EF4-FFF2-40B4-BE49-F238E27FC236}">
                <a16:creationId xmlns:a16="http://schemas.microsoft.com/office/drawing/2014/main" id="{81C328D5-CE13-F24E-BF5A-5D8E32D93DDF}"/>
              </a:ext>
            </a:extLst>
          </p:cNvPr>
          <p:cNvSpPr txBox="1"/>
          <p:nvPr/>
        </p:nvSpPr>
        <p:spPr>
          <a:xfrm>
            <a:off x="8347443" y="2621624"/>
            <a:ext cx="2172235" cy="858248"/>
          </a:xfrm>
          <a:prstGeom prst="rect">
            <a:avLst/>
          </a:prstGeom>
          <a:noFill/>
        </p:spPr>
        <p:txBody>
          <a:bodyPr wrap="square" rtlCol="0">
            <a:spAutoFit/>
          </a:bodyPr>
          <a:lstStyle/>
          <a:p>
            <a:pPr>
              <a:lnSpc>
                <a:spcPct val="150000"/>
              </a:lnSpc>
            </a:pPr>
            <a:r>
              <a:rPr kumimoji="1" lang="zh-CN" altLang="en-US" dirty="0">
                <a:solidFill>
                  <a:schemeClr val="bg1"/>
                </a:solidFill>
                <a:latin typeface="Heiti SC Medium" pitchFamily="2" charset="-128"/>
                <a:ea typeface="Heiti SC Medium" pitchFamily="2" charset="-128"/>
              </a:rPr>
              <a:t>低成本高趣味的互动游戏，引流线下</a:t>
            </a:r>
          </a:p>
        </p:txBody>
      </p:sp>
      <p:sp>
        <p:nvSpPr>
          <p:cNvPr id="20" name="文本框 19">
            <a:extLst>
              <a:ext uri="{FF2B5EF4-FFF2-40B4-BE49-F238E27FC236}">
                <a16:creationId xmlns:a16="http://schemas.microsoft.com/office/drawing/2014/main" id="{3E30B276-0740-6D40-ACD8-66A657C48794}"/>
              </a:ext>
            </a:extLst>
          </p:cNvPr>
          <p:cNvSpPr txBox="1"/>
          <p:nvPr/>
        </p:nvSpPr>
        <p:spPr>
          <a:xfrm>
            <a:off x="8129016" y="3820539"/>
            <a:ext cx="2609088" cy="1815882"/>
          </a:xfrm>
          <a:prstGeom prst="rect">
            <a:avLst/>
          </a:prstGeom>
          <a:noFill/>
        </p:spPr>
        <p:txBody>
          <a:bodyPr wrap="square" rtlCol="0">
            <a:spAutoFit/>
          </a:bodyPr>
          <a:lstStyle/>
          <a:p>
            <a:r>
              <a:rPr kumimoji="1"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rPr>
              <a:t>好友助力、刮刮卡、大转盘、砸金蛋、疯狂猜等互动游戏，奖品类型丰富，又有趣味性，能有效提高用户粘性。中奖商品至门店免费领取，线下履约，引导到店。</a:t>
            </a:r>
          </a:p>
        </p:txBody>
      </p:sp>
    </p:spTree>
    <p:extLst>
      <p:ext uri="{BB962C8B-B14F-4D97-AF65-F5344CB8AC3E}">
        <p14:creationId xmlns:p14="http://schemas.microsoft.com/office/powerpoint/2010/main" val="26292026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数据中心</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28" name="文本框 27">
            <a:extLst>
              <a:ext uri="{FF2B5EF4-FFF2-40B4-BE49-F238E27FC236}">
                <a16:creationId xmlns:a16="http://schemas.microsoft.com/office/drawing/2014/main" id="{D5069274-7D79-E141-A246-EE8D58AE25A5}"/>
              </a:ext>
            </a:extLst>
          </p:cNvPr>
          <p:cNvSpPr txBox="1"/>
          <p:nvPr/>
        </p:nvSpPr>
        <p:spPr>
          <a:xfrm>
            <a:off x="7315712" y="1805914"/>
            <a:ext cx="2329733"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29" name="文本框 28">
            <a:extLst>
              <a:ext uri="{FF2B5EF4-FFF2-40B4-BE49-F238E27FC236}">
                <a16:creationId xmlns:a16="http://schemas.microsoft.com/office/drawing/2014/main" id="{F3900A60-33B3-E74F-99CE-A8D495228E00}"/>
              </a:ext>
            </a:extLst>
          </p:cNvPr>
          <p:cNvSpPr txBox="1"/>
          <p:nvPr/>
        </p:nvSpPr>
        <p:spPr>
          <a:xfrm>
            <a:off x="2271763" y="4452101"/>
            <a:ext cx="2329733"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30" name="文本框 29">
            <a:extLst>
              <a:ext uri="{FF2B5EF4-FFF2-40B4-BE49-F238E27FC236}">
                <a16:creationId xmlns:a16="http://schemas.microsoft.com/office/drawing/2014/main" id="{D041CDF7-123A-A74C-9615-090FEB718DB7}"/>
              </a:ext>
            </a:extLst>
          </p:cNvPr>
          <p:cNvSpPr txBox="1"/>
          <p:nvPr/>
        </p:nvSpPr>
        <p:spPr>
          <a:xfrm>
            <a:off x="7315712" y="4452101"/>
            <a:ext cx="2329733"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31" name="文本框 30">
            <a:extLst>
              <a:ext uri="{FF2B5EF4-FFF2-40B4-BE49-F238E27FC236}">
                <a16:creationId xmlns:a16="http://schemas.microsoft.com/office/drawing/2014/main" id="{2644FB1B-9904-DB48-A567-04454E5570BA}"/>
              </a:ext>
            </a:extLst>
          </p:cNvPr>
          <p:cNvSpPr txBox="1"/>
          <p:nvPr/>
        </p:nvSpPr>
        <p:spPr>
          <a:xfrm>
            <a:off x="2271763" y="1805914"/>
            <a:ext cx="2329733"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32" name="矩形 31">
            <a:extLst>
              <a:ext uri="{FF2B5EF4-FFF2-40B4-BE49-F238E27FC236}">
                <a16:creationId xmlns:a16="http://schemas.microsoft.com/office/drawing/2014/main" id="{2B9B2B69-BDFC-6E44-A291-1C204EF719FF}"/>
              </a:ext>
            </a:extLst>
          </p:cNvPr>
          <p:cNvSpPr/>
          <p:nvPr/>
        </p:nvSpPr>
        <p:spPr>
          <a:xfrm>
            <a:off x="2229217" y="5150602"/>
            <a:ext cx="3649351" cy="1119409"/>
          </a:xfrm>
          <a:prstGeom prst="rect">
            <a:avLst/>
          </a:prstGeom>
          <a:noFill/>
          <a:effectLst/>
        </p:spPr>
        <p:txBody>
          <a:bodyPr wrap="square" lIns="68580" tIns="34290" rIns="68580" bIns="34290">
            <a:spAutoFit/>
          </a:bodyPr>
          <a:lstStyle/>
          <a:p>
            <a:pPr algn="l">
              <a:lnSpc>
                <a:spcPct val="15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包括会员关键指标分析、会员贡献分析、会员客单价分析、会员价值评估、会员画像等。</a:t>
            </a:r>
          </a:p>
        </p:txBody>
      </p:sp>
      <p:sp>
        <p:nvSpPr>
          <p:cNvPr id="33" name="文本框 32">
            <a:extLst>
              <a:ext uri="{FF2B5EF4-FFF2-40B4-BE49-F238E27FC236}">
                <a16:creationId xmlns:a16="http://schemas.microsoft.com/office/drawing/2014/main" id="{9C4BD16F-A8E3-0F45-B9B1-6C341696E822}"/>
              </a:ext>
            </a:extLst>
          </p:cNvPr>
          <p:cNvSpPr txBox="1"/>
          <p:nvPr/>
        </p:nvSpPr>
        <p:spPr>
          <a:xfrm>
            <a:off x="2310498" y="4552874"/>
            <a:ext cx="2759075" cy="369332"/>
          </a:xfrm>
          <a:prstGeom prst="rect">
            <a:avLst/>
          </a:prstGeom>
          <a:noFill/>
        </p:spPr>
        <p:txBody>
          <a:bodyPr wrap="square" rtlCol="0">
            <a:spAutoFit/>
          </a:bodyPr>
          <a:lstStyle/>
          <a:p>
            <a:pPr algn="l" defTabSz="914400">
              <a:spcBef>
                <a:spcPct val="0"/>
              </a:spcBef>
            </a:pPr>
            <a:r>
              <a:rPr lang="en-US" altLang="zh-CN" b="1" dirty="0">
                <a:solidFill>
                  <a:schemeClr val="bg1"/>
                </a:solidFill>
                <a:latin typeface="Heiti SC Medium" pitchFamily="2" charset="-128"/>
                <a:ea typeface="Heiti SC Medium" pitchFamily="2" charset="-128"/>
                <a:cs typeface="+mn-ea"/>
                <a:sym typeface="+mn-lt"/>
              </a:rPr>
              <a:t>360</a:t>
            </a:r>
            <a:r>
              <a:rPr lang="zh-CN" altLang="en-US" b="1" dirty="0">
                <a:solidFill>
                  <a:schemeClr val="bg1"/>
                </a:solidFill>
                <a:latin typeface="Heiti SC Medium" pitchFamily="2" charset="-128"/>
                <a:ea typeface="Heiti SC Medium" pitchFamily="2" charset="-128"/>
                <a:cs typeface="+mn-ea"/>
                <a:sym typeface="+mn-lt"/>
              </a:rPr>
              <a:t>°消费者画像</a:t>
            </a:r>
          </a:p>
        </p:txBody>
      </p:sp>
      <p:sp>
        <p:nvSpPr>
          <p:cNvPr id="34" name="文本框 33">
            <a:extLst>
              <a:ext uri="{FF2B5EF4-FFF2-40B4-BE49-F238E27FC236}">
                <a16:creationId xmlns:a16="http://schemas.microsoft.com/office/drawing/2014/main" id="{A34D8986-2EB1-6844-9C45-5966A2783576}"/>
              </a:ext>
            </a:extLst>
          </p:cNvPr>
          <p:cNvSpPr txBox="1"/>
          <p:nvPr/>
        </p:nvSpPr>
        <p:spPr>
          <a:xfrm>
            <a:off x="2271763" y="1912723"/>
            <a:ext cx="2665095" cy="369332"/>
          </a:xfrm>
          <a:prstGeom prst="rect">
            <a:avLst/>
          </a:prstGeom>
          <a:noFill/>
        </p:spPr>
        <p:txBody>
          <a:bodyPr wrap="square" rtlCol="0">
            <a:spAutoFit/>
          </a:bodyPr>
          <a:lstStyle/>
          <a:p>
            <a:pPr algn="l" defTabSz="914400">
              <a:spcBef>
                <a:spcPct val="0"/>
              </a:spcBef>
            </a:pPr>
            <a:r>
              <a:rPr lang="zh-CN" altLang="en-US" b="1" dirty="0">
                <a:solidFill>
                  <a:schemeClr val="bg1"/>
                </a:solidFill>
                <a:latin typeface="Heiti SC Medium" pitchFamily="2" charset="-128"/>
                <a:ea typeface="Heiti SC Medium" pitchFamily="2" charset="-128"/>
                <a:cs typeface="+mn-ea"/>
                <a:sym typeface="+mn-lt"/>
              </a:rPr>
              <a:t>精准把控门店经营</a:t>
            </a:r>
          </a:p>
        </p:txBody>
      </p:sp>
      <p:sp>
        <p:nvSpPr>
          <p:cNvPr id="35" name="矩形 34">
            <a:extLst>
              <a:ext uri="{FF2B5EF4-FFF2-40B4-BE49-F238E27FC236}">
                <a16:creationId xmlns:a16="http://schemas.microsoft.com/office/drawing/2014/main" id="{B1833FFA-FCFD-704E-839C-B65B6D375811}"/>
              </a:ext>
            </a:extLst>
          </p:cNvPr>
          <p:cNvSpPr/>
          <p:nvPr/>
        </p:nvSpPr>
        <p:spPr>
          <a:xfrm>
            <a:off x="2246998" y="2496841"/>
            <a:ext cx="3679545" cy="1488741"/>
          </a:xfrm>
          <a:prstGeom prst="rect">
            <a:avLst/>
          </a:prstGeom>
          <a:noFill/>
          <a:effectLst/>
        </p:spPr>
        <p:txBody>
          <a:bodyPr wrap="square" lIns="68580" tIns="34290" rIns="68580" bIns="34290">
            <a:spAutoFit/>
          </a:bodyPr>
          <a:lstStyle/>
          <a:p>
            <a:pPr algn="l">
              <a:lnSpc>
                <a:spcPct val="15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用数据直观反馈经营过程，洞察经营问题。数字化经营理念，无缝对接海量数据，输出全渠道数据指标，帮助商户快速分析经营现状</a:t>
            </a:r>
          </a:p>
        </p:txBody>
      </p:sp>
      <p:sp>
        <p:nvSpPr>
          <p:cNvPr id="36" name="矩形 35">
            <a:extLst>
              <a:ext uri="{FF2B5EF4-FFF2-40B4-BE49-F238E27FC236}">
                <a16:creationId xmlns:a16="http://schemas.microsoft.com/office/drawing/2014/main" id="{67385A5B-8100-A048-8BF1-8D041D571678}"/>
              </a:ext>
            </a:extLst>
          </p:cNvPr>
          <p:cNvSpPr/>
          <p:nvPr/>
        </p:nvSpPr>
        <p:spPr>
          <a:xfrm>
            <a:off x="7278287" y="2497434"/>
            <a:ext cx="3625686" cy="1488741"/>
          </a:xfrm>
          <a:prstGeom prst="rect">
            <a:avLst/>
          </a:prstGeom>
          <a:noFill/>
          <a:effectLst/>
        </p:spPr>
        <p:txBody>
          <a:bodyPr wrap="square" lIns="68580" tIns="34290" rIns="68580" bIns="34290">
            <a:spAutoFit/>
          </a:bodyPr>
          <a:lstStyle/>
          <a:p>
            <a:pPr algn="l">
              <a:lnSpc>
                <a:spcPct val="15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从多维业务视角，覆盖交易客单价分析、顾客价值评估等多种分析模型，满足多场景分析需求，支撑经营决策，轻松掌控门店经营。</a:t>
            </a:r>
          </a:p>
        </p:txBody>
      </p:sp>
      <p:sp>
        <p:nvSpPr>
          <p:cNvPr id="37" name="文本框 36">
            <a:extLst>
              <a:ext uri="{FF2B5EF4-FFF2-40B4-BE49-F238E27FC236}">
                <a16:creationId xmlns:a16="http://schemas.microsoft.com/office/drawing/2014/main" id="{6B3C20E0-60A4-8345-8464-FFCAB34DB852}"/>
              </a:ext>
            </a:extLst>
          </p:cNvPr>
          <p:cNvSpPr txBox="1"/>
          <p:nvPr/>
        </p:nvSpPr>
        <p:spPr>
          <a:xfrm>
            <a:off x="7337977" y="1912723"/>
            <a:ext cx="3274695" cy="369332"/>
          </a:xfrm>
          <a:prstGeom prst="rect">
            <a:avLst/>
          </a:prstGeom>
          <a:noFill/>
        </p:spPr>
        <p:txBody>
          <a:bodyPr wrap="square" rtlCol="0">
            <a:spAutoFit/>
          </a:bodyPr>
          <a:lstStyle/>
          <a:p>
            <a:pPr algn="l" defTabSz="914400">
              <a:spcBef>
                <a:spcPct val="0"/>
              </a:spcBef>
            </a:pPr>
            <a:r>
              <a:rPr lang="zh-CN" altLang="en-US" b="1" dirty="0">
                <a:solidFill>
                  <a:schemeClr val="bg1"/>
                </a:solidFill>
                <a:latin typeface="Heiti SC Medium" pitchFamily="2" charset="-128"/>
                <a:ea typeface="Heiti SC Medium" pitchFamily="2" charset="-128"/>
                <a:cs typeface="+mn-ea"/>
                <a:sym typeface="+mn-lt"/>
              </a:rPr>
              <a:t>多维量化数据分析</a:t>
            </a:r>
          </a:p>
        </p:txBody>
      </p:sp>
      <p:sp>
        <p:nvSpPr>
          <p:cNvPr id="38" name="文本框 37">
            <a:extLst>
              <a:ext uri="{FF2B5EF4-FFF2-40B4-BE49-F238E27FC236}">
                <a16:creationId xmlns:a16="http://schemas.microsoft.com/office/drawing/2014/main" id="{C82C6B98-1720-FD48-8043-BAB469D85222}"/>
              </a:ext>
            </a:extLst>
          </p:cNvPr>
          <p:cNvSpPr txBox="1"/>
          <p:nvPr/>
        </p:nvSpPr>
        <p:spPr>
          <a:xfrm>
            <a:off x="7438307" y="4552874"/>
            <a:ext cx="2827655" cy="537845"/>
          </a:xfrm>
          <a:prstGeom prst="rect">
            <a:avLst/>
          </a:prstGeom>
          <a:noFill/>
        </p:spPr>
        <p:txBody>
          <a:bodyPr wrap="square" rtlCol="0">
            <a:noAutofit/>
          </a:bodyPr>
          <a:lstStyle/>
          <a:p>
            <a:pPr algn="l" defTabSz="914400">
              <a:spcBef>
                <a:spcPct val="0"/>
              </a:spcBef>
            </a:pPr>
            <a:r>
              <a:rPr lang="en-US" altLang="zh-CN" b="1" dirty="0">
                <a:solidFill>
                  <a:schemeClr val="bg1"/>
                </a:solidFill>
                <a:latin typeface="Heiti SC Medium" pitchFamily="2" charset="-128"/>
                <a:ea typeface="Heiti SC Medium" pitchFamily="2" charset="-128"/>
                <a:cs typeface="+mn-ea"/>
                <a:sym typeface="+mn-lt"/>
              </a:rPr>
              <a:t>AI</a:t>
            </a:r>
            <a:r>
              <a:rPr lang="zh-CN" altLang="en-US" b="1" dirty="0">
                <a:solidFill>
                  <a:schemeClr val="bg1"/>
                </a:solidFill>
                <a:latin typeface="Heiti SC Medium" pitchFamily="2" charset="-128"/>
                <a:ea typeface="Heiti SC Medium" pitchFamily="2" charset="-128"/>
                <a:cs typeface="+mn-ea"/>
                <a:sym typeface="+mn-lt"/>
              </a:rPr>
              <a:t>挖掘潜力商品</a:t>
            </a:r>
          </a:p>
        </p:txBody>
      </p:sp>
      <p:sp>
        <p:nvSpPr>
          <p:cNvPr id="39" name="矩形 38">
            <a:extLst>
              <a:ext uri="{FF2B5EF4-FFF2-40B4-BE49-F238E27FC236}">
                <a16:creationId xmlns:a16="http://schemas.microsoft.com/office/drawing/2014/main" id="{079EFCBF-37B5-E046-B390-F640D9E86424}"/>
              </a:ext>
            </a:extLst>
          </p:cNvPr>
          <p:cNvSpPr/>
          <p:nvPr/>
        </p:nvSpPr>
        <p:spPr>
          <a:xfrm>
            <a:off x="7337976" y="5132717"/>
            <a:ext cx="3577539" cy="750077"/>
          </a:xfrm>
          <a:prstGeom prst="rect">
            <a:avLst/>
          </a:prstGeom>
          <a:noFill/>
          <a:effectLst/>
        </p:spPr>
        <p:txBody>
          <a:bodyPr wrap="square" lIns="68580" tIns="34290" rIns="68580" bIns="34290">
            <a:spAutoFit/>
          </a:bodyPr>
          <a:lstStyle/>
          <a:p>
            <a:pPr algn="l">
              <a:lnSpc>
                <a:spcPct val="15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帮助商户一键诊断门店商品，提供引新与淘汰策略指导</a:t>
            </a: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（限便利商超）</a:t>
            </a:r>
          </a:p>
        </p:txBody>
      </p:sp>
      <p:pic>
        <p:nvPicPr>
          <p:cNvPr id="40" name="图片 39">
            <a:extLst>
              <a:ext uri="{FF2B5EF4-FFF2-40B4-BE49-F238E27FC236}">
                <a16:creationId xmlns:a16="http://schemas.microsoft.com/office/drawing/2014/main" id="{3C3AB335-8E2E-734A-9188-66889ACC4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895" y="4420982"/>
            <a:ext cx="685800" cy="736600"/>
          </a:xfrm>
          <a:prstGeom prst="rect">
            <a:avLst/>
          </a:prstGeom>
        </p:spPr>
      </p:pic>
      <p:pic>
        <p:nvPicPr>
          <p:cNvPr id="41" name="图片 40">
            <a:extLst>
              <a:ext uri="{FF2B5EF4-FFF2-40B4-BE49-F238E27FC236}">
                <a16:creationId xmlns:a16="http://schemas.microsoft.com/office/drawing/2014/main" id="{24636C33-1455-5F40-BFC0-5A669A20B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399" y="1906918"/>
            <a:ext cx="495300" cy="711200"/>
          </a:xfrm>
          <a:prstGeom prst="rect">
            <a:avLst/>
          </a:prstGeom>
        </p:spPr>
      </p:pic>
      <p:pic>
        <p:nvPicPr>
          <p:cNvPr id="42" name="图片 41">
            <a:extLst>
              <a:ext uri="{FF2B5EF4-FFF2-40B4-BE49-F238E27FC236}">
                <a16:creationId xmlns:a16="http://schemas.microsoft.com/office/drawing/2014/main" id="{A02E54D3-1091-384C-9FD7-F08D3C730D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895" y="1906918"/>
            <a:ext cx="685800" cy="711200"/>
          </a:xfrm>
          <a:prstGeom prst="rect">
            <a:avLst/>
          </a:prstGeom>
        </p:spPr>
      </p:pic>
      <p:pic>
        <p:nvPicPr>
          <p:cNvPr id="43" name="图片 42">
            <a:extLst>
              <a:ext uri="{FF2B5EF4-FFF2-40B4-BE49-F238E27FC236}">
                <a16:creationId xmlns:a16="http://schemas.microsoft.com/office/drawing/2014/main" id="{704682AB-75C8-A441-807F-44A58F6A33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550" y="4446382"/>
            <a:ext cx="596900" cy="685800"/>
          </a:xfrm>
          <a:prstGeom prst="rect">
            <a:avLst/>
          </a:prstGeom>
        </p:spPr>
      </p:pic>
    </p:spTree>
    <p:extLst>
      <p:ext uri="{BB962C8B-B14F-4D97-AF65-F5344CB8AC3E}">
        <p14:creationId xmlns:p14="http://schemas.microsoft.com/office/powerpoint/2010/main" val="96526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750" fill="hold"/>
                                        <p:tgtEl>
                                          <p:spTgt spid="34"/>
                                        </p:tgtEl>
                                        <p:attrNameLst>
                                          <p:attrName>ppt_w</p:attrName>
                                        </p:attrNameLst>
                                      </p:cBhvr>
                                      <p:tavLst>
                                        <p:tav tm="0">
                                          <p:val>
                                            <p:fltVal val="0"/>
                                          </p:val>
                                        </p:tav>
                                        <p:tav tm="100000">
                                          <p:val>
                                            <p:strVal val="#ppt_w"/>
                                          </p:val>
                                        </p:tav>
                                      </p:tavLst>
                                    </p:anim>
                                    <p:anim calcmode="lin" valueType="num">
                                      <p:cBhvr>
                                        <p:cTn id="8" dur="750" fill="hold"/>
                                        <p:tgtEl>
                                          <p:spTgt spid="34"/>
                                        </p:tgtEl>
                                        <p:attrNameLst>
                                          <p:attrName>ppt_h</p:attrName>
                                        </p:attrNameLst>
                                      </p:cBhvr>
                                      <p:tavLst>
                                        <p:tav tm="0">
                                          <p:val>
                                            <p:fltVal val="0"/>
                                          </p:val>
                                        </p:tav>
                                        <p:tav tm="100000">
                                          <p:val>
                                            <p:strVal val="#ppt_h"/>
                                          </p:val>
                                        </p:tav>
                                      </p:tavLst>
                                    </p:anim>
                                    <p:animEffect transition="in" filter="fade">
                                      <p:cBhvr>
                                        <p:cTn id="9" dur="750"/>
                                        <p:tgtEl>
                                          <p:spTgt spid="34"/>
                                        </p:tgtEl>
                                      </p:cBhvr>
                                    </p:animEffect>
                                  </p:childTnLst>
                                </p:cTn>
                              </p:par>
                            </p:childTnLst>
                          </p:cTn>
                        </p:par>
                        <p:par>
                          <p:cTn id="10" fill="hold">
                            <p:stCondLst>
                              <p:cond delay="750"/>
                            </p:stCondLst>
                            <p:childTnLst>
                              <p:par>
                                <p:cTn id="11" presetID="53" presetClass="entr" presetSubtype="16"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750" fill="hold"/>
                                        <p:tgtEl>
                                          <p:spTgt spid="33"/>
                                        </p:tgtEl>
                                        <p:attrNameLst>
                                          <p:attrName>ppt_w</p:attrName>
                                        </p:attrNameLst>
                                      </p:cBhvr>
                                      <p:tavLst>
                                        <p:tav tm="0">
                                          <p:val>
                                            <p:fltVal val="0"/>
                                          </p:val>
                                        </p:tav>
                                        <p:tav tm="100000">
                                          <p:val>
                                            <p:strVal val="#ppt_w"/>
                                          </p:val>
                                        </p:tav>
                                      </p:tavLst>
                                    </p:anim>
                                    <p:anim calcmode="lin" valueType="num">
                                      <p:cBhvr>
                                        <p:cTn id="14" dur="750" fill="hold"/>
                                        <p:tgtEl>
                                          <p:spTgt spid="33"/>
                                        </p:tgtEl>
                                        <p:attrNameLst>
                                          <p:attrName>ppt_h</p:attrName>
                                        </p:attrNameLst>
                                      </p:cBhvr>
                                      <p:tavLst>
                                        <p:tav tm="0">
                                          <p:val>
                                            <p:fltVal val="0"/>
                                          </p:val>
                                        </p:tav>
                                        <p:tav tm="100000">
                                          <p:val>
                                            <p:strVal val="#ppt_h"/>
                                          </p:val>
                                        </p:tav>
                                      </p:tavLst>
                                    </p:anim>
                                    <p:animEffect transition="in" filter="fade">
                                      <p:cBhvr>
                                        <p:cTn id="15" dur="750"/>
                                        <p:tgtEl>
                                          <p:spTgt spid="33"/>
                                        </p:tgtEl>
                                      </p:cBhvr>
                                    </p:animEffect>
                                  </p:childTnLst>
                                </p:cTn>
                              </p:par>
                            </p:childTnLst>
                          </p:cTn>
                        </p:par>
                        <p:par>
                          <p:cTn id="16" fill="hold">
                            <p:stCondLst>
                              <p:cond delay="1500"/>
                            </p:stCondLst>
                            <p:childTnLst>
                              <p:par>
                                <p:cTn id="17" presetID="47" presetClass="entr" presetSubtype="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750"/>
                                        <p:tgtEl>
                                          <p:spTgt spid="32"/>
                                        </p:tgtEl>
                                      </p:cBhvr>
                                    </p:animEffect>
                                    <p:anim calcmode="lin" valueType="num">
                                      <p:cBhvr>
                                        <p:cTn id="20" dur="750" fill="hold"/>
                                        <p:tgtEl>
                                          <p:spTgt spid="32"/>
                                        </p:tgtEl>
                                        <p:attrNameLst>
                                          <p:attrName>ppt_x</p:attrName>
                                        </p:attrNameLst>
                                      </p:cBhvr>
                                      <p:tavLst>
                                        <p:tav tm="0">
                                          <p:val>
                                            <p:strVal val="#ppt_x"/>
                                          </p:val>
                                        </p:tav>
                                        <p:tav tm="100000">
                                          <p:val>
                                            <p:strVal val="#ppt_x"/>
                                          </p:val>
                                        </p:tav>
                                      </p:tavLst>
                                    </p:anim>
                                    <p:anim calcmode="lin" valueType="num">
                                      <p:cBhvr>
                                        <p:cTn id="21" dur="750" fill="hold"/>
                                        <p:tgtEl>
                                          <p:spTgt spid="32"/>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47" presetClass="entr" presetSubtype="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750"/>
                                        <p:tgtEl>
                                          <p:spTgt spid="35"/>
                                        </p:tgtEl>
                                      </p:cBhvr>
                                    </p:animEffect>
                                    <p:anim calcmode="lin" valueType="num">
                                      <p:cBhvr>
                                        <p:cTn id="26" dur="750" fill="hold"/>
                                        <p:tgtEl>
                                          <p:spTgt spid="35"/>
                                        </p:tgtEl>
                                        <p:attrNameLst>
                                          <p:attrName>ppt_x</p:attrName>
                                        </p:attrNameLst>
                                      </p:cBhvr>
                                      <p:tavLst>
                                        <p:tav tm="0">
                                          <p:val>
                                            <p:strVal val="#ppt_x"/>
                                          </p:val>
                                        </p:tav>
                                        <p:tav tm="100000">
                                          <p:val>
                                            <p:strVal val="#ppt_x"/>
                                          </p:val>
                                        </p:tav>
                                      </p:tavLst>
                                    </p:anim>
                                    <p:anim calcmode="lin" valueType="num">
                                      <p:cBhvr>
                                        <p:cTn id="27" dur="750" fill="hold"/>
                                        <p:tgtEl>
                                          <p:spTgt spid="35"/>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p:cTn id="31" dur="750" fill="hold"/>
                                        <p:tgtEl>
                                          <p:spTgt spid="37"/>
                                        </p:tgtEl>
                                        <p:attrNameLst>
                                          <p:attrName>ppt_w</p:attrName>
                                        </p:attrNameLst>
                                      </p:cBhvr>
                                      <p:tavLst>
                                        <p:tav tm="0">
                                          <p:val>
                                            <p:fltVal val="0"/>
                                          </p:val>
                                        </p:tav>
                                        <p:tav tm="100000">
                                          <p:val>
                                            <p:strVal val="#ppt_w"/>
                                          </p:val>
                                        </p:tav>
                                      </p:tavLst>
                                    </p:anim>
                                    <p:anim calcmode="lin" valueType="num">
                                      <p:cBhvr>
                                        <p:cTn id="32" dur="750" fill="hold"/>
                                        <p:tgtEl>
                                          <p:spTgt spid="37"/>
                                        </p:tgtEl>
                                        <p:attrNameLst>
                                          <p:attrName>ppt_h</p:attrName>
                                        </p:attrNameLst>
                                      </p:cBhvr>
                                      <p:tavLst>
                                        <p:tav tm="0">
                                          <p:val>
                                            <p:fltVal val="0"/>
                                          </p:val>
                                        </p:tav>
                                        <p:tav tm="100000">
                                          <p:val>
                                            <p:strVal val="#ppt_h"/>
                                          </p:val>
                                        </p:tav>
                                      </p:tavLst>
                                    </p:anim>
                                    <p:animEffect transition="in" filter="fade">
                                      <p:cBhvr>
                                        <p:cTn id="33" dur="750"/>
                                        <p:tgtEl>
                                          <p:spTgt spid="37"/>
                                        </p:tgtEl>
                                      </p:cBhvr>
                                    </p:animEffect>
                                  </p:childTnLst>
                                </p:cTn>
                              </p:par>
                            </p:childTnLst>
                          </p:cTn>
                        </p:par>
                        <p:par>
                          <p:cTn id="34" fill="hold">
                            <p:stCondLst>
                              <p:cond delay="3750"/>
                            </p:stCondLst>
                            <p:childTnLst>
                              <p:par>
                                <p:cTn id="35" presetID="47" presetClass="entr" presetSubtype="0"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750"/>
                                        <p:tgtEl>
                                          <p:spTgt spid="36"/>
                                        </p:tgtEl>
                                      </p:cBhvr>
                                    </p:animEffect>
                                    <p:anim calcmode="lin" valueType="num">
                                      <p:cBhvr>
                                        <p:cTn id="38" dur="750" fill="hold"/>
                                        <p:tgtEl>
                                          <p:spTgt spid="36"/>
                                        </p:tgtEl>
                                        <p:attrNameLst>
                                          <p:attrName>ppt_x</p:attrName>
                                        </p:attrNameLst>
                                      </p:cBhvr>
                                      <p:tavLst>
                                        <p:tav tm="0">
                                          <p:val>
                                            <p:strVal val="#ppt_x"/>
                                          </p:val>
                                        </p:tav>
                                        <p:tav tm="100000">
                                          <p:val>
                                            <p:strVal val="#ppt_x"/>
                                          </p:val>
                                        </p:tav>
                                      </p:tavLst>
                                    </p:anim>
                                    <p:anim calcmode="lin" valueType="num">
                                      <p:cBhvr>
                                        <p:cTn id="39" dur="750" fill="hold"/>
                                        <p:tgtEl>
                                          <p:spTgt spid="36"/>
                                        </p:tgtEl>
                                        <p:attrNameLst>
                                          <p:attrName>ppt_y</p:attrName>
                                        </p:attrNameLst>
                                      </p:cBhvr>
                                      <p:tavLst>
                                        <p:tav tm="0">
                                          <p:val>
                                            <p:strVal val="#ppt_y-.1"/>
                                          </p:val>
                                        </p:tav>
                                        <p:tav tm="100000">
                                          <p:val>
                                            <p:strVal val="#ppt_y"/>
                                          </p:val>
                                        </p:tav>
                                      </p:tavLst>
                                    </p:anim>
                                  </p:childTnLst>
                                </p:cTn>
                              </p:par>
                            </p:childTnLst>
                          </p:cTn>
                        </p:par>
                        <p:par>
                          <p:cTn id="40" fill="hold">
                            <p:stCondLst>
                              <p:cond delay="4500"/>
                            </p:stCondLst>
                            <p:childTnLst>
                              <p:par>
                                <p:cTn id="41" presetID="53" presetClass="entr" presetSubtype="16"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p:cTn id="43" dur="750" fill="hold"/>
                                        <p:tgtEl>
                                          <p:spTgt spid="38"/>
                                        </p:tgtEl>
                                        <p:attrNameLst>
                                          <p:attrName>ppt_w</p:attrName>
                                        </p:attrNameLst>
                                      </p:cBhvr>
                                      <p:tavLst>
                                        <p:tav tm="0">
                                          <p:val>
                                            <p:fltVal val="0"/>
                                          </p:val>
                                        </p:tav>
                                        <p:tav tm="100000">
                                          <p:val>
                                            <p:strVal val="#ppt_w"/>
                                          </p:val>
                                        </p:tav>
                                      </p:tavLst>
                                    </p:anim>
                                    <p:anim calcmode="lin" valueType="num">
                                      <p:cBhvr>
                                        <p:cTn id="44" dur="750" fill="hold"/>
                                        <p:tgtEl>
                                          <p:spTgt spid="38"/>
                                        </p:tgtEl>
                                        <p:attrNameLst>
                                          <p:attrName>ppt_h</p:attrName>
                                        </p:attrNameLst>
                                      </p:cBhvr>
                                      <p:tavLst>
                                        <p:tav tm="0">
                                          <p:val>
                                            <p:fltVal val="0"/>
                                          </p:val>
                                        </p:tav>
                                        <p:tav tm="100000">
                                          <p:val>
                                            <p:strVal val="#ppt_h"/>
                                          </p:val>
                                        </p:tav>
                                      </p:tavLst>
                                    </p:anim>
                                    <p:animEffect transition="in" filter="fade">
                                      <p:cBhvr>
                                        <p:cTn id="45" dur="750"/>
                                        <p:tgtEl>
                                          <p:spTgt spid="38"/>
                                        </p:tgtEl>
                                      </p:cBhvr>
                                    </p:animEffect>
                                  </p:childTnLst>
                                </p:cTn>
                              </p:par>
                            </p:childTnLst>
                          </p:cTn>
                        </p:par>
                        <p:par>
                          <p:cTn id="46" fill="hold">
                            <p:stCondLst>
                              <p:cond delay="5250"/>
                            </p:stCondLst>
                            <p:childTnLst>
                              <p:par>
                                <p:cTn id="47" presetID="47" presetClass="entr" presetSubtype="0"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fade">
                                      <p:cBhvr>
                                        <p:cTn id="49" dur="750"/>
                                        <p:tgtEl>
                                          <p:spTgt spid="39"/>
                                        </p:tgtEl>
                                      </p:cBhvr>
                                    </p:animEffect>
                                    <p:anim calcmode="lin" valueType="num">
                                      <p:cBhvr>
                                        <p:cTn id="50" dur="750" fill="hold"/>
                                        <p:tgtEl>
                                          <p:spTgt spid="39"/>
                                        </p:tgtEl>
                                        <p:attrNameLst>
                                          <p:attrName>ppt_x</p:attrName>
                                        </p:attrNameLst>
                                      </p:cBhvr>
                                      <p:tavLst>
                                        <p:tav tm="0">
                                          <p:val>
                                            <p:strVal val="#ppt_x"/>
                                          </p:val>
                                        </p:tav>
                                        <p:tav tm="100000">
                                          <p:val>
                                            <p:strVal val="#ppt_x"/>
                                          </p:val>
                                        </p:tav>
                                      </p:tavLst>
                                    </p:anim>
                                    <p:anim calcmode="lin" valueType="num">
                                      <p:cBhvr>
                                        <p:cTn id="51" dur="75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p:bldP spid="33" grpId="0"/>
      <p:bldP spid="34" grpId="0"/>
      <p:bldP spid="35" grpId="0" bldLvl="0"/>
      <p:bldP spid="36" grpId="0" bldLvl="0"/>
      <p:bldP spid="37" grpId="0"/>
      <p:bldP spid="38" grpId="0"/>
      <p:bldP spid="39" grpId="0" bldLvl="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CBEE62D5-B21D-9047-A080-E61880D3A74B}"/>
              </a:ext>
            </a:extLst>
          </p:cNvPr>
          <p:cNvSpPr/>
          <p:nvPr/>
        </p:nvSpPr>
        <p:spPr>
          <a:xfrm>
            <a:off x="-194385" y="-41557"/>
            <a:ext cx="12580771" cy="6941114"/>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8" name="组合 7">
            <a:extLst>
              <a:ext uri="{FF2B5EF4-FFF2-40B4-BE49-F238E27FC236}">
                <a16:creationId xmlns:a16="http://schemas.microsoft.com/office/drawing/2014/main" id="{4E41174B-CF67-8042-98EB-80336CE547F3}"/>
              </a:ext>
            </a:extLst>
          </p:cNvPr>
          <p:cNvGrpSpPr/>
          <p:nvPr/>
        </p:nvGrpSpPr>
        <p:grpSpPr>
          <a:xfrm>
            <a:off x="2631104" y="1853317"/>
            <a:ext cx="2643418" cy="2643418"/>
            <a:chOff x="664523" y="300767"/>
            <a:chExt cx="3035689" cy="3035689"/>
          </a:xfrm>
        </p:grpSpPr>
        <p:sp>
          <p:nvSpPr>
            <p:cNvPr id="9" name="椭圆 8">
              <a:extLst>
                <a:ext uri="{FF2B5EF4-FFF2-40B4-BE49-F238E27FC236}">
                  <a16:creationId xmlns:a16="http://schemas.microsoft.com/office/drawing/2014/main" id="{90639645-8810-D649-8635-7B24C56DA9E2}"/>
                </a:ext>
              </a:extLst>
            </p:cNvPr>
            <p:cNvSpPr/>
            <p:nvPr/>
          </p:nvSpPr>
          <p:spPr>
            <a:xfrm>
              <a:off x="664523" y="300767"/>
              <a:ext cx="3035689" cy="3035689"/>
            </a:xfrm>
            <a:prstGeom prst="ellipse">
              <a:avLst/>
            </a:prstGeom>
            <a:solidFill>
              <a:schemeClr val="bg1"/>
            </a:solidFill>
            <a:ln>
              <a:noFill/>
            </a:ln>
            <a:effectLst>
              <a:outerShdw blurRad="762000" dist="444500" dir="5400000" sx="95000" sy="95000" algn="tl" rotWithShape="0">
                <a:schemeClr val="tx1">
                  <a:lumMod val="65000"/>
                  <a:lumOff val="3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0" name="文本框 9">
              <a:extLst>
                <a:ext uri="{FF2B5EF4-FFF2-40B4-BE49-F238E27FC236}">
                  <a16:creationId xmlns:a16="http://schemas.microsoft.com/office/drawing/2014/main" id="{0587173B-CCB8-474F-9AFE-7617F29293D4}"/>
                </a:ext>
              </a:extLst>
            </p:cNvPr>
            <p:cNvSpPr txBox="1"/>
            <p:nvPr/>
          </p:nvSpPr>
          <p:spPr>
            <a:xfrm>
              <a:off x="674453" y="1182403"/>
              <a:ext cx="3015830" cy="1060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PART/</a:t>
              </a:r>
              <a:r>
                <a:rPr kumimoji="0" lang="en-US" altLang="zh-CN" sz="54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03</a:t>
              </a:r>
              <a:endParaRPr kumimoji="0" lang="en-US" altLang="zh-CN" sz="66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endParaRPr>
            </a:p>
          </p:txBody>
        </p:sp>
      </p:grpSp>
      <p:sp>
        <p:nvSpPr>
          <p:cNvPr id="11" name="文本框 10">
            <a:extLst>
              <a:ext uri="{FF2B5EF4-FFF2-40B4-BE49-F238E27FC236}">
                <a16:creationId xmlns:a16="http://schemas.microsoft.com/office/drawing/2014/main" id="{22FE8077-8784-DA4A-A42F-BE3D1C523566}"/>
              </a:ext>
            </a:extLst>
          </p:cNvPr>
          <p:cNvSpPr txBox="1"/>
          <p:nvPr>
            <p:custDataLst>
              <p:tags r:id="rId1"/>
            </p:custDataLst>
          </p:nvPr>
        </p:nvSpPr>
        <p:spPr>
          <a:xfrm>
            <a:off x="5789988" y="2534088"/>
            <a:ext cx="5680652" cy="553998"/>
          </a:xfrm>
          <a:prstGeom prst="rect">
            <a:avLst/>
          </a:prstGeom>
          <a:noFill/>
          <a:effectLst>
            <a:glow rad="203200">
              <a:srgbClr val="FF0000">
                <a:alpha val="69000"/>
              </a:srgbClr>
            </a:glow>
          </a:effectLst>
        </p:spPr>
        <p:txBody>
          <a:bodyPr wrap="square" lIns="0" tIns="0" rIns="0" bIns="0" rtlCol="0">
            <a:spAutoFit/>
          </a:bodyPr>
          <a:lstStyle/>
          <a:p>
            <a:r>
              <a:rPr lang="zh-CN" altLang="en-US" sz="3600" b="1" dirty="0">
                <a:solidFill>
                  <a:srgbClr val="1985C4"/>
                </a:solidFill>
                <a:latin typeface="黑体" panose="02010609060101010101" pitchFamily="49" charset="-122"/>
                <a:ea typeface="黑体" panose="02010609060101010101" pitchFamily="49" charset="-122"/>
              </a:rPr>
              <a:t>服务体系</a:t>
            </a:r>
            <a:endParaRPr lang="id-ID" altLang="zh-CN" sz="3600" b="1" dirty="0">
              <a:solidFill>
                <a:srgbClr val="1985C4"/>
              </a:solidFill>
              <a:latin typeface="黑体" panose="02010609060101010101" pitchFamily="49" charset="-122"/>
              <a:ea typeface="黑体" panose="02010609060101010101" pitchFamily="49" charset="-122"/>
            </a:endParaRPr>
          </a:p>
        </p:txBody>
      </p:sp>
      <p:sp>
        <p:nvSpPr>
          <p:cNvPr id="12" name="Text Placeholder 5">
            <a:extLst>
              <a:ext uri="{FF2B5EF4-FFF2-40B4-BE49-F238E27FC236}">
                <a16:creationId xmlns:a16="http://schemas.microsoft.com/office/drawing/2014/main" id="{8D499935-BE79-564F-A696-D50ED1451A3A}"/>
              </a:ext>
            </a:extLst>
          </p:cNvPr>
          <p:cNvSpPr txBox="1"/>
          <p:nvPr/>
        </p:nvSpPr>
        <p:spPr>
          <a:xfrm>
            <a:off x="5789987" y="3287875"/>
            <a:ext cx="2957773" cy="735485"/>
          </a:xfrm>
          <a:prstGeom prst="rect">
            <a:avLst/>
          </a:prstGeom>
        </p:spPr>
        <p:txBody>
          <a:bodyPr vert="horz" lIns="91440" tIns="45720" rIns="91440" bIns="45720" rtlCol="0">
            <a:noAutofit/>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赋能客户成功</a:t>
            </a:r>
          </a:p>
        </p:txBody>
      </p:sp>
    </p:spTree>
    <p:extLst>
      <p:ext uri="{BB962C8B-B14F-4D97-AF65-F5344CB8AC3E}">
        <p14:creationId xmlns:p14="http://schemas.microsoft.com/office/powerpoint/2010/main" val="261242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500" fill="hold"/>
                                        <p:tgtEl>
                                          <p:spTgt spid="11"/>
                                        </p:tgtEl>
                                        <p:attrNameLst>
                                          <p:attrName>ppt_x</p:attrName>
                                        </p:attrNameLst>
                                      </p:cBhvr>
                                      <p:tavLst>
                                        <p:tav tm="0">
                                          <p:val>
                                            <p:strVal val="#ppt_x"/>
                                          </p:val>
                                        </p:tav>
                                        <p:tav tm="100000">
                                          <p:val>
                                            <p:strVal val="#ppt_x"/>
                                          </p:val>
                                        </p:tav>
                                      </p:tavLst>
                                    </p:anim>
                                    <p:anim calcmode="lin" valueType="num">
                                      <p:cBhvr additive="base">
                                        <p:cTn id="14"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框 43">
            <a:extLst>
              <a:ext uri="{FF2B5EF4-FFF2-40B4-BE49-F238E27FC236}">
                <a16:creationId xmlns:a16="http://schemas.microsoft.com/office/drawing/2014/main" id="{64E35F9D-E3AD-BB4D-A20C-C5C125850480}"/>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体系搭建服务</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45" name="矩形 44">
            <a:extLst>
              <a:ext uri="{FF2B5EF4-FFF2-40B4-BE49-F238E27FC236}">
                <a16:creationId xmlns:a16="http://schemas.microsoft.com/office/drawing/2014/main" id="{3DC375C2-2431-E34B-A685-450C2BC2DB45}"/>
              </a:ext>
            </a:extLst>
          </p:cNvPr>
          <p:cNvSpPr/>
          <p:nvPr/>
        </p:nvSpPr>
        <p:spPr>
          <a:xfrm>
            <a:off x="1859280" y="1388795"/>
            <a:ext cx="8554720" cy="369332"/>
          </a:xfrm>
          <a:prstGeom prst="rect">
            <a:avLst/>
          </a:prstGeom>
        </p:spPr>
        <p:txBody>
          <a:bodyPr wrap="square">
            <a:spAutoFit/>
          </a:bodyPr>
          <a:lstStyle/>
          <a:p>
            <a:pPr algn="ctr"/>
            <a:r>
              <a:rPr lang="zh-CN" altLang="en-US" dirty="0">
                <a:latin typeface="Heiti SC Medium" pitchFamily="2" charset="-128"/>
                <a:ea typeface="Heiti SC Medium" pitchFamily="2" charset="-128"/>
                <a:sym typeface="+mn-ea"/>
              </a:rPr>
              <a:t>专属服务运营团队，助力商家快速构建管理运营体系，推动门店快速上线</a:t>
            </a:r>
            <a:endParaRPr lang="zh-CN" altLang="en-US" dirty="0">
              <a:latin typeface="Heiti SC Medium" pitchFamily="2" charset="-128"/>
              <a:ea typeface="Heiti SC Medium" pitchFamily="2" charset="-128"/>
            </a:endParaRPr>
          </a:p>
        </p:txBody>
      </p:sp>
      <p:pic>
        <p:nvPicPr>
          <p:cNvPr id="46" name="图片 45">
            <a:extLst>
              <a:ext uri="{FF2B5EF4-FFF2-40B4-BE49-F238E27FC236}">
                <a16:creationId xmlns:a16="http://schemas.microsoft.com/office/drawing/2014/main" id="{D25EC974-CEF1-1041-9264-A01FEA7DD0E0}"/>
              </a:ext>
            </a:extLst>
          </p:cNvPr>
          <p:cNvPicPr>
            <a:picLocks noChangeAspect="1"/>
          </p:cNvPicPr>
          <p:nvPr/>
        </p:nvPicPr>
        <p:blipFill>
          <a:blip r:embed="rId2"/>
          <a:stretch>
            <a:fillRect/>
          </a:stretch>
        </p:blipFill>
        <p:spPr>
          <a:xfrm>
            <a:off x="2174240" y="1983762"/>
            <a:ext cx="8046720" cy="4457677"/>
          </a:xfrm>
          <a:prstGeom prst="rect">
            <a:avLst/>
          </a:prstGeom>
        </p:spPr>
      </p:pic>
    </p:spTree>
    <p:extLst>
      <p:ext uri="{BB962C8B-B14F-4D97-AF65-F5344CB8AC3E}">
        <p14:creationId xmlns:p14="http://schemas.microsoft.com/office/powerpoint/2010/main" val="25748570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0F1612F-E385-934C-B509-AC87845E1FC2}"/>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体系搭建服务</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514C27EB-7B25-7340-92A4-1BD0D2DE1F11}"/>
              </a:ext>
            </a:extLst>
          </p:cNvPr>
          <p:cNvSpPr/>
          <p:nvPr/>
        </p:nvSpPr>
        <p:spPr>
          <a:xfrm>
            <a:off x="1859280" y="1541195"/>
            <a:ext cx="8554720" cy="369332"/>
          </a:xfrm>
          <a:prstGeom prst="rect">
            <a:avLst/>
          </a:prstGeom>
        </p:spPr>
        <p:txBody>
          <a:bodyPr wrap="square">
            <a:spAutoFit/>
          </a:bodyPr>
          <a:lstStyle/>
          <a:p>
            <a:pPr algn="ctr"/>
            <a:r>
              <a:rPr lang="zh-CN" altLang="en-US" dirty="0">
                <a:latin typeface="Heiti SC Medium" pitchFamily="2" charset="-128"/>
                <a:ea typeface="Heiti SC Medium" pitchFamily="2" charset="-128"/>
                <a:sym typeface="+mn-ea"/>
              </a:rPr>
              <a:t>专属服务团队，助你快速上手，推动新店快速上线</a:t>
            </a:r>
            <a:endParaRPr lang="zh-CN" altLang="en-US" dirty="0">
              <a:latin typeface="Heiti SC Medium" pitchFamily="2" charset="-128"/>
              <a:ea typeface="Heiti SC Medium" pitchFamily="2" charset="-128"/>
            </a:endParaRPr>
          </a:p>
        </p:txBody>
      </p:sp>
      <p:sp>
        <p:nvSpPr>
          <p:cNvPr id="4" name="object 5">
            <a:extLst>
              <a:ext uri="{FF2B5EF4-FFF2-40B4-BE49-F238E27FC236}">
                <a16:creationId xmlns:a16="http://schemas.microsoft.com/office/drawing/2014/main" id="{84B8DF02-4E7A-8546-A727-8B951A2AB67D}"/>
              </a:ext>
            </a:extLst>
          </p:cNvPr>
          <p:cNvSpPr txBox="1"/>
          <p:nvPr/>
        </p:nvSpPr>
        <p:spPr>
          <a:xfrm>
            <a:off x="1671574" y="2209927"/>
            <a:ext cx="1813306"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Lst>
            </a:pPr>
            <a:r>
              <a:rPr sz="1600" dirty="0">
                <a:solidFill>
                  <a:srgbClr val="5183F5"/>
                </a:solidFill>
                <a:latin typeface="Heiti SC Medium" pitchFamily="2" charset="-128"/>
                <a:ea typeface="Heiti SC Medium" pitchFamily="2" charset="-128"/>
                <a:cs typeface="方正兰亭粗黑简体" panose="02000000000000000000" charset="-122"/>
              </a:rPr>
              <a:t>极速认证指导</a:t>
            </a:r>
            <a:endParaRPr sz="1600" dirty="0">
              <a:latin typeface="Heiti SC Medium" pitchFamily="2" charset="-128"/>
              <a:ea typeface="Heiti SC Medium" pitchFamily="2" charset="-128"/>
              <a:cs typeface="方正兰亭粗黑简体" panose="02000000000000000000" charset="-122"/>
            </a:endParaRPr>
          </a:p>
        </p:txBody>
      </p:sp>
      <p:sp>
        <p:nvSpPr>
          <p:cNvPr id="5" name="object 7">
            <a:extLst>
              <a:ext uri="{FF2B5EF4-FFF2-40B4-BE49-F238E27FC236}">
                <a16:creationId xmlns:a16="http://schemas.microsoft.com/office/drawing/2014/main" id="{F21C5ECC-43A0-C448-B04F-2BB57A86912D}"/>
              </a:ext>
            </a:extLst>
          </p:cNvPr>
          <p:cNvSpPr txBox="1"/>
          <p:nvPr/>
        </p:nvSpPr>
        <p:spPr>
          <a:xfrm>
            <a:off x="3566033" y="2209927"/>
            <a:ext cx="2245487"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 pos="2084070" algn="l"/>
                <a:tab pos="2371090" algn="l"/>
              </a:tabLst>
            </a:pPr>
            <a:r>
              <a:rPr sz="1600" dirty="0" err="1">
                <a:solidFill>
                  <a:srgbClr val="5183F5"/>
                </a:solidFill>
                <a:latin typeface="Heiti SC Medium" pitchFamily="2" charset="-128"/>
                <a:ea typeface="Heiti SC Medium" pitchFamily="2" charset="-128"/>
                <a:cs typeface="方正兰亭粗黑简体" panose="02000000000000000000" charset="-122"/>
              </a:rPr>
              <a:t>后台功能高效设置</a:t>
            </a:r>
            <a:endParaRPr sz="1600" dirty="0">
              <a:latin typeface="Heiti SC Medium" pitchFamily="2" charset="-128"/>
              <a:ea typeface="Heiti SC Medium" pitchFamily="2" charset="-128"/>
              <a:cs typeface="方正兰亭粗黑简体" panose="02000000000000000000" charset="-122"/>
            </a:endParaRPr>
          </a:p>
        </p:txBody>
      </p:sp>
      <p:sp>
        <p:nvSpPr>
          <p:cNvPr id="6" name="object 8">
            <a:extLst>
              <a:ext uri="{FF2B5EF4-FFF2-40B4-BE49-F238E27FC236}">
                <a16:creationId xmlns:a16="http://schemas.microsoft.com/office/drawing/2014/main" id="{392D7D7E-C161-9D48-A90D-3C44E9E6B76C}"/>
              </a:ext>
            </a:extLst>
          </p:cNvPr>
          <p:cNvSpPr txBox="1"/>
          <p:nvPr/>
        </p:nvSpPr>
        <p:spPr>
          <a:xfrm>
            <a:off x="8465185" y="2209927"/>
            <a:ext cx="2517775"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Lst>
            </a:pPr>
            <a:r>
              <a:rPr sz="1600" spc="-55" dirty="0">
                <a:solidFill>
                  <a:srgbClr val="5183F5"/>
                </a:solidFill>
                <a:latin typeface="Heiti SC Medium" pitchFamily="2" charset="-128"/>
                <a:ea typeface="Heiti SC Medium" pitchFamily="2" charset="-128"/>
                <a:cs typeface="方正兰亭粗黑简体" panose="02000000000000000000" charset="-122"/>
              </a:rPr>
              <a:t>VIP</a:t>
            </a:r>
            <a:r>
              <a:rPr sz="1600" dirty="0">
                <a:solidFill>
                  <a:srgbClr val="5183F5"/>
                </a:solidFill>
                <a:latin typeface="Heiti SC Medium" pitchFamily="2" charset="-128"/>
                <a:ea typeface="Heiti SC Medium" pitchFamily="2" charset="-128"/>
                <a:cs typeface="方正兰亭粗黑简体" panose="02000000000000000000" charset="-122"/>
              </a:rPr>
              <a:t>专属服</a:t>
            </a:r>
            <a:r>
              <a:rPr sz="1600" spc="-15" dirty="0">
                <a:solidFill>
                  <a:srgbClr val="5183F5"/>
                </a:solidFill>
                <a:latin typeface="Heiti SC Medium" pitchFamily="2" charset="-128"/>
                <a:ea typeface="Heiti SC Medium" pitchFamily="2" charset="-128"/>
                <a:cs typeface="方正兰亭粗黑简体" panose="02000000000000000000" charset="-122"/>
              </a:rPr>
              <a:t>务</a:t>
            </a:r>
            <a:r>
              <a:rPr sz="1600" dirty="0">
                <a:solidFill>
                  <a:srgbClr val="5183F5"/>
                </a:solidFill>
                <a:latin typeface="Heiti SC Medium" pitchFamily="2" charset="-128"/>
                <a:ea typeface="Heiti SC Medium" pitchFamily="2" charset="-128"/>
                <a:cs typeface="方正兰亭粗黑简体" panose="02000000000000000000" charset="-122"/>
              </a:rPr>
              <a:t>群贴</a:t>
            </a:r>
            <a:r>
              <a:rPr sz="1600" spc="-15" dirty="0">
                <a:solidFill>
                  <a:srgbClr val="5183F5"/>
                </a:solidFill>
                <a:latin typeface="Heiti SC Medium" pitchFamily="2" charset="-128"/>
                <a:ea typeface="Heiti SC Medium" pitchFamily="2" charset="-128"/>
                <a:cs typeface="方正兰亭粗黑简体" panose="02000000000000000000" charset="-122"/>
              </a:rPr>
              <a:t>身</a:t>
            </a:r>
            <a:r>
              <a:rPr sz="1600" dirty="0">
                <a:solidFill>
                  <a:srgbClr val="5183F5"/>
                </a:solidFill>
                <a:latin typeface="Heiti SC Medium" pitchFamily="2" charset="-128"/>
                <a:ea typeface="Heiti SC Medium" pitchFamily="2" charset="-128"/>
                <a:cs typeface="方正兰亭粗黑简体" panose="02000000000000000000" charset="-122"/>
              </a:rPr>
              <a:t>服务</a:t>
            </a:r>
            <a:endParaRPr sz="1600" dirty="0">
              <a:latin typeface="Heiti SC Medium" pitchFamily="2" charset="-128"/>
              <a:ea typeface="Heiti SC Medium" pitchFamily="2" charset="-128"/>
              <a:cs typeface="方正兰亭粗黑简体" panose="02000000000000000000" charset="-122"/>
            </a:endParaRPr>
          </a:p>
        </p:txBody>
      </p:sp>
      <p:sp>
        <p:nvSpPr>
          <p:cNvPr id="7" name="object 7">
            <a:extLst>
              <a:ext uri="{FF2B5EF4-FFF2-40B4-BE49-F238E27FC236}">
                <a16:creationId xmlns:a16="http://schemas.microsoft.com/office/drawing/2014/main" id="{4FA16BAD-7615-7249-9C1A-5ED15D1F2D53}"/>
              </a:ext>
            </a:extLst>
          </p:cNvPr>
          <p:cNvSpPr txBox="1"/>
          <p:nvPr/>
        </p:nvSpPr>
        <p:spPr>
          <a:xfrm>
            <a:off x="5893688" y="2209927"/>
            <a:ext cx="2571497"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 pos="2084070" algn="l"/>
                <a:tab pos="2371090" algn="l"/>
              </a:tabLst>
            </a:pPr>
            <a:r>
              <a:rPr sz="1600" dirty="0" err="1">
                <a:solidFill>
                  <a:srgbClr val="5183F5"/>
                </a:solidFill>
                <a:latin typeface="Heiti SC Medium" pitchFamily="2" charset="-128"/>
                <a:ea typeface="Heiti SC Medium" pitchFamily="2" charset="-128"/>
                <a:cs typeface="方正兰亭粗黑简体" panose="02000000000000000000" charset="-122"/>
              </a:rPr>
              <a:t>辅助开通各大营销平台</a:t>
            </a:r>
            <a:endParaRPr sz="1600" dirty="0">
              <a:latin typeface="Heiti SC Medium" pitchFamily="2" charset="-128"/>
              <a:ea typeface="Heiti SC Medium" pitchFamily="2" charset="-128"/>
              <a:cs typeface="方正兰亭粗黑简体" panose="02000000000000000000" charset="-122"/>
            </a:endParaRPr>
          </a:p>
        </p:txBody>
      </p:sp>
      <p:pic>
        <p:nvPicPr>
          <p:cNvPr id="8" name="图片 7">
            <a:extLst>
              <a:ext uri="{FF2B5EF4-FFF2-40B4-BE49-F238E27FC236}">
                <a16:creationId xmlns:a16="http://schemas.microsoft.com/office/drawing/2014/main" id="{E26C134F-5247-0742-AFCA-7882C5A8F55D}"/>
              </a:ext>
            </a:extLst>
          </p:cNvPr>
          <p:cNvPicPr>
            <a:picLocks noChangeAspect="1"/>
          </p:cNvPicPr>
          <p:nvPr>
            <p:custDataLst>
              <p:tags r:id="rId1"/>
            </p:custDataLst>
          </p:nvPr>
        </p:nvPicPr>
        <p:blipFill>
          <a:blip r:embed="rId3"/>
          <a:stretch>
            <a:fillRect/>
          </a:stretch>
        </p:blipFill>
        <p:spPr>
          <a:xfrm>
            <a:off x="1457960" y="3500056"/>
            <a:ext cx="1470689" cy="1145618"/>
          </a:xfrm>
          <a:prstGeom prst="rect">
            <a:avLst/>
          </a:prstGeom>
        </p:spPr>
      </p:pic>
      <p:pic>
        <p:nvPicPr>
          <p:cNvPr id="9" name="图片 8">
            <a:extLst>
              <a:ext uri="{FF2B5EF4-FFF2-40B4-BE49-F238E27FC236}">
                <a16:creationId xmlns:a16="http://schemas.microsoft.com/office/drawing/2014/main" id="{AA546720-80A5-2547-8B1F-099D7D0A17FC}"/>
              </a:ext>
            </a:extLst>
          </p:cNvPr>
          <p:cNvPicPr>
            <a:picLocks noChangeAspect="1"/>
          </p:cNvPicPr>
          <p:nvPr/>
        </p:nvPicPr>
        <p:blipFill>
          <a:blip r:embed="rId4"/>
          <a:stretch>
            <a:fillRect/>
          </a:stretch>
        </p:blipFill>
        <p:spPr>
          <a:xfrm>
            <a:off x="8739863" y="3505166"/>
            <a:ext cx="1470178" cy="1147151"/>
          </a:xfrm>
          <a:prstGeom prst="rect">
            <a:avLst/>
          </a:prstGeom>
        </p:spPr>
      </p:pic>
      <p:pic>
        <p:nvPicPr>
          <p:cNvPr id="10" name="图片 9">
            <a:extLst>
              <a:ext uri="{FF2B5EF4-FFF2-40B4-BE49-F238E27FC236}">
                <a16:creationId xmlns:a16="http://schemas.microsoft.com/office/drawing/2014/main" id="{61AA064F-71BA-354F-A2C9-E8FAD0647F03}"/>
              </a:ext>
            </a:extLst>
          </p:cNvPr>
          <p:cNvPicPr>
            <a:picLocks noChangeAspect="1"/>
          </p:cNvPicPr>
          <p:nvPr/>
        </p:nvPicPr>
        <p:blipFill>
          <a:blip r:embed="rId5"/>
          <a:stretch>
            <a:fillRect/>
          </a:stretch>
        </p:blipFill>
        <p:spPr>
          <a:xfrm>
            <a:off x="3335413" y="3501078"/>
            <a:ext cx="1470689" cy="1146129"/>
          </a:xfrm>
          <a:prstGeom prst="rect">
            <a:avLst/>
          </a:prstGeom>
        </p:spPr>
      </p:pic>
      <p:pic>
        <p:nvPicPr>
          <p:cNvPr id="11" name="图片 10">
            <a:extLst>
              <a:ext uri="{FF2B5EF4-FFF2-40B4-BE49-F238E27FC236}">
                <a16:creationId xmlns:a16="http://schemas.microsoft.com/office/drawing/2014/main" id="{CFB7EF00-8A65-094D-82BB-880D6D80FA65}"/>
              </a:ext>
            </a:extLst>
          </p:cNvPr>
          <p:cNvPicPr>
            <a:picLocks noChangeAspect="1"/>
          </p:cNvPicPr>
          <p:nvPr/>
        </p:nvPicPr>
        <p:blipFill>
          <a:blip r:embed="rId6"/>
          <a:stretch>
            <a:fillRect/>
          </a:stretch>
        </p:blipFill>
        <p:spPr>
          <a:xfrm>
            <a:off x="5073872" y="3495968"/>
            <a:ext cx="1471200" cy="1151239"/>
          </a:xfrm>
          <a:prstGeom prst="rect">
            <a:avLst/>
          </a:prstGeom>
        </p:spPr>
      </p:pic>
      <p:pic>
        <p:nvPicPr>
          <p:cNvPr id="12" name="图片 11">
            <a:extLst>
              <a:ext uri="{FF2B5EF4-FFF2-40B4-BE49-F238E27FC236}">
                <a16:creationId xmlns:a16="http://schemas.microsoft.com/office/drawing/2014/main" id="{C3079889-7F16-CB47-BD30-EE802CF7BBBF}"/>
              </a:ext>
            </a:extLst>
          </p:cNvPr>
          <p:cNvPicPr>
            <a:picLocks noChangeAspect="1"/>
          </p:cNvPicPr>
          <p:nvPr/>
        </p:nvPicPr>
        <p:blipFill>
          <a:blip r:embed="rId7"/>
          <a:stretch>
            <a:fillRect/>
          </a:stretch>
        </p:blipFill>
        <p:spPr>
          <a:xfrm>
            <a:off x="6877740" y="3501078"/>
            <a:ext cx="1471711" cy="1151239"/>
          </a:xfrm>
          <a:prstGeom prst="rect">
            <a:avLst/>
          </a:prstGeom>
        </p:spPr>
      </p:pic>
      <p:sp>
        <p:nvSpPr>
          <p:cNvPr id="13" name="文本框 12">
            <a:extLst>
              <a:ext uri="{FF2B5EF4-FFF2-40B4-BE49-F238E27FC236}">
                <a16:creationId xmlns:a16="http://schemas.microsoft.com/office/drawing/2014/main" id="{82D8617D-20BD-B74C-84A5-F418BA238E6D}"/>
              </a:ext>
            </a:extLst>
          </p:cNvPr>
          <p:cNvSpPr txBox="1"/>
          <p:nvPr/>
        </p:nvSpPr>
        <p:spPr>
          <a:xfrm>
            <a:off x="1859280" y="5159226"/>
            <a:ext cx="8360117" cy="1077218"/>
          </a:xfrm>
          <a:prstGeom prst="rect">
            <a:avLst/>
          </a:prstGeom>
          <a:noFill/>
        </p:spPr>
        <p:txBody>
          <a:bodyPr wrap="square" rtlCol="0">
            <a:spAutoFit/>
          </a:bodyPr>
          <a:lstStyle/>
          <a:p>
            <a:r>
              <a:rPr lang="zh-CN" altLang="en-US" sz="1600" dirty="0">
                <a:solidFill>
                  <a:schemeClr val="tx1">
                    <a:lumMod val="65000"/>
                    <a:lumOff val="35000"/>
                  </a:schemeClr>
                </a:solidFill>
                <a:latin typeface="Heiti SC Medium" pitchFamily="2" charset="-128"/>
                <a:ea typeface="Heiti SC Medium" pitchFamily="2" charset="-128"/>
              </a:rPr>
              <a:t>包含企业微信搭建、外卖体系搭建、抖音体系搭建、直播体系搭建、会员体系建设等</a:t>
            </a:r>
          </a:p>
          <a:p>
            <a:endParaRPr lang="zh-CN" altLang="en-US" sz="1600" dirty="0">
              <a:solidFill>
                <a:schemeClr val="tx1">
                  <a:lumMod val="65000"/>
                  <a:lumOff val="35000"/>
                </a:schemeClr>
              </a:solidFill>
              <a:latin typeface="Heiti SC Medium" pitchFamily="2" charset="-128"/>
              <a:ea typeface="Heiti SC Medium" pitchFamily="2" charset="-128"/>
            </a:endParaRPr>
          </a:p>
          <a:p>
            <a:r>
              <a:rPr lang="zh-CN" altLang="en-US" sz="1600" dirty="0">
                <a:solidFill>
                  <a:schemeClr val="tx1">
                    <a:lumMod val="65000"/>
                    <a:lumOff val="35000"/>
                  </a:schemeClr>
                </a:solidFill>
                <a:latin typeface="Heiti SC Medium" pitchFamily="2" charset="-128"/>
                <a:ea typeface="Heiti SC Medium" pitchFamily="2" charset="-128"/>
              </a:rPr>
              <a:t>完善运营工具搭建流程，测试工具使用，交付商家，可以直接投入使用</a:t>
            </a:r>
          </a:p>
          <a:p>
            <a:endParaRPr lang="zh-CN" altLang="en-US" sz="1600" dirty="0">
              <a:solidFill>
                <a:schemeClr val="tx1">
                  <a:lumMod val="65000"/>
                  <a:lumOff val="35000"/>
                </a:schemeClr>
              </a:solidFill>
              <a:latin typeface="Heiti SC Medium" pitchFamily="2" charset="-128"/>
              <a:ea typeface="Heiti SC Medium" pitchFamily="2" charset="-128"/>
            </a:endParaRPr>
          </a:p>
        </p:txBody>
      </p:sp>
    </p:spTree>
    <p:extLst>
      <p:ext uri="{BB962C8B-B14F-4D97-AF65-F5344CB8AC3E}">
        <p14:creationId xmlns:p14="http://schemas.microsoft.com/office/powerpoint/2010/main" val="2874397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026CDF36-39AD-F14D-8267-E2AD7E23253D}"/>
              </a:ext>
            </a:extLst>
          </p:cNvPr>
          <p:cNvSpPr/>
          <p:nvPr/>
        </p:nvSpPr>
        <p:spPr>
          <a:xfrm>
            <a:off x="10168620" y="3974714"/>
            <a:ext cx="0" cy="1140656"/>
          </a:xfrm>
          <a:custGeom>
            <a:avLst/>
            <a:gdLst/>
            <a:ahLst/>
            <a:cxnLst/>
            <a:rect l="l" t="t" r="r" b="b"/>
            <a:pathLst>
              <a:path h="1371600">
                <a:moveTo>
                  <a:pt x="0" y="0"/>
                </a:moveTo>
                <a:lnTo>
                  <a:pt x="0" y="1371600"/>
                </a:lnTo>
              </a:path>
            </a:pathLst>
          </a:custGeom>
          <a:ln w="7620">
            <a:solidFill>
              <a:srgbClr val="5F95E6"/>
            </a:solidFill>
          </a:ln>
        </p:spPr>
        <p:txBody>
          <a:bodyPr wrap="square" lIns="0" tIns="0" rIns="0" bIns="0" rtlCol="0"/>
          <a:lstStyle/>
          <a:p>
            <a:endParaRPr/>
          </a:p>
        </p:txBody>
      </p:sp>
      <p:sp>
        <p:nvSpPr>
          <p:cNvPr id="3" name="object 7">
            <a:extLst>
              <a:ext uri="{FF2B5EF4-FFF2-40B4-BE49-F238E27FC236}">
                <a16:creationId xmlns:a16="http://schemas.microsoft.com/office/drawing/2014/main" id="{1FE06921-1DC2-2245-8C3B-974739DA3410}"/>
              </a:ext>
            </a:extLst>
          </p:cNvPr>
          <p:cNvSpPr/>
          <p:nvPr/>
        </p:nvSpPr>
        <p:spPr>
          <a:xfrm>
            <a:off x="7811500" y="3974714"/>
            <a:ext cx="0" cy="1140656"/>
          </a:xfrm>
          <a:custGeom>
            <a:avLst/>
            <a:gdLst/>
            <a:ahLst/>
            <a:cxnLst/>
            <a:rect l="l" t="t" r="r" b="b"/>
            <a:pathLst>
              <a:path h="1371600">
                <a:moveTo>
                  <a:pt x="0" y="0"/>
                </a:moveTo>
                <a:lnTo>
                  <a:pt x="0" y="1371600"/>
                </a:lnTo>
              </a:path>
            </a:pathLst>
          </a:custGeom>
          <a:ln w="7620">
            <a:solidFill>
              <a:srgbClr val="5F95E6"/>
            </a:solidFill>
          </a:ln>
        </p:spPr>
        <p:txBody>
          <a:bodyPr wrap="square" lIns="0" tIns="0" rIns="0" bIns="0" rtlCol="0"/>
          <a:lstStyle/>
          <a:p>
            <a:endParaRPr/>
          </a:p>
        </p:txBody>
      </p:sp>
      <p:sp>
        <p:nvSpPr>
          <p:cNvPr id="4" name="文本框 3">
            <a:extLst>
              <a:ext uri="{FF2B5EF4-FFF2-40B4-BE49-F238E27FC236}">
                <a16:creationId xmlns:a16="http://schemas.microsoft.com/office/drawing/2014/main" id="{A0BF0819-2961-4F43-8160-DF1BFA90783A}"/>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体系搭建服务</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5" name="object 7">
            <a:extLst>
              <a:ext uri="{FF2B5EF4-FFF2-40B4-BE49-F238E27FC236}">
                <a16:creationId xmlns:a16="http://schemas.microsoft.com/office/drawing/2014/main" id="{49A54954-8847-8D4A-B784-5A9095620FBB}"/>
              </a:ext>
            </a:extLst>
          </p:cNvPr>
          <p:cNvSpPr/>
          <p:nvPr/>
        </p:nvSpPr>
        <p:spPr>
          <a:xfrm>
            <a:off x="4623800" y="3088561"/>
            <a:ext cx="0" cy="1140656"/>
          </a:xfrm>
          <a:custGeom>
            <a:avLst/>
            <a:gdLst/>
            <a:ahLst/>
            <a:cxnLst/>
            <a:rect l="l" t="t" r="r" b="b"/>
            <a:pathLst>
              <a:path h="1371600">
                <a:moveTo>
                  <a:pt x="0" y="0"/>
                </a:moveTo>
                <a:lnTo>
                  <a:pt x="0" y="1371600"/>
                </a:lnTo>
              </a:path>
            </a:pathLst>
          </a:custGeom>
          <a:ln w="7620">
            <a:solidFill>
              <a:srgbClr val="5F95E6"/>
            </a:solidFill>
          </a:ln>
        </p:spPr>
        <p:txBody>
          <a:bodyPr wrap="square" lIns="0" tIns="0" rIns="0" bIns="0" rtlCol="0"/>
          <a:lstStyle/>
          <a:p>
            <a:endParaRPr/>
          </a:p>
        </p:txBody>
      </p:sp>
      <p:sp>
        <p:nvSpPr>
          <p:cNvPr id="6" name="object 7">
            <a:extLst>
              <a:ext uri="{FF2B5EF4-FFF2-40B4-BE49-F238E27FC236}">
                <a16:creationId xmlns:a16="http://schemas.microsoft.com/office/drawing/2014/main" id="{C8BAC2D5-B593-D440-ADBD-958C65396DCC}"/>
              </a:ext>
            </a:extLst>
          </p:cNvPr>
          <p:cNvSpPr/>
          <p:nvPr/>
        </p:nvSpPr>
        <p:spPr>
          <a:xfrm>
            <a:off x="5860780" y="4189016"/>
            <a:ext cx="0" cy="1140656"/>
          </a:xfrm>
          <a:custGeom>
            <a:avLst/>
            <a:gdLst/>
            <a:ahLst/>
            <a:cxnLst/>
            <a:rect l="l" t="t" r="r" b="b"/>
            <a:pathLst>
              <a:path h="1371600">
                <a:moveTo>
                  <a:pt x="0" y="0"/>
                </a:moveTo>
                <a:lnTo>
                  <a:pt x="0" y="1371600"/>
                </a:lnTo>
              </a:path>
            </a:pathLst>
          </a:custGeom>
          <a:ln w="7620">
            <a:solidFill>
              <a:srgbClr val="5F95E6"/>
            </a:solidFill>
          </a:ln>
        </p:spPr>
        <p:txBody>
          <a:bodyPr wrap="square" lIns="0" tIns="0" rIns="0" bIns="0" rtlCol="0"/>
          <a:lstStyle/>
          <a:p>
            <a:endParaRPr/>
          </a:p>
        </p:txBody>
      </p:sp>
      <p:sp>
        <p:nvSpPr>
          <p:cNvPr id="7" name="object 7">
            <a:extLst>
              <a:ext uri="{FF2B5EF4-FFF2-40B4-BE49-F238E27FC236}">
                <a16:creationId xmlns:a16="http://schemas.microsoft.com/office/drawing/2014/main" id="{87FD4A99-12B0-CE46-B4C8-C673D07E49A1}"/>
              </a:ext>
            </a:extLst>
          </p:cNvPr>
          <p:cNvSpPr/>
          <p:nvPr/>
        </p:nvSpPr>
        <p:spPr>
          <a:xfrm>
            <a:off x="4666980" y="3545761"/>
            <a:ext cx="0" cy="1140656"/>
          </a:xfrm>
          <a:custGeom>
            <a:avLst/>
            <a:gdLst/>
            <a:ahLst/>
            <a:cxnLst/>
            <a:rect l="l" t="t" r="r" b="b"/>
            <a:pathLst>
              <a:path h="1371600">
                <a:moveTo>
                  <a:pt x="0" y="0"/>
                </a:moveTo>
                <a:lnTo>
                  <a:pt x="0" y="1371600"/>
                </a:lnTo>
              </a:path>
            </a:pathLst>
          </a:custGeom>
          <a:ln w="7620">
            <a:solidFill>
              <a:srgbClr val="5F95E6"/>
            </a:solidFill>
          </a:ln>
        </p:spPr>
        <p:txBody>
          <a:bodyPr wrap="square" lIns="0" tIns="0" rIns="0" bIns="0" rtlCol="0"/>
          <a:lstStyle/>
          <a:p>
            <a:endParaRPr/>
          </a:p>
        </p:txBody>
      </p:sp>
      <p:sp>
        <p:nvSpPr>
          <p:cNvPr id="8" name="object 7">
            <a:extLst>
              <a:ext uri="{FF2B5EF4-FFF2-40B4-BE49-F238E27FC236}">
                <a16:creationId xmlns:a16="http://schemas.microsoft.com/office/drawing/2014/main" id="{FD778DEF-D858-A14E-A26E-0DFE2704A07A}"/>
              </a:ext>
            </a:extLst>
          </p:cNvPr>
          <p:cNvSpPr/>
          <p:nvPr/>
        </p:nvSpPr>
        <p:spPr>
          <a:xfrm>
            <a:off x="3497310" y="4150281"/>
            <a:ext cx="0" cy="1140656"/>
          </a:xfrm>
          <a:custGeom>
            <a:avLst/>
            <a:gdLst/>
            <a:ahLst/>
            <a:cxnLst/>
            <a:rect l="l" t="t" r="r" b="b"/>
            <a:pathLst>
              <a:path h="1371600">
                <a:moveTo>
                  <a:pt x="0" y="0"/>
                </a:moveTo>
                <a:lnTo>
                  <a:pt x="0" y="1371600"/>
                </a:lnTo>
              </a:path>
            </a:pathLst>
          </a:custGeom>
          <a:ln w="7620">
            <a:solidFill>
              <a:srgbClr val="5F95E6"/>
            </a:solidFill>
          </a:ln>
        </p:spPr>
        <p:txBody>
          <a:bodyPr wrap="square" lIns="0" tIns="0" rIns="0" bIns="0" rtlCol="0"/>
          <a:lstStyle/>
          <a:p>
            <a:endParaRPr/>
          </a:p>
        </p:txBody>
      </p:sp>
      <p:sp>
        <p:nvSpPr>
          <p:cNvPr id="9" name="object 4">
            <a:extLst>
              <a:ext uri="{FF2B5EF4-FFF2-40B4-BE49-F238E27FC236}">
                <a16:creationId xmlns:a16="http://schemas.microsoft.com/office/drawing/2014/main" id="{9DDB9274-8391-9347-8FA5-DDF04E1F21E2}"/>
              </a:ext>
            </a:extLst>
          </p:cNvPr>
          <p:cNvSpPr/>
          <p:nvPr/>
        </p:nvSpPr>
        <p:spPr>
          <a:xfrm>
            <a:off x="9528345" y="2911686"/>
            <a:ext cx="0" cy="1063556"/>
          </a:xfrm>
          <a:custGeom>
            <a:avLst/>
            <a:gdLst/>
            <a:ahLst/>
            <a:cxnLst/>
            <a:rect l="l" t="t" r="r" b="b"/>
            <a:pathLst>
              <a:path h="1278889">
                <a:moveTo>
                  <a:pt x="0" y="0"/>
                </a:moveTo>
                <a:lnTo>
                  <a:pt x="0" y="1278280"/>
                </a:lnTo>
              </a:path>
            </a:pathLst>
          </a:custGeom>
          <a:ln w="12065">
            <a:solidFill>
              <a:srgbClr val="5F95E6"/>
            </a:solidFill>
          </a:ln>
        </p:spPr>
        <p:txBody>
          <a:bodyPr wrap="square" lIns="0" tIns="0" rIns="0" bIns="0" rtlCol="0"/>
          <a:lstStyle/>
          <a:p>
            <a:endParaRPr/>
          </a:p>
        </p:txBody>
      </p:sp>
      <p:sp>
        <p:nvSpPr>
          <p:cNvPr id="10" name="object 5">
            <a:extLst>
              <a:ext uri="{FF2B5EF4-FFF2-40B4-BE49-F238E27FC236}">
                <a16:creationId xmlns:a16="http://schemas.microsoft.com/office/drawing/2014/main" id="{391ED8F3-BC96-0440-8B16-8DBB3B905A5F}"/>
              </a:ext>
            </a:extLst>
          </p:cNvPr>
          <p:cNvSpPr/>
          <p:nvPr/>
        </p:nvSpPr>
        <p:spPr>
          <a:xfrm>
            <a:off x="7335105" y="3024168"/>
            <a:ext cx="0" cy="950547"/>
          </a:xfrm>
          <a:custGeom>
            <a:avLst/>
            <a:gdLst/>
            <a:ahLst/>
            <a:cxnLst/>
            <a:rect l="l" t="t" r="r" b="b"/>
            <a:pathLst>
              <a:path h="1143000">
                <a:moveTo>
                  <a:pt x="0" y="0"/>
                </a:moveTo>
                <a:lnTo>
                  <a:pt x="0" y="1143000"/>
                </a:lnTo>
              </a:path>
            </a:pathLst>
          </a:custGeom>
          <a:ln w="7620">
            <a:solidFill>
              <a:srgbClr val="5F95E6"/>
            </a:solidFill>
          </a:ln>
        </p:spPr>
        <p:txBody>
          <a:bodyPr wrap="square" lIns="0" tIns="0" rIns="0" bIns="0" rtlCol="0"/>
          <a:lstStyle/>
          <a:p>
            <a:endParaRPr/>
          </a:p>
        </p:txBody>
      </p:sp>
      <p:sp>
        <p:nvSpPr>
          <p:cNvPr id="11" name="object 6">
            <a:extLst>
              <a:ext uri="{FF2B5EF4-FFF2-40B4-BE49-F238E27FC236}">
                <a16:creationId xmlns:a16="http://schemas.microsoft.com/office/drawing/2014/main" id="{474C96BD-C3A4-AE4A-AC85-19341CB0486B}"/>
              </a:ext>
            </a:extLst>
          </p:cNvPr>
          <p:cNvSpPr txBox="1">
            <a:spLocks noGrp="1"/>
          </p:cNvSpPr>
          <p:nvPr/>
        </p:nvSpPr>
        <p:spPr>
          <a:xfrm>
            <a:off x="903668" y="1120624"/>
            <a:ext cx="2309952" cy="774167"/>
          </a:xfrm>
          <a:prstGeom prst="rect">
            <a:avLst/>
          </a:prstGeom>
        </p:spPr>
        <p:txBody>
          <a:bodyPr vert="horz" wrap="square" lIns="0" tIns="141605" rIns="0" bIns="0" rtlCol="0">
            <a:spAutoFit/>
          </a:bodyPr>
          <a:lstStyle>
            <a:lvl1pPr>
              <a:defRPr sz="2500" b="1" i="1">
                <a:solidFill>
                  <a:srgbClr val="585858"/>
                </a:solidFill>
                <a:latin typeface="微软雅黑" panose="020B0503020204020204" pitchFamily="34" charset="-122"/>
                <a:ea typeface="+mj-ea"/>
                <a:cs typeface="微软雅黑" panose="020B0503020204020204" pitchFamily="34" charset="-122"/>
              </a:defRPr>
            </a:lvl1pPr>
          </a:lstStyle>
          <a:p>
            <a:pPr marL="12700" algn="dist">
              <a:lnSpc>
                <a:spcPct val="100000"/>
              </a:lnSpc>
              <a:spcBef>
                <a:spcPts val="1115"/>
              </a:spcBef>
            </a:pPr>
            <a:r>
              <a:rPr lang="zh-CN" sz="2000" i="0" dirty="0">
                <a:solidFill>
                  <a:schemeClr val="tx1"/>
                </a:solidFill>
                <a:latin typeface="Heiti SC Medium" pitchFamily="2" charset="-128"/>
                <a:ea typeface="Heiti SC Medium" pitchFamily="2" charset="-128"/>
              </a:rPr>
              <a:t>社群体系</a:t>
            </a:r>
            <a:r>
              <a:rPr lang="zh-CN" altLang="en-US" sz="2000" i="0" dirty="0">
                <a:solidFill>
                  <a:schemeClr val="tx1"/>
                </a:solidFill>
                <a:latin typeface="Heiti SC Medium" pitchFamily="2" charset="-128"/>
                <a:ea typeface="Heiti SC Medium" pitchFamily="2" charset="-128"/>
              </a:rPr>
              <a:t>运搭</a:t>
            </a:r>
            <a:r>
              <a:rPr lang="zh-CN" sz="2000" i="0" dirty="0">
                <a:solidFill>
                  <a:schemeClr val="tx1"/>
                </a:solidFill>
                <a:latin typeface="Heiti SC Medium" pitchFamily="2" charset="-128"/>
                <a:ea typeface="Heiti SC Medium" pitchFamily="2" charset="-128"/>
              </a:rPr>
              <a:t>建</a:t>
            </a:r>
            <a:endParaRPr sz="2000" i="0" dirty="0">
              <a:solidFill>
                <a:schemeClr val="tx1"/>
              </a:solidFill>
              <a:latin typeface="Heiti SC Medium" pitchFamily="2" charset="-128"/>
              <a:ea typeface="Heiti SC Medium" pitchFamily="2" charset="-128"/>
            </a:endParaRPr>
          </a:p>
          <a:p>
            <a:pPr marL="38100" algn="dist">
              <a:lnSpc>
                <a:spcPct val="100000"/>
              </a:lnSpc>
              <a:spcBef>
                <a:spcPts val="565"/>
              </a:spcBef>
            </a:pPr>
            <a:r>
              <a:rPr sz="1600" i="0" spc="5" dirty="0">
                <a:solidFill>
                  <a:srgbClr val="2069D2"/>
                </a:solidFill>
                <a:latin typeface="Heiti SC Medium" pitchFamily="2" charset="-128"/>
                <a:ea typeface="Heiti SC Medium" pitchFamily="2" charset="-128"/>
              </a:rPr>
              <a:t>—</a:t>
            </a:r>
            <a:r>
              <a:rPr sz="1600" i="0" spc="-130" dirty="0">
                <a:solidFill>
                  <a:srgbClr val="2069D2"/>
                </a:solidFill>
                <a:latin typeface="Heiti SC Medium" pitchFamily="2" charset="-128"/>
                <a:ea typeface="Heiti SC Medium" pitchFamily="2" charset="-128"/>
              </a:rPr>
              <a:t> </a:t>
            </a:r>
            <a:r>
              <a:rPr sz="1600" i="0" spc="5" dirty="0">
                <a:solidFill>
                  <a:srgbClr val="2069D2"/>
                </a:solidFill>
                <a:latin typeface="Heiti SC Medium" pitchFamily="2" charset="-128"/>
                <a:ea typeface="Heiti SC Medium" pitchFamily="2" charset="-128"/>
              </a:rPr>
              <a:t>—</a:t>
            </a:r>
            <a:r>
              <a:rPr sz="1600" i="0" spc="-130" dirty="0">
                <a:solidFill>
                  <a:srgbClr val="2069D2"/>
                </a:solidFill>
                <a:latin typeface="Heiti SC Medium" pitchFamily="2" charset="-128"/>
                <a:ea typeface="Heiti SC Medium" pitchFamily="2" charset="-128"/>
              </a:rPr>
              <a:t> </a:t>
            </a:r>
            <a:r>
              <a:rPr sz="1600" i="0" spc="300" dirty="0">
                <a:solidFill>
                  <a:srgbClr val="2069D2"/>
                </a:solidFill>
                <a:latin typeface="Heiti SC Medium" pitchFamily="2" charset="-128"/>
                <a:ea typeface="Heiti SC Medium" pitchFamily="2" charset="-128"/>
              </a:rPr>
              <a:t>案例示</a:t>
            </a:r>
            <a:r>
              <a:rPr sz="1600" i="0" spc="5" dirty="0">
                <a:solidFill>
                  <a:srgbClr val="2069D2"/>
                </a:solidFill>
                <a:latin typeface="Heiti SC Medium" pitchFamily="2" charset="-128"/>
                <a:ea typeface="Heiti SC Medium" pitchFamily="2" charset="-128"/>
              </a:rPr>
              <a:t>意</a:t>
            </a:r>
          </a:p>
        </p:txBody>
      </p:sp>
      <p:sp>
        <p:nvSpPr>
          <p:cNvPr id="12" name="object 7">
            <a:extLst>
              <a:ext uri="{FF2B5EF4-FFF2-40B4-BE49-F238E27FC236}">
                <a16:creationId xmlns:a16="http://schemas.microsoft.com/office/drawing/2014/main" id="{58E00A31-B304-EC41-9C6A-2D44EA3239C6}"/>
              </a:ext>
            </a:extLst>
          </p:cNvPr>
          <p:cNvSpPr/>
          <p:nvPr/>
        </p:nvSpPr>
        <p:spPr>
          <a:xfrm>
            <a:off x="2079356" y="4236643"/>
            <a:ext cx="0" cy="1140656"/>
          </a:xfrm>
          <a:custGeom>
            <a:avLst/>
            <a:gdLst/>
            <a:ahLst/>
            <a:cxnLst/>
            <a:rect l="l" t="t" r="r" b="b"/>
            <a:pathLst>
              <a:path h="1371600">
                <a:moveTo>
                  <a:pt x="0" y="0"/>
                </a:moveTo>
                <a:lnTo>
                  <a:pt x="0" y="1371600"/>
                </a:lnTo>
              </a:path>
            </a:pathLst>
          </a:custGeom>
          <a:ln w="7620">
            <a:solidFill>
              <a:srgbClr val="5F95E6"/>
            </a:solidFill>
          </a:ln>
        </p:spPr>
        <p:txBody>
          <a:bodyPr wrap="square" lIns="0" tIns="0" rIns="0" bIns="0" rtlCol="0"/>
          <a:lstStyle/>
          <a:p>
            <a:endParaRPr/>
          </a:p>
        </p:txBody>
      </p:sp>
      <p:sp>
        <p:nvSpPr>
          <p:cNvPr id="13" name="object 8">
            <a:extLst>
              <a:ext uri="{FF2B5EF4-FFF2-40B4-BE49-F238E27FC236}">
                <a16:creationId xmlns:a16="http://schemas.microsoft.com/office/drawing/2014/main" id="{1ACC9BF9-DF79-D84B-8D1E-24C332562BE0}"/>
              </a:ext>
            </a:extLst>
          </p:cNvPr>
          <p:cNvSpPr txBox="1"/>
          <p:nvPr/>
        </p:nvSpPr>
        <p:spPr>
          <a:xfrm>
            <a:off x="1558639" y="5527274"/>
            <a:ext cx="1025061" cy="504318"/>
          </a:xfrm>
          <a:prstGeom prst="rect">
            <a:avLst/>
          </a:prstGeom>
        </p:spPr>
        <p:txBody>
          <a:bodyPr vert="horz" wrap="square" lIns="0" tIns="12065" rIns="0" bIns="0" rtlCol="0">
            <a:spAutoFit/>
          </a:bodyPr>
          <a:lstStyle/>
          <a:p>
            <a:pPr marL="12700" marR="5080">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人群定</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位 </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社群定</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位</a:t>
            </a:r>
            <a:endPar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endParaRPr>
          </a:p>
        </p:txBody>
      </p:sp>
      <p:sp>
        <p:nvSpPr>
          <p:cNvPr id="14" name="object 11">
            <a:extLst>
              <a:ext uri="{FF2B5EF4-FFF2-40B4-BE49-F238E27FC236}">
                <a16:creationId xmlns:a16="http://schemas.microsoft.com/office/drawing/2014/main" id="{60E2B1ED-84A3-BF41-BFC5-5331231F7168}"/>
              </a:ext>
            </a:extLst>
          </p:cNvPr>
          <p:cNvSpPr txBox="1"/>
          <p:nvPr/>
        </p:nvSpPr>
        <p:spPr>
          <a:xfrm>
            <a:off x="2883327" y="5458497"/>
            <a:ext cx="1541564" cy="504625"/>
          </a:xfrm>
          <a:prstGeom prst="rect">
            <a:avLst/>
          </a:prstGeom>
        </p:spPr>
        <p:txBody>
          <a:bodyPr vert="horz" wrap="square" lIns="0" tIns="12065" rIns="0" bIns="0" rtlCol="0">
            <a:spAutoFit/>
          </a:bodyPr>
          <a:lstStyle/>
          <a:p>
            <a:pPr marL="12700">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其他社群资源、投流直</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播</a:t>
            </a:r>
            <a:endPar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endParaRPr>
          </a:p>
        </p:txBody>
      </p:sp>
      <p:sp>
        <p:nvSpPr>
          <p:cNvPr id="15" name="object 12">
            <a:extLst>
              <a:ext uri="{FF2B5EF4-FFF2-40B4-BE49-F238E27FC236}">
                <a16:creationId xmlns:a16="http://schemas.microsoft.com/office/drawing/2014/main" id="{FC6AFF3B-98A2-A74E-8E59-D90FE64A5A31}"/>
              </a:ext>
            </a:extLst>
          </p:cNvPr>
          <p:cNvSpPr txBox="1"/>
          <p:nvPr/>
        </p:nvSpPr>
        <p:spPr>
          <a:xfrm>
            <a:off x="4071914" y="2459648"/>
            <a:ext cx="1432762" cy="504318"/>
          </a:xfrm>
          <a:prstGeom prst="rect">
            <a:avLst/>
          </a:prstGeom>
        </p:spPr>
        <p:txBody>
          <a:bodyPr vert="horz" wrap="square" lIns="0" tIns="12065" rIns="0" bIns="0" rtlCol="0">
            <a:spAutoFit/>
          </a:bodyPr>
          <a:lstStyle/>
          <a:p>
            <a:pPr marL="12700">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公众号</a:t>
            </a:r>
            <a:r>
              <a:rPr sz="1600" spc="-5" dirty="0">
                <a:solidFill>
                  <a:schemeClr val="tx1">
                    <a:lumMod val="65000"/>
                    <a:lumOff val="35000"/>
                  </a:schemeClr>
                </a:solidFill>
                <a:latin typeface="Heiti SC Medium" pitchFamily="2" charset="-128"/>
                <a:ea typeface="Heiti SC Medium" pitchFamily="2" charset="-128"/>
                <a:cs typeface="Arial" panose="020B0604020202020204"/>
              </a:rPr>
              <a:t>/</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企业微信号</a:t>
            </a:r>
            <a:r>
              <a:rPr sz="1600" spc="-5" dirty="0">
                <a:solidFill>
                  <a:schemeClr val="tx1">
                    <a:lumMod val="65000"/>
                    <a:lumOff val="35000"/>
                  </a:schemeClr>
                </a:solidFill>
                <a:latin typeface="Heiti SC Medium" pitchFamily="2" charset="-128"/>
                <a:ea typeface="Heiti SC Medium" pitchFamily="2" charset="-128"/>
                <a:cs typeface="Arial" panose="020B0604020202020204"/>
              </a:rPr>
              <a:t>/</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个人</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号</a:t>
            </a:r>
            <a:endPar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endParaRPr>
          </a:p>
        </p:txBody>
      </p:sp>
      <p:sp>
        <p:nvSpPr>
          <p:cNvPr id="16" name="object 13">
            <a:extLst>
              <a:ext uri="{FF2B5EF4-FFF2-40B4-BE49-F238E27FC236}">
                <a16:creationId xmlns:a16="http://schemas.microsoft.com/office/drawing/2014/main" id="{B2851E57-AF11-584C-8AA4-17AB57FCE047}"/>
              </a:ext>
            </a:extLst>
          </p:cNvPr>
          <p:cNvSpPr txBox="1"/>
          <p:nvPr/>
        </p:nvSpPr>
        <p:spPr>
          <a:xfrm>
            <a:off x="5368424" y="5415321"/>
            <a:ext cx="983869" cy="504318"/>
          </a:xfrm>
          <a:prstGeom prst="rect">
            <a:avLst/>
          </a:prstGeom>
        </p:spPr>
        <p:txBody>
          <a:bodyPr vert="horz" wrap="square" lIns="0" tIns="12065" rIns="0" bIns="0" rtlCol="0">
            <a:spAutoFit/>
          </a:bodyPr>
          <a:lstStyle/>
          <a:p>
            <a:pPr marL="12700" marR="5080">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通过人群偏好建</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群</a:t>
            </a:r>
            <a:endParaRPr sz="1600">
              <a:solidFill>
                <a:schemeClr val="tx1">
                  <a:lumMod val="65000"/>
                  <a:lumOff val="35000"/>
                </a:schemeClr>
              </a:solidFill>
              <a:latin typeface="Heiti SC Medium" pitchFamily="2" charset="-128"/>
              <a:ea typeface="Heiti SC Medium" pitchFamily="2" charset="-128"/>
              <a:cs typeface="微软雅黑" panose="020B0503020204020204" pitchFamily="34" charset="-122"/>
            </a:endParaRPr>
          </a:p>
        </p:txBody>
      </p:sp>
      <p:sp>
        <p:nvSpPr>
          <p:cNvPr id="17" name="object 14">
            <a:extLst>
              <a:ext uri="{FF2B5EF4-FFF2-40B4-BE49-F238E27FC236}">
                <a16:creationId xmlns:a16="http://schemas.microsoft.com/office/drawing/2014/main" id="{1151043A-F697-5848-BE2F-FA2119BEB36E}"/>
              </a:ext>
            </a:extLst>
          </p:cNvPr>
          <p:cNvSpPr/>
          <p:nvPr/>
        </p:nvSpPr>
        <p:spPr>
          <a:xfrm>
            <a:off x="10174751" y="4302653"/>
            <a:ext cx="8978" cy="776808"/>
          </a:xfrm>
          <a:prstGeom prst="rect">
            <a:avLst/>
          </a:prstGeom>
          <a:blipFill>
            <a:blip r:embed="rId2" cstate="print"/>
            <a:stretch>
              <a:fillRect/>
            </a:stretch>
          </a:blipFill>
        </p:spPr>
        <p:txBody>
          <a:bodyPr wrap="square" lIns="0" tIns="0" rIns="0" bIns="0" rtlCol="0"/>
          <a:lstStyle/>
          <a:p>
            <a:endParaRPr/>
          </a:p>
        </p:txBody>
      </p:sp>
      <p:sp>
        <p:nvSpPr>
          <p:cNvPr id="18" name="object 15">
            <a:extLst>
              <a:ext uri="{FF2B5EF4-FFF2-40B4-BE49-F238E27FC236}">
                <a16:creationId xmlns:a16="http://schemas.microsoft.com/office/drawing/2014/main" id="{F7A5A080-7DFC-6D43-8393-142E4A1D0A7A}"/>
              </a:ext>
            </a:extLst>
          </p:cNvPr>
          <p:cNvSpPr/>
          <p:nvPr/>
        </p:nvSpPr>
        <p:spPr>
          <a:xfrm>
            <a:off x="9098991" y="3809425"/>
            <a:ext cx="817514" cy="816414"/>
          </a:xfrm>
          <a:prstGeom prst="rect">
            <a:avLst/>
          </a:prstGeom>
          <a:blipFill>
            <a:blip r:embed="rId3" cstate="print"/>
            <a:stretch>
              <a:fillRect/>
            </a:stretch>
          </a:blipFill>
        </p:spPr>
        <p:txBody>
          <a:bodyPr wrap="square" lIns="0" tIns="0" rIns="0" bIns="0" rtlCol="0"/>
          <a:lstStyle/>
          <a:p>
            <a:endParaRPr/>
          </a:p>
        </p:txBody>
      </p:sp>
      <p:sp>
        <p:nvSpPr>
          <p:cNvPr id="19" name="object 16">
            <a:extLst>
              <a:ext uri="{FF2B5EF4-FFF2-40B4-BE49-F238E27FC236}">
                <a16:creationId xmlns:a16="http://schemas.microsoft.com/office/drawing/2014/main" id="{AC114221-4E59-3A42-BD16-E1F73F5CF33D}"/>
              </a:ext>
            </a:extLst>
          </p:cNvPr>
          <p:cNvSpPr/>
          <p:nvPr/>
        </p:nvSpPr>
        <p:spPr>
          <a:xfrm>
            <a:off x="6902583" y="3809425"/>
            <a:ext cx="817514" cy="816414"/>
          </a:xfrm>
          <a:prstGeom prst="rect">
            <a:avLst/>
          </a:prstGeom>
          <a:blipFill>
            <a:blip r:embed="rId4" cstate="print"/>
            <a:stretch>
              <a:fillRect/>
            </a:stretch>
          </a:blipFill>
        </p:spPr>
        <p:txBody>
          <a:bodyPr wrap="square" lIns="0" tIns="0" rIns="0" bIns="0" rtlCol="0"/>
          <a:lstStyle/>
          <a:p>
            <a:endParaRPr/>
          </a:p>
        </p:txBody>
      </p:sp>
      <p:sp>
        <p:nvSpPr>
          <p:cNvPr id="20" name="object 17">
            <a:extLst>
              <a:ext uri="{FF2B5EF4-FFF2-40B4-BE49-F238E27FC236}">
                <a16:creationId xmlns:a16="http://schemas.microsoft.com/office/drawing/2014/main" id="{F5A2A225-66D2-944F-B65E-B70657AE8729}"/>
              </a:ext>
            </a:extLst>
          </p:cNvPr>
          <p:cNvSpPr/>
          <p:nvPr/>
        </p:nvSpPr>
        <p:spPr>
          <a:xfrm>
            <a:off x="5942479" y="3809425"/>
            <a:ext cx="817514" cy="1282182"/>
          </a:xfrm>
          <a:prstGeom prst="rect">
            <a:avLst/>
          </a:prstGeom>
          <a:blipFill>
            <a:blip r:embed="rId5" cstate="print"/>
            <a:stretch>
              <a:fillRect/>
            </a:stretch>
          </a:blipFill>
        </p:spPr>
        <p:txBody>
          <a:bodyPr wrap="square" lIns="0" tIns="0" rIns="0" bIns="0" rtlCol="0"/>
          <a:lstStyle/>
          <a:p>
            <a:endParaRPr/>
          </a:p>
        </p:txBody>
      </p:sp>
      <p:sp>
        <p:nvSpPr>
          <p:cNvPr id="21" name="object 18">
            <a:extLst>
              <a:ext uri="{FF2B5EF4-FFF2-40B4-BE49-F238E27FC236}">
                <a16:creationId xmlns:a16="http://schemas.microsoft.com/office/drawing/2014/main" id="{7B08CE27-648F-9B41-8183-4BC585B140A5}"/>
              </a:ext>
            </a:extLst>
          </p:cNvPr>
          <p:cNvSpPr/>
          <p:nvPr/>
        </p:nvSpPr>
        <p:spPr>
          <a:xfrm>
            <a:off x="3657348" y="3969962"/>
            <a:ext cx="494839" cy="494284"/>
          </a:xfrm>
          <a:prstGeom prst="rect">
            <a:avLst/>
          </a:prstGeom>
          <a:blipFill>
            <a:blip r:embed="rId6" cstate="print"/>
            <a:stretch>
              <a:fillRect/>
            </a:stretch>
          </a:blipFill>
        </p:spPr>
        <p:txBody>
          <a:bodyPr wrap="square" lIns="0" tIns="0" rIns="0" bIns="0" rtlCol="0"/>
          <a:lstStyle/>
          <a:p>
            <a:endParaRPr/>
          </a:p>
        </p:txBody>
      </p:sp>
      <p:sp>
        <p:nvSpPr>
          <p:cNvPr id="22" name="object 19">
            <a:extLst>
              <a:ext uri="{FF2B5EF4-FFF2-40B4-BE49-F238E27FC236}">
                <a16:creationId xmlns:a16="http://schemas.microsoft.com/office/drawing/2014/main" id="{442D9F98-2792-BD41-905D-15F9E0CE4406}"/>
              </a:ext>
            </a:extLst>
          </p:cNvPr>
          <p:cNvSpPr/>
          <p:nvPr/>
        </p:nvSpPr>
        <p:spPr>
          <a:xfrm>
            <a:off x="2769595" y="3880188"/>
            <a:ext cx="673868" cy="673832"/>
          </a:xfrm>
          <a:prstGeom prst="rect">
            <a:avLst/>
          </a:prstGeom>
          <a:blipFill>
            <a:blip r:embed="rId7" cstate="print"/>
            <a:stretch>
              <a:fillRect/>
            </a:stretch>
          </a:blipFill>
        </p:spPr>
        <p:txBody>
          <a:bodyPr wrap="square" lIns="0" tIns="0" rIns="0" bIns="0" rtlCol="0"/>
          <a:lstStyle/>
          <a:p>
            <a:endParaRPr/>
          </a:p>
        </p:txBody>
      </p:sp>
      <p:sp>
        <p:nvSpPr>
          <p:cNvPr id="23" name="object 20">
            <a:extLst>
              <a:ext uri="{FF2B5EF4-FFF2-40B4-BE49-F238E27FC236}">
                <a16:creationId xmlns:a16="http://schemas.microsoft.com/office/drawing/2014/main" id="{071323AF-5AC3-1846-9868-B2DB33F31B12}"/>
              </a:ext>
            </a:extLst>
          </p:cNvPr>
          <p:cNvSpPr txBox="1"/>
          <p:nvPr/>
        </p:nvSpPr>
        <p:spPr>
          <a:xfrm>
            <a:off x="2391997" y="4079803"/>
            <a:ext cx="401363" cy="566631"/>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微软雅黑" panose="020B0503020204020204" pitchFamily="34" charset="-122"/>
                <a:cs typeface="微软雅黑" panose="020B0503020204020204" pitchFamily="34" charset="-122"/>
              </a:rPr>
              <a:t>人设</a:t>
            </a:r>
            <a:endParaRPr sz="1800">
              <a:latin typeface="微软雅黑" panose="020B0503020204020204" pitchFamily="34" charset="-122"/>
              <a:cs typeface="微软雅黑" panose="020B0503020204020204" pitchFamily="34" charset="-122"/>
            </a:endParaRPr>
          </a:p>
        </p:txBody>
      </p:sp>
      <p:sp>
        <p:nvSpPr>
          <p:cNvPr id="24" name="object 21">
            <a:extLst>
              <a:ext uri="{FF2B5EF4-FFF2-40B4-BE49-F238E27FC236}">
                <a16:creationId xmlns:a16="http://schemas.microsoft.com/office/drawing/2014/main" id="{76EB1696-1E55-C746-9C96-9FE528F1D4CA}"/>
              </a:ext>
            </a:extLst>
          </p:cNvPr>
          <p:cNvSpPr/>
          <p:nvPr/>
        </p:nvSpPr>
        <p:spPr>
          <a:xfrm>
            <a:off x="807139" y="3593968"/>
            <a:ext cx="3154400" cy="1246272"/>
          </a:xfrm>
          <a:prstGeom prst="rect">
            <a:avLst/>
          </a:prstGeom>
          <a:blipFill>
            <a:blip r:embed="rId8" cstate="print"/>
            <a:stretch>
              <a:fillRect/>
            </a:stretch>
          </a:blipFill>
        </p:spPr>
        <p:txBody>
          <a:bodyPr wrap="square" lIns="0" tIns="0" rIns="0" bIns="0" rtlCol="0"/>
          <a:lstStyle/>
          <a:p>
            <a:endParaRPr/>
          </a:p>
        </p:txBody>
      </p:sp>
      <p:sp>
        <p:nvSpPr>
          <p:cNvPr id="25" name="object 22">
            <a:extLst>
              <a:ext uri="{FF2B5EF4-FFF2-40B4-BE49-F238E27FC236}">
                <a16:creationId xmlns:a16="http://schemas.microsoft.com/office/drawing/2014/main" id="{B657D43F-DFEF-4947-8263-5468DFD061CD}"/>
              </a:ext>
            </a:extLst>
          </p:cNvPr>
          <p:cNvSpPr txBox="1"/>
          <p:nvPr/>
        </p:nvSpPr>
        <p:spPr>
          <a:xfrm>
            <a:off x="1229627" y="3927715"/>
            <a:ext cx="401363" cy="566631"/>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微软雅黑" panose="020B0503020204020204" pitchFamily="34" charset="-122"/>
                <a:cs typeface="微软雅黑" panose="020B0503020204020204" pitchFamily="34" charset="-122"/>
              </a:rPr>
              <a:t>定位</a:t>
            </a:r>
            <a:endParaRPr sz="1800">
              <a:latin typeface="微软雅黑" panose="020B0503020204020204" pitchFamily="34" charset="-122"/>
              <a:cs typeface="微软雅黑" panose="020B0503020204020204" pitchFamily="34" charset="-122"/>
            </a:endParaRPr>
          </a:p>
        </p:txBody>
      </p:sp>
      <p:sp>
        <p:nvSpPr>
          <p:cNvPr id="26" name="object 23">
            <a:extLst>
              <a:ext uri="{FF2B5EF4-FFF2-40B4-BE49-F238E27FC236}">
                <a16:creationId xmlns:a16="http://schemas.microsoft.com/office/drawing/2014/main" id="{CB2DB779-DCD4-6A44-BAF6-EA67999FCC80}"/>
              </a:ext>
            </a:extLst>
          </p:cNvPr>
          <p:cNvSpPr txBox="1"/>
          <p:nvPr/>
        </p:nvSpPr>
        <p:spPr>
          <a:xfrm>
            <a:off x="3424451" y="3920322"/>
            <a:ext cx="405060" cy="504846"/>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FFFFFF"/>
                </a:solidFill>
                <a:latin typeface="微软雅黑" panose="020B0503020204020204" pitchFamily="34" charset="-122"/>
                <a:cs typeface="微软雅黑" panose="020B0503020204020204" pitchFamily="34" charset="-122"/>
              </a:rPr>
              <a:t>引流</a:t>
            </a:r>
          </a:p>
        </p:txBody>
      </p:sp>
      <p:sp>
        <p:nvSpPr>
          <p:cNvPr id="27" name="object 24">
            <a:extLst>
              <a:ext uri="{FF2B5EF4-FFF2-40B4-BE49-F238E27FC236}">
                <a16:creationId xmlns:a16="http://schemas.microsoft.com/office/drawing/2014/main" id="{FCE326B5-99F0-7141-B1F3-ED1116F0A655}"/>
              </a:ext>
            </a:extLst>
          </p:cNvPr>
          <p:cNvSpPr/>
          <p:nvPr/>
        </p:nvSpPr>
        <p:spPr>
          <a:xfrm>
            <a:off x="7976758" y="3541159"/>
            <a:ext cx="2879783" cy="1522459"/>
          </a:xfrm>
          <a:prstGeom prst="rect">
            <a:avLst/>
          </a:prstGeom>
          <a:blipFill>
            <a:blip r:embed="rId9" cstate="print"/>
            <a:stretch>
              <a:fillRect/>
            </a:stretch>
          </a:blipFill>
        </p:spPr>
        <p:txBody>
          <a:bodyPr wrap="square" lIns="0" tIns="0" rIns="0" bIns="0" rtlCol="0"/>
          <a:lstStyle/>
          <a:p>
            <a:endParaRPr/>
          </a:p>
        </p:txBody>
      </p:sp>
      <p:sp>
        <p:nvSpPr>
          <p:cNvPr id="28" name="object 25">
            <a:extLst>
              <a:ext uri="{FF2B5EF4-FFF2-40B4-BE49-F238E27FC236}">
                <a16:creationId xmlns:a16="http://schemas.microsoft.com/office/drawing/2014/main" id="{7201537A-B1B3-5644-BF4A-388DDAD4FA1D}"/>
              </a:ext>
            </a:extLst>
          </p:cNvPr>
          <p:cNvSpPr/>
          <p:nvPr/>
        </p:nvSpPr>
        <p:spPr>
          <a:xfrm>
            <a:off x="4711983" y="3286096"/>
            <a:ext cx="2770464" cy="1517706"/>
          </a:xfrm>
          <a:prstGeom prst="rect">
            <a:avLst/>
          </a:prstGeom>
          <a:blipFill>
            <a:blip r:embed="rId10" cstate="print"/>
            <a:stretch>
              <a:fillRect/>
            </a:stretch>
          </a:blipFill>
        </p:spPr>
        <p:txBody>
          <a:bodyPr wrap="square" lIns="0" tIns="0" rIns="0" bIns="0" rtlCol="0"/>
          <a:lstStyle/>
          <a:p>
            <a:endParaRPr/>
          </a:p>
        </p:txBody>
      </p:sp>
      <p:sp>
        <p:nvSpPr>
          <p:cNvPr id="29" name="object 26">
            <a:extLst>
              <a:ext uri="{FF2B5EF4-FFF2-40B4-BE49-F238E27FC236}">
                <a16:creationId xmlns:a16="http://schemas.microsoft.com/office/drawing/2014/main" id="{D193E9FE-0ECB-164B-B43E-A3EB0D7D3D71}"/>
              </a:ext>
            </a:extLst>
          </p:cNvPr>
          <p:cNvSpPr txBox="1"/>
          <p:nvPr/>
        </p:nvSpPr>
        <p:spPr>
          <a:xfrm>
            <a:off x="8692347" y="3889693"/>
            <a:ext cx="633732" cy="579305"/>
          </a:xfrm>
          <a:prstGeom prst="rect">
            <a:avLst/>
          </a:prstGeom>
        </p:spPr>
        <p:txBody>
          <a:bodyPr vert="horz" wrap="square" lIns="0" tIns="12700" rIns="0" bIns="0" rtlCol="0">
            <a:spAutoFit/>
          </a:bodyPr>
          <a:lstStyle/>
          <a:p>
            <a:pPr marL="12700">
              <a:lnSpc>
                <a:spcPct val="100000"/>
              </a:lnSpc>
              <a:spcBef>
                <a:spcPts val="100"/>
              </a:spcBef>
            </a:pPr>
            <a:r>
              <a:rPr b="1" dirty="0">
                <a:solidFill>
                  <a:srgbClr val="FFFFFF"/>
                </a:solidFill>
                <a:latin typeface="微软雅黑" panose="020B0503020204020204" pitchFamily="34" charset="-122"/>
                <a:cs typeface="微软雅黑" panose="020B0503020204020204" pitchFamily="34" charset="-122"/>
              </a:rPr>
              <a:t>内容</a:t>
            </a:r>
          </a:p>
          <a:p>
            <a:pPr marL="12700">
              <a:lnSpc>
                <a:spcPct val="100000"/>
              </a:lnSpc>
              <a:spcBef>
                <a:spcPts val="100"/>
              </a:spcBef>
            </a:pPr>
            <a:r>
              <a:rPr b="1" dirty="0">
                <a:solidFill>
                  <a:srgbClr val="FFFFFF"/>
                </a:solidFill>
                <a:latin typeface="微软雅黑" panose="020B0503020204020204" pitchFamily="34" charset="-122"/>
                <a:cs typeface="微软雅黑" panose="020B0503020204020204" pitchFamily="34" charset="-122"/>
              </a:rPr>
              <a:t>生产</a:t>
            </a:r>
          </a:p>
        </p:txBody>
      </p:sp>
      <p:sp>
        <p:nvSpPr>
          <p:cNvPr id="30" name="object 27">
            <a:extLst>
              <a:ext uri="{FF2B5EF4-FFF2-40B4-BE49-F238E27FC236}">
                <a16:creationId xmlns:a16="http://schemas.microsoft.com/office/drawing/2014/main" id="{CF594D1E-8063-7B49-A169-BDFBE2BC66A9}"/>
              </a:ext>
            </a:extLst>
          </p:cNvPr>
          <p:cNvSpPr txBox="1"/>
          <p:nvPr/>
        </p:nvSpPr>
        <p:spPr>
          <a:xfrm>
            <a:off x="9789231" y="4079803"/>
            <a:ext cx="781603" cy="228131"/>
          </a:xfrm>
          <a:prstGeom prst="rect">
            <a:avLst/>
          </a:prstGeom>
        </p:spPr>
        <p:txBody>
          <a:bodyPr vert="horz" wrap="square" lIns="0" tIns="12700" rIns="0" bIns="0" rtlCol="0">
            <a:spAutoFit/>
          </a:bodyPr>
          <a:lstStyle/>
          <a:p>
            <a:pPr marL="12700">
              <a:lnSpc>
                <a:spcPct val="100000"/>
              </a:lnSpc>
              <a:spcBef>
                <a:spcPts val="100"/>
              </a:spcBef>
            </a:pPr>
            <a:r>
              <a:rPr sz="1400" b="1" dirty="0">
                <a:solidFill>
                  <a:srgbClr val="FFFFFF"/>
                </a:solidFill>
                <a:latin typeface="微软雅黑" panose="020B0503020204020204" pitchFamily="34" charset="-122"/>
                <a:cs typeface="微软雅黑" panose="020B0503020204020204" pitchFamily="34" charset="-122"/>
              </a:rPr>
              <a:t>反哺平台</a:t>
            </a:r>
          </a:p>
        </p:txBody>
      </p:sp>
      <p:sp>
        <p:nvSpPr>
          <p:cNvPr id="31" name="object 28">
            <a:extLst>
              <a:ext uri="{FF2B5EF4-FFF2-40B4-BE49-F238E27FC236}">
                <a16:creationId xmlns:a16="http://schemas.microsoft.com/office/drawing/2014/main" id="{90C4A10D-CC87-504F-A351-C36BA89FBBA5}"/>
              </a:ext>
            </a:extLst>
          </p:cNvPr>
          <p:cNvSpPr txBox="1"/>
          <p:nvPr/>
        </p:nvSpPr>
        <p:spPr>
          <a:xfrm>
            <a:off x="5749191" y="3953591"/>
            <a:ext cx="438859" cy="566631"/>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微软雅黑" panose="020B0503020204020204" pitchFamily="34" charset="-122"/>
                <a:cs typeface="微软雅黑" panose="020B0503020204020204" pitchFamily="34" charset="-122"/>
              </a:rPr>
              <a:t>建群</a:t>
            </a:r>
            <a:endParaRPr sz="1800">
              <a:latin typeface="微软雅黑" panose="020B0503020204020204" pitchFamily="34" charset="-122"/>
              <a:cs typeface="微软雅黑" panose="020B0503020204020204" pitchFamily="34" charset="-122"/>
            </a:endParaRPr>
          </a:p>
        </p:txBody>
      </p:sp>
      <p:sp>
        <p:nvSpPr>
          <p:cNvPr id="32" name="object 29">
            <a:extLst>
              <a:ext uri="{FF2B5EF4-FFF2-40B4-BE49-F238E27FC236}">
                <a16:creationId xmlns:a16="http://schemas.microsoft.com/office/drawing/2014/main" id="{2158AEEC-0928-1644-AC6F-B5623130A6A5}"/>
              </a:ext>
            </a:extLst>
          </p:cNvPr>
          <p:cNvSpPr/>
          <p:nvPr/>
        </p:nvSpPr>
        <p:spPr>
          <a:xfrm>
            <a:off x="3921931" y="3460363"/>
            <a:ext cx="1489270" cy="1726827"/>
          </a:xfrm>
          <a:prstGeom prst="rect">
            <a:avLst/>
          </a:prstGeom>
          <a:blipFill>
            <a:blip r:embed="rId11" cstate="print"/>
            <a:stretch>
              <a:fillRect/>
            </a:stretch>
          </a:blipFill>
        </p:spPr>
        <p:txBody>
          <a:bodyPr wrap="square" lIns="0" tIns="0" rIns="0" bIns="0" rtlCol="0"/>
          <a:lstStyle/>
          <a:p>
            <a:endParaRPr/>
          </a:p>
        </p:txBody>
      </p:sp>
      <p:sp>
        <p:nvSpPr>
          <p:cNvPr id="33" name="object 30">
            <a:extLst>
              <a:ext uri="{FF2B5EF4-FFF2-40B4-BE49-F238E27FC236}">
                <a16:creationId xmlns:a16="http://schemas.microsoft.com/office/drawing/2014/main" id="{0E5719FF-B7FE-B443-BF65-8428028491E4}"/>
              </a:ext>
            </a:extLst>
          </p:cNvPr>
          <p:cNvSpPr txBox="1"/>
          <p:nvPr/>
        </p:nvSpPr>
        <p:spPr>
          <a:xfrm>
            <a:off x="4275236" y="3996366"/>
            <a:ext cx="781603" cy="443060"/>
          </a:xfrm>
          <a:prstGeom prst="rect">
            <a:avLst/>
          </a:prstGeom>
        </p:spPr>
        <p:txBody>
          <a:bodyPr vert="horz" wrap="square" lIns="0" tIns="12700" rIns="0" bIns="0" rtlCol="0">
            <a:spAutoFit/>
          </a:bodyPr>
          <a:lstStyle/>
          <a:p>
            <a:pPr marL="12700" marR="5080" indent="114300">
              <a:lnSpc>
                <a:spcPct val="100000"/>
              </a:lnSpc>
              <a:spcBef>
                <a:spcPts val="100"/>
              </a:spcBef>
            </a:pPr>
            <a:r>
              <a:rPr sz="1400" b="1" dirty="0">
                <a:solidFill>
                  <a:srgbClr val="FFFFFF"/>
                </a:solidFill>
                <a:latin typeface="微软雅黑" panose="020B0503020204020204" pitchFamily="34" charset="-122"/>
                <a:cs typeface="微软雅黑" panose="020B0503020204020204" pitchFamily="34" charset="-122"/>
              </a:rPr>
              <a:t>流量池 用户分层</a:t>
            </a:r>
          </a:p>
        </p:txBody>
      </p:sp>
      <p:sp>
        <p:nvSpPr>
          <p:cNvPr id="34" name="object 31">
            <a:extLst>
              <a:ext uri="{FF2B5EF4-FFF2-40B4-BE49-F238E27FC236}">
                <a16:creationId xmlns:a16="http://schemas.microsoft.com/office/drawing/2014/main" id="{4D09E210-0220-6B49-B33E-AE772817401D}"/>
              </a:ext>
            </a:extLst>
          </p:cNvPr>
          <p:cNvSpPr txBox="1"/>
          <p:nvPr/>
        </p:nvSpPr>
        <p:spPr>
          <a:xfrm>
            <a:off x="6816501" y="3953591"/>
            <a:ext cx="401363" cy="566631"/>
          </a:xfrm>
          <a:prstGeom prst="rect">
            <a:avLst/>
          </a:prstGeom>
        </p:spPr>
        <p:txBody>
          <a:bodyPr vert="horz" wrap="square" lIns="0" tIns="12700" rIns="0" bIns="0" rtlCol="0">
            <a:spAutoFit/>
          </a:bodyPr>
          <a:lstStyle/>
          <a:p>
            <a:pPr marL="12700">
              <a:lnSpc>
                <a:spcPct val="100000"/>
              </a:lnSpc>
              <a:spcBef>
                <a:spcPts val="100"/>
              </a:spcBef>
            </a:pPr>
            <a:r>
              <a:rPr sz="1800" b="1" dirty="0">
                <a:solidFill>
                  <a:srgbClr val="FFFFFF"/>
                </a:solidFill>
                <a:latin typeface="微软雅黑" panose="020B0503020204020204" pitchFamily="34" charset="-122"/>
                <a:cs typeface="微软雅黑" panose="020B0503020204020204" pitchFamily="34" charset="-122"/>
              </a:rPr>
              <a:t>运营</a:t>
            </a:r>
            <a:endParaRPr sz="1800">
              <a:latin typeface="微软雅黑" panose="020B0503020204020204" pitchFamily="34" charset="-122"/>
              <a:cs typeface="微软雅黑" panose="020B0503020204020204" pitchFamily="34" charset="-122"/>
            </a:endParaRPr>
          </a:p>
        </p:txBody>
      </p:sp>
      <p:sp>
        <p:nvSpPr>
          <p:cNvPr id="35" name="object 32">
            <a:extLst>
              <a:ext uri="{FF2B5EF4-FFF2-40B4-BE49-F238E27FC236}">
                <a16:creationId xmlns:a16="http://schemas.microsoft.com/office/drawing/2014/main" id="{88EB63AD-B32F-D64F-A75D-8BAA68FAC264}"/>
              </a:ext>
            </a:extLst>
          </p:cNvPr>
          <p:cNvSpPr/>
          <p:nvPr/>
        </p:nvSpPr>
        <p:spPr>
          <a:xfrm>
            <a:off x="7279125" y="3667899"/>
            <a:ext cx="1098997" cy="1098410"/>
          </a:xfrm>
          <a:prstGeom prst="rect">
            <a:avLst/>
          </a:prstGeom>
          <a:blipFill>
            <a:blip r:embed="rId12" cstate="print"/>
            <a:stretch>
              <a:fillRect/>
            </a:stretch>
          </a:blipFill>
        </p:spPr>
        <p:txBody>
          <a:bodyPr wrap="square" lIns="0" tIns="0" rIns="0" bIns="0" rtlCol="0"/>
          <a:lstStyle/>
          <a:p>
            <a:endParaRPr/>
          </a:p>
        </p:txBody>
      </p:sp>
      <p:sp>
        <p:nvSpPr>
          <p:cNvPr id="36" name="object 33">
            <a:extLst>
              <a:ext uri="{FF2B5EF4-FFF2-40B4-BE49-F238E27FC236}">
                <a16:creationId xmlns:a16="http://schemas.microsoft.com/office/drawing/2014/main" id="{6D77DD53-7D92-A746-AF9F-DC8A31AC3EF5}"/>
              </a:ext>
            </a:extLst>
          </p:cNvPr>
          <p:cNvSpPr txBox="1"/>
          <p:nvPr/>
        </p:nvSpPr>
        <p:spPr>
          <a:xfrm>
            <a:off x="7578563" y="3937749"/>
            <a:ext cx="652216" cy="560294"/>
          </a:xfrm>
          <a:prstGeom prst="rect">
            <a:avLst/>
          </a:prstGeom>
        </p:spPr>
        <p:txBody>
          <a:bodyPr vert="horz" wrap="square" lIns="0" tIns="12700" rIns="0" bIns="0" rtlCol="0">
            <a:spAutoFit/>
          </a:bodyPr>
          <a:lstStyle/>
          <a:p>
            <a:pPr marL="69850">
              <a:lnSpc>
                <a:spcPts val="2135"/>
              </a:lnSpc>
              <a:spcBef>
                <a:spcPts val="100"/>
              </a:spcBef>
            </a:pPr>
            <a:r>
              <a:rPr sz="1600" b="1" dirty="0">
                <a:solidFill>
                  <a:srgbClr val="FFFFFF"/>
                </a:solidFill>
                <a:latin typeface="微软雅黑" panose="020B0503020204020204" pitchFamily="34" charset="-122"/>
                <a:cs typeface="微软雅黑" panose="020B0503020204020204" pitchFamily="34" charset="-122"/>
              </a:rPr>
              <a:t>分层</a:t>
            </a:r>
            <a:endParaRPr sz="1600">
              <a:latin typeface="微软雅黑" panose="020B0503020204020204" pitchFamily="34" charset="-122"/>
              <a:cs typeface="微软雅黑" panose="020B0503020204020204" pitchFamily="34" charset="-122"/>
            </a:endParaRPr>
          </a:p>
          <a:p>
            <a:pPr marL="12700">
              <a:lnSpc>
                <a:spcPts val="2135"/>
              </a:lnSpc>
            </a:pPr>
            <a:r>
              <a:rPr sz="1600" b="1" spc="-5" dirty="0">
                <a:solidFill>
                  <a:srgbClr val="FFFFFF"/>
                </a:solidFill>
                <a:latin typeface="Arial" panose="020B0604020202020204"/>
                <a:cs typeface="Arial" panose="020B0604020202020204"/>
              </a:rPr>
              <a:t>/</a:t>
            </a:r>
            <a:r>
              <a:rPr sz="1600" b="1" dirty="0">
                <a:solidFill>
                  <a:srgbClr val="FFFFFF"/>
                </a:solidFill>
                <a:latin typeface="Arial" panose="020B0604020202020204"/>
                <a:cs typeface="Arial" panose="020B0604020202020204"/>
              </a:rPr>
              <a:t>K</a:t>
            </a:r>
            <a:r>
              <a:rPr sz="1600" b="1" spc="-5" dirty="0">
                <a:solidFill>
                  <a:srgbClr val="FFFFFF"/>
                </a:solidFill>
                <a:latin typeface="Arial" panose="020B0604020202020204"/>
                <a:cs typeface="Arial" panose="020B0604020202020204"/>
              </a:rPr>
              <a:t>O</a:t>
            </a:r>
            <a:r>
              <a:rPr sz="1600" b="1" dirty="0">
                <a:solidFill>
                  <a:srgbClr val="FFFFFF"/>
                </a:solidFill>
                <a:latin typeface="Arial" panose="020B0604020202020204"/>
                <a:cs typeface="Arial" panose="020B0604020202020204"/>
              </a:rPr>
              <a:t>C</a:t>
            </a:r>
          </a:p>
        </p:txBody>
      </p:sp>
      <p:sp>
        <p:nvSpPr>
          <p:cNvPr id="37" name="object 34">
            <a:extLst>
              <a:ext uri="{FF2B5EF4-FFF2-40B4-BE49-F238E27FC236}">
                <a16:creationId xmlns:a16="http://schemas.microsoft.com/office/drawing/2014/main" id="{C368B7A8-569E-C141-A69E-844C36D4AEB7}"/>
              </a:ext>
            </a:extLst>
          </p:cNvPr>
          <p:cNvSpPr txBox="1"/>
          <p:nvPr/>
        </p:nvSpPr>
        <p:spPr>
          <a:xfrm>
            <a:off x="6270435" y="2273236"/>
            <a:ext cx="2128283" cy="750404"/>
          </a:xfrm>
          <a:prstGeom prst="rect">
            <a:avLst/>
          </a:prstGeom>
        </p:spPr>
        <p:txBody>
          <a:bodyPr vert="horz" wrap="square" lIns="0" tIns="12065" rIns="0" bIns="0" rtlCol="0">
            <a:spAutoFit/>
          </a:bodyPr>
          <a:lstStyle/>
          <a:p>
            <a:pPr marL="12700" marR="5080" algn="ctr">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账号运营</a:t>
            </a:r>
            <a:r>
              <a:rPr sz="1600" spc="-5" dirty="0">
                <a:solidFill>
                  <a:schemeClr val="tx1">
                    <a:lumMod val="65000"/>
                    <a:lumOff val="35000"/>
                  </a:schemeClr>
                </a:solidFill>
                <a:latin typeface="Heiti SC Medium" pitchFamily="2" charset="-128"/>
                <a:ea typeface="Heiti SC Medium" pitchFamily="2" charset="-128"/>
                <a:cs typeface="Arial" panose="020B0604020202020204"/>
              </a:rPr>
              <a:t>/</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群运营促活（</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销</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售及互动）、裂变社群</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运 </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营工</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具</a:t>
            </a:r>
            <a:endPar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endParaRPr>
          </a:p>
        </p:txBody>
      </p:sp>
      <p:sp>
        <p:nvSpPr>
          <p:cNvPr id="38" name="object 36">
            <a:extLst>
              <a:ext uri="{FF2B5EF4-FFF2-40B4-BE49-F238E27FC236}">
                <a16:creationId xmlns:a16="http://schemas.microsoft.com/office/drawing/2014/main" id="{8CCB1AC3-3153-9E47-B01F-DFBCC77F7666}"/>
              </a:ext>
            </a:extLst>
          </p:cNvPr>
          <p:cNvSpPr txBox="1"/>
          <p:nvPr/>
        </p:nvSpPr>
        <p:spPr>
          <a:xfrm>
            <a:off x="8692875" y="2518794"/>
            <a:ext cx="1762831" cy="257704"/>
          </a:xfrm>
          <a:prstGeom prst="rect">
            <a:avLst/>
          </a:prstGeom>
        </p:spPr>
        <p:txBody>
          <a:bodyPr vert="horz" wrap="square" lIns="0" tIns="12065" rIns="0" bIns="0" rtlCol="0">
            <a:spAutoFit/>
          </a:bodyPr>
          <a:lstStyle/>
          <a:p>
            <a:pPr marL="12700">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内容的提炼、分</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发</a:t>
            </a:r>
            <a:endPar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endParaRPr>
          </a:p>
        </p:txBody>
      </p:sp>
      <p:sp>
        <p:nvSpPr>
          <p:cNvPr id="39" name="object 37">
            <a:extLst>
              <a:ext uri="{FF2B5EF4-FFF2-40B4-BE49-F238E27FC236}">
                <a16:creationId xmlns:a16="http://schemas.microsoft.com/office/drawing/2014/main" id="{8D019A2A-6353-6E49-A353-40C14D3B762A}"/>
              </a:ext>
            </a:extLst>
          </p:cNvPr>
          <p:cNvSpPr txBox="1"/>
          <p:nvPr/>
        </p:nvSpPr>
        <p:spPr>
          <a:xfrm>
            <a:off x="9746982" y="5207005"/>
            <a:ext cx="1296378" cy="750847"/>
          </a:xfrm>
          <a:prstGeom prst="rect">
            <a:avLst/>
          </a:prstGeom>
        </p:spPr>
        <p:txBody>
          <a:bodyPr vert="horz" wrap="square" lIns="0" tIns="12065" rIns="0" bIns="0" rtlCol="0">
            <a:spAutoFit/>
          </a:bodyPr>
          <a:lstStyle/>
          <a:p>
            <a:pPr marL="12700" marR="5080" algn="just">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利益点刺</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激</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鼓励消</a:t>
            </a:r>
            <a:r>
              <a:rPr lang="zh-CN"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费</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者</a:t>
            </a:r>
            <a:r>
              <a:rPr lang="zh-CN"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去</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平台分</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rPr>
              <a:t>享</a:t>
            </a:r>
            <a:endPar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endParaRPr>
          </a:p>
        </p:txBody>
      </p:sp>
      <p:sp>
        <p:nvSpPr>
          <p:cNvPr id="40" name="object 38">
            <a:extLst>
              <a:ext uri="{FF2B5EF4-FFF2-40B4-BE49-F238E27FC236}">
                <a16:creationId xmlns:a16="http://schemas.microsoft.com/office/drawing/2014/main" id="{C29869D8-3C96-DB49-8124-532D2DB1E51D}"/>
              </a:ext>
            </a:extLst>
          </p:cNvPr>
          <p:cNvSpPr txBox="1"/>
          <p:nvPr/>
        </p:nvSpPr>
        <p:spPr>
          <a:xfrm>
            <a:off x="4330160" y="1413944"/>
            <a:ext cx="6526381" cy="289823"/>
          </a:xfrm>
          <a:prstGeom prst="rect">
            <a:avLst/>
          </a:prstGeom>
        </p:spPr>
        <p:txBody>
          <a:bodyPr vert="horz" wrap="square" lIns="0" tIns="12700" rIns="0" bIns="0" rtlCol="0">
            <a:spAutoFit/>
          </a:bodyPr>
          <a:lstStyle/>
          <a:p>
            <a:pPr marL="12700">
              <a:lnSpc>
                <a:spcPct val="100000"/>
              </a:lnSpc>
              <a:spcBef>
                <a:spcPts val="100"/>
              </a:spcBef>
            </a:pPr>
            <a:r>
              <a:rPr dirty="0">
                <a:solidFill>
                  <a:srgbClr val="1A90FF"/>
                </a:solidFill>
                <a:latin typeface="Heiti SC Medium" pitchFamily="2" charset="-128"/>
                <a:ea typeface="Heiti SC Medium" pitchFamily="2" charset="-128"/>
                <a:cs typeface="微软雅黑" panose="020B0503020204020204" pitchFamily="34" charset="-122"/>
              </a:rPr>
              <a:t>通过人设及生活化兴趣内容、福利内容的打造串联整个运营环节</a:t>
            </a:r>
          </a:p>
        </p:txBody>
      </p:sp>
      <p:sp>
        <p:nvSpPr>
          <p:cNvPr id="41" name="object 39">
            <a:extLst>
              <a:ext uri="{FF2B5EF4-FFF2-40B4-BE49-F238E27FC236}">
                <a16:creationId xmlns:a16="http://schemas.microsoft.com/office/drawing/2014/main" id="{824C5CB5-924B-8F4F-9F8A-ABE35A1FB5D3}"/>
              </a:ext>
            </a:extLst>
          </p:cNvPr>
          <p:cNvSpPr/>
          <p:nvPr/>
        </p:nvSpPr>
        <p:spPr>
          <a:xfrm>
            <a:off x="4024252" y="1334639"/>
            <a:ext cx="7019108" cy="446321"/>
          </a:xfrm>
          <a:custGeom>
            <a:avLst/>
            <a:gdLst/>
            <a:ahLst/>
            <a:cxnLst/>
            <a:rect l="l" t="t" r="r" b="b"/>
            <a:pathLst>
              <a:path w="6949440" h="412750">
                <a:moveTo>
                  <a:pt x="206362" y="206375"/>
                </a:moveTo>
                <a:lnTo>
                  <a:pt x="0" y="0"/>
                </a:lnTo>
                <a:lnTo>
                  <a:pt x="6742607" y="0"/>
                </a:lnTo>
                <a:lnTo>
                  <a:pt x="6744461" y="1854"/>
                </a:lnTo>
                <a:lnTo>
                  <a:pt x="19824" y="1854"/>
                </a:lnTo>
                <a:lnTo>
                  <a:pt x="15328" y="12700"/>
                </a:lnTo>
                <a:lnTo>
                  <a:pt x="30669" y="12700"/>
                </a:lnTo>
                <a:lnTo>
                  <a:pt x="219837" y="201879"/>
                </a:lnTo>
                <a:lnTo>
                  <a:pt x="210858" y="201879"/>
                </a:lnTo>
                <a:lnTo>
                  <a:pt x="206362" y="206375"/>
                </a:lnTo>
                <a:close/>
              </a:path>
              <a:path w="6949440" h="412750">
                <a:moveTo>
                  <a:pt x="30669" y="12700"/>
                </a:moveTo>
                <a:lnTo>
                  <a:pt x="15328" y="12700"/>
                </a:lnTo>
                <a:lnTo>
                  <a:pt x="19824" y="1854"/>
                </a:lnTo>
                <a:lnTo>
                  <a:pt x="30669" y="12700"/>
                </a:lnTo>
                <a:close/>
              </a:path>
              <a:path w="6949440" h="412750">
                <a:moveTo>
                  <a:pt x="6737337" y="12700"/>
                </a:moveTo>
                <a:lnTo>
                  <a:pt x="30669" y="12700"/>
                </a:lnTo>
                <a:lnTo>
                  <a:pt x="19824" y="1854"/>
                </a:lnTo>
                <a:lnTo>
                  <a:pt x="6744461" y="1854"/>
                </a:lnTo>
                <a:lnTo>
                  <a:pt x="6753453" y="10845"/>
                </a:lnTo>
                <a:lnTo>
                  <a:pt x="6735483" y="10845"/>
                </a:lnTo>
                <a:lnTo>
                  <a:pt x="6737337" y="12700"/>
                </a:lnTo>
                <a:close/>
              </a:path>
              <a:path w="6949440" h="412750">
                <a:moveTo>
                  <a:pt x="6931012" y="206375"/>
                </a:moveTo>
                <a:lnTo>
                  <a:pt x="6735483" y="10845"/>
                </a:lnTo>
                <a:lnTo>
                  <a:pt x="6739978" y="12700"/>
                </a:lnTo>
                <a:lnTo>
                  <a:pt x="6755307" y="12700"/>
                </a:lnTo>
                <a:lnTo>
                  <a:pt x="6944487" y="201879"/>
                </a:lnTo>
                <a:lnTo>
                  <a:pt x="6935508" y="201879"/>
                </a:lnTo>
                <a:lnTo>
                  <a:pt x="6931012" y="206375"/>
                </a:lnTo>
                <a:close/>
              </a:path>
              <a:path w="6949440" h="412750">
                <a:moveTo>
                  <a:pt x="6755307" y="12700"/>
                </a:moveTo>
                <a:lnTo>
                  <a:pt x="6739978" y="12700"/>
                </a:lnTo>
                <a:lnTo>
                  <a:pt x="6735483" y="10845"/>
                </a:lnTo>
                <a:lnTo>
                  <a:pt x="6753453" y="10845"/>
                </a:lnTo>
                <a:lnTo>
                  <a:pt x="6755307" y="12700"/>
                </a:lnTo>
                <a:close/>
              </a:path>
              <a:path w="6949440" h="412750">
                <a:moveTo>
                  <a:pt x="210858" y="210870"/>
                </a:moveTo>
                <a:lnTo>
                  <a:pt x="206362" y="206375"/>
                </a:lnTo>
                <a:lnTo>
                  <a:pt x="210858" y="201879"/>
                </a:lnTo>
                <a:lnTo>
                  <a:pt x="210858" y="210870"/>
                </a:lnTo>
                <a:close/>
              </a:path>
              <a:path w="6949440" h="412750">
                <a:moveTo>
                  <a:pt x="219837" y="210870"/>
                </a:moveTo>
                <a:lnTo>
                  <a:pt x="210858" y="210870"/>
                </a:lnTo>
                <a:lnTo>
                  <a:pt x="210858" y="201879"/>
                </a:lnTo>
                <a:lnTo>
                  <a:pt x="219837" y="201879"/>
                </a:lnTo>
                <a:lnTo>
                  <a:pt x="224332" y="206375"/>
                </a:lnTo>
                <a:lnTo>
                  <a:pt x="219837" y="210870"/>
                </a:lnTo>
                <a:close/>
              </a:path>
              <a:path w="6949440" h="412750">
                <a:moveTo>
                  <a:pt x="6935508" y="210870"/>
                </a:moveTo>
                <a:lnTo>
                  <a:pt x="6931012" y="206375"/>
                </a:lnTo>
                <a:lnTo>
                  <a:pt x="6935508" y="201879"/>
                </a:lnTo>
                <a:lnTo>
                  <a:pt x="6935508" y="210870"/>
                </a:lnTo>
                <a:close/>
              </a:path>
              <a:path w="6949440" h="412750">
                <a:moveTo>
                  <a:pt x="6944487" y="210870"/>
                </a:moveTo>
                <a:lnTo>
                  <a:pt x="6935508" y="210870"/>
                </a:lnTo>
                <a:lnTo>
                  <a:pt x="6935508" y="201879"/>
                </a:lnTo>
                <a:lnTo>
                  <a:pt x="6944487" y="201879"/>
                </a:lnTo>
                <a:lnTo>
                  <a:pt x="6948982" y="206375"/>
                </a:lnTo>
                <a:lnTo>
                  <a:pt x="6944487" y="210870"/>
                </a:lnTo>
                <a:close/>
              </a:path>
              <a:path w="6949440" h="412750">
                <a:moveTo>
                  <a:pt x="6742607" y="412750"/>
                </a:moveTo>
                <a:lnTo>
                  <a:pt x="0" y="412750"/>
                </a:lnTo>
                <a:lnTo>
                  <a:pt x="206362" y="206375"/>
                </a:lnTo>
                <a:lnTo>
                  <a:pt x="210858" y="210870"/>
                </a:lnTo>
                <a:lnTo>
                  <a:pt x="219837" y="210870"/>
                </a:lnTo>
                <a:lnTo>
                  <a:pt x="30669" y="400050"/>
                </a:lnTo>
                <a:lnTo>
                  <a:pt x="15328" y="400050"/>
                </a:lnTo>
                <a:lnTo>
                  <a:pt x="19824" y="410895"/>
                </a:lnTo>
                <a:lnTo>
                  <a:pt x="6744462" y="410895"/>
                </a:lnTo>
                <a:lnTo>
                  <a:pt x="6742607" y="412750"/>
                </a:lnTo>
                <a:close/>
              </a:path>
              <a:path w="6949440" h="412750">
                <a:moveTo>
                  <a:pt x="6735483" y="401904"/>
                </a:moveTo>
                <a:lnTo>
                  <a:pt x="6931012" y="206375"/>
                </a:lnTo>
                <a:lnTo>
                  <a:pt x="6935508" y="210870"/>
                </a:lnTo>
                <a:lnTo>
                  <a:pt x="6944487" y="210870"/>
                </a:lnTo>
                <a:lnTo>
                  <a:pt x="6755307" y="400050"/>
                </a:lnTo>
                <a:lnTo>
                  <a:pt x="6739978" y="400050"/>
                </a:lnTo>
                <a:lnTo>
                  <a:pt x="6735483" y="401904"/>
                </a:lnTo>
                <a:close/>
              </a:path>
              <a:path w="6949440" h="412750">
                <a:moveTo>
                  <a:pt x="19824" y="410895"/>
                </a:moveTo>
                <a:lnTo>
                  <a:pt x="15328" y="400050"/>
                </a:lnTo>
                <a:lnTo>
                  <a:pt x="30669" y="400050"/>
                </a:lnTo>
                <a:lnTo>
                  <a:pt x="19824" y="410895"/>
                </a:lnTo>
                <a:close/>
              </a:path>
              <a:path w="6949440" h="412750">
                <a:moveTo>
                  <a:pt x="6744462" y="410895"/>
                </a:moveTo>
                <a:lnTo>
                  <a:pt x="19824" y="410895"/>
                </a:lnTo>
                <a:lnTo>
                  <a:pt x="30669" y="400050"/>
                </a:lnTo>
                <a:lnTo>
                  <a:pt x="6737337" y="400050"/>
                </a:lnTo>
                <a:lnTo>
                  <a:pt x="6735483" y="401904"/>
                </a:lnTo>
                <a:lnTo>
                  <a:pt x="6753453" y="401904"/>
                </a:lnTo>
                <a:lnTo>
                  <a:pt x="6744462" y="410895"/>
                </a:lnTo>
                <a:close/>
              </a:path>
              <a:path w="6949440" h="412750">
                <a:moveTo>
                  <a:pt x="6753453" y="401904"/>
                </a:moveTo>
                <a:lnTo>
                  <a:pt x="6735483" y="401904"/>
                </a:lnTo>
                <a:lnTo>
                  <a:pt x="6739978" y="400050"/>
                </a:lnTo>
                <a:lnTo>
                  <a:pt x="6755307" y="400050"/>
                </a:lnTo>
                <a:lnTo>
                  <a:pt x="6753453" y="401904"/>
                </a:lnTo>
                <a:close/>
              </a:path>
            </a:pathLst>
          </a:custGeom>
          <a:solidFill>
            <a:srgbClr val="446CA9"/>
          </a:solidFill>
        </p:spPr>
        <p:txBody>
          <a:bodyPr wrap="square" lIns="0" tIns="0" rIns="0" bIns="0" rtlCol="0"/>
          <a:lstStyle/>
          <a:p>
            <a:endParaRPr/>
          </a:p>
        </p:txBody>
      </p:sp>
      <p:sp>
        <p:nvSpPr>
          <p:cNvPr id="42" name="object 22">
            <a:extLst>
              <a:ext uri="{FF2B5EF4-FFF2-40B4-BE49-F238E27FC236}">
                <a16:creationId xmlns:a16="http://schemas.microsoft.com/office/drawing/2014/main" id="{92B56BC5-C813-184B-9497-FED99C4607E6}"/>
              </a:ext>
            </a:extLst>
          </p:cNvPr>
          <p:cNvSpPr txBox="1"/>
          <p:nvPr/>
        </p:nvSpPr>
        <p:spPr>
          <a:xfrm>
            <a:off x="2445017" y="3934699"/>
            <a:ext cx="401364" cy="566420"/>
          </a:xfrm>
          <a:prstGeom prst="rect">
            <a:avLst/>
          </a:prstGeom>
        </p:spPr>
        <p:txBody>
          <a:bodyPr vert="horz" wrap="square" lIns="0" tIns="12700" rIns="0" bIns="0" rtlCol="0">
            <a:spAutoFit/>
          </a:bodyPr>
          <a:lstStyle/>
          <a:p>
            <a:pPr marL="12700">
              <a:lnSpc>
                <a:spcPct val="100000"/>
              </a:lnSpc>
              <a:spcBef>
                <a:spcPts val="100"/>
              </a:spcBef>
            </a:pPr>
            <a:r>
              <a:rPr lang="zh-CN" altLang="en-US" sz="1800" b="1" dirty="0">
                <a:solidFill>
                  <a:srgbClr val="FFFFFF"/>
                </a:solidFill>
                <a:latin typeface="微软雅黑" panose="020B0503020204020204" pitchFamily="34" charset="-122"/>
                <a:cs typeface="微软雅黑" panose="020B0503020204020204" pitchFamily="34" charset="-122"/>
              </a:rPr>
              <a:t>人设</a:t>
            </a:r>
          </a:p>
        </p:txBody>
      </p:sp>
      <p:sp>
        <p:nvSpPr>
          <p:cNvPr id="43" name="文本框 42">
            <a:extLst>
              <a:ext uri="{FF2B5EF4-FFF2-40B4-BE49-F238E27FC236}">
                <a16:creationId xmlns:a16="http://schemas.microsoft.com/office/drawing/2014/main" id="{5C34995B-C0A8-4640-B497-A3EDDADBF24B}"/>
              </a:ext>
            </a:extLst>
          </p:cNvPr>
          <p:cNvSpPr txBox="1"/>
          <p:nvPr/>
        </p:nvSpPr>
        <p:spPr>
          <a:xfrm>
            <a:off x="6770424" y="5165538"/>
            <a:ext cx="2857363" cy="1115690"/>
          </a:xfrm>
          <a:prstGeom prst="rect">
            <a:avLst/>
          </a:prstGeom>
          <a:noFill/>
        </p:spPr>
        <p:txBody>
          <a:bodyPr wrap="square" rtlCol="0" anchor="t">
            <a:spAutoFit/>
          </a:bodyPr>
          <a:lstStyle/>
          <a:p>
            <a:pPr marL="333375" marR="327660" algn="l">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ea"/>
              </a:rPr>
              <a:t>格局运营数据</a:t>
            </a:r>
          </a:p>
          <a:p>
            <a:pPr marL="333375" marR="327660" algn="l">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ea"/>
              </a:rPr>
              <a:t>进行分</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ea"/>
              </a:rPr>
              <a:t>层</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ea"/>
              </a:rPr>
              <a:t>提炼</a:t>
            </a:r>
            <a:endParaRPr sz="1600" spc="-5" dirty="0">
              <a:solidFill>
                <a:schemeClr val="tx1">
                  <a:lumMod val="65000"/>
                  <a:lumOff val="35000"/>
                </a:schemeClr>
              </a:solidFill>
              <a:latin typeface="Heiti SC Medium" pitchFamily="2" charset="-128"/>
              <a:ea typeface="Heiti SC Medium" pitchFamily="2" charset="-128"/>
              <a:cs typeface="Arial" panose="020B0604020202020204"/>
              <a:sym typeface="+mn-ea"/>
            </a:endParaRPr>
          </a:p>
          <a:p>
            <a:pPr marL="333375" marR="327660" algn="l">
              <a:lnSpc>
                <a:spcPct val="100000"/>
              </a:lnSpc>
              <a:spcBef>
                <a:spcPts val="95"/>
              </a:spcBef>
            </a:pPr>
            <a:r>
              <a:rPr sz="1600" spc="-5" dirty="0">
                <a:solidFill>
                  <a:schemeClr val="tx1">
                    <a:lumMod val="65000"/>
                    <a:lumOff val="35000"/>
                  </a:schemeClr>
                </a:solidFill>
                <a:latin typeface="Heiti SC Medium" pitchFamily="2" charset="-128"/>
                <a:ea typeface="Heiti SC Medium" pitchFamily="2" charset="-128"/>
                <a:cs typeface="Arial" panose="020B0604020202020204"/>
                <a:sym typeface="+mn-ea"/>
              </a:rPr>
              <a:t>KOC</a:t>
            </a: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ea"/>
              </a:rPr>
              <a:t>招募、培训、</a:t>
            </a:r>
          </a:p>
          <a:p>
            <a:pPr marL="333375" marR="327660" algn="l">
              <a:lnSpc>
                <a:spcPct val="100000"/>
              </a:lnSpc>
              <a:spcBef>
                <a:spcPts val="95"/>
              </a:spcBef>
            </a:pPr>
            <a:r>
              <a:rPr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ea"/>
              </a:rPr>
              <a:t>激励、运</a:t>
            </a:r>
            <a:r>
              <a:rPr sz="1600" spc="-5"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ea"/>
              </a:rPr>
              <a:t>营</a:t>
            </a:r>
            <a:endParaRPr lang="zh-CN" altLang="en-US" sz="1600" dirty="0">
              <a:solidFill>
                <a:schemeClr val="tx1">
                  <a:lumMod val="65000"/>
                  <a:lumOff val="35000"/>
                </a:schemeClr>
              </a:solidFill>
              <a:latin typeface="Heiti SC Medium" pitchFamily="2" charset="-128"/>
              <a:ea typeface="Heiti SC Medium" pitchFamily="2" charset="-128"/>
            </a:endParaRPr>
          </a:p>
        </p:txBody>
      </p:sp>
    </p:spTree>
    <p:extLst>
      <p:ext uri="{BB962C8B-B14F-4D97-AF65-F5344CB8AC3E}">
        <p14:creationId xmlns:p14="http://schemas.microsoft.com/office/powerpoint/2010/main" val="2453722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22BD4959-1231-1E4F-AF18-2AF6A0C11B15}"/>
              </a:ext>
            </a:extLst>
          </p:cNvPr>
          <p:cNvGrpSpPr/>
          <p:nvPr/>
        </p:nvGrpSpPr>
        <p:grpSpPr>
          <a:xfrm>
            <a:off x="752672" y="2078252"/>
            <a:ext cx="3814643" cy="546334"/>
            <a:chOff x="438643" y="1881906"/>
            <a:chExt cx="3814643" cy="546334"/>
          </a:xfrm>
          <a:solidFill>
            <a:srgbClr val="1890FF"/>
          </a:solidFill>
        </p:grpSpPr>
        <p:sp>
          <p:nvSpPr>
            <p:cNvPr id="12" name="圆角矩形 11">
              <a:extLst>
                <a:ext uri="{FF2B5EF4-FFF2-40B4-BE49-F238E27FC236}">
                  <a16:creationId xmlns:a16="http://schemas.microsoft.com/office/drawing/2014/main" id="{1FA7B99C-47BB-0545-8FD4-BF580A37F5A7}"/>
                </a:ext>
              </a:extLst>
            </p:cNvPr>
            <p:cNvSpPr/>
            <p:nvPr/>
          </p:nvSpPr>
          <p:spPr>
            <a:xfrm>
              <a:off x="438643" y="1881906"/>
              <a:ext cx="3814643" cy="455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三角形 12">
              <a:extLst>
                <a:ext uri="{FF2B5EF4-FFF2-40B4-BE49-F238E27FC236}">
                  <a16:creationId xmlns:a16="http://schemas.microsoft.com/office/drawing/2014/main" id="{8466755C-6506-D04B-8161-A95EB55D071E}"/>
                </a:ext>
              </a:extLst>
            </p:cNvPr>
            <p:cNvSpPr/>
            <p:nvPr/>
          </p:nvSpPr>
          <p:spPr>
            <a:xfrm rot="9408053">
              <a:off x="4013200" y="2271331"/>
              <a:ext cx="223520" cy="15690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4" name="组合 13">
            <a:extLst>
              <a:ext uri="{FF2B5EF4-FFF2-40B4-BE49-F238E27FC236}">
                <a16:creationId xmlns:a16="http://schemas.microsoft.com/office/drawing/2014/main" id="{1A9CEF60-89CA-134A-AC67-27BAF4A04D58}"/>
              </a:ext>
            </a:extLst>
          </p:cNvPr>
          <p:cNvGrpSpPr/>
          <p:nvPr/>
        </p:nvGrpSpPr>
        <p:grpSpPr>
          <a:xfrm>
            <a:off x="1775615" y="3124732"/>
            <a:ext cx="2801860" cy="546334"/>
            <a:chOff x="1451426" y="1881906"/>
            <a:chExt cx="2801860" cy="546334"/>
          </a:xfrm>
          <a:solidFill>
            <a:srgbClr val="F27263"/>
          </a:solidFill>
        </p:grpSpPr>
        <p:sp>
          <p:nvSpPr>
            <p:cNvPr id="15" name="圆角矩形 14">
              <a:extLst>
                <a:ext uri="{FF2B5EF4-FFF2-40B4-BE49-F238E27FC236}">
                  <a16:creationId xmlns:a16="http://schemas.microsoft.com/office/drawing/2014/main" id="{3FC5BE31-C7D4-CC4E-A6C7-B754278E98F9}"/>
                </a:ext>
              </a:extLst>
            </p:cNvPr>
            <p:cNvSpPr/>
            <p:nvPr/>
          </p:nvSpPr>
          <p:spPr>
            <a:xfrm>
              <a:off x="1451426" y="1881906"/>
              <a:ext cx="2801860" cy="455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6" name="三角形 15">
              <a:extLst>
                <a:ext uri="{FF2B5EF4-FFF2-40B4-BE49-F238E27FC236}">
                  <a16:creationId xmlns:a16="http://schemas.microsoft.com/office/drawing/2014/main" id="{0B6F1418-C3E3-6A4E-B6EE-E3F059FBF7C7}"/>
                </a:ext>
              </a:extLst>
            </p:cNvPr>
            <p:cNvSpPr/>
            <p:nvPr/>
          </p:nvSpPr>
          <p:spPr>
            <a:xfrm rot="9408053">
              <a:off x="4013200" y="2271331"/>
              <a:ext cx="223520" cy="15690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17" name="组合 16">
            <a:extLst>
              <a:ext uri="{FF2B5EF4-FFF2-40B4-BE49-F238E27FC236}">
                <a16:creationId xmlns:a16="http://schemas.microsoft.com/office/drawing/2014/main" id="{289910D3-B8BB-DA4E-A9FE-BA9855EC597B}"/>
              </a:ext>
            </a:extLst>
          </p:cNvPr>
          <p:cNvGrpSpPr/>
          <p:nvPr/>
        </p:nvGrpSpPr>
        <p:grpSpPr>
          <a:xfrm flipV="1">
            <a:off x="948038" y="4394597"/>
            <a:ext cx="3620369" cy="546333"/>
            <a:chOff x="632917" y="1881907"/>
            <a:chExt cx="3620369" cy="546333"/>
          </a:xfrm>
          <a:solidFill>
            <a:srgbClr val="1CADE4"/>
          </a:solidFill>
        </p:grpSpPr>
        <p:sp>
          <p:nvSpPr>
            <p:cNvPr id="18" name="圆角矩形 17">
              <a:extLst>
                <a:ext uri="{FF2B5EF4-FFF2-40B4-BE49-F238E27FC236}">
                  <a16:creationId xmlns:a16="http://schemas.microsoft.com/office/drawing/2014/main" id="{66F5E0E9-FC9C-1240-AF39-77D016D22539}"/>
                </a:ext>
              </a:extLst>
            </p:cNvPr>
            <p:cNvSpPr/>
            <p:nvPr/>
          </p:nvSpPr>
          <p:spPr>
            <a:xfrm>
              <a:off x="632917" y="1881907"/>
              <a:ext cx="3620369" cy="455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三角形 18">
              <a:extLst>
                <a:ext uri="{FF2B5EF4-FFF2-40B4-BE49-F238E27FC236}">
                  <a16:creationId xmlns:a16="http://schemas.microsoft.com/office/drawing/2014/main" id="{C2C8D07C-83C2-364A-B962-F8D97D18D8D7}"/>
                </a:ext>
              </a:extLst>
            </p:cNvPr>
            <p:cNvSpPr/>
            <p:nvPr/>
          </p:nvSpPr>
          <p:spPr>
            <a:xfrm rot="9408053">
              <a:off x="4013200" y="2271331"/>
              <a:ext cx="223520" cy="15690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0" name="组合 19">
            <a:extLst>
              <a:ext uri="{FF2B5EF4-FFF2-40B4-BE49-F238E27FC236}">
                <a16:creationId xmlns:a16="http://schemas.microsoft.com/office/drawing/2014/main" id="{F2A154F4-D863-8046-90A7-A8DEE280FAB0}"/>
              </a:ext>
            </a:extLst>
          </p:cNvPr>
          <p:cNvGrpSpPr/>
          <p:nvPr/>
        </p:nvGrpSpPr>
        <p:grpSpPr>
          <a:xfrm flipH="1">
            <a:off x="7596877" y="2078252"/>
            <a:ext cx="3849363" cy="546334"/>
            <a:chOff x="403924" y="1881906"/>
            <a:chExt cx="3849363" cy="546334"/>
          </a:xfrm>
          <a:solidFill>
            <a:srgbClr val="F8D45B"/>
          </a:solidFill>
        </p:grpSpPr>
        <p:sp>
          <p:nvSpPr>
            <p:cNvPr id="21" name="圆角矩形 20">
              <a:extLst>
                <a:ext uri="{FF2B5EF4-FFF2-40B4-BE49-F238E27FC236}">
                  <a16:creationId xmlns:a16="http://schemas.microsoft.com/office/drawing/2014/main" id="{CEEBE02A-C1A0-A645-B32F-89084DADC120}"/>
                </a:ext>
              </a:extLst>
            </p:cNvPr>
            <p:cNvSpPr/>
            <p:nvPr/>
          </p:nvSpPr>
          <p:spPr>
            <a:xfrm>
              <a:off x="403924" y="1881906"/>
              <a:ext cx="3849363" cy="455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三角形 21">
              <a:extLst>
                <a:ext uri="{FF2B5EF4-FFF2-40B4-BE49-F238E27FC236}">
                  <a16:creationId xmlns:a16="http://schemas.microsoft.com/office/drawing/2014/main" id="{D965AC27-4B7C-3042-AF62-F484D7183BBA}"/>
                </a:ext>
              </a:extLst>
            </p:cNvPr>
            <p:cNvSpPr/>
            <p:nvPr/>
          </p:nvSpPr>
          <p:spPr>
            <a:xfrm rot="9408053">
              <a:off x="4013200" y="2271331"/>
              <a:ext cx="223520" cy="15690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grpSp>
        <p:nvGrpSpPr>
          <p:cNvPr id="23" name="组合 22">
            <a:extLst>
              <a:ext uri="{FF2B5EF4-FFF2-40B4-BE49-F238E27FC236}">
                <a16:creationId xmlns:a16="http://schemas.microsoft.com/office/drawing/2014/main" id="{46D5B773-829D-674E-968A-183CEC725F58}"/>
              </a:ext>
            </a:extLst>
          </p:cNvPr>
          <p:cNvGrpSpPr/>
          <p:nvPr/>
        </p:nvGrpSpPr>
        <p:grpSpPr>
          <a:xfrm flipH="1" flipV="1">
            <a:off x="7845888" y="4294302"/>
            <a:ext cx="3224754" cy="546333"/>
            <a:chOff x="1028532" y="1881907"/>
            <a:chExt cx="3224754" cy="546333"/>
          </a:xfrm>
          <a:solidFill>
            <a:srgbClr val="3AD8B4"/>
          </a:solidFill>
        </p:grpSpPr>
        <p:sp>
          <p:nvSpPr>
            <p:cNvPr id="25" name="圆角矩形 24">
              <a:extLst>
                <a:ext uri="{FF2B5EF4-FFF2-40B4-BE49-F238E27FC236}">
                  <a16:creationId xmlns:a16="http://schemas.microsoft.com/office/drawing/2014/main" id="{91A02A21-133A-A44C-9912-AA3F3FAEFDE6}"/>
                </a:ext>
              </a:extLst>
            </p:cNvPr>
            <p:cNvSpPr/>
            <p:nvPr/>
          </p:nvSpPr>
          <p:spPr>
            <a:xfrm>
              <a:off x="1028532" y="1881907"/>
              <a:ext cx="3224754" cy="455409"/>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三角形 25">
              <a:extLst>
                <a:ext uri="{FF2B5EF4-FFF2-40B4-BE49-F238E27FC236}">
                  <a16:creationId xmlns:a16="http://schemas.microsoft.com/office/drawing/2014/main" id="{2A9BFE59-97D8-0A42-A3A8-49256E1F1B5C}"/>
                </a:ext>
              </a:extLst>
            </p:cNvPr>
            <p:cNvSpPr/>
            <p:nvPr/>
          </p:nvSpPr>
          <p:spPr>
            <a:xfrm rot="9408053">
              <a:off x="4013200" y="2271331"/>
              <a:ext cx="223520" cy="15690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4" name="文本框 23"/>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生鲜行业经营痛点</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49" name="TextBox 32"/>
          <p:cNvSpPr txBox="1"/>
          <p:nvPr/>
        </p:nvSpPr>
        <p:spPr>
          <a:xfrm>
            <a:off x="860711" y="2118002"/>
            <a:ext cx="3672800" cy="369332"/>
          </a:xfrm>
          <a:prstGeom prst="rect">
            <a:avLst/>
          </a:prstGeom>
          <a:no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1.</a:t>
            </a:r>
            <a:r>
              <a:rPr lang="zh-CN" altLang="en-US" b="1" dirty="0">
                <a:solidFill>
                  <a:schemeClr val="bg1"/>
                </a:solidFill>
                <a:latin typeface="黑体" panose="02010609060101010101" pitchFamily="49" charset="-122"/>
                <a:ea typeface="黑体" panose="02010609060101010101" pitchFamily="49" charset="-122"/>
              </a:rPr>
              <a:t>高峰期排队长，影响消费者体验</a:t>
            </a:r>
            <a:endParaRPr lang="id-ID" b="1" dirty="0">
              <a:solidFill>
                <a:schemeClr val="bg1"/>
              </a:solidFill>
              <a:latin typeface="黑体" panose="02010609060101010101" pitchFamily="49" charset="-122"/>
              <a:ea typeface="黑体" panose="02010609060101010101" pitchFamily="49" charset="-122"/>
            </a:endParaRPr>
          </a:p>
        </p:txBody>
      </p:sp>
      <p:sp>
        <p:nvSpPr>
          <p:cNvPr id="51" name="TextBox 34"/>
          <p:cNvSpPr txBox="1"/>
          <p:nvPr/>
        </p:nvSpPr>
        <p:spPr>
          <a:xfrm>
            <a:off x="1865365" y="3169340"/>
            <a:ext cx="2743059" cy="369332"/>
          </a:xfrm>
          <a:prstGeom prst="rect">
            <a:avLst/>
          </a:prstGeom>
          <a:no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2.</a:t>
            </a:r>
            <a:r>
              <a:rPr lang="zh-CN" altLang="en-US" b="1" dirty="0">
                <a:solidFill>
                  <a:schemeClr val="bg1"/>
                </a:solidFill>
                <a:latin typeface="黑体" panose="02010609060101010101" pitchFamily="49" charset="-122"/>
                <a:ea typeface="黑体" panose="02010609060101010101" pitchFamily="49" charset="-122"/>
              </a:rPr>
              <a:t>损耗大，库存管理难？</a:t>
            </a:r>
            <a:endParaRPr lang="id-ID" b="1" dirty="0">
              <a:solidFill>
                <a:schemeClr val="bg1"/>
              </a:solidFill>
              <a:latin typeface="黑体" panose="02010609060101010101" pitchFamily="49" charset="-122"/>
              <a:ea typeface="黑体" panose="02010609060101010101" pitchFamily="49" charset="-122"/>
            </a:endParaRPr>
          </a:p>
        </p:txBody>
      </p:sp>
      <p:sp>
        <p:nvSpPr>
          <p:cNvPr id="53" name="TextBox 36"/>
          <p:cNvSpPr txBox="1"/>
          <p:nvPr/>
        </p:nvSpPr>
        <p:spPr>
          <a:xfrm>
            <a:off x="1061846" y="4525759"/>
            <a:ext cx="3557384" cy="369332"/>
          </a:xfrm>
          <a:prstGeom prst="rect">
            <a:avLst/>
          </a:prstGeom>
          <a:no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3.</a:t>
            </a:r>
            <a:r>
              <a:rPr lang="zh-CN" altLang="en-US" b="1" dirty="0">
                <a:solidFill>
                  <a:schemeClr val="bg1"/>
                </a:solidFill>
                <a:latin typeface="黑体" panose="02010609060101010101" pitchFamily="49" charset="-122"/>
                <a:ea typeface="黑体" panose="02010609060101010101" pitchFamily="49" charset="-122"/>
              </a:rPr>
              <a:t>营销手段少，经营方式单一？ </a:t>
            </a:r>
            <a:endParaRPr lang="id-ID" b="1" dirty="0">
              <a:solidFill>
                <a:schemeClr val="bg1"/>
              </a:solidFill>
              <a:latin typeface="黑体" panose="02010609060101010101" pitchFamily="49" charset="-122"/>
              <a:ea typeface="黑体" panose="02010609060101010101" pitchFamily="49" charset="-122"/>
            </a:endParaRPr>
          </a:p>
        </p:txBody>
      </p:sp>
      <p:sp>
        <p:nvSpPr>
          <p:cNvPr id="56" name="TextBox 40"/>
          <p:cNvSpPr txBox="1"/>
          <p:nvPr/>
        </p:nvSpPr>
        <p:spPr>
          <a:xfrm>
            <a:off x="7814256" y="2116723"/>
            <a:ext cx="3672800" cy="369332"/>
          </a:xfrm>
          <a:prstGeom prst="rect">
            <a:avLst/>
          </a:prstGeom>
          <a:no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4.</a:t>
            </a:r>
            <a:r>
              <a:rPr lang="zh-CN" altLang="en-US" b="1" dirty="0">
                <a:solidFill>
                  <a:schemeClr val="bg1"/>
                </a:solidFill>
                <a:latin typeface="黑体" panose="02010609060101010101" pitchFamily="49" charset="-122"/>
                <a:ea typeface="黑体" panose="02010609060101010101" pitchFamily="49" charset="-122"/>
              </a:rPr>
              <a:t>鲜切、鲜榨、试吃无有效管理？</a:t>
            </a:r>
            <a:endParaRPr lang="id-ID" b="1" dirty="0">
              <a:solidFill>
                <a:schemeClr val="bg1"/>
              </a:solidFill>
              <a:latin typeface="黑体" panose="02010609060101010101" pitchFamily="49" charset="-122"/>
              <a:ea typeface="黑体" panose="02010609060101010101" pitchFamily="49" charset="-122"/>
            </a:endParaRPr>
          </a:p>
        </p:txBody>
      </p:sp>
      <p:sp>
        <p:nvSpPr>
          <p:cNvPr id="58" name="TextBox 42"/>
          <p:cNvSpPr txBox="1"/>
          <p:nvPr/>
        </p:nvSpPr>
        <p:spPr>
          <a:xfrm>
            <a:off x="8097073" y="4432833"/>
            <a:ext cx="2975495" cy="369332"/>
          </a:xfrm>
          <a:prstGeom prst="rect">
            <a:avLst/>
          </a:prstGeom>
          <a:noFill/>
        </p:spPr>
        <p:txBody>
          <a:bodyPr wrap="none" rtlCol="0">
            <a:spAutoFit/>
          </a:bodyPr>
          <a:lstStyle/>
          <a:p>
            <a:r>
              <a:rPr lang="en-US" altLang="zh-CN" b="1" dirty="0">
                <a:solidFill>
                  <a:schemeClr val="bg1"/>
                </a:solidFill>
                <a:latin typeface="黑体" panose="02010609060101010101" pitchFamily="49" charset="-122"/>
                <a:ea typeface="黑体" panose="02010609060101010101" pitchFamily="49" charset="-122"/>
              </a:rPr>
              <a:t>5.</a:t>
            </a:r>
            <a:r>
              <a:rPr lang="zh-CN" altLang="en-US" b="1" dirty="0">
                <a:solidFill>
                  <a:schemeClr val="bg1"/>
                </a:solidFill>
                <a:latin typeface="黑体" panose="02010609060101010101" pitchFamily="49" charset="-122"/>
                <a:ea typeface="黑体" panose="02010609060101010101" pitchFamily="49" charset="-122"/>
              </a:rPr>
              <a:t>新型生鲜电商异军突起？</a:t>
            </a:r>
            <a:endParaRPr lang="id-ID" b="1" dirty="0">
              <a:solidFill>
                <a:schemeClr val="bg1"/>
              </a:solidFill>
              <a:latin typeface="黑体" panose="02010609060101010101" pitchFamily="49" charset="-122"/>
              <a:ea typeface="黑体" panose="02010609060101010101" pitchFamily="49" charset="-122"/>
            </a:endParaRPr>
          </a:p>
        </p:txBody>
      </p:sp>
      <p:pic>
        <p:nvPicPr>
          <p:cNvPr id="4" name="图片 3">
            <a:extLst>
              <a:ext uri="{FF2B5EF4-FFF2-40B4-BE49-F238E27FC236}">
                <a16:creationId xmlns:a16="http://schemas.microsoft.com/office/drawing/2014/main" id="{C56AFAE5-E304-2340-BD0A-7EC636390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2780" y="2179320"/>
            <a:ext cx="3266440" cy="3266440"/>
          </a:xfrm>
          <a:prstGeom prst="rect">
            <a:avLst/>
          </a:prstGeom>
        </p:spPr>
      </p:pic>
    </p:spTree>
    <p:extLst>
      <p:ext uri="{BB962C8B-B14F-4D97-AF65-F5344CB8AC3E}">
        <p14:creationId xmlns:p14="http://schemas.microsoft.com/office/powerpoint/2010/main" val="4187342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BF79898-B81B-434E-BA70-F3C78D361E3B}"/>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咨询服务</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02B9B21B-0D02-4A4B-BB23-2FDB46832AE9}"/>
              </a:ext>
            </a:extLst>
          </p:cNvPr>
          <p:cNvSpPr/>
          <p:nvPr/>
        </p:nvSpPr>
        <p:spPr>
          <a:xfrm>
            <a:off x="1859280" y="1541195"/>
            <a:ext cx="8554720" cy="369332"/>
          </a:xfrm>
          <a:prstGeom prst="rect">
            <a:avLst/>
          </a:prstGeom>
        </p:spPr>
        <p:txBody>
          <a:bodyPr wrap="square">
            <a:spAutoFit/>
          </a:bodyPr>
          <a:lstStyle/>
          <a:p>
            <a:pPr algn="ctr"/>
            <a:r>
              <a:rPr lang="zh-CN" altLang="en-US" dirty="0">
                <a:latin typeface="Heiti SC Medium" pitchFamily="2" charset="-128"/>
                <a:ea typeface="Heiti SC Medium" pitchFamily="2" charset="-128"/>
                <a:sym typeface="+mn-ea"/>
              </a:rPr>
              <a:t>专属服务团队，助你快速上手，推动新店快速上线</a:t>
            </a:r>
            <a:endParaRPr lang="zh-CN" altLang="en-US" dirty="0">
              <a:latin typeface="Heiti SC Medium" pitchFamily="2" charset="-128"/>
              <a:ea typeface="Heiti SC Medium" pitchFamily="2" charset="-128"/>
            </a:endParaRPr>
          </a:p>
        </p:txBody>
      </p:sp>
      <p:sp>
        <p:nvSpPr>
          <p:cNvPr id="4" name="object 5">
            <a:extLst>
              <a:ext uri="{FF2B5EF4-FFF2-40B4-BE49-F238E27FC236}">
                <a16:creationId xmlns:a16="http://schemas.microsoft.com/office/drawing/2014/main" id="{32B9C183-A89F-CD4B-80E4-675956B09D7C}"/>
              </a:ext>
            </a:extLst>
          </p:cNvPr>
          <p:cNvSpPr txBox="1"/>
          <p:nvPr/>
        </p:nvSpPr>
        <p:spPr>
          <a:xfrm>
            <a:off x="1671574" y="2209927"/>
            <a:ext cx="1813306"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Lst>
            </a:pPr>
            <a:r>
              <a:rPr sz="1600" dirty="0">
                <a:solidFill>
                  <a:srgbClr val="5183F5"/>
                </a:solidFill>
                <a:latin typeface="Heiti SC Medium" pitchFamily="2" charset="-128"/>
                <a:ea typeface="Heiti SC Medium" pitchFamily="2" charset="-128"/>
                <a:cs typeface="方正兰亭粗黑简体" panose="02000000000000000000" charset="-122"/>
              </a:rPr>
              <a:t>极速认证指导</a:t>
            </a:r>
            <a:endParaRPr sz="1600" dirty="0">
              <a:latin typeface="Heiti SC Medium" pitchFamily="2" charset="-128"/>
              <a:ea typeface="Heiti SC Medium" pitchFamily="2" charset="-128"/>
              <a:cs typeface="方正兰亭粗黑简体" panose="02000000000000000000" charset="-122"/>
            </a:endParaRPr>
          </a:p>
        </p:txBody>
      </p:sp>
      <p:sp>
        <p:nvSpPr>
          <p:cNvPr id="5" name="object 7">
            <a:extLst>
              <a:ext uri="{FF2B5EF4-FFF2-40B4-BE49-F238E27FC236}">
                <a16:creationId xmlns:a16="http://schemas.microsoft.com/office/drawing/2014/main" id="{50DD8EE2-184C-DA45-BE1B-DB9FBAA72112}"/>
              </a:ext>
            </a:extLst>
          </p:cNvPr>
          <p:cNvSpPr txBox="1"/>
          <p:nvPr/>
        </p:nvSpPr>
        <p:spPr>
          <a:xfrm>
            <a:off x="3566033" y="2209927"/>
            <a:ext cx="4330191"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 pos="2084070" algn="l"/>
                <a:tab pos="2371090" algn="l"/>
              </a:tabLst>
            </a:pPr>
            <a:r>
              <a:rPr sz="1600" dirty="0" err="1">
                <a:solidFill>
                  <a:srgbClr val="5183F5"/>
                </a:solidFill>
                <a:latin typeface="Heiti SC Medium" pitchFamily="2" charset="-128"/>
                <a:ea typeface="Heiti SC Medium" pitchFamily="2" charset="-128"/>
                <a:cs typeface="方正兰亭粗黑简体" panose="02000000000000000000" charset="-122"/>
              </a:rPr>
              <a:t>后台功能高效设置</a:t>
            </a:r>
            <a:endParaRPr sz="1600" dirty="0">
              <a:latin typeface="Heiti SC Medium" pitchFamily="2" charset="-128"/>
              <a:ea typeface="Heiti SC Medium" pitchFamily="2" charset="-128"/>
              <a:cs typeface="方正兰亭粗黑简体" panose="02000000000000000000" charset="-122"/>
            </a:endParaRPr>
          </a:p>
        </p:txBody>
      </p:sp>
      <p:sp>
        <p:nvSpPr>
          <p:cNvPr id="6" name="object 8">
            <a:extLst>
              <a:ext uri="{FF2B5EF4-FFF2-40B4-BE49-F238E27FC236}">
                <a16:creationId xmlns:a16="http://schemas.microsoft.com/office/drawing/2014/main" id="{3A1BEFF8-7D9A-9741-B081-20853B304D74}"/>
              </a:ext>
            </a:extLst>
          </p:cNvPr>
          <p:cNvSpPr txBox="1"/>
          <p:nvPr/>
        </p:nvSpPr>
        <p:spPr>
          <a:xfrm>
            <a:off x="8465185" y="2209927"/>
            <a:ext cx="2517775"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Lst>
            </a:pPr>
            <a:r>
              <a:rPr sz="1600" spc="-55" dirty="0">
                <a:solidFill>
                  <a:srgbClr val="5183F5"/>
                </a:solidFill>
                <a:latin typeface="Heiti SC Medium" pitchFamily="2" charset="-128"/>
                <a:ea typeface="Heiti SC Medium" pitchFamily="2" charset="-128"/>
                <a:cs typeface="方正兰亭粗黑简体" panose="02000000000000000000" charset="-122"/>
              </a:rPr>
              <a:t>VIP</a:t>
            </a:r>
            <a:r>
              <a:rPr sz="1600" dirty="0">
                <a:solidFill>
                  <a:srgbClr val="5183F5"/>
                </a:solidFill>
                <a:latin typeface="Heiti SC Medium" pitchFamily="2" charset="-128"/>
                <a:ea typeface="Heiti SC Medium" pitchFamily="2" charset="-128"/>
                <a:cs typeface="方正兰亭粗黑简体" panose="02000000000000000000" charset="-122"/>
              </a:rPr>
              <a:t>专属服</a:t>
            </a:r>
            <a:r>
              <a:rPr sz="1600" spc="-15" dirty="0">
                <a:solidFill>
                  <a:srgbClr val="5183F5"/>
                </a:solidFill>
                <a:latin typeface="Heiti SC Medium" pitchFamily="2" charset="-128"/>
                <a:ea typeface="Heiti SC Medium" pitchFamily="2" charset="-128"/>
                <a:cs typeface="方正兰亭粗黑简体" panose="02000000000000000000" charset="-122"/>
              </a:rPr>
              <a:t>务</a:t>
            </a:r>
            <a:r>
              <a:rPr sz="1600" dirty="0">
                <a:solidFill>
                  <a:srgbClr val="5183F5"/>
                </a:solidFill>
                <a:latin typeface="Heiti SC Medium" pitchFamily="2" charset="-128"/>
                <a:ea typeface="Heiti SC Medium" pitchFamily="2" charset="-128"/>
                <a:cs typeface="方正兰亭粗黑简体" panose="02000000000000000000" charset="-122"/>
              </a:rPr>
              <a:t>群贴</a:t>
            </a:r>
            <a:r>
              <a:rPr sz="1600" spc="-15" dirty="0">
                <a:solidFill>
                  <a:srgbClr val="5183F5"/>
                </a:solidFill>
                <a:latin typeface="Heiti SC Medium" pitchFamily="2" charset="-128"/>
                <a:ea typeface="Heiti SC Medium" pitchFamily="2" charset="-128"/>
                <a:cs typeface="方正兰亭粗黑简体" panose="02000000000000000000" charset="-122"/>
              </a:rPr>
              <a:t>身</a:t>
            </a:r>
            <a:r>
              <a:rPr sz="1600" dirty="0">
                <a:solidFill>
                  <a:srgbClr val="5183F5"/>
                </a:solidFill>
                <a:latin typeface="Heiti SC Medium" pitchFamily="2" charset="-128"/>
                <a:ea typeface="Heiti SC Medium" pitchFamily="2" charset="-128"/>
                <a:cs typeface="方正兰亭粗黑简体" panose="02000000000000000000" charset="-122"/>
              </a:rPr>
              <a:t>服务</a:t>
            </a:r>
            <a:endParaRPr sz="1600" dirty="0">
              <a:latin typeface="Heiti SC Medium" pitchFamily="2" charset="-128"/>
              <a:ea typeface="Heiti SC Medium" pitchFamily="2" charset="-128"/>
              <a:cs typeface="方正兰亭粗黑简体" panose="02000000000000000000" charset="-122"/>
            </a:endParaRPr>
          </a:p>
        </p:txBody>
      </p:sp>
      <p:sp>
        <p:nvSpPr>
          <p:cNvPr id="7" name="object 7">
            <a:extLst>
              <a:ext uri="{FF2B5EF4-FFF2-40B4-BE49-F238E27FC236}">
                <a16:creationId xmlns:a16="http://schemas.microsoft.com/office/drawing/2014/main" id="{2015DD78-718B-6E4F-8B4A-AC0E912B133B}"/>
              </a:ext>
            </a:extLst>
          </p:cNvPr>
          <p:cNvSpPr txBox="1"/>
          <p:nvPr/>
        </p:nvSpPr>
        <p:spPr>
          <a:xfrm>
            <a:off x="5893688" y="2209927"/>
            <a:ext cx="2895727"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 pos="2084070" algn="l"/>
                <a:tab pos="2371090" algn="l"/>
              </a:tabLst>
            </a:pPr>
            <a:r>
              <a:rPr sz="1600" dirty="0" err="1">
                <a:solidFill>
                  <a:srgbClr val="5183F5"/>
                </a:solidFill>
                <a:latin typeface="Heiti SC Medium" pitchFamily="2" charset="-128"/>
                <a:ea typeface="Heiti SC Medium" pitchFamily="2" charset="-128"/>
                <a:cs typeface="方正兰亭粗黑简体" panose="02000000000000000000" charset="-122"/>
              </a:rPr>
              <a:t>辅助开通各大营销平台</a:t>
            </a:r>
            <a:endParaRPr sz="1600" dirty="0">
              <a:latin typeface="Heiti SC Medium" pitchFamily="2" charset="-128"/>
              <a:ea typeface="Heiti SC Medium" pitchFamily="2" charset="-128"/>
              <a:cs typeface="方正兰亭粗黑简体" panose="02000000000000000000" charset="-122"/>
            </a:endParaRPr>
          </a:p>
        </p:txBody>
      </p:sp>
      <p:grpSp>
        <p:nvGrpSpPr>
          <p:cNvPr id="8" name="组合 7">
            <a:extLst>
              <a:ext uri="{FF2B5EF4-FFF2-40B4-BE49-F238E27FC236}">
                <a16:creationId xmlns:a16="http://schemas.microsoft.com/office/drawing/2014/main" id="{B47B7C7B-759C-CA47-BAC8-443CA5E8F4DD}"/>
              </a:ext>
            </a:extLst>
          </p:cNvPr>
          <p:cNvGrpSpPr/>
          <p:nvPr>
            <p:custDataLst>
              <p:tags r:id="rId1"/>
            </p:custDataLst>
          </p:nvPr>
        </p:nvGrpSpPr>
        <p:grpSpPr>
          <a:xfrm>
            <a:off x="480961" y="3454715"/>
            <a:ext cx="2188706" cy="2264333"/>
            <a:chOff x="2053008" y="1642534"/>
            <a:chExt cx="2610662" cy="2700866"/>
          </a:xfrm>
        </p:grpSpPr>
        <p:sp>
          <p:nvSpPr>
            <p:cNvPr id="9" name="任意多边形 11">
              <a:extLst>
                <a:ext uri="{FF2B5EF4-FFF2-40B4-BE49-F238E27FC236}">
                  <a16:creationId xmlns:a16="http://schemas.microsoft.com/office/drawing/2014/main" id="{DBCFE686-04C6-EC45-BE45-FC858D79BF52}"/>
                </a:ext>
              </a:extLst>
            </p:cNvPr>
            <p:cNvSpPr/>
            <p:nvPr>
              <p:custDataLst>
                <p:tags r:id="rId22"/>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w="12700" cap="flat" cmpd="sng" algn="ctr">
              <a:noFill/>
              <a:prstDash val="solid"/>
              <a:miter lim="800000"/>
            </a:ln>
            <a:effectLst/>
          </p:spPr>
          <p:txBody>
            <a:bodyPr rtlCol="0" anchor="ctr">
              <a:normAutofit/>
            </a:bodyPr>
            <a:lstStyle/>
            <a:p>
              <a:pPr algn="ctr"/>
              <a:endParaRPr lang="zh-CN" altLang="en-US">
                <a:solidFill>
                  <a:srgbClr val="FFFFFF"/>
                </a:solidFill>
                <a:latin typeface="Heiti SC Medium" pitchFamily="2" charset="-128"/>
                <a:ea typeface="Heiti SC Medium" pitchFamily="2" charset="-128"/>
                <a:sym typeface="Arial" panose="020B0604020202020204" pitchFamily="34" charset="0"/>
              </a:endParaRPr>
            </a:p>
          </p:txBody>
        </p:sp>
        <p:sp>
          <p:nvSpPr>
            <p:cNvPr id="10" name="任意多边形 12">
              <a:extLst>
                <a:ext uri="{FF2B5EF4-FFF2-40B4-BE49-F238E27FC236}">
                  <a16:creationId xmlns:a16="http://schemas.microsoft.com/office/drawing/2014/main" id="{BE714E49-049E-C942-B9DB-3C9B88172621}"/>
                </a:ext>
              </a:extLst>
            </p:cNvPr>
            <p:cNvSpPr/>
            <p:nvPr>
              <p:custDataLst>
                <p:tags r:id="rId23"/>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solidFill>
              <a:srgbClr val="1A90FF"/>
            </a:solidFill>
            <a:ln w="12700" cap="flat" cmpd="sng" algn="ctr">
              <a:noFill/>
              <a:prstDash val="solid"/>
              <a:miter lim="800000"/>
            </a:ln>
            <a:effectLst/>
          </p:spPr>
          <p:txBody>
            <a:bodyPr bIns="468000" rtlCol="0" anchor="ctr">
              <a:normAutofit/>
            </a:bodyPr>
            <a:lstStyle/>
            <a:p>
              <a:pPr algn="ctr"/>
              <a:r>
                <a:rPr lang="zh-CN" altLang="en-US">
                  <a:solidFill>
                    <a:srgbClr val="FFFFFF"/>
                  </a:solidFill>
                  <a:latin typeface="Heiti SC Medium" pitchFamily="2" charset="-128"/>
                  <a:ea typeface="Heiti SC Medium" pitchFamily="2" charset="-128"/>
                  <a:sym typeface="Arial" panose="020B0604020202020204" pitchFamily="34" charset="0"/>
                </a:rPr>
                <a:t>会员体系</a:t>
              </a:r>
            </a:p>
          </p:txBody>
        </p:sp>
        <p:sp>
          <p:nvSpPr>
            <p:cNvPr id="11" name="任意多边形 13">
              <a:extLst>
                <a:ext uri="{FF2B5EF4-FFF2-40B4-BE49-F238E27FC236}">
                  <a16:creationId xmlns:a16="http://schemas.microsoft.com/office/drawing/2014/main" id="{6F06C509-09D6-7948-832A-955BADF8E886}"/>
                </a:ext>
              </a:extLst>
            </p:cNvPr>
            <p:cNvSpPr/>
            <p:nvPr>
              <p:custDataLst>
                <p:tags r:id="rId24"/>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w="12700" cap="flat" cmpd="sng" algn="ctr">
              <a:noFill/>
              <a:prstDash val="solid"/>
              <a:miter lim="800000"/>
            </a:ln>
            <a:effectLst>
              <a:outerShdw blurRad="50800" dist="38100" dir="5400000" algn="t" rotWithShape="0">
                <a:prstClr val="black">
                  <a:alpha val="40000"/>
                </a:prstClr>
              </a:outerShdw>
            </a:effectLst>
          </p:spPr>
          <p:txBody>
            <a:bodyPr tIns="72000" rtlCol="0" anchor="b">
              <a:normAutofit fontScale="92500" lnSpcReduction="10000"/>
            </a:bodyPr>
            <a:lstStyle/>
            <a:p>
              <a:pPr algn="ctr"/>
              <a:r>
                <a:rPr lang="en-US" altLang="zh-CN" dirty="0">
                  <a:solidFill>
                    <a:srgbClr val="FFFFFF"/>
                  </a:solidFill>
                  <a:latin typeface="Heiti SC Medium" pitchFamily="2" charset="-128"/>
                  <a:ea typeface="Heiti SC Medium" pitchFamily="2" charset="-128"/>
                  <a:sym typeface="Arial" panose="020B0604020202020204" pitchFamily="34" charset="0"/>
                </a:rPr>
                <a:t>A</a:t>
              </a:r>
              <a:endParaRPr lang="zh-CN" altLang="en-US" dirty="0">
                <a:solidFill>
                  <a:srgbClr val="FFFFFF"/>
                </a:solidFill>
                <a:latin typeface="Heiti SC Medium" pitchFamily="2" charset="-128"/>
                <a:ea typeface="Heiti SC Medium" pitchFamily="2" charset="-128"/>
                <a:sym typeface="Arial" panose="020B0604020202020204" pitchFamily="34" charset="0"/>
              </a:endParaRPr>
            </a:p>
          </p:txBody>
        </p:sp>
      </p:grpSp>
      <p:grpSp>
        <p:nvGrpSpPr>
          <p:cNvPr id="12" name="组合 11">
            <a:extLst>
              <a:ext uri="{FF2B5EF4-FFF2-40B4-BE49-F238E27FC236}">
                <a16:creationId xmlns:a16="http://schemas.microsoft.com/office/drawing/2014/main" id="{CC208CBE-64AC-914A-A689-C93798591FD9}"/>
              </a:ext>
            </a:extLst>
          </p:cNvPr>
          <p:cNvGrpSpPr/>
          <p:nvPr>
            <p:custDataLst>
              <p:tags r:id="rId2"/>
            </p:custDataLst>
          </p:nvPr>
        </p:nvGrpSpPr>
        <p:grpSpPr>
          <a:xfrm>
            <a:off x="7312769" y="3827372"/>
            <a:ext cx="2188706" cy="2264333"/>
            <a:chOff x="2053008" y="1642534"/>
            <a:chExt cx="2610662" cy="2700866"/>
          </a:xfrm>
        </p:grpSpPr>
        <p:sp>
          <p:nvSpPr>
            <p:cNvPr id="13" name="任意多边形 19">
              <a:extLst>
                <a:ext uri="{FF2B5EF4-FFF2-40B4-BE49-F238E27FC236}">
                  <a16:creationId xmlns:a16="http://schemas.microsoft.com/office/drawing/2014/main" id="{7042C619-E63A-2646-AE08-2FA92EF6CDA8}"/>
                </a:ext>
              </a:extLst>
            </p:cNvPr>
            <p:cNvSpPr/>
            <p:nvPr>
              <p:custDataLst>
                <p:tags r:id="rId19"/>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w="12700" cap="flat" cmpd="sng" algn="ctr">
              <a:noFill/>
              <a:prstDash val="solid"/>
              <a:miter lim="800000"/>
            </a:ln>
            <a:effectLst/>
          </p:spPr>
          <p:txBody>
            <a:bodyPr rtlCol="0" anchor="ctr">
              <a:normAutofit/>
            </a:bodyPr>
            <a:lstStyle/>
            <a:p>
              <a:pPr algn="ctr"/>
              <a:endParaRPr lang="zh-CN" altLang="en-US">
                <a:solidFill>
                  <a:srgbClr val="FFFFFF"/>
                </a:solidFill>
                <a:latin typeface="Heiti SC Medium" pitchFamily="2" charset="-128"/>
                <a:ea typeface="Heiti SC Medium" pitchFamily="2" charset="-128"/>
                <a:sym typeface="Arial" panose="020B0604020202020204" pitchFamily="34" charset="0"/>
              </a:endParaRPr>
            </a:p>
          </p:txBody>
        </p:sp>
        <p:sp>
          <p:nvSpPr>
            <p:cNvPr id="14" name="任意多边形 20">
              <a:extLst>
                <a:ext uri="{FF2B5EF4-FFF2-40B4-BE49-F238E27FC236}">
                  <a16:creationId xmlns:a16="http://schemas.microsoft.com/office/drawing/2014/main" id="{2F5F9E0C-C4F8-6147-A3E0-C062C562A9B3}"/>
                </a:ext>
              </a:extLst>
            </p:cNvPr>
            <p:cNvSpPr/>
            <p:nvPr>
              <p:custDataLst>
                <p:tags r:id="rId20"/>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solidFill>
              <a:srgbClr val="1A90FF"/>
            </a:solidFill>
            <a:ln w="12700" cap="flat" cmpd="sng" algn="ctr">
              <a:noFill/>
              <a:prstDash val="solid"/>
              <a:miter lim="800000"/>
            </a:ln>
            <a:effectLst/>
          </p:spPr>
          <p:txBody>
            <a:bodyPr bIns="468000" rtlCol="0" anchor="ctr">
              <a:normAutofit/>
            </a:bodyPr>
            <a:lstStyle/>
            <a:p>
              <a:pPr algn="ctr"/>
              <a:r>
                <a:rPr lang="zh-CN" altLang="en-US">
                  <a:solidFill>
                    <a:srgbClr val="FFFFFF"/>
                  </a:solidFill>
                  <a:latin typeface="Heiti SC Medium" pitchFamily="2" charset="-128"/>
                  <a:ea typeface="Heiti SC Medium" pitchFamily="2" charset="-128"/>
                  <a:sym typeface="Arial" panose="020B0604020202020204" pitchFamily="34" charset="0"/>
                </a:rPr>
                <a:t>私域运营体系</a:t>
              </a:r>
            </a:p>
          </p:txBody>
        </p:sp>
        <p:sp>
          <p:nvSpPr>
            <p:cNvPr id="15" name="任意多边形 21">
              <a:extLst>
                <a:ext uri="{FF2B5EF4-FFF2-40B4-BE49-F238E27FC236}">
                  <a16:creationId xmlns:a16="http://schemas.microsoft.com/office/drawing/2014/main" id="{63745D8A-B5FE-4B4E-8BA5-A551878ABC49}"/>
                </a:ext>
              </a:extLst>
            </p:cNvPr>
            <p:cNvSpPr/>
            <p:nvPr>
              <p:custDataLst>
                <p:tags r:id="rId21"/>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w="12700" cap="flat" cmpd="sng" algn="ctr">
              <a:noFill/>
              <a:prstDash val="solid"/>
              <a:miter lim="800000"/>
            </a:ln>
            <a:effectLst>
              <a:outerShdw blurRad="50800" dist="38100" dir="5400000" algn="t" rotWithShape="0">
                <a:prstClr val="black">
                  <a:alpha val="40000"/>
                </a:prstClr>
              </a:outerShdw>
            </a:effectLst>
          </p:spPr>
          <p:txBody>
            <a:bodyPr tIns="72000" rtlCol="0" anchor="b">
              <a:normAutofit fontScale="92500" lnSpcReduction="10000"/>
            </a:bodyPr>
            <a:lstStyle/>
            <a:p>
              <a:pPr algn="ctr"/>
              <a:r>
                <a:rPr lang="en-US" altLang="zh-CN" dirty="0">
                  <a:solidFill>
                    <a:srgbClr val="FFFFFF"/>
                  </a:solidFill>
                  <a:latin typeface="Heiti SC Medium" pitchFamily="2" charset="-128"/>
                  <a:ea typeface="Heiti SC Medium" pitchFamily="2" charset="-128"/>
                  <a:sym typeface="Arial" panose="020B0604020202020204" pitchFamily="34" charset="0"/>
                </a:rPr>
                <a:t>D</a:t>
              </a:r>
              <a:endParaRPr lang="zh-CN" altLang="en-US" dirty="0">
                <a:solidFill>
                  <a:srgbClr val="FFFFFF"/>
                </a:solidFill>
                <a:latin typeface="Heiti SC Medium" pitchFamily="2" charset="-128"/>
                <a:ea typeface="Heiti SC Medium" pitchFamily="2" charset="-128"/>
                <a:sym typeface="Arial" panose="020B0604020202020204" pitchFamily="34" charset="0"/>
              </a:endParaRPr>
            </a:p>
          </p:txBody>
        </p:sp>
      </p:grpSp>
      <p:grpSp>
        <p:nvGrpSpPr>
          <p:cNvPr id="16" name="组合 15">
            <a:extLst>
              <a:ext uri="{FF2B5EF4-FFF2-40B4-BE49-F238E27FC236}">
                <a16:creationId xmlns:a16="http://schemas.microsoft.com/office/drawing/2014/main" id="{222DA579-9B76-524B-B257-BB21BDF14AED}"/>
              </a:ext>
            </a:extLst>
          </p:cNvPr>
          <p:cNvGrpSpPr/>
          <p:nvPr>
            <p:custDataLst>
              <p:tags r:id="rId3"/>
            </p:custDataLst>
          </p:nvPr>
        </p:nvGrpSpPr>
        <p:grpSpPr>
          <a:xfrm>
            <a:off x="2119510" y="4367798"/>
            <a:ext cx="2188706" cy="2264333"/>
            <a:chOff x="2053008" y="1642534"/>
            <a:chExt cx="2610662" cy="2700866"/>
          </a:xfrm>
        </p:grpSpPr>
        <p:sp>
          <p:nvSpPr>
            <p:cNvPr id="17" name="任意多边形 31">
              <a:extLst>
                <a:ext uri="{FF2B5EF4-FFF2-40B4-BE49-F238E27FC236}">
                  <a16:creationId xmlns:a16="http://schemas.microsoft.com/office/drawing/2014/main" id="{ED610113-1D99-C741-9148-B495A992ED84}"/>
                </a:ext>
              </a:extLst>
            </p:cNvPr>
            <p:cNvSpPr/>
            <p:nvPr>
              <p:custDataLst>
                <p:tags r:id="rId16"/>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w="12700" cap="flat" cmpd="sng" algn="ctr">
              <a:noFill/>
              <a:prstDash val="solid"/>
              <a:miter lim="800000"/>
            </a:ln>
            <a:effectLst/>
          </p:spPr>
          <p:txBody>
            <a:bodyPr rtlCol="0" anchor="ctr">
              <a:normAutofit/>
            </a:bodyPr>
            <a:lstStyle/>
            <a:p>
              <a:pPr algn="ctr"/>
              <a:endParaRPr lang="zh-CN" altLang="en-US">
                <a:solidFill>
                  <a:srgbClr val="FFFFFF"/>
                </a:solidFill>
                <a:latin typeface="Heiti SC Medium" pitchFamily="2" charset="-128"/>
                <a:ea typeface="Heiti SC Medium" pitchFamily="2" charset="-128"/>
                <a:sym typeface="Arial" panose="020B0604020202020204" pitchFamily="34" charset="0"/>
              </a:endParaRPr>
            </a:p>
          </p:txBody>
        </p:sp>
        <p:sp>
          <p:nvSpPr>
            <p:cNvPr id="18" name="任意多边形 32">
              <a:extLst>
                <a:ext uri="{FF2B5EF4-FFF2-40B4-BE49-F238E27FC236}">
                  <a16:creationId xmlns:a16="http://schemas.microsoft.com/office/drawing/2014/main" id="{6240B5B4-DC44-A04F-98F1-6B7B659C476C}"/>
                </a:ext>
              </a:extLst>
            </p:cNvPr>
            <p:cNvSpPr/>
            <p:nvPr>
              <p:custDataLst>
                <p:tags r:id="rId17"/>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solidFill>
              <a:srgbClr val="1A90FF"/>
            </a:solidFill>
            <a:ln w="12700" cap="flat" cmpd="sng" algn="ctr">
              <a:noFill/>
              <a:prstDash val="solid"/>
              <a:miter lim="800000"/>
            </a:ln>
            <a:effectLst/>
          </p:spPr>
          <p:txBody>
            <a:bodyPr bIns="468000" rtlCol="0" anchor="ctr">
              <a:normAutofit/>
            </a:bodyPr>
            <a:lstStyle/>
            <a:p>
              <a:pPr algn="ctr"/>
              <a:r>
                <a:rPr lang="zh-CN" altLang="en-US" dirty="0">
                  <a:solidFill>
                    <a:srgbClr val="FFFFFF"/>
                  </a:solidFill>
                  <a:latin typeface="Heiti SC Medium" pitchFamily="2" charset="-128"/>
                  <a:ea typeface="Heiti SC Medium" pitchFamily="2" charset="-128"/>
                  <a:sym typeface="Arial" panose="020B0604020202020204" pitchFamily="34" charset="0"/>
                </a:rPr>
                <a:t>社群运营体系</a:t>
              </a:r>
            </a:p>
          </p:txBody>
        </p:sp>
        <p:sp>
          <p:nvSpPr>
            <p:cNvPr id="19" name="任意多边形 33">
              <a:extLst>
                <a:ext uri="{FF2B5EF4-FFF2-40B4-BE49-F238E27FC236}">
                  <a16:creationId xmlns:a16="http://schemas.microsoft.com/office/drawing/2014/main" id="{294388B4-AAD2-4C42-AF05-24027C219471}"/>
                </a:ext>
              </a:extLst>
            </p:cNvPr>
            <p:cNvSpPr/>
            <p:nvPr>
              <p:custDataLst>
                <p:tags r:id="rId18"/>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w="12700" cap="flat" cmpd="sng" algn="ctr">
              <a:noFill/>
              <a:prstDash val="solid"/>
              <a:miter lim="800000"/>
            </a:ln>
            <a:effectLst>
              <a:outerShdw blurRad="50800" dist="38100" dir="5400000" algn="t" rotWithShape="0">
                <a:prstClr val="black">
                  <a:alpha val="40000"/>
                </a:prstClr>
              </a:outerShdw>
            </a:effectLst>
          </p:spPr>
          <p:txBody>
            <a:bodyPr tIns="72000" rtlCol="0" anchor="b">
              <a:normAutofit fontScale="92500" lnSpcReduction="10000"/>
            </a:bodyPr>
            <a:lstStyle/>
            <a:p>
              <a:pPr algn="ctr"/>
              <a:r>
                <a:rPr lang="en-US" altLang="zh-CN" dirty="0">
                  <a:solidFill>
                    <a:srgbClr val="FFFFFF"/>
                  </a:solidFill>
                  <a:latin typeface="Heiti SC Medium" pitchFamily="2" charset="-128"/>
                  <a:ea typeface="Heiti SC Medium" pitchFamily="2" charset="-128"/>
                  <a:sym typeface="Arial" panose="020B0604020202020204" pitchFamily="34" charset="0"/>
                </a:rPr>
                <a:t>B</a:t>
              </a:r>
              <a:endParaRPr lang="zh-CN" altLang="en-US" dirty="0">
                <a:solidFill>
                  <a:srgbClr val="FFFFFF"/>
                </a:solidFill>
                <a:latin typeface="Heiti SC Medium" pitchFamily="2" charset="-128"/>
                <a:ea typeface="Heiti SC Medium" pitchFamily="2" charset="-128"/>
                <a:sym typeface="Arial" panose="020B0604020202020204" pitchFamily="34" charset="0"/>
              </a:endParaRPr>
            </a:p>
          </p:txBody>
        </p:sp>
      </p:grpSp>
      <p:grpSp>
        <p:nvGrpSpPr>
          <p:cNvPr id="20" name="组合 19">
            <a:extLst>
              <a:ext uri="{FF2B5EF4-FFF2-40B4-BE49-F238E27FC236}">
                <a16:creationId xmlns:a16="http://schemas.microsoft.com/office/drawing/2014/main" id="{2BCE9C4D-7C5F-7D47-85A2-7B2538752F3F}"/>
              </a:ext>
            </a:extLst>
          </p:cNvPr>
          <p:cNvGrpSpPr/>
          <p:nvPr>
            <p:custDataLst>
              <p:tags r:id="rId4"/>
            </p:custDataLst>
          </p:nvPr>
        </p:nvGrpSpPr>
        <p:grpSpPr>
          <a:xfrm>
            <a:off x="5709934" y="2905496"/>
            <a:ext cx="2188706" cy="2264333"/>
            <a:chOff x="2053008" y="1642534"/>
            <a:chExt cx="2610662" cy="2700866"/>
          </a:xfrm>
        </p:grpSpPr>
        <p:sp>
          <p:nvSpPr>
            <p:cNvPr id="21" name="任意多边形 39">
              <a:extLst>
                <a:ext uri="{FF2B5EF4-FFF2-40B4-BE49-F238E27FC236}">
                  <a16:creationId xmlns:a16="http://schemas.microsoft.com/office/drawing/2014/main" id="{F998019D-1F77-0145-B625-5A9DF7A38259}"/>
                </a:ext>
              </a:extLst>
            </p:cNvPr>
            <p:cNvSpPr/>
            <p:nvPr>
              <p:custDataLst>
                <p:tags r:id="rId13"/>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w="12700" cap="flat" cmpd="sng" algn="ctr">
              <a:noFill/>
              <a:prstDash val="solid"/>
              <a:miter lim="800000"/>
            </a:ln>
            <a:effectLst/>
          </p:spPr>
          <p:txBody>
            <a:bodyPr rtlCol="0" anchor="ctr">
              <a:normAutofit/>
            </a:bodyPr>
            <a:lstStyle/>
            <a:p>
              <a:pPr algn="ctr"/>
              <a:endParaRPr lang="zh-CN" altLang="en-US">
                <a:solidFill>
                  <a:srgbClr val="FFFFFF"/>
                </a:solidFill>
                <a:latin typeface="Heiti SC Medium" pitchFamily="2" charset="-128"/>
                <a:ea typeface="Heiti SC Medium" pitchFamily="2" charset="-128"/>
                <a:sym typeface="Arial" panose="020B0604020202020204" pitchFamily="34" charset="0"/>
              </a:endParaRPr>
            </a:p>
          </p:txBody>
        </p:sp>
        <p:sp>
          <p:nvSpPr>
            <p:cNvPr id="22" name="任意多边形 40">
              <a:extLst>
                <a:ext uri="{FF2B5EF4-FFF2-40B4-BE49-F238E27FC236}">
                  <a16:creationId xmlns:a16="http://schemas.microsoft.com/office/drawing/2014/main" id="{FFB87900-F960-4F4F-ADB5-6D09264C5D4D}"/>
                </a:ext>
              </a:extLst>
            </p:cNvPr>
            <p:cNvSpPr/>
            <p:nvPr>
              <p:custDataLst>
                <p:tags r:id="rId14"/>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solidFill>
              <a:srgbClr val="1A90FF"/>
            </a:solidFill>
            <a:ln w="12700" cap="flat" cmpd="sng" algn="ctr">
              <a:noFill/>
              <a:prstDash val="solid"/>
              <a:miter lim="800000"/>
            </a:ln>
            <a:effectLst/>
          </p:spPr>
          <p:txBody>
            <a:bodyPr bIns="468000" rtlCol="0" anchor="ctr">
              <a:normAutofit/>
            </a:bodyPr>
            <a:lstStyle/>
            <a:p>
              <a:pPr algn="ctr"/>
              <a:r>
                <a:rPr lang="zh-CN" altLang="en-US" dirty="0">
                  <a:solidFill>
                    <a:srgbClr val="FFFFFF"/>
                  </a:solidFill>
                  <a:latin typeface="Heiti SC Medium" pitchFamily="2" charset="-128"/>
                  <a:ea typeface="Heiti SC Medium" pitchFamily="2" charset="-128"/>
                  <a:sym typeface="Arial" panose="020B0604020202020204" pitchFamily="34" charset="0"/>
                </a:rPr>
                <a:t>标签体系</a:t>
              </a:r>
            </a:p>
          </p:txBody>
        </p:sp>
        <p:sp>
          <p:nvSpPr>
            <p:cNvPr id="23" name="任意多边形 41">
              <a:extLst>
                <a:ext uri="{FF2B5EF4-FFF2-40B4-BE49-F238E27FC236}">
                  <a16:creationId xmlns:a16="http://schemas.microsoft.com/office/drawing/2014/main" id="{FA7371EE-BCE7-1D49-A6EF-F45020241079}"/>
                </a:ext>
              </a:extLst>
            </p:cNvPr>
            <p:cNvSpPr/>
            <p:nvPr>
              <p:custDataLst>
                <p:tags r:id="rId15"/>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w="12700" cap="flat" cmpd="sng" algn="ctr">
              <a:noFill/>
              <a:prstDash val="solid"/>
              <a:miter lim="800000"/>
            </a:ln>
            <a:effectLst>
              <a:outerShdw blurRad="50800" dist="38100" dir="5400000" algn="t" rotWithShape="0">
                <a:prstClr val="black">
                  <a:alpha val="40000"/>
                </a:prstClr>
              </a:outerShdw>
            </a:effectLst>
          </p:spPr>
          <p:txBody>
            <a:bodyPr tIns="72000" rtlCol="0" anchor="b">
              <a:normAutofit fontScale="92500" lnSpcReduction="10000"/>
            </a:bodyPr>
            <a:lstStyle/>
            <a:p>
              <a:pPr algn="ctr"/>
              <a:r>
                <a:rPr lang="en-US" altLang="zh-CN" dirty="0">
                  <a:solidFill>
                    <a:srgbClr val="FFFFFF"/>
                  </a:solidFill>
                  <a:latin typeface="Heiti SC Medium" pitchFamily="2" charset="-128"/>
                  <a:ea typeface="Heiti SC Medium" pitchFamily="2" charset="-128"/>
                  <a:sym typeface="Arial" panose="020B0604020202020204" pitchFamily="34" charset="0"/>
                </a:rPr>
                <a:t>E</a:t>
              </a:r>
              <a:endParaRPr lang="zh-CN" altLang="en-US" dirty="0">
                <a:solidFill>
                  <a:srgbClr val="FFFFFF"/>
                </a:solidFill>
                <a:latin typeface="Heiti SC Medium" pitchFamily="2" charset="-128"/>
                <a:ea typeface="Heiti SC Medium" pitchFamily="2" charset="-128"/>
                <a:sym typeface="Arial" panose="020B0604020202020204" pitchFamily="34" charset="0"/>
              </a:endParaRPr>
            </a:p>
          </p:txBody>
        </p:sp>
      </p:grpSp>
      <p:grpSp>
        <p:nvGrpSpPr>
          <p:cNvPr id="24" name="组合 23">
            <a:extLst>
              <a:ext uri="{FF2B5EF4-FFF2-40B4-BE49-F238E27FC236}">
                <a16:creationId xmlns:a16="http://schemas.microsoft.com/office/drawing/2014/main" id="{2BD7A3D3-C91C-2841-81E6-394854B588BB}"/>
              </a:ext>
            </a:extLst>
          </p:cNvPr>
          <p:cNvGrpSpPr/>
          <p:nvPr>
            <p:custDataLst>
              <p:tags r:id="rId5"/>
            </p:custDataLst>
          </p:nvPr>
        </p:nvGrpSpPr>
        <p:grpSpPr>
          <a:xfrm>
            <a:off x="3769712" y="3437932"/>
            <a:ext cx="2188706" cy="2264333"/>
            <a:chOff x="2053008" y="1642534"/>
            <a:chExt cx="2610662" cy="2700866"/>
          </a:xfrm>
        </p:grpSpPr>
        <p:sp>
          <p:nvSpPr>
            <p:cNvPr id="25" name="任意多边形 14">
              <a:extLst>
                <a:ext uri="{FF2B5EF4-FFF2-40B4-BE49-F238E27FC236}">
                  <a16:creationId xmlns:a16="http://schemas.microsoft.com/office/drawing/2014/main" id="{7667AC85-B8B5-914C-B549-C2A90FA075DE}"/>
                </a:ext>
              </a:extLst>
            </p:cNvPr>
            <p:cNvSpPr/>
            <p:nvPr>
              <p:custDataLst>
                <p:tags r:id="rId10"/>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w="12700" cap="flat" cmpd="sng" algn="ctr">
              <a:noFill/>
              <a:prstDash val="solid"/>
              <a:miter lim="800000"/>
            </a:ln>
            <a:effectLst/>
          </p:spPr>
          <p:txBody>
            <a:bodyPr rtlCol="0" anchor="ctr">
              <a:normAutofit/>
            </a:bodyPr>
            <a:lstStyle/>
            <a:p>
              <a:pPr algn="ctr"/>
              <a:endParaRPr lang="zh-CN" altLang="en-US">
                <a:solidFill>
                  <a:srgbClr val="FFFFFF"/>
                </a:solidFill>
                <a:latin typeface="Heiti SC Medium" pitchFamily="2" charset="-128"/>
                <a:ea typeface="Heiti SC Medium" pitchFamily="2" charset="-128"/>
                <a:sym typeface="Arial" panose="020B0604020202020204" pitchFamily="34" charset="0"/>
              </a:endParaRPr>
            </a:p>
          </p:txBody>
        </p:sp>
        <p:sp>
          <p:nvSpPr>
            <p:cNvPr id="26" name="任意多边形 15">
              <a:extLst>
                <a:ext uri="{FF2B5EF4-FFF2-40B4-BE49-F238E27FC236}">
                  <a16:creationId xmlns:a16="http://schemas.microsoft.com/office/drawing/2014/main" id="{376DE995-068C-F84E-9DA6-DBF3C9CE189F}"/>
                </a:ext>
              </a:extLst>
            </p:cNvPr>
            <p:cNvSpPr/>
            <p:nvPr>
              <p:custDataLst>
                <p:tags r:id="rId11"/>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solidFill>
              <a:srgbClr val="1A90FF"/>
            </a:solidFill>
            <a:ln w="12700" cap="flat" cmpd="sng" algn="ctr">
              <a:noFill/>
              <a:prstDash val="solid"/>
              <a:miter lim="800000"/>
            </a:ln>
            <a:effectLst/>
          </p:spPr>
          <p:txBody>
            <a:bodyPr bIns="468000" rtlCol="0" anchor="ctr">
              <a:normAutofit/>
            </a:bodyPr>
            <a:lstStyle/>
            <a:p>
              <a:pPr algn="ctr"/>
              <a:r>
                <a:rPr lang="zh-CN" altLang="en-US">
                  <a:solidFill>
                    <a:srgbClr val="FFFFFF"/>
                  </a:solidFill>
                  <a:latin typeface="Heiti SC Medium" pitchFamily="2" charset="-128"/>
                  <a:ea typeface="Heiti SC Medium" pitchFamily="2" charset="-128"/>
                  <a:sym typeface="Arial" panose="020B0604020202020204" pitchFamily="34" charset="0"/>
                </a:rPr>
                <a:t>内容体系</a:t>
              </a:r>
            </a:p>
          </p:txBody>
        </p:sp>
        <p:sp>
          <p:nvSpPr>
            <p:cNvPr id="27" name="任意多边形 16">
              <a:extLst>
                <a:ext uri="{FF2B5EF4-FFF2-40B4-BE49-F238E27FC236}">
                  <a16:creationId xmlns:a16="http://schemas.microsoft.com/office/drawing/2014/main" id="{9A32BFA0-27AE-7D4D-A862-44E5A315CEC1}"/>
                </a:ext>
              </a:extLst>
            </p:cNvPr>
            <p:cNvSpPr/>
            <p:nvPr>
              <p:custDataLst>
                <p:tags r:id="rId12"/>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w="12700" cap="flat" cmpd="sng" algn="ctr">
              <a:noFill/>
              <a:prstDash val="solid"/>
              <a:miter lim="800000"/>
            </a:ln>
            <a:effectLst>
              <a:outerShdw blurRad="50800" dist="38100" dir="5400000" algn="t" rotWithShape="0">
                <a:prstClr val="black">
                  <a:alpha val="40000"/>
                </a:prstClr>
              </a:outerShdw>
            </a:effectLst>
          </p:spPr>
          <p:txBody>
            <a:bodyPr tIns="72000" rtlCol="0" anchor="b">
              <a:normAutofit fontScale="92500" lnSpcReduction="10000"/>
            </a:bodyPr>
            <a:lstStyle/>
            <a:p>
              <a:pPr algn="ctr"/>
              <a:r>
                <a:rPr lang="en-US" altLang="zh-CN" dirty="0">
                  <a:solidFill>
                    <a:srgbClr val="FFFFFF"/>
                  </a:solidFill>
                  <a:latin typeface="Heiti SC Medium" pitchFamily="2" charset="-128"/>
                  <a:ea typeface="Heiti SC Medium" pitchFamily="2" charset="-128"/>
                  <a:sym typeface="Arial" panose="020B0604020202020204" pitchFamily="34" charset="0"/>
                </a:rPr>
                <a:t>C</a:t>
              </a:r>
              <a:endParaRPr lang="zh-CN" altLang="en-US" dirty="0">
                <a:solidFill>
                  <a:srgbClr val="FFFFFF"/>
                </a:solidFill>
                <a:latin typeface="Heiti SC Medium" pitchFamily="2" charset="-128"/>
                <a:ea typeface="Heiti SC Medium" pitchFamily="2" charset="-128"/>
                <a:sym typeface="Arial" panose="020B0604020202020204" pitchFamily="34" charset="0"/>
              </a:endParaRPr>
            </a:p>
          </p:txBody>
        </p:sp>
      </p:grpSp>
      <p:grpSp>
        <p:nvGrpSpPr>
          <p:cNvPr id="28" name="组合 27">
            <a:extLst>
              <a:ext uri="{FF2B5EF4-FFF2-40B4-BE49-F238E27FC236}">
                <a16:creationId xmlns:a16="http://schemas.microsoft.com/office/drawing/2014/main" id="{D641FD8A-4ABA-D649-BEB4-1F087A81806D}"/>
              </a:ext>
            </a:extLst>
          </p:cNvPr>
          <p:cNvGrpSpPr/>
          <p:nvPr>
            <p:custDataLst>
              <p:tags r:id="rId6"/>
            </p:custDataLst>
          </p:nvPr>
        </p:nvGrpSpPr>
        <p:grpSpPr>
          <a:xfrm>
            <a:off x="9205624" y="3267576"/>
            <a:ext cx="2188706" cy="2264333"/>
            <a:chOff x="2053008" y="1642534"/>
            <a:chExt cx="2610662" cy="2700866"/>
          </a:xfrm>
        </p:grpSpPr>
        <p:sp>
          <p:nvSpPr>
            <p:cNvPr id="29" name="任意多边形 22">
              <a:extLst>
                <a:ext uri="{FF2B5EF4-FFF2-40B4-BE49-F238E27FC236}">
                  <a16:creationId xmlns:a16="http://schemas.microsoft.com/office/drawing/2014/main" id="{DB42E8D2-7C10-2449-AB5F-86691526A62C}"/>
                </a:ext>
              </a:extLst>
            </p:cNvPr>
            <p:cNvSpPr/>
            <p:nvPr>
              <p:custDataLst>
                <p:tags r:id="rId7"/>
              </p:custDataLst>
            </p:nvPr>
          </p:nvSpPr>
          <p:spPr>
            <a:xfrm>
              <a:off x="2053008" y="2197346"/>
              <a:ext cx="2610662" cy="2146054"/>
            </a:xfrm>
            <a:custGeom>
              <a:avLst/>
              <a:gdLst>
                <a:gd name="connsiteX0" fmla="*/ 840722 w 2610662"/>
                <a:gd name="connsiteY0" fmla="*/ 1681446 h 2146054"/>
                <a:gd name="connsiteX1" fmla="*/ 933609 w 2610662"/>
                <a:gd name="connsiteY1" fmla="*/ 1681446 h 2146054"/>
                <a:gd name="connsiteX2" fmla="*/ 1305330 w 2610662"/>
                <a:gd name="connsiteY2" fmla="*/ 2053167 h 2146054"/>
                <a:gd name="connsiteX3" fmla="*/ 1677052 w 2610662"/>
                <a:gd name="connsiteY3" fmla="*/ 1681446 h 2146054"/>
                <a:gd name="connsiteX4" fmla="*/ 1769939 w 2610662"/>
                <a:gd name="connsiteY4" fmla="*/ 1681446 h 2146054"/>
                <a:gd name="connsiteX5" fmla="*/ 1305330 w 2610662"/>
                <a:gd name="connsiteY5" fmla="*/ 2146054 h 2146054"/>
                <a:gd name="connsiteX6" fmla="*/ 840722 w 2610662"/>
                <a:gd name="connsiteY6" fmla="*/ 0 h 2146054"/>
                <a:gd name="connsiteX7" fmla="*/ 860831 w 2610662"/>
                <a:gd name="connsiteY7" fmla="*/ 0 h 2146054"/>
                <a:gd name="connsiteX8" fmla="*/ 56498 w 2610662"/>
                <a:gd name="connsiteY8" fmla="*/ 804333 h 2146054"/>
                <a:gd name="connsiteX9" fmla="*/ 860832 w 2610662"/>
                <a:gd name="connsiteY9" fmla="*/ 1608667 h 2146054"/>
                <a:gd name="connsiteX10" fmla="*/ 1749830 w 2610662"/>
                <a:gd name="connsiteY10" fmla="*/ 1608667 h 2146054"/>
                <a:gd name="connsiteX11" fmla="*/ 2554164 w 2610662"/>
                <a:gd name="connsiteY11" fmla="*/ 804333 h 2146054"/>
                <a:gd name="connsiteX12" fmla="*/ 1749831 w 2610662"/>
                <a:gd name="connsiteY12" fmla="*/ 0 h 2146054"/>
                <a:gd name="connsiteX13" fmla="*/ 1769941 w 2610662"/>
                <a:gd name="connsiteY13" fmla="*/ 0 h 2146054"/>
                <a:gd name="connsiteX14" fmla="*/ 2610662 w 2610662"/>
                <a:gd name="connsiteY14" fmla="*/ 840722 h 2146054"/>
                <a:gd name="connsiteX15" fmla="*/ 1769940 w 2610662"/>
                <a:gd name="connsiteY15" fmla="*/ 1681445 h 2146054"/>
                <a:gd name="connsiteX16" fmla="*/ 1677053 w 2610662"/>
                <a:gd name="connsiteY16" fmla="*/ 1681445 h 2146054"/>
                <a:gd name="connsiteX17" fmla="*/ 1749829 w 2610662"/>
                <a:gd name="connsiteY17" fmla="*/ 1608668 h 2146054"/>
                <a:gd name="connsiteX18" fmla="*/ 860831 w 2610662"/>
                <a:gd name="connsiteY18" fmla="*/ 1608668 h 2146054"/>
                <a:gd name="connsiteX19" fmla="*/ 933608 w 2610662"/>
                <a:gd name="connsiteY19" fmla="*/ 1681445 h 2146054"/>
                <a:gd name="connsiteX20" fmla="*/ 840723 w 2610662"/>
                <a:gd name="connsiteY20" fmla="*/ 1681445 h 2146054"/>
                <a:gd name="connsiteX21" fmla="*/ 0 w 2610662"/>
                <a:gd name="connsiteY21" fmla="*/ 840722 h 21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610662" h="2146054">
                  <a:moveTo>
                    <a:pt x="840722" y="1681446"/>
                  </a:moveTo>
                  <a:lnTo>
                    <a:pt x="933609" y="1681446"/>
                  </a:lnTo>
                  <a:lnTo>
                    <a:pt x="1305330" y="2053167"/>
                  </a:lnTo>
                  <a:lnTo>
                    <a:pt x="1677052" y="1681446"/>
                  </a:lnTo>
                  <a:lnTo>
                    <a:pt x="1769939" y="1681446"/>
                  </a:lnTo>
                  <a:lnTo>
                    <a:pt x="1305330" y="2146054"/>
                  </a:lnTo>
                  <a:close/>
                  <a:moveTo>
                    <a:pt x="840722" y="0"/>
                  </a:moveTo>
                  <a:lnTo>
                    <a:pt x="860831" y="0"/>
                  </a:lnTo>
                  <a:lnTo>
                    <a:pt x="56498" y="804333"/>
                  </a:lnTo>
                  <a:lnTo>
                    <a:pt x="860832" y="1608667"/>
                  </a:lnTo>
                  <a:lnTo>
                    <a:pt x="1749830" y="1608667"/>
                  </a:lnTo>
                  <a:lnTo>
                    <a:pt x="2554164" y="804333"/>
                  </a:lnTo>
                  <a:lnTo>
                    <a:pt x="1749831" y="0"/>
                  </a:lnTo>
                  <a:lnTo>
                    <a:pt x="1769941" y="0"/>
                  </a:lnTo>
                  <a:lnTo>
                    <a:pt x="2610662" y="840722"/>
                  </a:lnTo>
                  <a:lnTo>
                    <a:pt x="1769940" y="1681445"/>
                  </a:lnTo>
                  <a:lnTo>
                    <a:pt x="1677053" y="1681445"/>
                  </a:lnTo>
                  <a:lnTo>
                    <a:pt x="1749829" y="1608668"/>
                  </a:lnTo>
                  <a:lnTo>
                    <a:pt x="860831" y="1608668"/>
                  </a:lnTo>
                  <a:lnTo>
                    <a:pt x="933608" y="1681445"/>
                  </a:lnTo>
                  <a:lnTo>
                    <a:pt x="840723" y="1681445"/>
                  </a:lnTo>
                  <a:lnTo>
                    <a:pt x="0" y="840722"/>
                  </a:lnTo>
                  <a:close/>
                </a:path>
              </a:pathLst>
            </a:custGeom>
            <a:solidFill>
              <a:srgbClr val="37AFE5"/>
            </a:solidFill>
            <a:ln w="12700" cap="flat" cmpd="sng" algn="ctr">
              <a:noFill/>
              <a:prstDash val="solid"/>
              <a:miter lim="800000"/>
            </a:ln>
            <a:effectLst/>
          </p:spPr>
          <p:txBody>
            <a:bodyPr rtlCol="0" anchor="ctr">
              <a:normAutofit/>
            </a:bodyPr>
            <a:lstStyle/>
            <a:p>
              <a:pPr algn="ctr"/>
              <a:endParaRPr lang="zh-CN" altLang="en-US">
                <a:solidFill>
                  <a:srgbClr val="FFFFFF"/>
                </a:solidFill>
                <a:latin typeface="Heiti SC Medium" pitchFamily="2" charset="-128"/>
                <a:ea typeface="Heiti SC Medium" pitchFamily="2" charset="-128"/>
                <a:sym typeface="Arial" panose="020B0604020202020204" pitchFamily="34" charset="0"/>
              </a:endParaRPr>
            </a:p>
          </p:txBody>
        </p:sp>
        <p:sp>
          <p:nvSpPr>
            <p:cNvPr id="30" name="任意多边形 23">
              <a:extLst>
                <a:ext uri="{FF2B5EF4-FFF2-40B4-BE49-F238E27FC236}">
                  <a16:creationId xmlns:a16="http://schemas.microsoft.com/office/drawing/2014/main" id="{0E837ED7-17DA-284E-ADCC-964D62CCC008}"/>
                </a:ext>
              </a:extLst>
            </p:cNvPr>
            <p:cNvSpPr/>
            <p:nvPr>
              <p:custDataLst>
                <p:tags r:id="rId8"/>
              </p:custDataLst>
            </p:nvPr>
          </p:nvSpPr>
          <p:spPr>
            <a:xfrm>
              <a:off x="2109506" y="2087034"/>
              <a:ext cx="2497666" cy="2053167"/>
            </a:xfrm>
            <a:custGeom>
              <a:avLst/>
              <a:gdLst>
                <a:gd name="connsiteX0" fmla="*/ 804333 w 2497666"/>
                <a:gd name="connsiteY0" fmla="*/ 1608668 h 2053167"/>
                <a:gd name="connsiteX1" fmla="*/ 1693331 w 2497666"/>
                <a:gd name="connsiteY1" fmla="*/ 1608668 h 2053167"/>
                <a:gd name="connsiteX2" fmla="*/ 1248832 w 2497666"/>
                <a:gd name="connsiteY2" fmla="*/ 2053167 h 2053167"/>
                <a:gd name="connsiteX3" fmla="*/ 804333 w 2497666"/>
                <a:gd name="connsiteY3" fmla="*/ 0 h 2053167"/>
                <a:gd name="connsiteX4" fmla="*/ 1693333 w 2497666"/>
                <a:gd name="connsiteY4" fmla="*/ 0 h 2053167"/>
                <a:gd name="connsiteX5" fmla="*/ 2497666 w 2497666"/>
                <a:gd name="connsiteY5" fmla="*/ 804333 h 2053167"/>
                <a:gd name="connsiteX6" fmla="*/ 1693332 w 2497666"/>
                <a:gd name="connsiteY6" fmla="*/ 1608667 h 2053167"/>
                <a:gd name="connsiteX7" fmla="*/ 804334 w 2497666"/>
                <a:gd name="connsiteY7" fmla="*/ 1608667 h 2053167"/>
                <a:gd name="connsiteX8" fmla="*/ 0 w 2497666"/>
                <a:gd name="connsiteY8" fmla="*/ 804333 h 2053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7666" h="2053167">
                  <a:moveTo>
                    <a:pt x="804333" y="1608668"/>
                  </a:moveTo>
                  <a:lnTo>
                    <a:pt x="1693331" y="1608668"/>
                  </a:lnTo>
                  <a:lnTo>
                    <a:pt x="1248832" y="2053167"/>
                  </a:lnTo>
                  <a:close/>
                  <a:moveTo>
                    <a:pt x="804333" y="0"/>
                  </a:moveTo>
                  <a:lnTo>
                    <a:pt x="1693333" y="0"/>
                  </a:lnTo>
                  <a:lnTo>
                    <a:pt x="2497666" y="804333"/>
                  </a:lnTo>
                  <a:lnTo>
                    <a:pt x="1693332" y="1608667"/>
                  </a:lnTo>
                  <a:lnTo>
                    <a:pt x="804334" y="1608667"/>
                  </a:lnTo>
                  <a:lnTo>
                    <a:pt x="0" y="804333"/>
                  </a:lnTo>
                  <a:close/>
                </a:path>
              </a:pathLst>
            </a:custGeom>
            <a:solidFill>
              <a:srgbClr val="1A90FF"/>
            </a:solidFill>
            <a:ln w="12700" cap="flat" cmpd="sng" algn="ctr">
              <a:noFill/>
              <a:prstDash val="solid"/>
              <a:miter lim="800000"/>
            </a:ln>
            <a:effectLst/>
          </p:spPr>
          <p:txBody>
            <a:bodyPr bIns="468000" rtlCol="0" anchor="ctr">
              <a:normAutofit/>
            </a:bodyPr>
            <a:lstStyle/>
            <a:p>
              <a:pPr algn="ctr"/>
              <a:r>
                <a:rPr lang="zh-CN" altLang="en-US" dirty="0">
                  <a:solidFill>
                    <a:srgbClr val="FFFFFF"/>
                  </a:solidFill>
                  <a:latin typeface="Heiti SC Medium" pitchFamily="2" charset="-128"/>
                  <a:ea typeface="Heiti SC Medium" pitchFamily="2" charset="-128"/>
                  <a:sym typeface="Arial" panose="020B0604020202020204" pitchFamily="34" charset="0"/>
                </a:rPr>
                <a:t>选品咨询体系</a:t>
              </a:r>
            </a:p>
          </p:txBody>
        </p:sp>
        <p:sp>
          <p:nvSpPr>
            <p:cNvPr id="31" name="任意多边形 24">
              <a:extLst>
                <a:ext uri="{FF2B5EF4-FFF2-40B4-BE49-F238E27FC236}">
                  <a16:creationId xmlns:a16="http://schemas.microsoft.com/office/drawing/2014/main" id="{585B9A2A-0772-264C-AE6E-10A18D4F236C}"/>
                </a:ext>
              </a:extLst>
            </p:cNvPr>
            <p:cNvSpPr/>
            <p:nvPr>
              <p:custDataLst>
                <p:tags r:id="rId9"/>
              </p:custDataLst>
            </p:nvPr>
          </p:nvSpPr>
          <p:spPr>
            <a:xfrm>
              <a:off x="2913839" y="1642534"/>
              <a:ext cx="889000" cy="444500"/>
            </a:xfrm>
            <a:custGeom>
              <a:avLst/>
              <a:gdLst>
                <a:gd name="connsiteX0" fmla="*/ 444500 w 889000"/>
                <a:gd name="connsiteY0" fmla="*/ 0 h 444500"/>
                <a:gd name="connsiteX1" fmla="*/ 889000 w 889000"/>
                <a:gd name="connsiteY1" fmla="*/ 444500 h 444500"/>
                <a:gd name="connsiteX2" fmla="*/ 0 w 889000"/>
                <a:gd name="connsiteY2" fmla="*/ 444500 h 444500"/>
              </a:gdLst>
              <a:ahLst/>
              <a:cxnLst>
                <a:cxn ang="0">
                  <a:pos x="connsiteX0" y="connsiteY0"/>
                </a:cxn>
                <a:cxn ang="0">
                  <a:pos x="connsiteX1" y="connsiteY1"/>
                </a:cxn>
                <a:cxn ang="0">
                  <a:pos x="connsiteX2" y="connsiteY2"/>
                </a:cxn>
              </a:cxnLst>
              <a:rect l="l" t="t" r="r" b="b"/>
              <a:pathLst>
                <a:path w="889000" h="444500">
                  <a:moveTo>
                    <a:pt x="444500" y="0"/>
                  </a:moveTo>
                  <a:lnTo>
                    <a:pt x="889000" y="444500"/>
                  </a:lnTo>
                  <a:lnTo>
                    <a:pt x="0" y="444500"/>
                  </a:lnTo>
                  <a:close/>
                </a:path>
              </a:pathLst>
            </a:custGeom>
            <a:solidFill>
              <a:srgbClr val="37AFE5"/>
            </a:solidFill>
            <a:ln w="12700" cap="flat" cmpd="sng" algn="ctr">
              <a:noFill/>
              <a:prstDash val="solid"/>
              <a:miter lim="800000"/>
            </a:ln>
            <a:effectLst>
              <a:outerShdw blurRad="50800" dist="38100" dir="5400000" algn="t" rotWithShape="0">
                <a:prstClr val="black">
                  <a:alpha val="40000"/>
                </a:prstClr>
              </a:outerShdw>
            </a:effectLst>
          </p:spPr>
          <p:txBody>
            <a:bodyPr tIns="72000" rtlCol="0" anchor="b">
              <a:normAutofit fontScale="92500" lnSpcReduction="10000"/>
            </a:bodyPr>
            <a:lstStyle/>
            <a:p>
              <a:pPr algn="ctr"/>
              <a:r>
                <a:rPr lang="en-US" altLang="zh-CN" dirty="0">
                  <a:solidFill>
                    <a:srgbClr val="FFFFFF"/>
                  </a:solidFill>
                  <a:latin typeface="Heiti SC Medium" pitchFamily="2" charset="-128"/>
                  <a:ea typeface="Heiti SC Medium" pitchFamily="2" charset="-128"/>
                  <a:sym typeface="Arial" panose="020B0604020202020204" pitchFamily="34" charset="0"/>
                </a:rPr>
                <a:t>F</a:t>
              </a:r>
              <a:endParaRPr lang="zh-CN" altLang="en-US" dirty="0">
                <a:solidFill>
                  <a:srgbClr val="FFFFFF"/>
                </a:solidFill>
                <a:latin typeface="Heiti SC Medium" pitchFamily="2" charset="-128"/>
                <a:ea typeface="Heiti SC Medium" pitchFamily="2" charset="-128"/>
                <a:sym typeface="Arial" panose="020B0604020202020204" pitchFamily="34" charset="0"/>
              </a:endParaRPr>
            </a:p>
          </p:txBody>
        </p:sp>
      </p:grpSp>
    </p:spTree>
    <p:extLst>
      <p:ext uri="{BB962C8B-B14F-4D97-AF65-F5344CB8AC3E}">
        <p14:creationId xmlns:p14="http://schemas.microsoft.com/office/powerpoint/2010/main" val="142979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73AE77C5-79B7-DC4E-8CE8-D5163516F827}"/>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咨询服务</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3" name="object 6">
            <a:extLst>
              <a:ext uri="{FF2B5EF4-FFF2-40B4-BE49-F238E27FC236}">
                <a16:creationId xmlns:a16="http://schemas.microsoft.com/office/drawing/2014/main" id="{631B20A3-AA46-3442-93B5-385A3C39593B}"/>
              </a:ext>
            </a:extLst>
          </p:cNvPr>
          <p:cNvSpPr txBox="1">
            <a:spLocks noGrp="1"/>
          </p:cNvSpPr>
          <p:nvPr/>
        </p:nvSpPr>
        <p:spPr>
          <a:xfrm>
            <a:off x="903668" y="1120624"/>
            <a:ext cx="2309952" cy="773930"/>
          </a:xfrm>
          <a:prstGeom prst="rect">
            <a:avLst/>
          </a:prstGeom>
        </p:spPr>
        <p:txBody>
          <a:bodyPr vert="horz" wrap="square" lIns="0" tIns="141605" rIns="0" bIns="0" rtlCol="0">
            <a:spAutoFit/>
          </a:bodyPr>
          <a:lstStyle>
            <a:lvl1pPr>
              <a:defRPr sz="2500" b="1" i="1">
                <a:solidFill>
                  <a:srgbClr val="585858"/>
                </a:solidFill>
                <a:latin typeface="微软雅黑" panose="020B0503020204020204" pitchFamily="34" charset="-122"/>
                <a:ea typeface="+mj-ea"/>
                <a:cs typeface="微软雅黑" panose="020B0503020204020204" pitchFamily="34" charset="-122"/>
              </a:defRPr>
            </a:lvl1pPr>
          </a:lstStyle>
          <a:p>
            <a:pPr marL="38100" algn="dist">
              <a:lnSpc>
                <a:spcPct val="100000"/>
              </a:lnSpc>
              <a:spcBef>
                <a:spcPts val="565"/>
              </a:spcBef>
            </a:pPr>
            <a:r>
              <a:rPr lang="zh-CN" altLang="en-US" sz="2000" i="0" spc="5" dirty="0">
                <a:solidFill>
                  <a:schemeClr val="tx1"/>
                </a:solidFill>
                <a:latin typeface="Heiti SC Medium" pitchFamily="2" charset="-128"/>
                <a:ea typeface="Heiti SC Medium" pitchFamily="2" charset="-128"/>
              </a:rPr>
              <a:t>标签体系咨询服务</a:t>
            </a:r>
          </a:p>
          <a:p>
            <a:pPr marL="38100" algn="dist">
              <a:lnSpc>
                <a:spcPct val="100000"/>
              </a:lnSpc>
              <a:spcBef>
                <a:spcPts val="565"/>
              </a:spcBef>
            </a:pPr>
            <a:r>
              <a:rPr lang="en-US" altLang="zh-CN" sz="1200" i="0" spc="5" dirty="0">
                <a:solidFill>
                  <a:srgbClr val="2069D2"/>
                </a:solidFill>
                <a:latin typeface="Heiti SC Medium" pitchFamily="2" charset="-128"/>
                <a:ea typeface="Heiti SC Medium" pitchFamily="2" charset="-128"/>
              </a:rPr>
              <a:t>—</a:t>
            </a:r>
            <a:r>
              <a:rPr lang="zh-CN" altLang="en-US" sz="1200" i="0" spc="-130" dirty="0">
                <a:solidFill>
                  <a:srgbClr val="2069D2"/>
                </a:solidFill>
                <a:latin typeface="Heiti SC Medium" pitchFamily="2" charset="-128"/>
                <a:ea typeface="Heiti SC Medium" pitchFamily="2" charset="-128"/>
              </a:rPr>
              <a:t> </a:t>
            </a:r>
            <a:r>
              <a:rPr lang="en-US" altLang="zh-CN" sz="1200" i="0" spc="5" dirty="0">
                <a:solidFill>
                  <a:srgbClr val="2069D2"/>
                </a:solidFill>
                <a:latin typeface="Heiti SC Medium" pitchFamily="2" charset="-128"/>
                <a:ea typeface="Heiti SC Medium" pitchFamily="2" charset="-128"/>
              </a:rPr>
              <a:t>—</a:t>
            </a:r>
            <a:r>
              <a:rPr lang="zh-CN" altLang="en-US" sz="1200" i="0" spc="-130" dirty="0">
                <a:solidFill>
                  <a:srgbClr val="2069D2"/>
                </a:solidFill>
                <a:latin typeface="Heiti SC Medium" pitchFamily="2" charset="-128"/>
                <a:ea typeface="Heiti SC Medium" pitchFamily="2" charset="-128"/>
              </a:rPr>
              <a:t> </a:t>
            </a:r>
            <a:r>
              <a:rPr lang="zh-CN" altLang="en-US" sz="1600" i="0" spc="300" dirty="0">
                <a:solidFill>
                  <a:srgbClr val="2069D2"/>
                </a:solidFill>
                <a:latin typeface="Heiti SC Medium" pitchFamily="2" charset="-128"/>
                <a:ea typeface="Heiti SC Medium" pitchFamily="2" charset="-128"/>
              </a:rPr>
              <a:t>案例示</a:t>
            </a:r>
            <a:r>
              <a:rPr lang="zh-CN" altLang="en-US" sz="1600" i="0" spc="5" dirty="0">
                <a:solidFill>
                  <a:srgbClr val="2069D2"/>
                </a:solidFill>
                <a:latin typeface="Heiti SC Medium" pitchFamily="2" charset="-128"/>
                <a:ea typeface="Heiti SC Medium" pitchFamily="2" charset="-128"/>
              </a:rPr>
              <a:t>意</a:t>
            </a:r>
            <a:endParaRPr lang="zh-CN" altLang="en-US" sz="1200" i="0" spc="5" dirty="0">
              <a:solidFill>
                <a:srgbClr val="2069D2"/>
              </a:solidFill>
              <a:latin typeface="Heiti SC Medium" pitchFamily="2" charset="-128"/>
              <a:ea typeface="Heiti SC Medium" pitchFamily="2" charset="-128"/>
            </a:endParaRPr>
          </a:p>
        </p:txBody>
      </p:sp>
      <p:sp>
        <p:nvSpPr>
          <p:cNvPr id="4" name="文本框 3">
            <a:extLst>
              <a:ext uri="{FF2B5EF4-FFF2-40B4-BE49-F238E27FC236}">
                <a16:creationId xmlns:a16="http://schemas.microsoft.com/office/drawing/2014/main" id="{697C2110-353C-7C4E-8681-EC1F715134B6}"/>
              </a:ext>
            </a:extLst>
          </p:cNvPr>
          <p:cNvSpPr txBox="1"/>
          <p:nvPr/>
        </p:nvSpPr>
        <p:spPr>
          <a:xfrm>
            <a:off x="3788410" y="1341509"/>
            <a:ext cx="6621780" cy="401200"/>
          </a:xfrm>
          <a:prstGeom prst="rect">
            <a:avLst/>
          </a:prstGeom>
          <a:noFill/>
        </p:spPr>
        <p:txBody>
          <a:bodyPr wrap="square" rtlCol="0" anchor="t">
            <a:spAutoFit/>
          </a:bodyPr>
          <a:lstStyle/>
          <a:p>
            <a:pPr algn="ctr">
              <a:lnSpc>
                <a:spcPct val="130000"/>
              </a:lnSpc>
            </a:pPr>
            <a:r>
              <a:rPr lang="zh-CN" altLang="en-US" dirty="0">
                <a:solidFill>
                  <a:srgbClr val="1A90FF"/>
                </a:solidFill>
                <a:latin typeface="Heiti SC Medium" pitchFamily="2" charset="-128"/>
                <a:ea typeface="Heiti SC Medium" pitchFamily="2" charset="-128"/>
              </a:rPr>
              <a:t>标签体系咨询服务；收集数据、分析现状、提出专业建议</a:t>
            </a:r>
          </a:p>
        </p:txBody>
      </p:sp>
      <p:pic>
        <p:nvPicPr>
          <p:cNvPr id="5" name="图片 4">
            <a:extLst>
              <a:ext uri="{FF2B5EF4-FFF2-40B4-BE49-F238E27FC236}">
                <a16:creationId xmlns:a16="http://schemas.microsoft.com/office/drawing/2014/main" id="{CD464FCA-3B90-B744-B6FF-8981E97EC346}"/>
              </a:ext>
            </a:extLst>
          </p:cNvPr>
          <p:cNvPicPr>
            <a:picLocks noChangeAspect="1"/>
          </p:cNvPicPr>
          <p:nvPr/>
        </p:nvPicPr>
        <p:blipFill>
          <a:blip r:embed="rId2"/>
          <a:stretch>
            <a:fillRect/>
          </a:stretch>
        </p:blipFill>
        <p:spPr>
          <a:xfrm>
            <a:off x="1924050" y="2570480"/>
            <a:ext cx="8343900" cy="2508250"/>
          </a:xfrm>
          <a:prstGeom prst="rect">
            <a:avLst/>
          </a:prstGeom>
        </p:spPr>
      </p:pic>
      <p:sp>
        <p:nvSpPr>
          <p:cNvPr id="6" name="文本框 5">
            <a:extLst>
              <a:ext uri="{FF2B5EF4-FFF2-40B4-BE49-F238E27FC236}">
                <a16:creationId xmlns:a16="http://schemas.microsoft.com/office/drawing/2014/main" id="{35124383-2224-C94C-AF59-FFBD4D0A5238}"/>
              </a:ext>
            </a:extLst>
          </p:cNvPr>
          <p:cNvSpPr txBox="1"/>
          <p:nvPr/>
        </p:nvSpPr>
        <p:spPr>
          <a:xfrm>
            <a:off x="2482533" y="5674360"/>
            <a:ext cx="7226935" cy="686983"/>
          </a:xfrm>
          <a:prstGeom prst="rect">
            <a:avLst/>
          </a:prstGeom>
          <a:noFill/>
        </p:spPr>
        <p:txBody>
          <a:bodyPr wrap="square" rtlCol="0" anchor="t">
            <a:spAutoFit/>
          </a:bodyPr>
          <a:lstStyle/>
          <a:p>
            <a:pPr algn="ctr">
              <a:lnSpc>
                <a:spcPct val="130000"/>
              </a:lnSpc>
            </a:pPr>
            <a:r>
              <a:rPr lang="zh-CN" altLang="en-US" sz="1600" b="1" dirty="0">
                <a:solidFill>
                  <a:schemeClr val="tx1">
                    <a:lumMod val="65000"/>
                    <a:lumOff val="35000"/>
                  </a:schemeClr>
                </a:solidFill>
                <a:latin typeface="Heiti SC Medium" pitchFamily="2" charset="-128"/>
                <a:ea typeface="Heiti SC Medium" pitchFamily="2" charset="-128"/>
                <a:sym typeface="+mn-ea"/>
              </a:rPr>
              <a:t>社群管理工具+运营数据分析相结合进行用户分层</a:t>
            </a:r>
            <a:endParaRPr lang="zh-CN" altLang="en-US" sz="1600" b="1" dirty="0">
              <a:solidFill>
                <a:schemeClr val="tx1">
                  <a:lumMod val="65000"/>
                  <a:lumOff val="35000"/>
                </a:schemeClr>
              </a:solidFill>
              <a:latin typeface="Heiti SC Medium" pitchFamily="2" charset="-128"/>
              <a:ea typeface="Heiti SC Medium" pitchFamily="2" charset="-128"/>
            </a:endParaRPr>
          </a:p>
          <a:p>
            <a:pPr algn="ctr">
              <a:lnSpc>
                <a:spcPct val="130000"/>
              </a:lnSpc>
            </a:pPr>
            <a:r>
              <a:rPr lang="zh-CN" altLang="en-US" sz="1600" b="1" dirty="0">
                <a:solidFill>
                  <a:schemeClr val="tx1">
                    <a:lumMod val="65000"/>
                    <a:lumOff val="35000"/>
                  </a:schemeClr>
                </a:solidFill>
                <a:latin typeface="Heiti SC Medium" pitchFamily="2" charset="-128"/>
                <a:ea typeface="Heiti SC Medium" pitchFamily="2" charset="-128"/>
                <a:sym typeface="+mn-ea"/>
              </a:rPr>
              <a:t>为精细化运营提供数据支撑</a:t>
            </a:r>
            <a:endParaRPr lang="zh-CN" altLang="en-US" sz="1600" dirty="0">
              <a:solidFill>
                <a:schemeClr val="tx1">
                  <a:lumMod val="65000"/>
                  <a:lumOff val="35000"/>
                </a:schemeClr>
              </a:solidFill>
              <a:latin typeface="Heiti SC Medium" pitchFamily="2" charset="-128"/>
              <a:ea typeface="Heiti SC Medium" pitchFamily="2" charset="-128"/>
            </a:endParaRPr>
          </a:p>
        </p:txBody>
      </p:sp>
    </p:spTree>
    <p:extLst>
      <p:ext uri="{BB962C8B-B14F-4D97-AF65-F5344CB8AC3E}">
        <p14:creationId xmlns:p14="http://schemas.microsoft.com/office/powerpoint/2010/main" val="3167582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B2F81FC-B5F1-5542-801D-D911D4BDB2C3}"/>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培训服务</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3" name="矩形 2">
            <a:extLst>
              <a:ext uri="{FF2B5EF4-FFF2-40B4-BE49-F238E27FC236}">
                <a16:creationId xmlns:a16="http://schemas.microsoft.com/office/drawing/2014/main" id="{58DACBF1-58DF-DE4C-BF20-7F8822763A4C}"/>
              </a:ext>
            </a:extLst>
          </p:cNvPr>
          <p:cNvSpPr/>
          <p:nvPr/>
        </p:nvSpPr>
        <p:spPr>
          <a:xfrm>
            <a:off x="1859280" y="1541195"/>
            <a:ext cx="8554720" cy="369332"/>
          </a:xfrm>
          <a:prstGeom prst="rect">
            <a:avLst/>
          </a:prstGeom>
        </p:spPr>
        <p:txBody>
          <a:bodyPr wrap="square">
            <a:spAutoFit/>
          </a:bodyPr>
          <a:lstStyle/>
          <a:p>
            <a:pPr algn="ctr"/>
            <a:r>
              <a:rPr lang="zh-CN" altLang="en-US" dirty="0">
                <a:latin typeface="Heiti SC Medium" pitchFamily="2" charset="-128"/>
                <a:ea typeface="Heiti SC Medium" pitchFamily="2" charset="-128"/>
                <a:sym typeface="+mn-ea"/>
              </a:rPr>
              <a:t>专属服务团队，助你快速上手，推动新店快速上线</a:t>
            </a:r>
            <a:endParaRPr lang="zh-CN" altLang="en-US" dirty="0">
              <a:latin typeface="Heiti SC Medium" pitchFamily="2" charset="-128"/>
              <a:ea typeface="Heiti SC Medium" pitchFamily="2" charset="-128"/>
            </a:endParaRPr>
          </a:p>
        </p:txBody>
      </p:sp>
      <p:sp>
        <p:nvSpPr>
          <p:cNvPr id="4" name="object 5">
            <a:extLst>
              <a:ext uri="{FF2B5EF4-FFF2-40B4-BE49-F238E27FC236}">
                <a16:creationId xmlns:a16="http://schemas.microsoft.com/office/drawing/2014/main" id="{86821BF4-295D-0548-968B-E68909187400}"/>
              </a:ext>
            </a:extLst>
          </p:cNvPr>
          <p:cNvSpPr txBox="1"/>
          <p:nvPr/>
        </p:nvSpPr>
        <p:spPr>
          <a:xfrm>
            <a:off x="1671574" y="2209927"/>
            <a:ext cx="1813306"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Lst>
            </a:pPr>
            <a:r>
              <a:rPr sz="1600" dirty="0">
                <a:solidFill>
                  <a:srgbClr val="5183F5"/>
                </a:solidFill>
                <a:latin typeface="Heiti SC Medium" pitchFamily="2" charset="-128"/>
                <a:ea typeface="Heiti SC Medium" pitchFamily="2" charset="-128"/>
                <a:cs typeface="方正兰亭粗黑简体" panose="02000000000000000000" charset="-122"/>
              </a:rPr>
              <a:t>极速认证指导</a:t>
            </a:r>
            <a:endParaRPr sz="1600" dirty="0">
              <a:latin typeface="Heiti SC Medium" pitchFamily="2" charset="-128"/>
              <a:ea typeface="Heiti SC Medium" pitchFamily="2" charset="-128"/>
              <a:cs typeface="方正兰亭粗黑简体" panose="02000000000000000000" charset="-122"/>
            </a:endParaRPr>
          </a:p>
        </p:txBody>
      </p:sp>
      <p:sp>
        <p:nvSpPr>
          <p:cNvPr id="5" name="object 7">
            <a:extLst>
              <a:ext uri="{FF2B5EF4-FFF2-40B4-BE49-F238E27FC236}">
                <a16:creationId xmlns:a16="http://schemas.microsoft.com/office/drawing/2014/main" id="{2E097436-C7B5-CD44-9B30-FF351A3DCC32}"/>
              </a:ext>
            </a:extLst>
          </p:cNvPr>
          <p:cNvSpPr txBox="1"/>
          <p:nvPr/>
        </p:nvSpPr>
        <p:spPr>
          <a:xfrm>
            <a:off x="3566033" y="2209927"/>
            <a:ext cx="4330191"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 pos="2084070" algn="l"/>
                <a:tab pos="2371090" algn="l"/>
              </a:tabLst>
            </a:pPr>
            <a:r>
              <a:rPr sz="1600" dirty="0" err="1">
                <a:solidFill>
                  <a:srgbClr val="5183F5"/>
                </a:solidFill>
                <a:latin typeface="Heiti SC Medium" pitchFamily="2" charset="-128"/>
                <a:ea typeface="Heiti SC Medium" pitchFamily="2" charset="-128"/>
                <a:cs typeface="方正兰亭粗黑简体" panose="02000000000000000000" charset="-122"/>
              </a:rPr>
              <a:t>后台功能高效设置</a:t>
            </a:r>
            <a:endParaRPr sz="1600" dirty="0">
              <a:latin typeface="Heiti SC Medium" pitchFamily="2" charset="-128"/>
              <a:ea typeface="Heiti SC Medium" pitchFamily="2" charset="-128"/>
              <a:cs typeface="方正兰亭粗黑简体" panose="02000000000000000000" charset="-122"/>
            </a:endParaRPr>
          </a:p>
        </p:txBody>
      </p:sp>
      <p:sp>
        <p:nvSpPr>
          <p:cNvPr id="6" name="object 8">
            <a:extLst>
              <a:ext uri="{FF2B5EF4-FFF2-40B4-BE49-F238E27FC236}">
                <a16:creationId xmlns:a16="http://schemas.microsoft.com/office/drawing/2014/main" id="{5455808C-D845-F045-BE27-1F15A2997A93}"/>
              </a:ext>
            </a:extLst>
          </p:cNvPr>
          <p:cNvSpPr txBox="1"/>
          <p:nvPr/>
        </p:nvSpPr>
        <p:spPr>
          <a:xfrm>
            <a:off x="8465185" y="2209927"/>
            <a:ext cx="2517775"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Lst>
            </a:pPr>
            <a:r>
              <a:rPr sz="1600" spc="-55" dirty="0">
                <a:solidFill>
                  <a:srgbClr val="5183F5"/>
                </a:solidFill>
                <a:latin typeface="Heiti SC Medium" pitchFamily="2" charset="-128"/>
                <a:ea typeface="Heiti SC Medium" pitchFamily="2" charset="-128"/>
                <a:cs typeface="方正兰亭粗黑简体" panose="02000000000000000000" charset="-122"/>
              </a:rPr>
              <a:t>VIP</a:t>
            </a:r>
            <a:r>
              <a:rPr sz="1600" dirty="0">
                <a:solidFill>
                  <a:srgbClr val="5183F5"/>
                </a:solidFill>
                <a:latin typeface="Heiti SC Medium" pitchFamily="2" charset="-128"/>
                <a:ea typeface="Heiti SC Medium" pitchFamily="2" charset="-128"/>
                <a:cs typeface="方正兰亭粗黑简体" panose="02000000000000000000" charset="-122"/>
              </a:rPr>
              <a:t>专属服</a:t>
            </a:r>
            <a:r>
              <a:rPr sz="1600" spc="-15" dirty="0">
                <a:solidFill>
                  <a:srgbClr val="5183F5"/>
                </a:solidFill>
                <a:latin typeface="Heiti SC Medium" pitchFamily="2" charset="-128"/>
                <a:ea typeface="Heiti SC Medium" pitchFamily="2" charset="-128"/>
                <a:cs typeface="方正兰亭粗黑简体" panose="02000000000000000000" charset="-122"/>
              </a:rPr>
              <a:t>务</a:t>
            </a:r>
            <a:r>
              <a:rPr sz="1600" dirty="0">
                <a:solidFill>
                  <a:srgbClr val="5183F5"/>
                </a:solidFill>
                <a:latin typeface="Heiti SC Medium" pitchFamily="2" charset="-128"/>
                <a:ea typeface="Heiti SC Medium" pitchFamily="2" charset="-128"/>
                <a:cs typeface="方正兰亭粗黑简体" panose="02000000000000000000" charset="-122"/>
              </a:rPr>
              <a:t>群贴</a:t>
            </a:r>
            <a:r>
              <a:rPr sz="1600" spc="-15" dirty="0">
                <a:solidFill>
                  <a:srgbClr val="5183F5"/>
                </a:solidFill>
                <a:latin typeface="Heiti SC Medium" pitchFamily="2" charset="-128"/>
                <a:ea typeface="Heiti SC Medium" pitchFamily="2" charset="-128"/>
                <a:cs typeface="方正兰亭粗黑简体" panose="02000000000000000000" charset="-122"/>
              </a:rPr>
              <a:t>身</a:t>
            </a:r>
            <a:r>
              <a:rPr sz="1600" dirty="0">
                <a:solidFill>
                  <a:srgbClr val="5183F5"/>
                </a:solidFill>
                <a:latin typeface="Heiti SC Medium" pitchFamily="2" charset="-128"/>
                <a:ea typeface="Heiti SC Medium" pitchFamily="2" charset="-128"/>
                <a:cs typeface="方正兰亭粗黑简体" panose="02000000000000000000" charset="-122"/>
              </a:rPr>
              <a:t>服务</a:t>
            </a:r>
            <a:endParaRPr sz="1600" dirty="0">
              <a:latin typeface="Heiti SC Medium" pitchFamily="2" charset="-128"/>
              <a:ea typeface="Heiti SC Medium" pitchFamily="2" charset="-128"/>
              <a:cs typeface="方正兰亭粗黑简体" panose="02000000000000000000" charset="-122"/>
            </a:endParaRPr>
          </a:p>
        </p:txBody>
      </p:sp>
      <p:sp>
        <p:nvSpPr>
          <p:cNvPr id="7" name="object 7">
            <a:extLst>
              <a:ext uri="{FF2B5EF4-FFF2-40B4-BE49-F238E27FC236}">
                <a16:creationId xmlns:a16="http://schemas.microsoft.com/office/drawing/2014/main" id="{FA782D3A-D76E-804A-8126-312069EF64D5}"/>
              </a:ext>
            </a:extLst>
          </p:cNvPr>
          <p:cNvSpPr txBox="1"/>
          <p:nvPr/>
        </p:nvSpPr>
        <p:spPr>
          <a:xfrm>
            <a:off x="5893688" y="2209927"/>
            <a:ext cx="2895727" cy="259686"/>
          </a:xfrm>
          <a:prstGeom prst="rect">
            <a:avLst/>
          </a:prstGeom>
        </p:spPr>
        <p:txBody>
          <a:bodyPr vert="horz" wrap="square" lIns="0" tIns="13335" rIns="0" bIns="0" rtlCol="0">
            <a:spAutoFit/>
          </a:bodyPr>
          <a:lstStyle/>
          <a:p>
            <a:pPr marL="299085" indent="-287020">
              <a:lnSpc>
                <a:spcPct val="100000"/>
              </a:lnSpc>
              <a:spcBef>
                <a:spcPts val="105"/>
              </a:spcBef>
              <a:buFont typeface="Wingdings" panose="05000000000000000000"/>
              <a:buChar char=""/>
              <a:tabLst>
                <a:tab pos="299085" algn="l"/>
                <a:tab pos="299720" algn="l"/>
                <a:tab pos="2084070" algn="l"/>
                <a:tab pos="2371090" algn="l"/>
              </a:tabLst>
            </a:pPr>
            <a:r>
              <a:rPr sz="1600" dirty="0" err="1">
                <a:solidFill>
                  <a:srgbClr val="5183F5"/>
                </a:solidFill>
                <a:latin typeface="Heiti SC Medium" pitchFamily="2" charset="-128"/>
                <a:ea typeface="Heiti SC Medium" pitchFamily="2" charset="-128"/>
                <a:cs typeface="方正兰亭粗黑简体" panose="02000000000000000000" charset="-122"/>
              </a:rPr>
              <a:t>辅助开通各大营销平台</a:t>
            </a:r>
            <a:endParaRPr sz="1600" dirty="0">
              <a:latin typeface="Heiti SC Medium" pitchFamily="2" charset="-128"/>
              <a:ea typeface="Heiti SC Medium" pitchFamily="2" charset="-128"/>
              <a:cs typeface="方正兰亭粗黑简体" panose="02000000000000000000" charset="-122"/>
            </a:endParaRPr>
          </a:p>
        </p:txBody>
      </p:sp>
      <p:grpSp>
        <p:nvGrpSpPr>
          <p:cNvPr id="8" name="组合 7">
            <a:extLst>
              <a:ext uri="{FF2B5EF4-FFF2-40B4-BE49-F238E27FC236}">
                <a16:creationId xmlns:a16="http://schemas.microsoft.com/office/drawing/2014/main" id="{B76E040B-73BA-7949-BE49-28A0B7671375}"/>
              </a:ext>
            </a:extLst>
          </p:cNvPr>
          <p:cNvGrpSpPr/>
          <p:nvPr/>
        </p:nvGrpSpPr>
        <p:grpSpPr>
          <a:xfrm>
            <a:off x="2009764" y="3505606"/>
            <a:ext cx="2149052" cy="1016008"/>
            <a:chOff x="1416981" y="3434486"/>
            <a:chExt cx="2149052" cy="1016008"/>
          </a:xfrm>
        </p:grpSpPr>
        <p:sp>
          <p:nvSpPr>
            <p:cNvPr id="9" name="矩形 8">
              <a:extLst>
                <a:ext uri="{FF2B5EF4-FFF2-40B4-BE49-F238E27FC236}">
                  <a16:creationId xmlns:a16="http://schemas.microsoft.com/office/drawing/2014/main" id="{E7054F53-18EE-AC4E-AF7A-416A6A1FCA85}"/>
                </a:ext>
              </a:extLst>
            </p:cNvPr>
            <p:cNvSpPr/>
            <p:nvPr>
              <p:custDataLst>
                <p:tags r:id="rId17"/>
              </p:custDataLst>
            </p:nvPr>
          </p:nvSpPr>
          <p:spPr>
            <a:xfrm rot="885390">
              <a:off x="1420420" y="3480271"/>
              <a:ext cx="773783" cy="921170"/>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10" name="矩形 9">
              <a:extLst>
                <a:ext uri="{FF2B5EF4-FFF2-40B4-BE49-F238E27FC236}">
                  <a16:creationId xmlns:a16="http://schemas.microsoft.com/office/drawing/2014/main" id="{0DFD6CB0-7ADB-964E-9D69-1DA30CF283CC}"/>
                </a:ext>
              </a:extLst>
            </p:cNvPr>
            <p:cNvSpPr/>
            <p:nvPr>
              <p:custDataLst>
                <p:tags r:id="rId18"/>
              </p:custDataLst>
            </p:nvPr>
          </p:nvSpPr>
          <p:spPr>
            <a:xfrm>
              <a:off x="1416981" y="3481905"/>
              <a:ext cx="773783" cy="921170"/>
            </a:xfrm>
            <a:prstGeom prst="rect">
              <a:avLst/>
            </a:prstGeom>
            <a:solidFill>
              <a:srgbClr val="018BE9">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11" name="文本框 10">
              <a:extLst>
                <a:ext uri="{FF2B5EF4-FFF2-40B4-BE49-F238E27FC236}">
                  <a16:creationId xmlns:a16="http://schemas.microsoft.com/office/drawing/2014/main" id="{EE21AA2D-A755-744D-8C28-F93CFE2F6F11}"/>
                </a:ext>
              </a:extLst>
            </p:cNvPr>
            <p:cNvSpPr txBox="1"/>
            <p:nvPr>
              <p:custDataLst>
                <p:tags r:id="rId19"/>
              </p:custDataLst>
            </p:nvPr>
          </p:nvSpPr>
          <p:spPr>
            <a:xfrm>
              <a:off x="1512884" y="3680064"/>
              <a:ext cx="585417" cy="523220"/>
            </a:xfrm>
            <a:prstGeom prst="rect">
              <a:avLst/>
            </a:prstGeom>
            <a:noFill/>
          </p:spPr>
          <p:txBody>
            <a:bodyPr wrap="none" rtlCol="0">
              <a:normAutofit/>
            </a:bodyPr>
            <a:lstStyle/>
            <a:p>
              <a:r>
                <a:rPr lang="en-US" altLang="zh-CN" sz="2800" b="1" dirty="0">
                  <a:solidFill>
                    <a:srgbClr val="FFFFFF"/>
                  </a:solidFill>
                </a:rPr>
                <a:t>01</a:t>
              </a:r>
              <a:endParaRPr lang="zh-CN" altLang="en-US" sz="2800" b="1" dirty="0">
                <a:solidFill>
                  <a:srgbClr val="FFFFFF"/>
                </a:solidFill>
              </a:endParaRPr>
            </a:p>
          </p:txBody>
        </p:sp>
        <p:sp>
          <p:nvSpPr>
            <p:cNvPr id="12" name="矩形 1">
              <a:extLst>
                <a:ext uri="{FF2B5EF4-FFF2-40B4-BE49-F238E27FC236}">
                  <a16:creationId xmlns:a16="http://schemas.microsoft.com/office/drawing/2014/main" id="{8F9D2400-37B7-7E41-AEA8-F22F2779A1AD}"/>
                </a:ext>
              </a:extLst>
            </p:cNvPr>
            <p:cNvSpPr>
              <a:spLocks noChangeArrowheads="1"/>
            </p:cNvSpPr>
            <p:nvPr>
              <p:custDataLst>
                <p:tags r:id="rId20"/>
              </p:custDataLst>
            </p:nvPr>
          </p:nvSpPr>
          <p:spPr bwMode="auto">
            <a:xfrm>
              <a:off x="2321917" y="3434486"/>
              <a:ext cx="1244116" cy="101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1600" spc="15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Arial" panose="020B0604020202020204" pitchFamily="34" charset="0"/>
                </a:rPr>
                <a:t>高管培训</a:t>
              </a:r>
            </a:p>
          </p:txBody>
        </p:sp>
      </p:grpSp>
      <p:grpSp>
        <p:nvGrpSpPr>
          <p:cNvPr id="13" name="组合 12">
            <a:extLst>
              <a:ext uri="{FF2B5EF4-FFF2-40B4-BE49-F238E27FC236}">
                <a16:creationId xmlns:a16="http://schemas.microsoft.com/office/drawing/2014/main" id="{B206492A-391F-AD41-8380-19DBB82233BF}"/>
              </a:ext>
            </a:extLst>
          </p:cNvPr>
          <p:cNvGrpSpPr/>
          <p:nvPr/>
        </p:nvGrpSpPr>
        <p:grpSpPr>
          <a:xfrm>
            <a:off x="8088738" y="3505606"/>
            <a:ext cx="2420573" cy="1016008"/>
            <a:chOff x="6073148" y="3497224"/>
            <a:chExt cx="2420573" cy="1016008"/>
          </a:xfrm>
        </p:grpSpPr>
        <p:sp>
          <p:nvSpPr>
            <p:cNvPr id="14" name="矩形 13">
              <a:extLst>
                <a:ext uri="{FF2B5EF4-FFF2-40B4-BE49-F238E27FC236}">
                  <a16:creationId xmlns:a16="http://schemas.microsoft.com/office/drawing/2014/main" id="{4D43E844-39F2-5A44-B31D-94AA32069729}"/>
                </a:ext>
              </a:extLst>
            </p:cNvPr>
            <p:cNvSpPr/>
            <p:nvPr>
              <p:custDataLst>
                <p:tags r:id="rId13"/>
              </p:custDataLst>
            </p:nvPr>
          </p:nvSpPr>
          <p:spPr>
            <a:xfrm rot="885390">
              <a:off x="6076587" y="3543009"/>
              <a:ext cx="773783" cy="921170"/>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15" name="矩形 14">
              <a:extLst>
                <a:ext uri="{FF2B5EF4-FFF2-40B4-BE49-F238E27FC236}">
                  <a16:creationId xmlns:a16="http://schemas.microsoft.com/office/drawing/2014/main" id="{BEEA1BC1-30DA-6149-9A71-06DD9C8353F0}"/>
                </a:ext>
              </a:extLst>
            </p:cNvPr>
            <p:cNvSpPr/>
            <p:nvPr>
              <p:custDataLst>
                <p:tags r:id="rId14"/>
              </p:custDataLst>
            </p:nvPr>
          </p:nvSpPr>
          <p:spPr>
            <a:xfrm>
              <a:off x="6073148" y="3544643"/>
              <a:ext cx="773783" cy="921170"/>
            </a:xfrm>
            <a:prstGeom prst="rect">
              <a:avLst/>
            </a:prstGeom>
            <a:solidFill>
              <a:srgbClr val="00B0F0">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16" name="文本框 15">
              <a:extLst>
                <a:ext uri="{FF2B5EF4-FFF2-40B4-BE49-F238E27FC236}">
                  <a16:creationId xmlns:a16="http://schemas.microsoft.com/office/drawing/2014/main" id="{9A774BAD-F024-DE4B-A4E1-0915E24736B9}"/>
                </a:ext>
              </a:extLst>
            </p:cNvPr>
            <p:cNvSpPr txBox="1"/>
            <p:nvPr>
              <p:custDataLst>
                <p:tags r:id="rId15"/>
              </p:custDataLst>
            </p:nvPr>
          </p:nvSpPr>
          <p:spPr>
            <a:xfrm>
              <a:off x="6169051" y="3742802"/>
              <a:ext cx="585417" cy="523220"/>
            </a:xfrm>
            <a:prstGeom prst="rect">
              <a:avLst/>
            </a:prstGeom>
            <a:noFill/>
          </p:spPr>
          <p:txBody>
            <a:bodyPr wrap="none" rtlCol="0">
              <a:normAutofit/>
            </a:bodyPr>
            <a:lstStyle/>
            <a:p>
              <a:r>
                <a:rPr lang="en-US" altLang="zh-CN" sz="2800" b="1" dirty="0">
                  <a:solidFill>
                    <a:srgbClr val="FFFFFF"/>
                  </a:solidFill>
                </a:rPr>
                <a:t>03</a:t>
              </a:r>
              <a:endParaRPr lang="zh-CN" altLang="en-US" sz="2800" b="1" dirty="0">
                <a:solidFill>
                  <a:srgbClr val="FFFFFF"/>
                </a:solidFill>
              </a:endParaRPr>
            </a:p>
          </p:txBody>
        </p:sp>
        <p:sp>
          <p:nvSpPr>
            <p:cNvPr id="17" name="矩形 1">
              <a:extLst>
                <a:ext uri="{FF2B5EF4-FFF2-40B4-BE49-F238E27FC236}">
                  <a16:creationId xmlns:a16="http://schemas.microsoft.com/office/drawing/2014/main" id="{E19F6AE5-A23E-3D46-98E3-5549CEFCBE51}"/>
                </a:ext>
              </a:extLst>
            </p:cNvPr>
            <p:cNvSpPr>
              <a:spLocks noChangeArrowheads="1"/>
            </p:cNvSpPr>
            <p:nvPr>
              <p:custDataLst>
                <p:tags r:id="rId16"/>
              </p:custDataLst>
            </p:nvPr>
          </p:nvSpPr>
          <p:spPr bwMode="auto">
            <a:xfrm>
              <a:off x="6978084" y="3497224"/>
              <a:ext cx="1515637" cy="101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1600" spc="15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Arial" panose="020B0604020202020204" pitchFamily="34" charset="0"/>
                </a:rPr>
                <a:t>店长培训</a:t>
              </a:r>
            </a:p>
          </p:txBody>
        </p:sp>
      </p:grpSp>
      <p:grpSp>
        <p:nvGrpSpPr>
          <p:cNvPr id="18" name="组合 17">
            <a:extLst>
              <a:ext uri="{FF2B5EF4-FFF2-40B4-BE49-F238E27FC236}">
                <a16:creationId xmlns:a16="http://schemas.microsoft.com/office/drawing/2014/main" id="{82BFAE9B-FA83-4649-BE83-B264674C705E}"/>
              </a:ext>
            </a:extLst>
          </p:cNvPr>
          <p:cNvGrpSpPr/>
          <p:nvPr/>
        </p:nvGrpSpPr>
        <p:grpSpPr>
          <a:xfrm>
            <a:off x="3152538" y="5184922"/>
            <a:ext cx="2163820" cy="1016008"/>
            <a:chOff x="5313940" y="5502844"/>
            <a:chExt cx="2163820" cy="1016008"/>
          </a:xfrm>
        </p:grpSpPr>
        <p:sp>
          <p:nvSpPr>
            <p:cNvPr id="19" name="矩形 18">
              <a:extLst>
                <a:ext uri="{FF2B5EF4-FFF2-40B4-BE49-F238E27FC236}">
                  <a16:creationId xmlns:a16="http://schemas.microsoft.com/office/drawing/2014/main" id="{2724268B-01DB-D64E-9D88-2C91F797F0A8}"/>
                </a:ext>
              </a:extLst>
            </p:cNvPr>
            <p:cNvSpPr/>
            <p:nvPr>
              <p:custDataLst>
                <p:tags r:id="rId9"/>
              </p:custDataLst>
            </p:nvPr>
          </p:nvSpPr>
          <p:spPr>
            <a:xfrm rot="885390">
              <a:off x="5317379" y="5548629"/>
              <a:ext cx="773783" cy="921170"/>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20" name="矩形 19">
              <a:extLst>
                <a:ext uri="{FF2B5EF4-FFF2-40B4-BE49-F238E27FC236}">
                  <a16:creationId xmlns:a16="http://schemas.microsoft.com/office/drawing/2014/main" id="{448DB7AF-7138-5F44-90E6-A6B0FBA47F70}"/>
                </a:ext>
              </a:extLst>
            </p:cNvPr>
            <p:cNvSpPr/>
            <p:nvPr>
              <p:custDataLst>
                <p:tags r:id="rId10"/>
              </p:custDataLst>
            </p:nvPr>
          </p:nvSpPr>
          <p:spPr>
            <a:xfrm>
              <a:off x="5313940" y="5550263"/>
              <a:ext cx="773783" cy="921170"/>
            </a:xfrm>
            <a:prstGeom prst="rect">
              <a:avLst/>
            </a:prstGeom>
            <a:solidFill>
              <a:srgbClr val="8DC03F">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21" name="文本框 20">
              <a:extLst>
                <a:ext uri="{FF2B5EF4-FFF2-40B4-BE49-F238E27FC236}">
                  <a16:creationId xmlns:a16="http://schemas.microsoft.com/office/drawing/2014/main" id="{CB4FCBA7-61C5-8B48-9B73-E4C4F97B1456}"/>
                </a:ext>
              </a:extLst>
            </p:cNvPr>
            <p:cNvSpPr txBox="1"/>
            <p:nvPr>
              <p:custDataLst>
                <p:tags r:id="rId11"/>
              </p:custDataLst>
            </p:nvPr>
          </p:nvSpPr>
          <p:spPr>
            <a:xfrm>
              <a:off x="5409843" y="5748422"/>
              <a:ext cx="585417" cy="523220"/>
            </a:xfrm>
            <a:prstGeom prst="rect">
              <a:avLst/>
            </a:prstGeom>
            <a:noFill/>
          </p:spPr>
          <p:txBody>
            <a:bodyPr wrap="none" rtlCol="0">
              <a:normAutofit/>
            </a:bodyPr>
            <a:lstStyle/>
            <a:p>
              <a:r>
                <a:rPr lang="en-US" altLang="zh-CN" sz="2800" b="1" dirty="0">
                  <a:solidFill>
                    <a:srgbClr val="FFFFFF"/>
                  </a:solidFill>
                </a:rPr>
                <a:t>04</a:t>
              </a:r>
              <a:endParaRPr lang="zh-CN" altLang="en-US" sz="2800" b="1" dirty="0">
                <a:solidFill>
                  <a:srgbClr val="FFFFFF"/>
                </a:solidFill>
              </a:endParaRPr>
            </a:p>
          </p:txBody>
        </p:sp>
        <p:sp>
          <p:nvSpPr>
            <p:cNvPr id="22" name="矩形 1">
              <a:extLst>
                <a:ext uri="{FF2B5EF4-FFF2-40B4-BE49-F238E27FC236}">
                  <a16:creationId xmlns:a16="http://schemas.microsoft.com/office/drawing/2014/main" id="{FD7C9482-4A17-B649-9536-1C4C48D9C024}"/>
                </a:ext>
              </a:extLst>
            </p:cNvPr>
            <p:cNvSpPr>
              <a:spLocks noChangeArrowheads="1"/>
            </p:cNvSpPr>
            <p:nvPr>
              <p:custDataLst>
                <p:tags r:id="rId12"/>
              </p:custDataLst>
            </p:nvPr>
          </p:nvSpPr>
          <p:spPr bwMode="auto">
            <a:xfrm>
              <a:off x="6218876" y="5502844"/>
              <a:ext cx="1258884" cy="101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1600" spc="15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Arial" panose="020B0604020202020204" pitchFamily="34" charset="0"/>
                </a:rPr>
                <a:t>员工培训</a:t>
              </a:r>
            </a:p>
          </p:txBody>
        </p:sp>
      </p:grpSp>
      <p:grpSp>
        <p:nvGrpSpPr>
          <p:cNvPr id="23" name="组合 22">
            <a:extLst>
              <a:ext uri="{FF2B5EF4-FFF2-40B4-BE49-F238E27FC236}">
                <a16:creationId xmlns:a16="http://schemas.microsoft.com/office/drawing/2014/main" id="{26F2DA03-C8B0-7A4F-B159-7C579ED23821}"/>
              </a:ext>
            </a:extLst>
          </p:cNvPr>
          <p:cNvGrpSpPr/>
          <p:nvPr/>
        </p:nvGrpSpPr>
        <p:grpSpPr>
          <a:xfrm>
            <a:off x="6573101" y="5184922"/>
            <a:ext cx="2631859" cy="1016008"/>
            <a:chOff x="6285669" y="4981722"/>
            <a:chExt cx="2631859" cy="1016008"/>
          </a:xfrm>
        </p:grpSpPr>
        <p:sp>
          <p:nvSpPr>
            <p:cNvPr id="24" name="矩形 23">
              <a:extLst>
                <a:ext uri="{FF2B5EF4-FFF2-40B4-BE49-F238E27FC236}">
                  <a16:creationId xmlns:a16="http://schemas.microsoft.com/office/drawing/2014/main" id="{84E6B279-79AE-9244-AF4A-1038A9EE211F}"/>
                </a:ext>
              </a:extLst>
            </p:cNvPr>
            <p:cNvSpPr/>
            <p:nvPr>
              <p:custDataLst>
                <p:tags r:id="rId5"/>
              </p:custDataLst>
            </p:nvPr>
          </p:nvSpPr>
          <p:spPr>
            <a:xfrm rot="885390">
              <a:off x="6289108" y="5027507"/>
              <a:ext cx="773783" cy="921170"/>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25" name="矩形 24">
              <a:extLst>
                <a:ext uri="{FF2B5EF4-FFF2-40B4-BE49-F238E27FC236}">
                  <a16:creationId xmlns:a16="http://schemas.microsoft.com/office/drawing/2014/main" id="{81188D62-4C66-DE4B-B03F-2BCB605C44B7}"/>
                </a:ext>
              </a:extLst>
            </p:cNvPr>
            <p:cNvSpPr/>
            <p:nvPr>
              <p:custDataLst>
                <p:tags r:id="rId6"/>
              </p:custDataLst>
            </p:nvPr>
          </p:nvSpPr>
          <p:spPr>
            <a:xfrm>
              <a:off x="6285669" y="5029141"/>
              <a:ext cx="773783" cy="921170"/>
            </a:xfrm>
            <a:prstGeom prst="rect">
              <a:avLst/>
            </a:prstGeom>
            <a:solidFill>
              <a:srgbClr val="96B23C">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26" name="文本框 25">
              <a:extLst>
                <a:ext uri="{FF2B5EF4-FFF2-40B4-BE49-F238E27FC236}">
                  <a16:creationId xmlns:a16="http://schemas.microsoft.com/office/drawing/2014/main" id="{BF7FAFA4-8B52-5549-B211-09581C651CE5}"/>
                </a:ext>
              </a:extLst>
            </p:cNvPr>
            <p:cNvSpPr txBox="1"/>
            <p:nvPr>
              <p:custDataLst>
                <p:tags r:id="rId7"/>
              </p:custDataLst>
            </p:nvPr>
          </p:nvSpPr>
          <p:spPr>
            <a:xfrm>
              <a:off x="6381572" y="5227300"/>
              <a:ext cx="585417" cy="523220"/>
            </a:xfrm>
            <a:prstGeom prst="rect">
              <a:avLst/>
            </a:prstGeom>
            <a:noFill/>
          </p:spPr>
          <p:txBody>
            <a:bodyPr wrap="none" rtlCol="0">
              <a:normAutofit/>
            </a:bodyPr>
            <a:lstStyle/>
            <a:p>
              <a:r>
                <a:rPr lang="en-US" altLang="zh-CN" sz="2800" b="1" dirty="0">
                  <a:solidFill>
                    <a:srgbClr val="FFFFFF"/>
                  </a:solidFill>
                </a:rPr>
                <a:t>05</a:t>
              </a:r>
              <a:endParaRPr lang="zh-CN" altLang="en-US" sz="2800" b="1" dirty="0">
                <a:solidFill>
                  <a:srgbClr val="FFFFFF"/>
                </a:solidFill>
              </a:endParaRPr>
            </a:p>
          </p:txBody>
        </p:sp>
        <p:sp>
          <p:nvSpPr>
            <p:cNvPr id="27" name="矩形 1">
              <a:extLst>
                <a:ext uri="{FF2B5EF4-FFF2-40B4-BE49-F238E27FC236}">
                  <a16:creationId xmlns:a16="http://schemas.microsoft.com/office/drawing/2014/main" id="{465EDEA6-3721-F949-99A1-0B10804D0E90}"/>
                </a:ext>
              </a:extLst>
            </p:cNvPr>
            <p:cNvSpPr>
              <a:spLocks noChangeArrowheads="1"/>
            </p:cNvSpPr>
            <p:nvPr>
              <p:custDataLst>
                <p:tags r:id="rId8"/>
              </p:custDataLst>
            </p:nvPr>
          </p:nvSpPr>
          <p:spPr bwMode="auto">
            <a:xfrm>
              <a:off x="7190605" y="4981722"/>
              <a:ext cx="1726923" cy="101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1600" spc="15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Arial" panose="020B0604020202020204" pitchFamily="34" charset="0"/>
                </a:rPr>
                <a:t>运营人员培训</a:t>
              </a:r>
            </a:p>
          </p:txBody>
        </p:sp>
      </p:grpSp>
      <p:grpSp>
        <p:nvGrpSpPr>
          <p:cNvPr id="28" name="组合 27">
            <a:extLst>
              <a:ext uri="{FF2B5EF4-FFF2-40B4-BE49-F238E27FC236}">
                <a16:creationId xmlns:a16="http://schemas.microsoft.com/office/drawing/2014/main" id="{43F3FD4B-6D04-8242-A153-5C5152276CE4}"/>
              </a:ext>
            </a:extLst>
          </p:cNvPr>
          <p:cNvGrpSpPr/>
          <p:nvPr/>
        </p:nvGrpSpPr>
        <p:grpSpPr>
          <a:xfrm>
            <a:off x="5159573" y="3505606"/>
            <a:ext cx="2163820" cy="1016008"/>
            <a:chOff x="5313940" y="4083450"/>
            <a:chExt cx="2163820" cy="1016008"/>
          </a:xfrm>
        </p:grpSpPr>
        <p:sp>
          <p:nvSpPr>
            <p:cNvPr id="29" name="矩形 28">
              <a:extLst>
                <a:ext uri="{FF2B5EF4-FFF2-40B4-BE49-F238E27FC236}">
                  <a16:creationId xmlns:a16="http://schemas.microsoft.com/office/drawing/2014/main" id="{3CF41FF5-D081-694D-B85E-6777823FB471}"/>
                </a:ext>
              </a:extLst>
            </p:cNvPr>
            <p:cNvSpPr/>
            <p:nvPr>
              <p:custDataLst>
                <p:tags r:id="rId1"/>
              </p:custDataLst>
            </p:nvPr>
          </p:nvSpPr>
          <p:spPr>
            <a:xfrm rot="885390">
              <a:off x="5317379" y="4129235"/>
              <a:ext cx="773783" cy="921170"/>
            </a:xfrm>
            <a:prstGeom prst="rect">
              <a:avLst/>
            </a:prstGeom>
            <a:noFill/>
            <a:ln w="19050">
              <a:solidFill>
                <a:srgbClr val="018BE9">
                  <a:lumMod val="20000"/>
                  <a:lumOff val="80000"/>
                </a:srgbClr>
              </a:solidFill>
            </a:ln>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a:solidFill>
                  <a:srgbClr val="FFFFFF"/>
                </a:solidFill>
              </a:endParaRPr>
            </a:p>
          </p:txBody>
        </p:sp>
        <p:sp>
          <p:nvSpPr>
            <p:cNvPr id="30" name="矩形 29">
              <a:extLst>
                <a:ext uri="{FF2B5EF4-FFF2-40B4-BE49-F238E27FC236}">
                  <a16:creationId xmlns:a16="http://schemas.microsoft.com/office/drawing/2014/main" id="{10BE8BEF-70D3-054C-8474-AB529153C0AB}"/>
                </a:ext>
              </a:extLst>
            </p:cNvPr>
            <p:cNvSpPr/>
            <p:nvPr>
              <p:custDataLst>
                <p:tags r:id="rId2"/>
              </p:custDataLst>
            </p:nvPr>
          </p:nvSpPr>
          <p:spPr>
            <a:xfrm>
              <a:off x="5313940" y="4130869"/>
              <a:ext cx="773783" cy="921170"/>
            </a:xfrm>
            <a:prstGeom prst="rect">
              <a:avLst/>
            </a:prstGeom>
            <a:solidFill>
              <a:srgbClr val="25BADB">
                <a:lumMod val="60000"/>
                <a:lumOff val="40000"/>
              </a:srgbClr>
            </a:solidFill>
          </p:spPr>
          <p:txBody>
            <a:bodyPr rot="0" spcFirstLastPara="0" vertOverflow="overflow" horzOverflow="overflow" vert="horz" wrap="square" lIns="0" tIns="0" rIns="0" bIns="0" numCol="1" spcCol="0" rtlCol="0" fromWordArt="0" anchor="ctr" anchorCtr="0" forceAA="0" compatLnSpc="1">
              <a:noAutofit/>
            </a:bodyPr>
            <a:lstStyle/>
            <a:p>
              <a:pPr algn="ctr">
                <a:lnSpc>
                  <a:spcPct val="130000"/>
                </a:lnSpc>
              </a:pPr>
              <a:endParaRPr lang="en-US" altLang="zh-CN" dirty="0">
                <a:solidFill>
                  <a:srgbClr val="FFFFFF"/>
                </a:solidFill>
                <a:latin typeface="Arial" panose="020B0604020202020204" pitchFamily="34" charset="0"/>
                <a:ea typeface="微软雅黑" panose="020B0503020204020204" pitchFamily="34" charset="-122"/>
                <a:cs typeface="+mn-ea"/>
              </a:endParaRPr>
            </a:p>
          </p:txBody>
        </p:sp>
        <p:sp>
          <p:nvSpPr>
            <p:cNvPr id="31" name="文本框 30">
              <a:extLst>
                <a:ext uri="{FF2B5EF4-FFF2-40B4-BE49-F238E27FC236}">
                  <a16:creationId xmlns:a16="http://schemas.microsoft.com/office/drawing/2014/main" id="{E661C1B2-49AA-864A-9941-F4CB29CD78A4}"/>
                </a:ext>
              </a:extLst>
            </p:cNvPr>
            <p:cNvSpPr txBox="1"/>
            <p:nvPr>
              <p:custDataLst>
                <p:tags r:id="rId3"/>
              </p:custDataLst>
            </p:nvPr>
          </p:nvSpPr>
          <p:spPr>
            <a:xfrm>
              <a:off x="5409843" y="4329028"/>
              <a:ext cx="585417" cy="523220"/>
            </a:xfrm>
            <a:prstGeom prst="rect">
              <a:avLst/>
            </a:prstGeom>
            <a:noFill/>
          </p:spPr>
          <p:txBody>
            <a:bodyPr wrap="none" rtlCol="0">
              <a:normAutofit/>
            </a:bodyPr>
            <a:lstStyle/>
            <a:p>
              <a:r>
                <a:rPr lang="en-US" altLang="zh-CN" sz="2800" b="1" dirty="0">
                  <a:solidFill>
                    <a:srgbClr val="FFFFFF"/>
                  </a:solidFill>
                </a:rPr>
                <a:t>02</a:t>
              </a:r>
              <a:endParaRPr lang="zh-CN" altLang="en-US" sz="2800" b="1" dirty="0">
                <a:solidFill>
                  <a:srgbClr val="FFFFFF"/>
                </a:solidFill>
              </a:endParaRPr>
            </a:p>
          </p:txBody>
        </p:sp>
        <p:sp>
          <p:nvSpPr>
            <p:cNvPr id="32" name="矩形 1">
              <a:extLst>
                <a:ext uri="{FF2B5EF4-FFF2-40B4-BE49-F238E27FC236}">
                  <a16:creationId xmlns:a16="http://schemas.microsoft.com/office/drawing/2014/main" id="{5BAFEC6A-23B9-0A4D-A343-0D0E15887B18}"/>
                </a:ext>
              </a:extLst>
            </p:cNvPr>
            <p:cNvSpPr>
              <a:spLocks noChangeArrowheads="1"/>
            </p:cNvSpPr>
            <p:nvPr>
              <p:custDataLst>
                <p:tags r:id="rId4"/>
              </p:custDataLst>
            </p:nvPr>
          </p:nvSpPr>
          <p:spPr bwMode="auto">
            <a:xfrm>
              <a:off x="6218876" y="4083450"/>
              <a:ext cx="1258884" cy="101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normAutofit/>
            </a:bodyPr>
            <a:lstStyle/>
            <a:p>
              <a:pPr>
                <a:lnSpc>
                  <a:spcPct val="120000"/>
                </a:lnSpc>
                <a:spcBef>
                  <a:spcPts val="0"/>
                </a:spcBef>
                <a:spcAft>
                  <a:spcPts val="0"/>
                </a:spcAft>
              </a:pPr>
              <a:r>
                <a:rPr lang="zh-CN" altLang="en-US" sz="1600" spc="15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Arial" panose="020B0604020202020204" pitchFamily="34" charset="0"/>
                </a:rPr>
                <a:t>督导培训</a:t>
              </a:r>
            </a:p>
          </p:txBody>
        </p:sp>
      </p:grpSp>
    </p:spTree>
    <p:extLst>
      <p:ext uri="{BB962C8B-B14F-4D97-AF65-F5344CB8AC3E}">
        <p14:creationId xmlns:p14="http://schemas.microsoft.com/office/powerpoint/2010/main" val="1664391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2537F7-E320-1E46-A871-6B28E23151E0}"/>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培训服务</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3" name="object 6">
            <a:extLst>
              <a:ext uri="{FF2B5EF4-FFF2-40B4-BE49-F238E27FC236}">
                <a16:creationId xmlns:a16="http://schemas.microsoft.com/office/drawing/2014/main" id="{3BDEE7C5-F537-064C-9006-0E0C73A523C0}"/>
              </a:ext>
            </a:extLst>
          </p:cNvPr>
          <p:cNvSpPr txBox="1">
            <a:spLocks noGrp="1"/>
          </p:cNvSpPr>
          <p:nvPr/>
        </p:nvSpPr>
        <p:spPr>
          <a:xfrm>
            <a:off x="903668" y="1120624"/>
            <a:ext cx="2103692" cy="835485"/>
          </a:xfrm>
          <a:prstGeom prst="rect">
            <a:avLst/>
          </a:prstGeom>
        </p:spPr>
        <p:txBody>
          <a:bodyPr vert="horz" wrap="square" lIns="0" tIns="141605" rIns="0" bIns="0" rtlCol="0">
            <a:spAutoFit/>
          </a:bodyPr>
          <a:lstStyle>
            <a:lvl1pPr>
              <a:defRPr sz="2500" b="1" i="1">
                <a:solidFill>
                  <a:srgbClr val="585858"/>
                </a:solidFill>
                <a:latin typeface="微软雅黑" panose="020B0503020204020204" pitchFamily="34" charset="-122"/>
                <a:ea typeface="+mj-ea"/>
                <a:cs typeface="微软雅黑" panose="020B0503020204020204" pitchFamily="34" charset="-122"/>
              </a:defRPr>
            </a:lvl1pPr>
          </a:lstStyle>
          <a:p>
            <a:pPr marL="38100" algn="dist">
              <a:lnSpc>
                <a:spcPct val="100000"/>
              </a:lnSpc>
              <a:spcBef>
                <a:spcPts val="565"/>
              </a:spcBef>
            </a:pPr>
            <a:r>
              <a:rPr lang="zh-CN" altLang="en-US" sz="2000" i="0" spc="5" dirty="0">
                <a:solidFill>
                  <a:schemeClr val="tx1"/>
                </a:solidFill>
                <a:latin typeface="Heiti SC Medium" pitchFamily="2" charset="-128"/>
                <a:ea typeface="Heiti SC Medium" pitchFamily="2" charset="-128"/>
              </a:rPr>
              <a:t>员工培训服务</a:t>
            </a:r>
          </a:p>
          <a:p>
            <a:pPr marL="38100" algn="dist">
              <a:lnSpc>
                <a:spcPct val="100000"/>
              </a:lnSpc>
              <a:spcBef>
                <a:spcPts val="565"/>
              </a:spcBef>
            </a:pPr>
            <a:r>
              <a:rPr lang="en-US" altLang="zh-CN" sz="2000" i="0" spc="5" dirty="0">
                <a:solidFill>
                  <a:srgbClr val="2069D2"/>
                </a:solidFill>
              </a:rPr>
              <a:t>—</a:t>
            </a:r>
            <a:r>
              <a:rPr lang="zh-CN" altLang="en-US" sz="2000" i="0" spc="-130" dirty="0">
                <a:solidFill>
                  <a:srgbClr val="2069D2"/>
                </a:solidFill>
              </a:rPr>
              <a:t> </a:t>
            </a:r>
            <a:r>
              <a:rPr lang="en-US" altLang="zh-CN" sz="2000" i="0" spc="5" dirty="0">
                <a:solidFill>
                  <a:srgbClr val="2069D2"/>
                </a:solidFill>
              </a:rPr>
              <a:t>—</a:t>
            </a:r>
            <a:r>
              <a:rPr lang="zh-CN" altLang="en-US" sz="2000" i="0" spc="-130" dirty="0">
                <a:solidFill>
                  <a:srgbClr val="2069D2"/>
                </a:solidFill>
              </a:rPr>
              <a:t> </a:t>
            </a:r>
            <a:r>
              <a:rPr lang="zh-CN" altLang="en-US" sz="1600" i="0" spc="300" dirty="0">
                <a:solidFill>
                  <a:srgbClr val="2069D2"/>
                </a:solidFill>
                <a:latin typeface="Heiti SC Medium" pitchFamily="2" charset="-128"/>
                <a:ea typeface="Heiti SC Medium" pitchFamily="2" charset="-128"/>
              </a:rPr>
              <a:t>案例示</a:t>
            </a:r>
            <a:r>
              <a:rPr lang="zh-CN" altLang="en-US" sz="1600" i="0" spc="5" dirty="0">
                <a:solidFill>
                  <a:srgbClr val="2069D2"/>
                </a:solidFill>
                <a:latin typeface="Heiti SC Medium" pitchFamily="2" charset="-128"/>
                <a:ea typeface="Heiti SC Medium" pitchFamily="2" charset="-128"/>
              </a:rPr>
              <a:t>意</a:t>
            </a:r>
            <a:endParaRPr lang="zh-CN" altLang="en-US" sz="2000" i="0" spc="5" dirty="0">
              <a:solidFill>
                <a:srgbClr val="2069D2"/>
              </a:solidFill>
              <a:latin typeface="Heiti SC Medium" pitchFamily="2" charset="-128"/>
              <a:ea typeface="Heiti SC Medium" pitchFamily="2" charset="-128"/>
            </a:endParaRPr>
          </a:p>
        </p:txBody>
      </p:sp>
      <p:sp>
        <p:nvSpPr>
          <p:cNvPr id="4" name="空心弧 3">
            <a:extLst>
              <a:ext uri="{FF2B5EF4-FFF2-40B4-BE49-F238E27FC236}">
                <a16:creationId xmlns:a16="http://schemas.microsoft.com/office/drawing/2014/main" id="{78856C4D-FEA7-AB44-9863-8CEA68A5F385}"/>
              </a:ext>
            </a:extLst>
          </p:cNvPr>
          <p:cNvSpPr/>
          <p:nvPr>
            <p:custDataLst>
              <p:tags r:id="rId1"/>
            </p:custDataLst>
          </p:nvPr>
        </p:nvSpPr>
        <p:spPr>
          <a:xfrm rot="9000000">
            <a:off x="1258520" y="2569116"/>
            <a:ext cx="3349535" cy="3349535"/>
          </a:xfrm>
          <a:prstGeom prst="blockArc">
            <a:avLst>
              <a:gd name="adj1" fmla="val 18226258"/>
              <a:gd name="adj2" fmla="val 21461861"/>
              <a:gd name="adj3" fmla="val 20592"/>
            </a:avLst>
          </a:prstGeom>
          <a:solidFill>
            <a:srgbClr val="FFFFFF">
              <a:lumMod val="85000"/>
            </a:srgbClr>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空心弧 4">
            <a:extLst>
              <a:ext uri="{FF2B5EF4-FFF2-40B4-BE49-F238E27FC236}">
                <a16:creationId xmlns:a16="http://schemas.microsoft.com/office/drawing/2014/main" id="{B1DBB371-7544-5A41-8499-B1B569956720}"/>
              </a:ext>
            </a:extLst>
          </p:cNvPr>
          <p:cNvSpPr/>
          <p:nvPr>
            <p:custDataLst>
              <p:tags r:id="rId2"/>
            </p:custDataLst>
          </p:nvPr>
        </p:nvSpPr>
        <p:spPr>
          <a:xfrm rot="12600000">
            <a:off x="1258520" y="2569116"/>
            <a:ext cx="3349535" cy="3349535"/>
          </a:xfrm>
          <a:prstGeom prst="blockArc">
            <a:avLst>
              <a:gd name="adj1" fmla="val 18226258"/>
              <a:gd name="adj2" fmla="val 21461861"/>
              <a:gd name="adj3" fmla="val 20592"/>
            </a:avLst>
          </a:prstGeom>
          <a:solidFill>
            <a:srgbClr val="FFFFFF">
              <a:lumMod val="85000"/>
            </a:srgbClr>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空心弧 5">
            <a:extLst>
              <a:ext uri="{FF2B5EF4-FFF2-40B4-BE49-F238E27FC236}">
                <a16:creationId xmlns:a16="http://schemas.microsoft.com/office/drawing/2014/main" id="{8EE0C07C-53A6-1147-B95D-5284805C2CA6}"/>
              </a:ext>
            </a:extLst>
          </p:cNvPr>
          <p:cNvSpPr/>
          <p:nvPr>
            <p:custDataLst>
              <p:tags r:id="rId3"/>
            </p:custDataLst>
          </p:nvPr>
        </p:nvSpPr>
        <p:spPr>
          <a:xfrm rot="1800000">
            <a:off x="1258520" y="2569116"/>
            <a:ext cx="3349535" cy="3349535"/>
          </a:xfrm>
          <a:prstGeom prst="blockArc">
            <a:avLst>
              <a:gd name="adj1" fmla="val 18226258"/>
              <a:gd name="adj2" fmla="val 21461861"/>
              <a:gd name="adj3" fmla="val 20592"/>
            </a:avLst>
          </a:prstGeom>
          <a:solidFill>
            <a:srgbClr val="009ECA"/>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7" name="空心弧 6">
            <a:extLst>
              <a:ext uri="{FF2B5EF4-FFF2-40B4-BE49-F238E27FC236}">
                <a16:creationId xmlns:a16="http://schemas.microsoft.com/office/drawing/2014/main" id="{25584787-CFBF-6747-9715-67E7A1BFCFA8}"/>
              </a:ext>
            </a:extLst>
          </p:cNvPr>
          <p:cNvSpPr/>
          <p:nvPr>
            <p:custDataLst>
              <p:tags r:id="rId4"/>
            </p:custDataLst>
          </p:nvPr>
        </p:nvSpPr>
        <p:spPr>
          <a:xfrm rot="19800000">
            <a:off x="1258520" y="2569116"/>
            <a:ext cx="3349535" cy="3349535"/>
          </a:xfrm>
          <a:prstGeom prst="blockArc">
            <a:avLst>
              <a:gd name="adj1" fmla="val 18226258"/>
              <a:gd name="adj2" fmla="val 21461861"/>
              <a:gd name="adj3" fmla="val 20592"/>
            </a:avLst>
          </a:prstGeom>
          <a:solidFill>
            <a:srgbClr val="0088D5"/>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矩形: 圆角 132">
            <a:extLst>
              <a:ext uri="{FF2B5EF4-FFF2-40B4-BE49-F238E27FC236}">
                <a16:creationId xmlns:a16="http://schemas.microsoft.com/office/drawing/2014/main" id="{74D8415C-6ED0-3545-ACD3-474961500750}"/>
              </a:ext>
            </a:extLst>
          </p:cNvPr>
          <p:cNvSpPr/>
          <p:nvPr>
            <p:custDataLst>
              <p:tags r:id="rId5"/>
            </p:custDataLst>
          </p:nvPr>
        </p:nvSpPr>
        <p:spPr>
          <a:xfrm>
            <a:off x="5015025" y="3182538"/>
            <a:ext cx="2893467" cy="1093014"/>
          </a:xfrm>
          <a:prstGeom prst="roundRect">
            <a:avLst>
              <a:gd name="adj" fmla="val 3638"/>
            </a:avLst>
          </a:prstGeom>
          <a:noFill/>
          <a:ln w="12700" cap="flat" cmpd="sng" algn="ctr">
            <a:solidFill>
              <a:srgbClr val="1D6DC2"/>
            </a:solid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矩形: 圆角 133">
            <a:extLst>
              <a:ext uri="{FF2B5EF4-FFF2-40B4-BE49-F238E27FC236}">
                <a16:creationId xmlns:a16="http://schemas.microsoft.com/office/drawing/2014/main" id="{D2361356-332D-7048-BDE4-CE46CE3CF81C}"/>
              </a:ext>
            </a:extLst>
          </p:cNvPr>
          <p:cNvSpPr/>
          <p:nvPr>
            <p:custDataLst>
              <p:tags r:id="rId6"/>
            </p:custDataLst>
          </p:nvPr>
        </p:nvSpPr>
        <p:spPr>
          <a:xfrm>
            <a:off x="5169247" y="2963974"/>
            <a:ext cx="2585025" cy="426281"/>
          </a:xfrm>
          <a:prstGeom prst="roundRect">
            <a:avLst>
              <a:gd name="adj" fmla="val 50000"/>
            </a:avLst>
          </a:prstGeom>
          <a:solidFill>
            <a:srgbClr val="3AD8B4"/>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C25C86D2-02A3-E346-AB94-F0C8EDC1DCD8}"/>
              </a:ext>
            </a:extLst>
          </p:cNvPr>
          <p:cNvSpPr txBox="1"/>
          <p:nvPr>
            <p:custDataLst>
              <p:tags r:id="rId7"/>
            </p:custDataLst>
          </p:nvPr>
        </p:nvSpPr>
        <p:spPr>
          <a:xfrm>
            <a:off x="5638067" y="2966022"/>
            <a:ext cx="1647385" cy="422186"/>
          </a:xfrm>
          <a:prstGeom prst="rect">
            <a:avLst/>
          </a:prstGeom>
          <a:noFill/>
        </p:spPr>
        <p:txBody>
          <a:bodyPr wrap="square" lIns="91440" tIns="45720" rIns="91440" bIns="45720" rtlCol="0" anchor="ctr">
            <a:normAutofit/>
          </a:bodyPr>
          <a:lstStyle/>
          <a:p>
            <a:pPr algn="ctr">
              <a:lnSpc>
                <a:spcPct val="120000"/>
              </a:lnSpc>
            </a:pPr>
            <a:r>
              <a:rPr lang="zh-CN" altLang="en-US" b="1" spc="300" dirty="0">
                <a:solidFill>
                  <a:srgbClr val="FFFFFF"/>
                </a:solidFill>
                <a:latin typeface="Heiti SC Medium" pitchFamily="2" charset="-128"/>
                <a:ea typeface="Heiti SC Medium" pitchFamily="2" charset="-128"/>
                <a:sym typeface="Arial" panose="020B0604020202020204" pitchFamily="34" charset="0"/>
              </a:rPr>
              <a:t>软件培训</a:t>
            </a:r>
          </a:p>
        </p:txBody>
      </p:sp>
      <p:sp>
        <p:nvSpPr>
          <p:cNvPr id="11" name="文本框 10">
            <a:extLst>
              <a:ext uri="{FF2B5EF4-FFF2-40B4-BE49-F238E27FC236}">
                <a16:creationId xmlns:a16="http://schemas.microsoft.com/office/drawing/2014/main" id="{372A09A5-E74C-1F44-B7D3-52923FD6EE65}"/>
              </a:ext>
            </a:extLst>
          </p:cNvPr>
          <p:cNvSpPr txBox="1"/>
          <p:nvPr>
            <p:custDataLst>
              <p:tags r:id="rId8"/>
            </p:custDataLst>
          </p:nvPr>
        </p:nvSpPr>
        <p:spPr>
          <a:xfrm>
            <a:off x="5169247" y="3464411"/>
            <a:ext cx="2893466" cy="885297"/>
          </a:xfrm>
          <a:prstGeom prst="rect">
            <a:avLst/>
          </a:prstGeom>
          <a:noFill/>
        </p:spPr>
        <p:txBody>
          <a:bodyPr wrap="square" lIns="91440" tIns="45720" rIns="91440" bIns="45720" rtlCol="0">
            <a:no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sym typeface="Arial" panose="020B0604020202020204" pitchFamily="34" charset="0"/>
              </a:rPr>
              <a:t>前端、后端、移动端培训；</a:t>
            </a:r>
          </a:p>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sym typeface="Arial" panose="020B0604020202020204" pitchFamily="34" charset="0"/>
              </a:rPr>
              <a:t>收银、新建、会员操作培训；</a:t>
            </a:r>
          </a:p>
        </p:txBody>
      </p:sp>
      <p:sp>
        <p:nvSpPr>
          <p:cNvPr id="12" name="矩形: 圆角 140">
            <a:extLst>
              <a:ext uri="{FF2B5EF4-FFF2-40B4-BE49-F238E27FC236}">
                <a16:creationId xmlns:a16="http://schemas.microsoft.com/office/drawing/2014/main" id="{1C04D533-BF10-954C-8E6D-936C53FAE4B8}"/>
              </a:ext>
            </a:extLst>
          </p:cNvPr>
          <p:cNvSpPr/>
          <p:nvPr>
            <p:custDataLst>
              <p:tags r:id="rId9"/>
            </p:custDataLst>
          </p:nvPr>
        </p:nvSpPr>
        <p:spPr>
          <a:xfrm>
            <a:off x="8142903" y="3182538"/>
            <a:ext cx="2893467" cy="1093014"/>
          </a:xfrm>
          <a:prstGeom prst="roundRect">
            <a:avLst>
              <a:gd name="adj" fmla="val 3638"/>
            </a:avLst>
          </a:prstGeom>
          <a:noFill/>
          <a:ln w="12700" cap="flat" cmpd="sng" algn="ctr">
            <a:solidFill>
              <a:srgbClr val="1D6DC2"/>
            </a:solid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圆角 141">
            <a:extLst>
              <a:ext uri="{FF2B5EF4-FFF2-40B4-BE49-F238E27FC236}">
                <a16:creationId xmlns:a16="http://schemas.microsoft.com/office/drawing/2014/main" id="{25C5C8B8-7D08-4242-AE47-B566E59F4E98}"/>
              </a:ext>
            </a:extLst>
          </p:cNvPr>
          <p:cNvSpPr/>
          <p:nvPr>
            <p:custDataLst>
              <p:tags r:id="rId10"/>
            </p:custDataLst>
          </p:nvPr>
        </p:nvSpPr>
        <p:spPr>
          <a:xfrm>
            <a:off x="8297124" y="2963974"/>
            <a:ext cx="2585025" cy="426281"/>
          </a:xfrm>
          <a:prstGeom prst="roundRect">
            <a:avLst>
              <a:gd name="adj" fmla="val 50000"/>
            </a:avLst>
          </a:prstGeom>
          <a:solidFill>
            <a:srgbClr val="1A90FF"/>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1C8285D2-A401-1749-80DD-D809CFABFF8C}"/>
              </a:ext>
            </a:extLst>
          </p:cNvPr>
          <p:cNvSpPr txBox="1"/>
          <p:nvPr>
            <p:custDataLst>
              <p:tags r:id="rId11"/>
            </p:custDataLst>
          </p:nvPr>
        </p:nvSpPr>
        <p:spPr>
          <a:xfrm>
            <a:off x="8765944" y="2966022"/>
            <a:ext cx="1647385" cy="422186"/>
          </a:xfrm>
          <a:prstGeom prst="rect">
            <a:avLst/>
          </a:prstGeom>
          <a:noFill/>
        </p:spPr>
        <p:txBody>
          <a:bodyPr wrap="square" lIns="91440" tIns="45720" rIns="91440" bIns="45720" rtlCol="0" anchor="ctr">
            <a:normAutofit/>
          </a:bodyPr>
          <a:lstStyle/>
          <a:p>
            <a:pPr algn="ctr">
              <a:lnSpc>
                <a:spcPct val="120000"/>
              </a:lnSpc>
            </a:pPr>
            <a:r>
              <a:rPr lang="zh-CN" altLang="en-US" b="1" spc="300" dirty="0">
                <a:solidFill>
                  <a:srgbClr val="FFFFFF"/>
                </a:solidFill>
                <a:latin typeface="Heiti SC Medium" charset="0"/>
                <a:ea typeface="Heiti SC Medium" charset="0"/>
                <a:sym typeface="Arial" panose="020B0604020202020204" pitchFamily="34" charset="0"/>
              </a:rPr>
              <a:t>汇邻商</a:t>
            </a:r>
            <a:r>
              <a:rPr lang="zh-CN" altLang="en-US" b="1" spc="300" dirty="0">
                <a:solidFill>
                  <a:srgbClr val="FFFFFF"/>
                </a:solidFill>
                <a:latin typeface="Heiti SC Medium" pitchFamily="2" charset="-128"/>
                <a:ea typeface="Heiti SC Medium" pitchFamily="2" charset="-128"/>
                <a:sym typeface="Arial" panose="020B0604020202020204" pitchFamily="34" charset="0"/>
              </a:rPr>
              <a:t>学院</a:t>
            </a:r>
          </a:p>
        </p:txBody>
      </p:sp>
      <p:sp>
        <p:nvSpPr>
          <p:cNvPr id="15" name="文本框 14">
            <a:extLst>
              <a:ext uri="{FF2B5EF4-FFF2-40B4-BE49-F238E27FC236}">
                <a16:creationId xmlns:a16="http://schemas.microsoft.com/office/drawing/2014/main" id="{1D61C400-3139-434E-B179-31FD56494D0B}"/>
              </a:ext>
            </a:extLst>
          </p:cNvPr>
          <p:cNvSpPr txBox="1"/>
          <p:nvPr>
            <p:custDataLst>
              <p:tags r:id="rId12"/>
            </p:custDataLst>
          </p:nvPr>
        </p:nvSpPr>
        <p:spPr>
          <a:xfrm>
            <a:off x="8451344" y="3464412"/>
            <a:ext cx="2585025" cy="647660"/>
          </a:xfrm>
          <a:prstGeom prst="rect">
            <a:avLst/>
          </a:prstGeom>
          <a:noFill/>
        </p:spPr>
        <p:txBody>
          <a:bodyPr wrap="square" lIns="91440" tIns="45720" rIns="91440" bIns="45720" rtlCol="0">
            <a:normAutofit/>
          </a:bodyPr>
          <a:lstStyle/>
          <a:p>
            <a:pPr>
              <a:lnSpc>
                <a:spcPct val="120000"/>
              </a:lnSpc>
            </a:pPr>
            <a:r>
              <a:rPr lang="zh-CN" altLang="en-US" sz="1600" spc="150" dirty="0">
                <a:solidFill>
                  <a:schemeClr val="tx1">
                    <a:lumMod val="65000"/>
                    <a:lumOff val="35000"/>
                  </a:schemeClr>
                </a:solidFill>
                <a:latin typeface="Heiti SC Medium" pitchFamily="2" charset="-128"/>
                <a:ea typeface="Heiti SC Medium" pitchFamily="2" charset="-128"/>
                <a:sym typeface="Arial" panose="020B0604020202020204" pitchFamily="34" charset="0"/>
              </a:rPr>
              <a:t>在线课程、案例分享、专家指导；</a:t>
            </a:r>
          </a:p>
        </p:txBody>
      </p:sp>
      <p:sp>
        <p:nvSpPr>
          <p:cNvPr id="16" name="矩形: 圆角 159">
            <a:extLst>
              <a:ext uri="{FF2B5EF4-FFF2-40B4-BE49-F238E27FC236}">
                <a16:creationId xmlns:a16="http://schemas.microsoft.com/office/drawing/2014/main" id="{A2F73B57-9CB0-944C-A8D4-3BF258407ACC}"/>
              </a:ext>
            </a:extLst>
          </p:cNvPr>
          <p:cNvSpPr/>
          <p:nvPr>
            <p:custDataLst>
              <p:tags r:id="rId13"/>
            </p:custDataLst>
          </p:nvPr>
        </p:nvSpPr>
        <p:spPr>
          <a:xfrm>
            <a:off x="5015025" y="4634860"/>
            <a:ext cx="2893467" cy="1093014"/>
          </a:xfrm>
          <a:prstGeom prst="roundRect">
            <a:avLst>
              <a:gd name="adj" fmla="val 3638"/>
            </a:avLst>
          </a:prstGeom>
          <a:noFill/>
          <a:ln w="12700" cap="flat" cmpd="sng" algn="ctr">
            <a:solidFill>
              <a:srgbClr val="1D6DC2"/>
            </a:solid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圆角 160">
            <a:extLst>
              <a:ext uri="{FF2B5EF4-FFF2-40B4-BE49-F238E27FC236}">
                <a16:creationId xmlns:a16="http://schemas.microsoft.com/office/drawing/2014/main" id="{D0052268-D6C8-0941-99AF-B84DD8002A82}"/>
              </a:ext>
            </a:extLst>
          </p:cNvPr>
          <p:cNvSpPr/>
          <p:nvPr>
            <p:custDataLst>
              <p:tags r:id="rId14"/>
            </p:custDataLst>
          </p:nvPr>
        </p:nvSpPr>
        <p:spPr>
          <a:xfrm>
            <a:off x="5169247" y="4416296"/>
            <a:ext cx="2585025" cy="426281"/>
          </a:xfrm>
          <a:prstGeom prst="roundRect">
            <a:avLst>
              <a:gd name="adj" fmla="val 50000"/>
            </a:avLst>
          </a:prstGeom>
          <a:solidFill>
            <a:srgbClr val="1A90FF"/>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4A365736-D9F2-4940-8A94-58AE24A19B7C}"/>
              </a:ext>
            </a:extLst>
          </p:cNvPr>
          <p:cNvSpPr txBox="1"/>
          <p:nvPr>
            <p:custDataLst>
              <p:tags r:id="rId15"/>
            </p:custDataLst>
          </p:nvPr>
        </p:nvSpPr>
        <p:spPr>
          <a:xfrm>
            <a:off x="5638067" y="4418344"/>
            <a:ext cx="1647385" cy="422186"/>
          </a:xfrm>
          <a:prstGeom prst="rect">
            <a:avLst/>
          </a:prstGeom>
          <a:noFill/>
        </p:spPr>
        <p:txBody>
          <a:bodyPr wrap="square" lIns="91440" tIns="45720" rIns="91440" bIns="45720" rtlCol="0" anchor="ctr">
            <a:normAutofit/>
          </a:bodyPr>
          <a:lstStyle/>
          <a:p>
            <a:pPr algn="ctr">
              <a:lnSpc>
                <a:spcPct val="120000"/>
              </a:lnSpc>
            </a:pPr>
            <a:r>
              <a:rPr lang="zh-CN" altLang="en-US" b="1" spc="300">
                <a:solidFill>
                  <a:srgbClr val="FFFFFF"/>
                </a:solidFill>
                <a:latin typeface="Heiti SC Medium" pitchFamily="2" charset="-128"/>
                <a:ea typeface="Heiti SC Medium" pitchFamily="2" charset="-128"/>
                <a:sym typeface="Arial" panose="020B0604020202020204" pitchFamily="34" charset="0"/>
              </a:rPr>
              <a:t>话术培训</a:t>
            </a:r>
          </a:p>
        </p:txBody>
      </p:sp>
      <p:sp>
        <p:nvSpPr>
          <p:cNvPr id="19" name="文本框 18">
            <a:extLst>
              <a:ext uri="{FF2B5EF4-FFF2-40B4-BE49-F238E27FC236}">
                <a16:creationId xmlns:a16="http://schemas.microsoft.com/office/drawing/2014/main" id="{0FB118CE-008D-EB41-976C-A46BC0DAC9E2}"/>
              </a:ext>
            </a:extLst>
          </p:cNvPr>
          <p:cNvSpPr txBox="1"/>
          <p:nvPr>
            <p:custDataLst>
              <p:tags r:id="rId16"/>
            </p:custDataLst>
          </p:nvPr>
        </p:nvSpPr>
        <p:spPr>
          <a:xfrm>
            <a:off x="5323467" y="4916734"/>
            <a:ext cx="2585025" cy="647660"/>
          </a:xfrm>
          <a:prstGeom prst="rect">
            <a:avLst/>
          </a:prstGeom>
          <a:noFill/>
        </p:spPr>
        <p:txBody>
          <a:bodyPr wrap="square" lIns="91440" tIns="45720" rIns="91440" bIns="45720" rtlCol="0">
            <a:normAutofit/>
          </a:bodyPr>
          <a:lstStyle/>
          <a:p>
            <a:pPr>
              <a:lnSpc>
                <a:spcPct val="120000"/>
              </a:lnSpc>
            </a:pPr>
            <a:r>
              <a:rPr lang="zh-CN" altLang="en-US" sz="1600" spc="150" dirty="0">
                <a:solidFill>
                  <a:schemeClr val="tx1">
                    <a:lumMod val="65000"/>
                    <a:lumOff val="35000"/>
                  </a:schemeClr>
                </a:solidFill>
                <a:latin typeface="Heiti SC Medium" pitchFamily="2" charset="-128"/>
                <a:ea typeface="Heiti SC Medium" pitchFamily="2" charset="-128"/>
                <a:sym typeface="Arial" panose="020B0604020202020204" pitchFamily="34" charset="0"/>
              </a:rPr>
              <a:t>售前话术、售后话术、推销话术；</a:t>
            </a:r>
          </a:p>
        </p:txBody>
      </p:sp>
      <p:sp>
        <p:nvSpPr>
          <p:cNvPr id="20" name="矩形: 圆角 163">
            <a:extLst>
              <a:ext uri="{FF2B5EF4-FFF2-40B4-BE49-F238E27FC236}">
                <a16:creationId xmlns:a16="http://schemas.microsoft.com/office/drawing/2014/main" id="{C0E83AC3-A9C0-F64B-B0E2-CD29C56CE2E7}"/>
              </a:ext>
            </a:extLst>
          </p:cNvPr>
          <p:cNvSpPr/>
          <p:nvPr>
            <p:custDataLst>
              <p:tags r:id="rId17"/>
            </p:custDataLst>
          </p:nvPr>
        </p:nvSpPr>
        <p:spPr>
          <a:xfrm>
            <a:off x="8142903" y="4634860"/>
            <a:ext cx="2893467" cy="1093014"/>
          </a:xfrm>
          <a:prstGeom prst="roundRect">
            <a:avLst>
              <a:gd name="adj" fmla="val 3638"/>
            </a:avLst>
          </a:prstGeom>
          <a:noFill/>
          <a:ln w="12700" cap="flat" cmpd="sng" algn="ctr">
            <a:solidFill>
              <a:srgbClr val="1D6DC2"/>
            </a:solid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圆角 164">
            <a:extLst>
              <a:ext uri="{FF2B5EF4-FFF2-40B4-BE49-F238E27FC236}">
                <a16:creationId xmlns:a16="http://schemas.microsoft.com/office/drawing/2014/main" id="{BF9D6FFF-8946-F44E-9E69-890C105DFC16}"/>
              </a:ext>
            </a:extLst>
          </p:cNvPr>
          <p:cNvSpPr/>
          <p:nvPr>
            <p:custDataLst>
              <p:tags r:id="rId18"/>
            </p:custDataLst>
          </p:nvPr>
        </p:nvSpPr>
        <p:spPr>
          <a:xfrm>
            <a:off x="8297124" y="4416296"/>
            <a:ext cx="2585025" cy="426281"/>
          </a:xfrm>
          <a:prstGeom prst="roundRect">
            <a:avLst>
              <a:gd name="adj" fmla="val 50000"/>
            </a:avLst>
          </a:prstGeom>
          <a:solidFill>
            <a:srgbClr val="3AD8B4"/>
          </a:solidFill>
          <a:ln w="12700" cap="flat" cmpd="sng" algn="ctr">
            <a:noFill/>
            <a:prstDash val="solid"/>
            <a:miter lim="800000"/>
          </a:ln>
          <a:effectLst/>
        </p:spPr>
        <p:txBody>
          <a:bodyPr rtlCol="0" anchor="ctr"/>
          <a:lstStyle/>
          <a:p>
            <a:pPr algn="ct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3F4A6E9A-21E2-8641-BA4A-4E120AC73F1F}"/>
              </a:ext>
            </a:extLst>
          </p:cNvPr>
          <p:cNvSpPr txBox="1"/>
          <p:nvPr>
            <p:custDataLst>
              <p:tags r:id="rId19"/>
            </p:custDataLst>
          </p:nvPr>
        </p:nvSpPr>
        <p:spPr>
          <a:xfrm>
            <a:off x="8765944" y="4418344"/>
            <a:ext cx="1647385" cy="422186"/>
          </a:xfrm>
          <a:prstGeom prst="rect">
            <a:avLst/>
          </a:prstGeom>
          <a:noFill/>
        </p:spPr>
        <p:txBody>
          <a:bodyPr wrap="square" lIns="91440" tIns="45720" rIns="91440" bIns="45720" rtlCol="0" anchor="ctr">
            <a:normAutofit/>
          </a:bodyPr>
          <a:lstStyle/>
          <a:p>
            <a:pPr algn="ctr">
              <a:lnSpc>
                <a:spcPct val="120000"/>
              </a:lnSpc>
            </a:pPr>
            <a:r>
              <a:rPr lang="zh-CN" altLang="en-US" b="1" spc="300">
                <a:solidFill>
                  <a:srgbClr val="FFFFFF"/>
                </a:solidFill>
                <a:latin typeface="Heiti SC Medium" pitchFamily="2" charset="-128"/>
                <a:ea typeface="Heiti SC Medium" pitchFamily="2" charset="-128"/>
                <a:sym typeface="Arial" panose="020B0604020202020204" pitchFamily="34" charset="0"/>
              </a:rPr>
              <a:t>商品培训</a:t>
            </a:r>
          </a:p>
        </p:txBody>
      </p:sp>
      <p:sp>
        <p:nvSpPr>
          <p:cNvPr id="23" name="文本框 22">
            <a:extLst>
              <a:ext uri="{FF2B5EF4-FFF2-40B4-BE49-F238E27FC236}">
                <a16:creationId xmlns:a16="http://schemas.microsoft.com/office/drawing/2014/main" id="{642DF0A4-B18D-6447-B43F-ECEF132851EF}"/>
              </a:ext>
            </a:extLst>
          </p:cNvPr>
          <p:cNvSpPr txBox="1"/>
          <p:nvPr>
            <p:custDataLst>
              <p:tags r:id="rId20"/>
            </p:custDataLst>
          </p:nvPr>
        </p:nvSpPr>
        <p:spPr>
          <a:xfrm>
            <a:off x="8451345" y="4916734"/>
            <a:ext cx="2585025" cy="647660"/>
          </a:xfrm>
          <a:prstGeom prst="rect">
            <a:avLst/>
          </a:prstGeom>
          <a:noFill/>
        </p:spPr>
        <p:txBody>
          <a:bodyPr wrap="square" lIns="91440" tIns="45720" rIns="91440" bIns="45720" rtlCol="0">
            <a:normAutofit/>
          </a:bodyPr>
          <a:lstStyle/>
          <a:p>
            <a:pPr>
              <a:lnSpc>
                <a:spcPct val="120000"/>
              </a:lnSpc>
            </a:pPr>
            <a:r>
              <a:rPr lang="zh-CN" altLang="en-US" sz="1600" spc="150" dirty="0">
                <a:solidFill>
                  <a:schemeClr val="tx1">
                    <a:lumMod val="65000"/>
                    <a:lumOff val="35000"/>
                  </a:schemeClr>
                </a:solidFill>
                <a:latin typeface="Heiti SC Medium" pitchFamily="2" charset="-128"/>
                <a:ea typeface="Heiti SC Medium" pitchFamily="2" charset="-128"/>
                <a:sym typeface="Arial" panose="020B0604020202020204" pitchFamily="34" charset="0"/>
              </a:rPr>
              <a:t>卖点培训、陈列培训、套餐搭配培训；</a:t>
            </a:r>
          </a:p>
        </p:txBody>
      </p:sp>
      <p:sp>
        <p:nvSpPr>
          <p:cNvPr id="24" name="空心弧 23">
            <a:extLst>
              <a:ext uri="{FF2B5EF4-FFF2-40B4-BE49-F238E27FC236}">
                <a16:creationId xmlns:a16="http://schemas.microsoft.com/office/drawing/2014/main" id="{A1AF96B2-E2B9-BE4B-B489-D731E844D71D}"/>
              </a:ext>
            </a:extLst>
          </p:cNvPr>
          <p:cNvSpPr/>
          <p:nvPr>
            <p:custDataLst>
              <p:tags r:id="rId21"/>
            </p:custDataLst>
          </p:nvPr>
        </p:nvSpPr>
        <p:spPr>
          <a:xfrm rot="5400000">
            <a:off x="1258520" y="2569117"/>
            <a:ext cx="3349535" cy="3349535"/>
          </a:xfrm>
          <a:prstGeom prst="blockArc">
            <a:avLst>
              <a:gd name="adj1" fmla="val 18226258"/>
              <a:gd name="adj2" fmla="val 21461861"/>
              <a:gd name="adj3" fmla="val 20592"/>
            </a:avLst>
          </a:prstGeom>
          <a:solidFill>
            <a:srgbClr val="00AFA2"/>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空心弧 24">
            <a:extLst>
              <a:ext uri="{FF2B5EF4-FFF2-40B4-BE49-F238E27FC236}">
                <a16:creationId xmlns:a16="http://schemas.microsoft.com/office/drawing/2014/main" id="{766150AA-CD78-B745-9BCE-C1B6C169E989}"/>
              </a:ext>
            </a:extLst>
          </p:cNvPr>
          <p:cNvSpPr/>
          <p:nvPr>
            <p:custDataLst>
              <p:tags r:id="rId22"/>
            </p:custDataLst>
          </p:nvPr>
        </p:nvSpPr>
        <p:spPr>
          <a:xfrm rot="16200000">
            <a:off x="1258520" y="2569116"/>
            <a:ext cx="3349535" cy="3349535"/>
          </a:xfrm>
          <a:prstGeom prst="blockArc">
            <a:avLst>
              <a:gd name="adj1" fmla="val 18226258"/>
              <a:gd name="adj2" fmla="val 21461861"/>
              <a:gd name="adj3" fmla="val 20592"/>
            </a:avLst>
          </a:prstGeom>
          <a:solidFill>
            <a:srgbClr val="1D6DC2"/>
          </a:solidFill>
          <a:ln w="12700" cap="flat" cmpd="sng" algn="ctr">
            <a:noFill/>
            <a:prstDash val="solid"/>
            <a:miter lim="800000"/>
          </a:ln>
          <a:effectLst/>
        </p:spPr>
        <p:txBody>
          <a:bodyPr rtlCol="0" anchor="ctr"/>
          <a:lstStyle/>
          <a:p>
            <a:pPr algn="ctr">
              <a:lnSpc>
                <a:spcPct val="120000"/>
              </a:lnSpc>
            </a:pPr>
            <a:endParaRPr lang="zh-CN" altLang="en-US">
              <a:solidFill>
                <a:srgbClr val="000000"/>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Freeform 148">
            <a:extLst>
              <a:ext uri="{FF2B5EF4-FFF2-40B4-BE49-F238E27FC236}">
                <a16:creationId xmlns:a16="http://schemas.microsoft.com/office/drawing/2014/main" id="{8B5C735C-91FF-EE4A-A374-122A3CEEC13B}"/>
              </a:ext>
            </a:extLst>
          </p:cNvPr>
          <p:cNvSpPr>
            <a:spLocks noEditPoints="1"/>
          </p:cNvSpPr>
          <p:nvPr>
            <p:custDataLst>
              <p:tags r:id="rId23"/>
            </p:custDataLst>
          </p:nvPr>
        </p:nvSpPr>
        <p:spPr bwMode="auto">
          <a:xfrm>
            <a:off x="3432201" y="5206720"/>
            <a:ext cx="269273" cy="344386"/>
          </a:xfrm>
          <a:custGeom>
            <a:avLst/>
            <a:gdLst>
              <a:gd name="T0" fmla="*/ 83 w 97"/>
              <a:gd name="T1" fmla="*/ 44 h 123"/>
              <a:gd name="T2" fmla="*/ 83 w 97"/>
              <a:gd name="T3" fmla="*/ 35 h 123"/>
              <a:gd name="T4" fmla="*/ 48 w 97"/>
              <a:gd name="T5" fmla="*/ 0 h 123"/>
              <a:gd name="T6" fmla="*/ 14 w 97"/>
              <a:gd name="T7" fmla="*/ 35 h 123"/>
              <a:gd name="T8" fmla="*/ 14 w 97"/>
              <a:gd name="T9" fmla="*/ 44 h 123"/>
              <a:gd name="T10" fmla="*/ 0 w 97"/>
              <a:gd name="T11" fmla="*/ 64 h 123"/>
              <a:gd name="T12" fmla="*/ 0 w 97"/>
              <a:gd name="T13" fmla="*/ 103 h 123"/>
              <a:gd name="T14" fmla="*/ 21 w 97"/>
              <a:gd name="T15" fmla="*/ 123 h 123"/>
              <a:gd name="T16" fmla="*/ 76 w 97"/>
              <a:gd name="T17" fmla="*/ 123 h 123"/>
              <a:gd name="T18" fmla="*/ 97 w 97"/>
              <a:gd name="T19" fmla="*/ 103 h 123"/>
              <a:gd name="T20" fmla="*/ 97 w 97"/>
              <a:gd name="T21" fmla="*/ 64 h 123"/>
              <a:gd name="T22" fmla="*/ 83 w 97"/>
              <a:gd name="T23" fmla="*/ 44 h 123"/>
              <a:gd name="T24" fmla="*/ 48 w 97"/>
              <a:gd name="T25" fmla="*/ 14 h 123"/>
              <a:gd name="T26" fmla="*/ 69 w 97"/>
              <a:gd name="T27" fmla="*/ 35 h 123"/>
              <a:gd name="T28" fmla="*/ 69 w 97"/>
              <a:gd name="T29" fmla="*/ 43 h 123"/>
              <a:gd name="T30" fmla="*/ 28 w 97"/>
              <a:gd name="T31" fmla="*/ 43 h 123"/>
              <a:gd name="T32" fmla="*/ 28 w 97"/>
              <a:gd name="T33" fmla="*/ 35 h 123"/>
              <a:gd name="T34" fmla="*/ 48 w 97"/>
              <a:gd name="T35" fmla="*/ 14 h 123"/>
              <a:gd name="T36" fmla="*/ 55 w 97"/>
              <a:gd name="T37" fmla="*/ 87 h 123"/>
              <a:gd name="T38" fmla="*/ 55 w 97"/>
              <a:gd name="T39" fmla="*/ 95 h 123"/>
              <a:gd name="T40" fmla="*/ 48 w 97"/>
              <a:gd name="T41" fmla="*/ 102 h 123"/>
              <a:gd name="T42" fmla="*/ 42 w 97"/>
              <a:gd name="T43" fmla="*/ 95 h 123"/>
              <a:gd name="T44" fmla="*/ 42 w 97"/>
              <a:gd name="T45" fmla="*/ 87 h 123"/>
              <a:gd name="T46" fmla="*/ 36 w 97"/>
              <a:gd name="T47" fmla="*/ 77 h 123"/>
              <a:gd name="T48" fmla="*/ 48 w 97"/>
              <a:gd name="T49" fmla="*/ 65 h 123"/>
              <a:gd name="T50" fmla="*/ 61 w 97"/>
              <a:gd name="T51" fmla="*/ 77 h 123"/>
              <a:gd name="T52" fmla="*/ 55 w 97"/>
              <a:gd name="T53" fmla="*/ 87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97" h="123">
                <a:moveTo>
                  <a:pt x="83" y="44"/>
                </a:moveTo>
                <a:cubicBezTo>
                  <a:pt x="83" y="35"/>
                  <a:pt x="83" y="35"/>
                  <a:pt x="83" y="35"/>
                </a:cubicBezTo>
                <a:cubicBezTo>
                  <a:pt x="83" y="16"/>
                  <a:pt x="67" y="0"/>
                  <a:pt x="48" y="0"/>
                </a:cubicBezTo>
                <a:cubicBezTo>
                  <a:pt x="29" y="0"/>
                  <a:pt x="14" y="16"/>
                  <a:pt x="14" y="35"/>
                </a:cubicBezTo>
                <a:cubicBezTo>
                  <a:pt x="14" y="44"/>
                  <a:pt x="14" y="44"/>
                  <a:pt x="14" y="44"/>
                </a:cubicBezTo>
                <a:cubicBezTo>
                  <a:pt x="6" y="47"/>
                  <a:pt x="0" y="55"/>
                  <a:pt x="0" y="64"/>
                </a:cubicBezTo>
                <a:cubicBezTo>
                  <a:pt x="0" y="103"/>
                  <a:pt x="0" y="103"/>
                  <a:pt x="0" y="103"/>
                </a:cubicBezTo>
                <a:cubicBezTo>
                  <a:pt x="0" y="114"/>
                  <a:pt x="9" y="123"/>
                  <a:pt x="21" y="123"/>
                </a:cubicBezTo>
                <a:cubicBezTo>
                  <a:pt x="76" y="123"/>
                  <a:pt x="76" y="123"/>
                  <a:pt x="76" y="123"/>
                </a:cubicBezTo>
                <a:cubicBezTo>
                  <a:pt x="88" y="123"/>
                  <a:pt x="97" y="114"/>
                  <a:pt x="97" y="103"/>
                </a:cubicBezTo>
                <a:cubicBezTo>
                  <a:pt x="97" y="64"/>
                  <a:pt x="97" y="64"/>
                  <a:pt x="97" y="64"/>
                </a:cubicBezTo>
                <a:cubicBezTo>
                  <a:pt x="97" y="55"/>
                  <a:pt x="91" y="47"/>
                  <a:pt x="83" y="44"/>
                </a:cubicBezTo>
                <a:close/>
                <a:moveTo>
                  <a:pt x="48" y="14"/>
                </a:moveTo>
                <a:cubicBezTo>
                  <a:pt x="60" y="14"/>
                  <a:pt x="69" y="23"/>
                  <a:pt x="69" y="35"/>
                </a:cubicBezTo>
                <a:cubicBezTo>
                  <a:pt x="69" y="43"/>
                  <a:pt x="69" y="43"/>
                  <a:pt x="69" y="43"/>
                </a:cubicBezTo>
                <a:cubicBezTo>
                  <a:pt x="28" y="43"/>
                  <a:pt x="28" y="43"/>
                  <a:pt x="28" y="43"/>
                </a:cubicBezTo>
                <a:cubicBezTo>
                  <a:pt x="28" y="35"/>
                  <a:pt x="28" y="35"/>
                  <a:pt x="28" y="35"/>
                </a:cubicBezTo>
                <a:cubicBezTo>
                  <a:pt x="28" y="23"/>
                  <a:pt x="37" y="14"/>
                  <a:pt x="48" y="14"/>
                </a:cubicBezTo>
                <a:close/>
                <a:moveTo>
                  <a:pt x="55" y="87"/>
                </a:moveTo>
                <a:cubicBezTo>
                  <a:pt x="55" y="95"/>
                  <a:pt x="55" y="95"/>
                  <a:pt x="55" y="95"/>
                </a:cubicBezTo>
                <a:cubicBezTo>
                  <a:pt x="55" y="99"/>
                  <a:pt x="52" y="102"/>
                  <a:pt x="48" y="102"/>
                </a:cubicBezTo>
                <a:cubicBezTo>
                  <a:pt x="45" y="102"/>
                  <a:pt x="42" y="99"/>
                  <a:pt x="42" y="95"/>
                </a:cubicBezTo>
                <a:cubicBezTo>
                  <a:pt x="42" y="87"/>
                  <a:pt x="42" y="87"/>
                  <a:pt x="42" y="87"/>
                </a:cubicBezTo>
                <a:cubicBezTo>
                  <a:pt x="38" y="85"/>
                  <a:pt x="36" y="81"/>
                  <a:pt x="36" y="77"/>
                </a:cubicBezTo>
                <a:cubicBezTo>
                  <a:pt x="36" y="70"/>
                  <a:pt x="42" y="65"/>
                  <a:pt x="48" y="65"/>
                </a:cubicBezTo>
                <a:cubicBezTo>
                  <a:pt x="55" y="65"/>
                  <a:pt x="61" y="70"/>
                  <a:pt x="61" y="77"/>
                </a:cubicBezTo>
                <a:cubicBezTo>
                  <a:pt x="61" y="81"/>
                  <a:pt x="58" y="85"/>
                  <a:pt x="55" y="87"/>
                </a:cubicBezTo>
                <a:close/>
              </a:path>
            </a:pathLst>
          </a:custGeom>
          <a:solidFill>
            <a:srgbClr val="FFFFFF"/>
          </a:solidFill>
          <a:ln>
            <a:noFill/>
          </a:ln>
        </p:spPr>
        <p:txBody>
          <a:bodyPr/>
          <a:lstStyle/>
          <a:p>
            <a:pPr eaLnBrk="1" hangingPunct="1">
              <a:lnSpc>
                <a:spcPct val="120000"/>
              </a:lnSpc>
            </a:pPr>
            <a:endParaRPr lang="id-ID" sz="1800" kern="0">
              <a:solidFill>
                <a:srgbClr val="FFFFFF"/>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settings_320253">
            <a:extLst>
              <a:ext uri="{FF2B5EF4-FFF2-40B4-BE49-F238E27FC236}">
                <a16:creationId xmlns:a16="http://schemas.microsoft.com/office/drawing/2014/main" id="{7F0765C5-8BCE-2A47-B69F-916C768BB584}"/>
              </a:ext>
            </a:extLst>
          </p:cNvPr>
          <p:cNvSpPr>
            <a:spLocks noChangeAspect="1"/>
          </p:cNvSpPr>
          <p:nvPr>
            <p:custDataLst>
              <p:tags r:id="rId24"/>
            </p:custDataLst>
          </p:nvPr>
        </p:nvSpPr>
        <p:spPr bwMode="auto">
          <a:xfrm>
            <a:off x="3394384" y="2970877"/>
            <a:ext cx="344907" cy="344386"/>
          </a:xfrm>
          <a:custGeom>
            <a:avLst/>
            <a:gdLst>
              <a:gd name="connsiteX0" fmla="*/ 303820 w 607639"/>
              <a:gd name="connsiteY0" fmla="*/ 278099 h 606722"/>
              <a:gd name="connsiteX1" fmla="*/ 329118 w 607639"/>
              <a:gd name="connsiteY1" fmla="*/ 303362 h 606722"/>
              <a:gd name="connsiteX2" fmla="*/ 303820 w 607639"/>
              <a:gd name="connsiteY2" fmla="*/ 328625 h 606722"/>
              <a:gd name="connsiteX3" fmla="*/ 278522 w 607639"/>
              <a:gd name="connsiteY3" fmla="*/ 303362 h 606722"/>
              <a:gd name="connsiteX4" fmla="*/ 303820 w 607639"/>
              <a:gd name="connsiteY4" fmla="*/ 278099 h 606722"/>
              <a:gd name="connsiteX5" fmla="*/ 303775 w 607639"/>
              <a:gd name="connsiteY5" fmla="*/ 252735 h 606722"/>
              <a:gd name="connsiteX6" fmla="*/ 253140 w 607639"/>
              <a:gd name="connsiteY6" fmla="*/ 303317 h 606722"/>
              <a:gd name="connsiteX7" fmla="*/ 303775 w 607639"/>
              <a:gd name="connsiteY7" fmla="*/ 353900 h 606722"/>
              <a:gd name="connsiteX8" fmla="*/ 354410 w 607639"/>
              <a:gd name="connsiteY8" fmla="*/ 303317 h 606722"/>
              <a:gd name="connsiteX9" fmla="*/ 303775 w 607639"/>
              <a:gd name="connsiteY9" fmla="*/ 252735 h 606722"/>
              <a:gd name="connsiteX10" fmla="*/ 303775 w 607639"/>
              <a:gd name="connsiteY10" fmla="*/ 202241 h 606722"/>
              <a:gd name="connsiteX11" fmla="*/ 405045 w 607639"/>
              <a:gd name="connsiteY11" fmla="*/ 303317 h 606722"/>
              <a:gd name="connsiteX12" fmla="*/ 303775 w 607639"/>
              <a:gd name="connsiteY12" fmla="*/ 404482 h 606722"/>
              <a:gd name="connsiteX13" fmla="*/ 202593 w 607639"/>
              <a:gd name="connsiteY13" fmla="*/ 303317 h 606722"/>
              <a:gd name="connsiteX14" fmla="*/ 303775 w 607639"/>
              <a:gd name="connsiteY14" fmla="*/ 202241 h 606722"/>
              <a:gd name="connsiteX15" fmla="*/ 303775 w 607639"/>
              <a:gd name="connsiteY15" fmla="*/ 151703 h 606722"/>
              <a:gd name="connsiteX16" fmla="*/ 151932 w 607639"/>
              <a:gd name="connsiteY16" fmla="*/ 303317 h 606722"/>
              <a:gd name="connsiteX17" fmla="*/ 303775 w 607639"/>
              <a:gd name="connsiteY17" fmla="*/ 455019 h 606722"/>
              <a:gd name="connsiteX18" fmla="*/ 455707 w 607639"/>
              <a:gd name="connsiteY18" fmla="*/ 303317 h 606722"/>
              <a:gd name="connsiteX19" fmla="*/ 303775 w 607639"/>
              <a:gd name="connsiteY19" fmla="*/ 151703 h 606722"/>
              <a:gd name="connsiteX20" fmla="*/ 253131 w 607639"/>
              <a:gd name="connsiteY20" fmla="*/ 0 h 606722"/>
              <a:gd name="connsiteX21" fmla="*/ 354419 w 607639"/>
              <a:gd name="connsiteY21" fmla="*/ 0 h 606722"/>
              <a:gd name="connsiteX22" fmla="*/ 379786 w 607639"/>
              <a:gd name="connsiteY22" fmla="*/ 25239 h 606722"/>
              <a:gd name="connsiteX23" fmla="*/ 379786 w 607639"/>
              <a:gd name="connsiteY23" fmla="*/ 62387 h 606722"/>
              <a:gd name="connsiteX24" fmla="*/ 420639 w 607639"/>
              <a:gd name="connsiteY24" fmla="*/ 79451 h 606722"/>
              <a:gd name="connsiteX25" fmla="*/ 446985 w 607639"/>
              <a:gd name="connsiteY25" fmla="*/ 53145 h 606722"/>
              <a:gd name="connsiteX26" fmla="*/ 482854 w 607639"/>
              <a:gd name="connsiteY26" fmla="*/ 53145 h 606722"/>
              <a:gd name="connsiteX27" fmla="*/ 554414 w 607639"/>
              <a:gd name="connsiteY27" fmla="*/ 124597 h 606722"/>
              <a:gd name="connsiteX28" fmla="*/ 554414 w 607639"/>
              <a:gd name="connsiteY28" fmla="*/ 160323 h 606722"/>
              <a:gd name="connsiteX29" fmla="*/ 528069 w 607639"/>
              <a:gd name="connsiteY29" fmla="*/ 186629 h 606722"/>
              <a:gd name="connsiteX30" fmla="*/ 545158 w 607639"/>
              <a:gd name="connsiteY30" fmla="*/ 227510 h 606722"/>
              <a:gd name="connsiteX31" fmla="*/ 582273 w 607639"/>
              <a:gd name="connsiteY31" fmla="*/ 227510 h 606722"/>
              <a:gd name="connsiteX32" fmla="*/ 607639 w 607639"/>
              <a:gd name="connsiteY32" fmla="*/ 252749 h 606722"/>
              <a:gd name="connsiteX33" fmla="*/ 607639 w 607639"/>
              <a:gd name="connsiteY33" fmla="*/ 353884 h 606722"/>
              <a:gd name="connsiteX34" fmla="*/ 582273 w 607639"/>
              <a:gd name="connsiteY34" fmla="*/ 379212 h 606722"/>
              <a:gd name="connsiteX35" fmla="*/ 545158 w 607639"/>
              <a:gd name="connsiteY35" fmla="*/ 379212 h 606722"/>
              <a:gd name="connsiteX36" fmla="*/ 528069 w 607639"/>
              <a:gd name="connsiteY36" fmla="*/ 420004 h 606722"/>
              <a:gd name="connsiteX37" fmla="*/ 554414 w 607639"/>
              <a:gd name="connsiteY37" fmla="*/ 446310 h 606722"/>
              <a:gd name="connsiteX38" fmla="*/ 554414 w 607639"/>
              <a:gd name="connsiteY38" fmla="*/ 482125 h 606722"/>
              <a:gd name="connsiteX39" fmla="*/ 482854 w 607639"/>
              <a:gd name="connsiteY39" fmla="*/ 553577 h 606722"/>
              <a:gd name="connsiteX40" fmla="*/ 446985 w 607639"/>
              <a:gd name="connsiteY40" fmla="*/ 553577 h 606722"/>
              <a:gd name="connsiteX41" fmla="*/ 420639 w 607639"/>
              <a:gd name="connsiteY41" fmla="*/ 527271 h 606722"/>
              <a:gd name="connsiteX42" fmla="*/ 379786 w 607639"/>
              <a:gd name="connsiteY42" fmla="*/ 544246 h 606722"/>
              <a:gd name="connsiteX43" fmla="*/ 379786 w 607639"/>
              <a:gd name="connsiteY43" fmla="*/ 581394 h 606722"/>
              <a:gd name="connsiteX44" fmla="*/ 354419 w 607639"/>
              <a:gd name="connsiteY44" fmla="*/ 606722 h 606722"/>
              <a:gd name="connsiteX45" fmla="*/ 253131 w 607639"/>
              <a:gd name="connsiteY45" fmla="*/ 606722 h 606722"/>
              <a:gd name="connsiteX46" fmla="*/ 227854 w 607639"/>
              <a:gd name="connsiteY46" fmla="*/ 581394 h 606722"/>
              <a:gd name="connsiteX47" fmla="*/ 227854 w 607639"/>
              <a:gd name="connsiteY47" fmla="*/ 544246 h 606722"/>
              <a:gd name="connsiteX48" fmla="*/ 186911 w 607639"/>
              <a:gd name="connsiteY48" fmla="*/ 527271 h 606722"/>
              <a:gd name="connsiteX49" fmla="*/ 160566 w 607639"/>
              <a:gd name="connsiteY49" fmla="*/ 553577 h 606722"/>
              <a:gd name="connsiteX50" fmla="*/ 124786 w 607639"/>
              <a:gd name="connsiteY50" fmla="*/ 553577 h 606722"/>
              <a:gd name="connsiteX51" fmla="*/ 53225 w 607639"/>
              <a:gd name="connsiteY51" fmla="*/ 482125 h 606722"/>
              <a:gd name="connsiteX52" fmla="*/ 53225 w 607639"/>
              <a:gd name="connsiteY52" fmla="*/ 446310 h 606722"/>
              <a:gd name="connsiteX53" fmla="*/ 79482 w 607639"/>
              <a:gd name="connsiteY53" fmla="*/ 420004 h 606722"/>
              <a:gd name="connsiteX54" fmla="*/ 62482 w 607639"/>
              <a:gd name="connsiteY54" fmla="*/ 379212 h 606722"/>
              <a:gd name="connsiteX55" fmla="*/ 25278 w 607639"/>
              <a:gd name="connsiteY55" fmla="*/ 379212 h 606722"/>
              <a:gd name="connsiteX56" fmla="*/ 0 w 607639"/>
              <a:gd name="connsiteY56" fmla="*/ 353884 h 606722"/>
              <a:gd name="connsiteX57" fmla="*/ 0 w 607639"/>
              <a:gd name="connsiteY57" fmla="*/ 252749 h 606722"/>
              <a:gd name="connsiteX58" fmla="*/ 25278 w 607639"/>
              <a:gd name="connsiteY58" fmla="*/ 227510 h 606722"/>
              <a:gd name="connsiteX59" fmla="*/ 62482 w 607639"/>
              <a:gd name="connsiteY59" fmla="*/ 227510 h 606722"/>
              <a:gd name="connsiteX60" fmla="*/ 79482 w 607639"/>
              <a:gd name="connsiteY60" fmla="*/ 186629 h 606722"/>
              <a:gd name="connsiteX61" fmla="*/ 53225 w 607639"/>
              <a:gd name="connsiteY61" fmla="*/ 160323 h 606722"/>
              <a:gd name="connsiteX62" fmla="*/ 53225 w 607639"/>
              <a:gd name="connsiteY62" fmla="*/ 124597 h 606722"/>
              <a:gd name="connsiteX63" fmla="*/ 124786 w 607639"/>
              <a:gd name="connsiteY63" fmla="*/ 53145 h 606722"/>
              <a:gd name="connsiteX64" fmla="*/ 160566 w 607639"/>
              <a:gd name="connsiteY64" fmla="*/ 53145 h 606722"/>
              <a:gd name="connsiteX65" fmla="*/ 186911 w 607639"/>
              <a:gd name="connsiteY65" fmla="*/ 79451 h 606722"/>
              <a:gd name="connsiteX66" fmla="*/ 227854 w 607639"/>
              <a:gd name="connsiteY66" fmla="*/ 62387 h 606722"/>
              <a:gd name="connsiteX67" fmla="*/ 227854 w 607639"/>
              <a:gd name="connsiteY67" fmla="*/ 25239 h 606722"/>
              <a:gd name="connsiteX68" fmla="*/ 253131 w 607639"/>
              <a:gd name="connsiteY68"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07639" h="606722">
                <a:moveTo>
                  <a:pt x="303820" y="278099"/>
                </a:moveTo>
                <a:cubicBezTo>
                  <a:pt x="317792" y="278099"/>
                  <a:pt x="329118" y="289410"/>
                  <a:pt x="329118" y="303362"/>
                </a:cubicBezTo>
                <a:cubicBezTo>
                  <a:pt x="329118" y="317314"/>
                  <a:pt x="317792" y="328625"/>
                  <a:pt x="303820" y="328625"/>
                </a:cubicBezTo>
                <a:cubicBezTo>
                  <a:pt x="289848" y="328625"/>
                  <a:pt x="278522" y="317314"/>
                  <a:pt x="278522" y="303362"/>
                </a:cubicBezTo>
                <a:cubicBezTo>
                  <a:pt x="278522" y="289410"/>
                  <a:pt x="289848" y="278099"/>
                  <a:pt x="303820" y="278099"/>
                </a:cubicBezTo>
                <a:close/>
                <a:moveTo>
                  <a:pt x="303775" y="252735"/>
                </a:moveTo>
                <a:cubicBezTo>
                  <a:pt x="275921" y="252735"/>
                  <a:pt x="253140" y="275492"/>
                  <a:pt x="253140" y="303317"/>
                </a:cubicBezTo>
                <a:cubicBezTo>
                  <a:pt x="253140" y="331231"/>
                  <a:pt x="275921" y="353900"/>
                  <a:pt x="303775" y="353900"/>
                </a:cubicBezTo>
                <a:cubicBezTo>
                  <a:pt x="331718" y="353900"/>
                  <a:pt x="354410" y="331231"/>
                  <a:pt x="354410" y="303317"/>
                </a:cubicBezTo>
                <a:cubicBezTo>
                  <a:pt x="354410" y="275492"/>
                  <a:pt x="331718" y="252735"/>
                  <a:pt x="303775" y="252735"/>
                </a:cubicBezTo>
                <a:close/>
                <a:moveTo>
                  <a:pt x="303775" y="202241"/>
                </a:moveTo>
                <a:cubicBezTo>
                  <a:pt x="359660" y="202241"/>
                  <a:pt x="405045" y="247579"/>
                  <a:pt x="405045" y="303317"/>
                </a:cubicBezTo>
                <a:cubicBezTo>
                  <a:pt x="405045" y="359144"/>
                  <a:pt x="359660" y="404482"/>
                  <a:pt x="303775" y="404482"/>
                </a:cubicBezTo>
                <a:cubicBezTo>
                  <a:pt x="247978" y="404482"/>
                  <a:pt x="202593" y="359144"/>
                  <a:pt x="202593" y="303317"/>
                </a:cubicBezTo>
                <a:cubicBezTo>
                  <a:pt x="202593" y="247579"/>
                  <a:pt x="247978" y="202241"/>
                  <a:pt x="303775" y="202241"/>
                </a:cubicBezTo>
                <a:close/>
                <a:moveTo>
                  <a:pt x="303775" y="151703"/>
                </a:moveTo>
                <a:cubicBezTo>
                  <a:pt x="220021" y="151703"/>
                  <a:pt x="151932" y="219689"/>
                  <a:pt x="151932" y="303317"/>
                </a:cubicBezTo>
                <a:cubicBezTo>
                  <a:pt x="151932" y="387033"/>
                  <a:pt x="220021" y="455019"/>
                  <a:pt x="303775" y="455019"/>
                </a:cubicBezTo>
                <a:cubicBezTo>
                  <a:pt x="387618" y="455019"/>
                  <a:pt x="455707" y="387033"/>
                  <a:pt x="455707" y="303317"/>
                </a:cubicBezTo>
                <a:cubicBezTo>
                  <a:pt x="455707" y="219689"/>
                  <a:pt x="387618" y="151703"/>
                  <a:pt x="303775" y="151703"/>
                </a:cubicBezTo>
                <a:close/>
                <a:moveTo>
                  <a:pt x="253131" y="0"/>
                </a:moveTo>
                <a:lnTo>
                  <a:pt x="354419" y="0"/>
                </a:lnTo>
                <a:cubicBezTo>
                  <a:pt x="368482" y="0"/>
                  <a:pt x="379786" y="11287"/>
                  <a:pt x="379786" y="25239"/>
                </a:cubicBezTo>
                <a:lnTo>
                  <a:pt x="379786" y="62387"/>
                </a:lnTo>
                <a:cubicBezTo>
                  <a:pt x="393849" y="66831"/>
                  <a:pt x="407555" y="72519"/>
                  <a:pt x="420639" y="79451"/>
                </a:cubicBezTo>
                <a:lnTo>
                  <a:pt x="446985" y="53145"/>
                </a:lnTo>
                <a:cubicBezTo>
                  <a:pt x="456953" y="43191"/>
                  <a:pt x="472974" y="43191"/>
                  <a:pt x="482854" y="53145"/>
                </a:cubicBezTo>
                <a:lnTo>
                  <a:pt x="554414" y="124597"/>
                </a:lnTo>
                <a:cubicBezTo>
                  <a:pt x="564294" y="134462"/>
                  <a:pt x="564294" y="150459"/>
                  <a:pt x="554414" y="160323"/>
                </a:cubicBezTo>
                <a:lnTo>
                  <a:pt x="528069" y="186629"/>
                </a:lnTo>
                <a:cubicBezTo>
                  <a:pt x="535011" y="199782"/>
                  <a:pt x="540707" y="213468"/>
                  <a:pt x="545158" y="227510"/>
                </a:cubicBezTo>
                <a:lnTo>
                  <a:pt x="582273" y="227510"/>
                </a:lnTo>
                <a:cubicBezTo>
                  <a:pt x="596336" y="227510"/>
                  <a:pt x="607639" y="238796"/>
                  <a:pt x="607639" y="252749"/>
                </a:cubicBezTo>
                <a:lnTo>
                  <a:pt x="607639" y="353884"/>
                </a:lnTo>
                <a:cubicBezTo>
                  <a:pt x="607639" y="367926"/>
                  <a:pt x="596247" y="379212"/>
                  <a:pt x="582273" y="379212"/>
                </a:cubicBezTo>
                <a:lnTo>
                  <a:pt x="545158" y="379212"/>
                </a:lnTo>
                <a:cubicBezTo>
                  <a:pt x="540707" y="393254"/>
                  <a:pt x="535011" y="406940"/>
                  <a:pt x="528069" y="420004"/>
                </a:cubicBezTo>
                <a:lnTo>
                  <a:pt x="554414" y="446310"/>
                </a:lnTo>
                <a:cubicBezTo>
                  <a:pt x="564294" y="456263"/>
                  <a:pt x="564294" y="472260"/>
                  <a:pt x="554414" y="482125"/>
                </a:cubicBezTo>
                <a:lnTo>
                  <a:pt x="482854" y="553577"/>
                </a:lnTo>
                <a:cubicBezTo>
                  <a:pt x="472974" y="563442"/>
                  <a:pt x="456953" y="563442"/>
                  <a:pt x="446985" y="553577"/>
                </a:cubicBezTo>
                <a:lnTo>
                  <a:pt x="420639" y="527271"/>
                </a:lnTo>
                <a:cubicBezTo>
                  <a:pt x="407555" y="534203"/>
                  <a:pt x="393849" y="539802"/>
                  <a:pt x="379786" y="544246"/>
                </a:cubicBezTo>
                <a:lnTo>
                  <a:pt x="379786" y="581394"/>
                </a:lnTo>
                <a:cubicBezTo>
                  <a:pt x="379786" y="595435"/>
                  <a:pt x="368393" y="606722"/>
                  <a:pt x="354419" y="606722"/>
                </a:cubicBezTo>
                <a:lnTo>
                  <a:pt x="253131" y="606722"/>
                </a:lnTo>
                <a:cubicBezTo>
                  <a:pt x="239157" y="606722"/>
                  <a:pt x="227854" y="595435"/>
                  <a:pt x="227854" y="581394"/>
                </a:cubicBezTo>
                <a:lnTo>
                  <a:pt x="227854" y="544246"/>
                </a:lnTo>
                <a:cubicBezTo>
                  <a:pt x="213791" y="539802"/>
                  <a:pt x="200084" y="534203"/>
                  <a:pt x="186911" y="527271"/>
                </a:cubicBezTo>
                <a:lnTo>
                  <a:pt x="160566" y="553577"/>
                </a:lnTo>
                <a:cubicBezTo>
                  <a:pt x="150686" y="563442"/>
                  <a:pt x="134665" y="563442"/>
                  <a:pt x="124786" y="553577"/>
                </a:cubicBezTo>
                <a:lnTo>
                  <a:pt x="53225" y="482125"/>
                </a:lnTo>
                <a:cubicBezTo>
                  <a:pt x="43257" y="472260"/>
                  <a:pt x="43257" y="456263"/>
                  <a:pt x="53225" y="446310"/>
                </a:cubicBezTo>
                <a:lnTo>
                  <a:pt x="79482" y="420004"/>
                </a:lnTo>
                <a:cubicBezTo>
                  <a:pt x="72629" y="406940"/>
                  <a:pt x="66932" y="393254"/>
                  <a:pt x="62482" y="379212"/>
                </a:cubicBezTo>
                <a:lnTo>
                  <a:pt x="25278" y="379212"/>
                </a:lnTo>
                <a:cubicBezTo>
                  <a:pt x="11304" y="379212"/>
                  <a:pt x="0" y="367926"/>
                  <a:pt x="0" y="353884"/>
                </a:cubicBezTo>
                <a:lnTo>
                  <a:pt x="0" y="252749"/>
                </a:lnTo>
                <a:cubicBezTo>
                  <a:pt x="0" y="238796"/>
                  <a:pt x="11304" y="227510"/>
                  <a:pt x="25278" y="227510"/>
                </a:cubicBezTo>
                <a:lnTo>
                  <a:pt x="62482" y="227510"/>
                </a:lnTo>
                <a:cubicBezTo>
                  <a:pt x="66932" y="213468"/>
                  <a:pt x="72629" y="199782"/>
                  <a:pt x="79482" y="186629"/>
                </a:cubicBezTo>
                <a:lnTo>
                  <a:pt x="53225" y="160323"/>
                </a:lnTo>
                <a:cubicBezTo>
                  <a:pt x="43257" y="150459"/>
                  <a:pt x="43257" y="134462"/>
                  <a:pt x="53225" y="124597"/>
                </a:cubicBezTo>
                <a:lnTo>
                  <a:pt x="124786" y="53145"/>
                </a:lnTo>
                <a:cubicBezTo>
                  <a:pt x="134665" y="43191"/>
                  <a:pt x="150686" y="43191"/>
                  <a:pt x="160566" y="53145"/>
                </a:cubicBezTo>
                <a:lnTo>
                  <a:pt x="186911" y="79451"/>
                </a:lnTo>
                <a:cubicBezTo>
                  <a:pt x="200084" y="72519"/>
                  <a:pt x="213791" y="66831"/>
                  <a:pt x="227854" y="62387"/>
                </a:cubicBezTo>
                <a:lnTo>
                  <a:pt x="227854" y="25239"/>
                </a:lnTo>
                <a:cubicBezTo>
                  <a:pt x="227854" y="11287"/>
                  <a:pt x="239157" y="0"/>
                  <a:pt x="253131"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8" name="placeholder_286118">
            <a:extLst>
              <a:ext uri="{FF2B5EF4-FFF2-40B4-BE49-F238E27FC236}">
                <a16:creationId xmlns:a16="http://schemas.microsoft.com/office/drawing/2014/main" id="{114AA5FA-2EA3-DC45-9716-7E225AB66C9A}"/>
              </a:ext>
            </a:extLst>
          </p:cNvPr>
          <p:cNvSpPr>
            <a:spLocks noChangeAspect="1"/>
          </p:cNvSpPr>
          <p:nvPr>
            <p:custDataLst>
              <p:tags r:id="rId25"/>
            </p:custDataLst>
          </p:nvPr>
        </p:nvSpPr>
        <p:spPr bwMode="auto">
          <a:xfrm>
            <a:off x="4108699" y="4049014"/>
            <a:ext cx="293557" cy="344386"/>
          </a:xfrm>
          <a:custGeom>
            <a:avLst/>
            <a:gdLst>
              <a:gd name="T0" fmla="*/ 4448 w 5811"/>
              <a:gd name="T1" fmla="*/ 4374 h 6827"/>
              <a:gd name="T2" fmla="*/ 4640 w 5811"/>
              <a:gd name="T3" fmla="*/ 4074 h 6827"/>
              <a:gd name="T4" fmla="*/ 5160 w 5811"/>
              <a:gd name="T5" fmla="*/ 2255 h 6827"/>
              <a:gd name="T6" fmla="*/ 2905 w 5811"/>
              <a:gd name="T7" fmla="*/ 0 h 6827"/>
              <a:gd name="T8" fmla="*/ 650 w 5811"/>
              <a:gd name="T9" fmla="*/ 2255 h 6827"/>
              <a:gd name="T10" fmla="*/ 1363 w 5811"/>
              <a:gd name="T11" fmla="*/ 4373 h 6827"/>
              <a:gd name="T12" fmla="*/ 0 w 5811"/>
              <a:gd name="T13" fmla="*/ 5506 h 6827"/>
              <a:gd name="T14" fmla="*/ 939 w 5811"/>
              <a:gd name="T15" fmla="*/ 6498 h 6827"/>
              <a:gd name="T16" fmla="*/ 2905 w 5811"/>
              <a:gd name="T17" fmla="*/ 6827 h 6827"/>
              <a:gd name="T18" fmla="*/ 4871 w 5811"/>
              <a:gd name="T19" fmla="*/ 6498 h 6827"/>
              <a:gd name="T20" fmla="*/ 5811 w 5811"/>
              <a:gd name="T21" fmla="*/ 5506 h 6827"/>
              <a:gd name="T22" fmla="*/ 4448 w 5811"/>
              <a:gd name="T23" fmla="*/ 4374 h 6827"/>
              <a:gd name="T24" fmla="*/ 2905 w 5811"/>
              <a:gd name="T25" fmla="*/ 1551 h 6827"/>
              <a:gd name="T26" fmla="*/ 3610 w 5811"/>
              <a:gd name="T27" fmla="*/ 2255 h 6827"/>
              <a:gd name="T28" fmla="*/ 2905 w 5811"/>
              <a:gd name="T29" fmla="*/ 2960 h 6827"/>
              <a:gd name="T30" fmla="*/ 2201 w 5811"/>
              <a:gd name="T31" fmla="*/ 2255 h 6827"/>
              <a:gd name="T32" fmla="*/ 2905 w 5811"/>
              <a:gd name="T33" fmla="*/ 1551 h 6827"/>
              <a:gd name="T34" fmla="*/ 4675 w 5811"/>
              <a:gd name="T35" fmla="*/ 6008 h 6827"/>
              <a:gd name="T36" fmla="*/ 2905 w 5811"/>
              <a:gd name="T37" fmla="*/ 6298 h 6827"/>
              <a:gd name="T38" fmla="*/ 1136 w 5811"/>
              <a:gd name="T39" fmla="*/ 6008 h 6827"/>
              <a:gd name="T40" fmla="*/ 528 w 5811"/>
              <a:gd name="T41" fmla="*/ 5506 h 6827"/>
              <a:gd name="T42" fmla="*/ 1719 w 5811"/>
              <a:gd name="T43" fmla="*/ 4831 h 6827"/>
              <a:gd name="T44" fmla="*/ 2761 w 5811"/>
              <a:gd name="T45" fmla="*/ 5768 h 6827"/>
              <a:gd name="T46" fmla="*/ 2905 w 5811"/>
              <a:gd name="T47" fmla="*/ 5812 h 6827"/>
              <a:gd name="T48" fmla="*/ 3050 w 5811"/>
              <a:gd name="T49" fmla="*/ 5768 h 6827"/>
              <a:gd name="T50" fmla="*/ 3666 w 5811"/>
              <a:gd name="T51" fmla="*/ 5270 h 6827"/>
              <a:gd name="T52" fmla="*/ 4092 w 5811"/>
              <a:gd name="T53" fmla="*/ 4831 h 6827"/>
              <a:gd name="T54" fmla="*/ 5283 w 5811"/>
              <a:gd name="T55" fmla="*/ 5506 h 6827"/>
              <a:gd name="T56" fmla="*/ 4675 w 5811"/>
              <a:gd name="T57" fmla="*/ 6008 h 6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811" h="6827">
                <a:moveTo>
                  <a:pt x="4448" y="4374"/>
                </a:moveTo>
                <a:cubicBezTo>
                  <a:pt x="4517" y="4275"/>
                  <a:pt x="4581" y="4175"/>
                  <a:pt x="4640" y="4074"/>
                </a:cubicBezTo>
                <a:cubicBezTo>
                  <a:pt x="4985" y="3483"/>
                  <a:pt x="5160" y="2871"/>
                  <a:pt x="5160" y="2255"/>
                </a:cubicBezTo>
                <a:cubicBezTo>
                  <a:pt x="5160" y="1012"/>
                  <a:pt x="4149" y="0"/>
                  <a:pt x="2905" y="0"/>
                </a:cubicBezTo>
                <a:cubicBezTo>
                  <a:pt x="1662" y="0"/>
                  <a:pt x="650" y="1012"/>
                  <a:pt x="650" y="2255"/>
                </a:cubicBezTo>
                <a:cubicBezTo>
                  <a:pt x="650" y="2973"/>
                  <a:pt x="895" y="3696"/>
                  <a:pt x="1363" y="4373"/>
                </a:cubicBezTo>
                <a:cubicBezTo>
                  <a:pt x="501" y="4604"/>
                  <a:pt x="0" y="5014"/>
                  <a:pt x="0" y="5506"/>
                </a:cubicBezTo>
                <a:cubicBezTo>
                  <a:pt x="0" y="5903"/>
                  <a:pt x="333" y="6256"/>
                  <a:pt x="939" y="6498"/>
                </a:cubicBezTo>
                <a:cubicBezTo>
                  <a:pt x="1469" y="6710"/>
                  <a:pt x="2167" y="6827"/>
                  <a:pt x="2905" y="6827"/>
                </a:cubicBezTo>
                <a:cubicBezTo>
                  <a:pt x="3644" y="6827"/>
                  <a:pt x="4342" y="6710"/>
                  <a:pt x="4871" y="6498"/>
                </a:cubicBezTo>
                <a:cubicBezTo>
                  <a:pt x="5477" y="6256"/>
                  <a:pt x="5811" y="5903"/>
                  <a:pt x="5811" y="5506"/>
                </a:cubicBezTo>
                <a:cubicBezTo>
                  <a:pt x="5811" y="5014"/>
                  <a:pt x="5310" y="4604"/>
                  <a:pt x="4448" y="4374"/>
                </a:cubicBezTo>
                <a:close/>
                <a:moveTo>
                  <a:pt x="2905" y="1551"/>
                </a:moveTo>
                <a:cubicBezTo>
                  <a:pt x="3294" y="1551"/>
                  <a:pt x="3610" y="1866"/>
                  <a:pt x="3610" y="2255"/>
                </a:cubicBezTo>
                <a:cubicBezTo>
                  <a:pt x="3610" y="2644"/>
                  <a:pt x="3294" y="2960"/>
                  <a:pt x="2905" y="2960"/>
                </a:cubicBezTo>
                <a:cubicBezTo>
                  <a:pt x="2516" y="2960"/>
                  <a:pt x="2201" y="2644"/>
                  <a:pt x="2201" y="2255"/>
                </a:cubicBezTo>
                <a:cubicBezTo>
                  <a:pt x="2201" y="1866"/>
                  <a:pt x="2516" y="1551"/>
                  <a:pt x="2905" y="1551"/>
                </a:cubicBezTo>
                <a:close/>
                <a:moveTo>
                  <a:pt x="4675" y="6008"/>
                </a:moveTo>
                <a:cubicBezTo>
                  <a:pt x="4207" y="6195"/>
                  <a:pt x="3578" y="6298"/>
                  <a:pt x="2905" y="6298"/>
                </a:cubicBezTo>
                <a:cubicBezTo>
                  <a:pt x="2233" y="6298"/>
                  <a:pt x="1604" y="6195"/>
                  <a:pt x="1136" y="6008"/>
                </a:cubicBezTo>
                <a:cubicBezTo>
                  <a:pt x="766" y="5860"/>
                  <a:pt x="528" y="5663"/>
                  <a:pt x="528" y="5506"/>
                </a:cubicBezTo>
                <a:cubicBezTo>
                  <a:pt x="528" y="5295"/>
                  <a:pt x="944" y="4996"/>
                  <a:pt x="1719" y="4831"/>
                </a:cubicBezTo>
                <a:cubicBezTo>
                  <a:pt x="2232" y="5420"/>
                  <a:pt x="2739" y="5754"/>
                  <a:pt x="2761" y="5768"/>
                </a:cubicBezTo>
                <a:cubicBezTo>
                  <a:pt x="2805" y="5797"/>
                  <a:pt x="2855" y="5812"/>
                  <a:pt x="2905" y="5812"/>
                </a:cubicBezTo>
                <a:cubicBezTo>
                  <a:pt x="2956" y="5812"/>
                  <a:pt x="3006" y="5797"/>
                  <a:pt x="3050" y="5768"/>
                </a:cubicBezTo>
                <a:cubicBezTo>
                  <a:pt x="3061" y="5761"/>
                  <a:pt x="3327" y="5586"/>
                  <a:pt x="3666" y="5270"/>
                </a:cubicBezTo>
                <a:cubicBezTo>
                  <a:pt x="3819" y="5128"/>
                  <a:pt x="3961" y="4982"/>
                  <a:pt x="4092" y="4831"/>
                </a:cubicBezTo>
                <a:cubicBezTo>
                  <a:pt x="4866" y="4997"/>
                  <a:pt x="5283" y="5295"/>
                  <a:pt x="5283" y="5506"/>
                </a:cubicBezTo>
                <a:cubicBezTo>
                  <a:pt x="5283" y="5663"/>
                  <a:pt x="5044" y="5860"/>
                  <a:pt x="4675" y="6008"/>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9" name="statistical-chart_64023">
            <a:extLst>
              <a:ext uri="{FF2B5EF4-FFF2-40B4-BE49-F238E27FC236}">
                <a16:creationId xmlns:a16="http://schemas.microsoft.com/office/drawing/2014/main" id="{65F6A553-91AE-7340-A3D1-8BE4A906A860}"/>
              </a:ext>
            </a:extLst>
          </p:cNvPr>
          <p:cNvSpPr>
            <a:spLocks noChangeAspect="1"/>
          </p:cNvSpPr>
          <p:nvPr>
            <p:custDataLst>
              <p:tags r:id="rId26"/>
            </p:custDataLst>
          </p:nvPr>
        </p:nvSpPr>
        <p:spPr bwMode="auto">
          <a:xfrm>
            <a:off x="2038372" y="5118704"/>
            <a:ext cx="306989" cy="344386"/>
          </a:xfrm>
          <a:custGeom>
            <a:avLst/>
            <a:gdLst>
              <a:gd name="connsiteX0" fmla="*/ 16193 w 538132"/>
              <a:gd name="connsiteY0" fmla="*/ 302232 h 603687"/>
              <a:gd name="connsiteX1" fmla="*/ 132346 w 538132"/>
              <a:gd name="connsiteY1" fmla="*/ 302232 h 603687"/>
              <a:gd name="connsiteX2" fmla="*/ 148540 w 538132"/>
              <a:gd name="connsiteY2" fmla="*/ 318399 h 603687"/>
              <a:gd name="connsiteX3" fmla="*/ 148540 w 538132"/>
              <a:gd name="connsiteY3" fmla="*/ 587520 h 603687"/>
              <a:gd name="connsiteX4" fmla="*/ 132346 w 538132"/>
              <a:gd name="connsiteY4" fmla="*/ 603687 h 603687"/>
              <a:gd name="connsiteX5" fmla="*/ 16193 w 538132"/>
              <a:gd name="connsiteY5" fmla="*/ 603687 h 603687"/>
              <a:gd name="connsiteX6" fmla="*/ 0 w 538132"/>
              <a:gd name="connsiteY6" fmla="*/ 587520 h 603687"/>
              <a:gd name="connsiteX7" fmla="*/ 0 w 538132"/>
              <a:gd name="connsiteY7" fmla="*/ 318399 h 603687"/>
              <a:gd name="connsiteX8" fmla="*/ 16193 w 538132"/>
              <a:gd name="connsiteY8" fmla="*/ 302232 h 603687"/>
              <a:gd name="connsiteX9" fmla="*/ 405786 w 538132"/>
              <a:gd name="connsiteY9" fmla="*/ 186857 h 603687"/>
              <a:gd name="connsiteX10" fmla="*/ 521939 w 538132"/>
              <a:gd name="connsiteY10" fmla="*/ 186857 h 603687"/>
              <a:gd name="connsiteX11" fmla="*/ 538132 w 538132"/>
              <a:gd name="connsiteY11" fmla="*/ 203025 h 603687"/>
              <a:gd name="connsiteX12" fmla="*/ 538132 w 538132"/>
              <a:gd name="connsiteY12" fmla="*/ 587520 h 603687"/>
              <a:gd name="connsiteX13" fmla="*/ 521939 w 538132"/>
              <a:gd name="connsiteY13" fmla="*/ 603687 h 603687"/>
              <a:gd name="connsiteX14" fmla="*/ 405786 w 538132"/>
              <a:gd name="connsiteY14" fmla="*/ 603687 h 603687"/>
              <a:gd name="connsiteX15" fmla="*/ 389592 w 538132"/>
              <a:gd name="connsiteY15" fmla="*/ 587520 h 603687"/>
              <a:gd name="connsiteX16" fmla="*/ 389592 w 538132"/>
              <a:gd name="connsiteY16" fmla="*/ 203025 h 603687"/>
              <a:gd name="connsiteX17" fmla="*/ 405786 w 538132"/>
              <a:gd name="connsiteY17" fmla="*/ 186857 h 603687"/>
              <a:gd name="connsiteX18" fmla="*/ 211024 w 538132"/>
              <a:gd name="connsiteY18" fmla="*/ 0 h 603687"/>
              <a:gd name="connsiteX19" fmla="*/ 327177 w 538132"/>
              <a:gd name="connsiteY19" fmla="*/ 0 h 603687"/>
              <a:gd name="connsiteX20" fmla="*/ 343371 w 538132"/>
              <a:gd name="connsiteY20" fmla="*/ 16168 h 603687"/>
              <a:gd name="connsiteX21" fmla="*/ 343371 w 538132"/>
              <a:gd name="connsiteY21" fmla="*/ 587519 h 603687"/>
              <a:gd name="connsiteX22" fmla="*/ 327177 w 538132"/>
              <a:gd name="connsiteY22" fmla="*/ 603687 h 603687"/>
              <a:gd name="connsiteX23" fmla="*/ 211024 w 538132"/>
              <a:gd name="connsiteY23" fmla="*/ 603687 h 603687"/>
              <a:gd name="connsiteX24" fmla="*/ 194831 w 538132"/>
              <a:gd name="connsiteY24" fmla="*/ 587519 h 603687"/>
              <a:gd name="connsiteX25" fmla="*/ 194831 w 538132"/>
              <a:gd name="connsiteY25" fmla="*/ 16168 h 603687"/>
              <a:gd name="connsiteX26" fmla="*/ 211024 w 538132"/>
              <a:gd name="connsiteY26" fmla="*/ 0 h 60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8132" h="603687">
                <a:moveTo>
                  <a:pt x="16193" y="302232"/>
                </a:moveTo>
                <a:lnTo>
                  <a:pt x="132346" y="302232"/>
                </a:lnTo>
                <a:cubicBezTo>
                  <a:pt x="141235" y="302232"/>
                  <a:pt x="148540" y="309525"/>
                  <a:pt x="148540" y="318399"/>
                </a:cubicBezTo>
                <a:lnTo>
                  <a:pt x="148540" y="587520"/>
                </a:lnTo>
                <a:cubicBezTo>
                  <a:pt x="148540" y="596394"/>
                  <a:pt x="141235" y="603687"/>
                  <a:pt x="132346" y="603687"/>
                </a:cubicBezTo>
                <a:lnTo>
                  <a:pt x="16193" y="603687"/>
                </a:lnTo>
                <a:cubicBezTo>
                  <a:pt x="7305" y="603687"/>
                  <a:pt x="0" y="596394"/>
                  <a:pt x="0" y="587520"/>
                </a:cubicBezTo>
                <a:lnTo>
                  <a:pt x="0" y="318399"/>
                </a:lnTo>
                <a:cubicBezTo>
                  <a:pt x="0" y="309525"/>
                  <a:pt x="7305" y="302232"/>
                  <a:pt x="16193" y="302232"/>
                </a:cubicBezTo>
                <a:close/>
                <a:moveTo>
                  <a:pt x="405786" y="186857"/>
                </a:moveTo>
                <a:lnTo>
                  <a:pt x="521939" y="186857"/>
                </a:lnTo>
                <a:cubicBezTo>
                  <a:pt x="530827" y="186857"/>
                  <a:pt x="538132" y="194029"/>
                  <a:pt x="538132" y="203025"/>
                </a:cubicBezTo>
                <a:lnTo>
                  <a:pt x="538132" y="587520"/>
                </a:lnTo>
                <a:cubicBezTo>
                  <a:pt x="538132" y="596393"/>
                  <a:pt x="530827" y="603687"/>
                  <a:pt x="521939" y="603687"/>
                </a:cubicBezTo>
                <a:lnTo>
                  <a:pt x="405786" y="603687"/>
                </a:lnTo>
                <a:cubicBezTo>
                  <a:pt x="396897" y="603687"/>
                  <a:pt x="389592" y="596393"/>
                  <a:pt x="389592" y="587520"/>
                </a:cubicBezTo>
                <a:lnTo>
                  <a:pt x="389592" y="203025"/>
                </a:lnTo>
                <a:cubicBezTo>
                  <a:pt x="389592" y="194029"/>
                  <a:pt x="396897" y="186857"/>
                  <a:pt x="405786" y="186857"/>
                </a:cubicBezTo>
                <a:close/>
                <a:moveTo>
                  <a:pt x="211024" y="0"/>
                </a:moveTo>
                <a:lnTo>
                  <a:pt x="327177" y="0"/>
                </a:lnTo>
                <a:cubicBezTo>
                  <a:pt x="336066" y="0"/>
                  <a:pt x="343371" y="7294"/>
                  <a:pt x="343371" y="16168"/>
                </a:cubicBezTo>
                <a:lnTo>
                  <a:pt x="343371" y="587519"/>
                </a:lnTo>
                <a:cubicBezTo>
                  <a:pt x="343371" y="596393"/>
                  <a:pt x="336066" y="603687"/>
                  <a:pt x="327177" y="603687"/>
                </a:cubicBezTo>
                <a:lnTo>
                  <a:pt x="211024" y="603687"/>
                </a:lnTo>
                <a:cubicBezTo>
                  <a:pt x="202136" y="603687"/>
                  <a:pt x="194831" y="596393"/>
                  <a:pt x="194831" y="587519"/>
                </a:cubicBezTo>
                <a:lnTo>
                  <a:pt x="194831" y="16168"/>
                </a:lnTo>
                <a:cubicBezTo>
                  <a:pt x="194831" y="7294"/>
                  <a:pt x="202136" y="0"/>
                  <a:pt x="211024"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wifi-cloud_72981">
            <a:extLst>
              <a:ext uri="{FF2B5EF4-FFF2-40B4-BE49-F238E27FC236}">
                <a16:creationId xmlns:a16="http://schemas.microsoft.com/office/drawing/2014/main" id="{E2C3A49F-B899-D441-8564-381B0D13726A}"/>
              </a:ext>
            </a:extLst>
          </p:cNvPr>
          <p:cNvSpPr>
            <a:spLocks noChangeAspect="1"/>
          </p:cNvSpPr>
          <p:nvPr>
            <p:custDataLst>
              <p:tags r:id="rId27"/>
            </p:custDataLst>
          </p:nvPr>
        </p:nvSpPr>
        <p:spPr bwMode="auto">
          <a:xfrm>
            <a:off x="1406923" y="4049014"/>
            <a:ext cx="343507" cy="344386"/>
          </a:xfrm>
          <a:custGeom>
            <a:avLst/>
            <a:gdLst>
              <a:gd name="connsiteX0" fmla="*/ 283655 w 606580"/>
              <a:gd name="connsiteY0" fmla="*/ 180789 h 608133"/>
              <a:gd name="connsiteX1" fmla="*/ 463969 w 606580"/>
              <a:gd name="connsiteY1" fmla="*/ 329895 h 608133"/>
              <a:gd name="connsiteX2" fmla="*/ 467288 w 606580"/>
              <a:gd name="connsiteY2" fmla="*/ 329803 h 608133"/>
              <a:gd name="connsiteX3" fmla="*/ 606580 w 606580"/>
              <a:gd name="connsiteY3" fmla="*/ 468968 h 608133"/>
              <a:gd name="connsiteX4" fmla="*/ 467288 w 606580"/>
              <a:gd name="connsiteY4" fmla="*/ 608133 h 608133"/>
              <a:gd name="connsiteX5" fmla="*/ 92278 w 606580"/>
              <a:gd name="connsiteY5" fmla="*/ 608133 h 608133"/>
              <a:gd name="connsiteX6" fmla="*/ 0 w 606580"/>
              <a:gd name="connsiteY6" fmla="*/ 508177 h 608133"/>
              <a:gd name="connsiteX7" fmla="*/ 100113 w 606580"/>
              <a:gd name="connsiteY7" fmla="*/ 408221 h 608133"/>
              <a:gd name="connsiteX8" fmla="*/ 105829 w 606580"/>
              <a:gd name="connsiteY8" fmla="*/ 408774 h 608133"/>
              <a:gd name="connsiteX9" fmla="*/ 100113 w 606580"/>
              <a:gd name="connsiteY9" fmla="*/ 364042 h 608133"/>
              <a:gd name="connsiteX10" fmla="*/ 283655 w 606580"/>
              <a:gd name="connsiteY10" fmla="*/ 180789 h 608133"/>
              <a:gd name="connsiteX11" fmla="*/ 399230 w 606580"/>
              <a:gd name="connsiteY11" fmla="*/ 97945 h 608133"/>
              <a:gd name="connsiteX12" fmla="*/ 506377 w 606580"/>
              <a:gd name="connsiteY12" fmla="*/ 204910 h 608133"/>
              <a:gd name="connsiteX13" fmla="*/ 476133 w 606580"/>
              <a:gd name="connsiteY13" fmla="*/ 235195 h 608133"/>
              <a:gd name="connsiteX14" fmla="*/ 445888 w 606580"/>
              <a:gd name="connsiteY14" fmla="*/ 204910 h 608133"/>
              <a:gd name="connsiteX15" fmla="*/ 399230 w 606580"/>
              <a:gd name="connsiteY15" fmla="*/ 158424 h 608133"/>
              <a:gd name="connsiteX16" fmla="*/ 368986 w 606580"/>
              <a:gd name="connsiteY16" fmla="*/ 128230 h 608133"/>
              <a:gd name="connsiteX17" fmla="*/ 399230 w 606580"/>
              <a:gd name="connsiteY17" fmla="*/ 97945 h 608133"/>
              <a:gd name="connsiteX18" fmla="*/ 403459 w 606580"/>
              <a:gd name="connsiteY18" fmla="*/ 0 h 608133"/>
              <a:gd name="connsiteX19" fmla="*/ 403552 w 606580"/>
              <a:gd name="connsiteY19" fmla="*/ 0 h 608133"/>
              <a:gd name="connsiteX20" fmla="*/ 604533 w 606580"/>
              <a:gd name="connsiteY20" fmla="*/ 200633 h 608133"/>
              <a:gd name="connsiteX21" fmla="*/ 574294 w 606580"/>
              <a:gd name="connsiteY21" fmla="*/ 230820 h 608133"/>
              <a:gd name="connsiteX22" fmla="*/ 574201 w 606580"/>
              <a:gd name="connsiteY22" fmla="*/ 230820 h 608133"/>
              <a:gd name="connsiteX23" fmla="*/ 543962 w 606580"/>
              <a:gd name="connsiteY23" fmla="*/ 200633 h 608133"/>
              <a:gd name="connsiteX24" fmla="*/ 403552 w 606580"/>
              <a:gd name="connsiteY24" fmla="*/ 60466 h 608133"/>
              <a:gd name="connsiteX25" fmla="*/ 403459 w 606580"/>
              <a:gd name="connsiteY25" fmla="*/ 60466 h 608133"/>
              <a:gd name="connsiteX26" fmla="*/ 373220 w 606580"/>
              <a:gd name="connsiteY26" fmla="*/ 30187 h 608133"/>
              <a:gd name="connsiteX27" fmla="*/ 403459 w 606580"/>
              <a:gd name="connsiteY27" fmla="*/ 0 h 60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6580" h="608133">
                <a:moveTo>
                  <a:pt x="283655" y="180789"/>
                </a:moveTo>
                <a:cubicBezTo>
                  <a:pt x="373351" y="180789"/>
                  <a:pt x="447929" y="245034"/>
                  <a:pt x="463969" y="329895"/>
                </a:cubicBezTo>
                <a:cubicBezTo>
                  <a:pt x="465075" y="329895"/>
                  <a:pt x="466089" y="329803"/>
                  <a:pt x="467288" y="329803"/>
                </a:cubicBezTo>
                <a:cubicBezTo>
                  <a:pt x="544263" y="329803"/>
                  <a:pt x="606580" y="392022"/>
                  <a:pt x="606580" y="468968"/>
                </a:cubicBezTo>
                <a:cubicBezTo>
                  <a:pt x="606580" y="545730"/>
                  <a:pt x="544263" y="608133"/>
                  <a:pt x="467288" y="608133"/>
                </a:cubicBezTo>
                <a:lnTo>
                  <a:pt x="92278" y="608133"/>
                </a:lnTo>
                <a:cubicBezTo>
                  <a:pt x="40101" y="604636"/>
                  <a:pt x="0" y="561101"/>
                  <a:pt x="0" y="508177"/>
                </a:cubicBezTo>
                <a:cubicBezTo>
                  <a:pt x="0" y="452953"/>
                  <a:pt x="44802" y="408221"/>
                  <a:pt x="100113" y="408221"/>
                </a:cubicBezTo>
                <a:cubicBezTo>
                  <a:pt x="102049" y="408221"/>
                  <a:pt x="103893" y="408589"/>
                  <a:pt x="105829" y="408774"/>
                </a:cubicBezTo>
                <a:cubicBezTo>
                  <a:pt x="102234" y="394415"/>
                  <a:pt x="100113" y="379505"/>
                  <a:pt x="100113" y="364042"/>
                </a:cubicBezTo>
                <a:cubicBezTo>
                  <a:pt x="100113" y="262797"/>
                  <a:pt x="182251" y="180789"/>
                  <a:pt x="283655" y="180789"/>
                </a:cubicBezTo>
                <a:close/>
                <a:moveTo>
                  <a:pt x="399230" y="97945"/>
                </a:moveTo>
                <a:cubicBezTo>
                  <a:pt x="458336" y="97945"/>
                  <a:pt x="506377" y="145997"/>
                  <a:pt x="506377" y="204910"/>
                </a:cubicBezTo>
                <a:cubicBezTo>
                  <a:pt x="506377" y="221664"/>
                  <a:pt x="492822" y="235195"/>
                  <a:pt x="476133" y="235195"/>
                </a:cubicBezTo>
                <a:cubicBezTo>
                  <a:pt x="459443" y="235195"/>
                  <a:pt x="445888" y="221664"/>
                  <a:pt x="445888" y="204910"/>
                </a:cubicBezTo>
                <a:cubicBezTo>
                  <a:pt x="445888" y="179227"/>
                  <a:pt x="424957" y="158424"/>
                  <a:pt x="399230" y="158424"/>
                </a:cubicBezTo>
                <a:cubicBezTo>
                  <a:pt x="382541" y="158424"/>
                  <a:pt x="368986" y="144892"/>
                  <a:pt x="368986" y="128230"/>
                </a:cubicBezTo>
                <a:cubicBezTo>
                  <a:pt x="368986" y="111477"/>
                  <a:pt x="382541" y="97945"/>
                  <a:pt x="399230" y="97945"/>
                </a:cubicBezTo>
                <a:close/>
                <a:moveTo>
                  <a:pt x="403459" y="0"/>
                </a:moveTo>
                <a:lnTo>
                  <a:pt x="403552" y="0"/>
                </a:lnTo>
                <a:cubicBezTo>
                  <a:pt x="514276" y="0"/>
                  <a:pt x="604441" y="90009"/>
                  <a:pt x="604533" y="200633"/>
                </a:cubicBezTo>
                <a:cubicBezTo>
                  <a:pt x="604533" y="217291"/>
                  <a:pt x="590981" y="230820"/>
                  <a:pt x="574294" y="230820"/>
                </a:cubicBezTo>
                <a:lnTo>
                  <a:pt x="574201" y="230820"/>
                </a:lnTo>
                <a:cubicBezTo>
                  <a:pt x="557514" y="230820"/>
                  <a:pt x="543962" y="217291"/>
                  <a:pt x="543962" y="200633"/>
                </a:cubicBezTo>
                <a:cubicBezTo>
                  <a:pt x="543962" y="123325"/>
                  <a:pt x="480902" y="60466"/>
                  <a:pt x="403552" y="60466"/>
                </a:cubicBezTo>
                <a:lnTo>
                  <a:pt x="403459" y="60466"/>
                </a:lnTo>
                <a:cubicBezTo>
                  <a:pt x="386772" y="60466"/>
                  <a:pt x="373220" y="46937"/>
                  <a:pt x="373220" y="30187"/>
                </a:cubicBezTo>
                <a:cubicBezTo>
                  <a:pt x="373220" y="13529"/>
                  <a:pt x="386772" y="0"/>
                  <a:pt x="403459"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1" name="two-coin-stacks_72132">
            <a:extLst>
              <a:ext uri="{FF2B5EF4-FFF2-40B4-BE49-F238E27FC236}">
                <a16:creationId xmlns:a16="http://schemas.microsoft.com/office/drawing/2014/main" id="{D67A4A6F-40AB-FD47-8155-0F28F040E93F}"/>
              </a:ext>
            </a:extLst>
          </p:cNvPr>
          <p:cNvSpPr>
            <a:spLocks noChangeAspect="1"/>
          </p:cNvSpPr>
          <p:nvPr>
            <p:custDataLst>
              <p:tags r:id="rId28"/>
            </p:custDataLst>
          </p:nvPr>
        </p:nvSpPr>
        <p:spPr bwMode="auto">
          <a:xfrm>
            <a:off x="2072744" y="2970877"/>
            <a:ext cx="349327" cy="344386"/>
          </a:xfrm>
          <a:custGeom>
            <a:avLst/>
            <a:gdLst>
              <a:gd name="connsiteX0" fmla="*/ 261001 w 608698"/>
              <a:gd name="connsiteY0" fmla="*/ 479068 h 600088"/>
              <a:gd name="connsiteX1" fmla="*/ 432425 w 608698"/>
              <a:gd name="connsiteY1" fmla="*/ 554184 h 600088"/>
              <a:gd name="connsiteX2" fmla="*/ 603774 w 608698"/>
              <a:gd name="connsiteY2" fmla="*/ 479068 h 600088"/>
              <a:gd name="connsiteX3" fmla="*/ 608697 w 608698"/>
              <a:gd name="connsiteY3" fmla="*/ 502020 h 600088"/>
              <a:gd name="connsiteX4" fmla="*/ 432425 w 608698"/>
              <a:gd name="connsiteY4" fmla="*/ 600088 h 600088"/>
              <a:gd name="connsiteX5" fmla="*/ 256152 w 608698"/>
              <a:gd name="connsiteY5" fmla="*/ 502020 h 600088"/>
              <a:gd name="connsiteX6" fmla="*/ 261001 w 608698"/>
              <a:gd name="connsiteY6" fmla="*/ 479068 h 600088"/>
              <a:gd name="connsiteX7" fmla="*/ 4924 w 608698"/>
              <a:gd name="connsiteY7" fmla="*/ 382605 h 600088"/>
              <a:gd name="connsiteX8" fmla="*/ 176285 w 608698"/>
              <a:gd name="connsiteY8" fmla="*/ 457793 h 600088"/>
              <a:gd name="connsiteX9" fmla="*/ 236041 w 608698"/>
              <a:gd name="connsiteY9" fmla="*/ 451980 h 600088"/>
              <a:gd name="connsiteX10" fmla="*/ 231640 w 608698"/>
              <a:gd name="connsiteY10" fmla="*/ 462264 h 600088"/>
              <a:gd name="connsiteX11" fmla="*/ 225000 w 608698"/>
              <a:gd name="connsiteY11" fmla="*/ 493412 h 600088"/>
              <a:gd name="connsiteX12" fmla="*/ 225298 w 608698"/>
              <a:gd name="connsiteY12" fmla="*/ 499820 h 600088"/>
              <a:gd name="connsiteX13" fmla="*/ 176285 w 608698"/>
              <a:gd name="connsiteY13" fmla="*/ 503695 h 600088"/>
              <a:gd name="connsiteX14" fmla="*/ 0 w 608698"/>
              <a:gd name="connsiteY14" fmla="*/ 405556 h 600088"/>
              <a:gd name="connsiteX15" fmla="*/ 4924 w 608698"/>
              <a:gd name="connsiteY15" fmla="*/ 382605 h 600088"/>
              <a:gd name="connsiteX16" fmla="*/ 261001 w 608698"/>
              <a:gd name="connsiteY16" fmla="*/ 375478 h 600088"/>
              <a:gd name="connsiteX17" fmla="*/ 432425 w 608698"/>
              <a:gd name="connsiteY17" fmla="*/ 450622 h 600088"/>
              <a:gd name="connsiteX18" fmla="*/ 603774 w 608698"/>
              <a:gd name="connsiteY18" fmla="*/ 375478 h 600088"/>
              <a:gd name="connsiteX19" fmla="*/ 608697 w 608698"/>
              <a:gd name="connsiteY19" fmla="*/ 398416 h 600088"/>
              <a:gd name="connsiteX20" fmla="*/ 432425 w 608698"/>
              <a:gd name="connsiteY20" fmla="*/ 496498 h 600088"/>
              <a:gd name="connsiteX21" fmla="*/ 256152 w 608698"/>
              <a:gd name="connsiteY21" fmla="*/ 398416 h 600088"/>
              <a:gd name="connsiteX22" fmla="*/ 261001 w 608698"/>
              <a:gd name="connsiteY22" fmla="*/ 375478 h 600088"/>
              <a:gd name="connsiteX23" fmla="*/ 4924 w 608698"/>
              <a:gd name="connsiteY23" fmla="*/ 279086 h 600088"/>
              <a:gd name="connsiteX24" fmla="*/ 176285 w 608698"/>
              <a:gd name="connsiteY24" fmla="*/ 354274 h 600088"/>
              <a:gd name="connsiteX25" fmla="*/ 236041 w 608698"/>
              <a:gd name="connsiteY25" fmla="*/ 348461 h 600088"/>
              <a:gd name="connsiteX26" fmla="*/ 231640 w 608698"/>
              <a:gd name="connsiteY26" fmla="*/ 358745 h 600088"/>
              <a:gd name="connsiteX27" fmla="*/ 225000 w 608698"/>
              <a:gd name="connsiteY27" fmla="*/ 389818 h 600088"/>
              <a:gd name="connsiteX28" fmla="*/ 225298 w 608698"/>
              <a:gd name="connsiteY28" fmla="*/ 396301 h 600088"/>
              <a:gd name="connsiteX29" fmla="*/ 176285 w 608698"/>
              <a:gd name="connsiteY29" fmla="*/ 400176 h 600088"/>
              <a:gd name="connsiteX30" fmla="*/ 0 w 608698"/>
              <a:gd name="connsiteY30" fmla="*/ 302037 h 600088"/>
              <a:gd name="connsiteX31" fmla="*/ 4924 w 608698"/>
              <a:gd name="connsiteY31" fmla="*/ 279086 h 600088"/>
              <a:gd name="connsiteX32" fmla="*/ 261001 w 608698"/>
              <a:gd name="connsiteY32" fmla="*/ 271959 h 600088"/>
              <a:gd name="connsiteX33" fmla="*/ 432425 w 608698"/>
              <a:gd name="connsiteY33" fmla="*/ 347103 h 600088"/>
              <a:gd name="connsiteX34" fmla="*/ 603774 w 608698"/>
              <a:gd name="connsiteY34" fmla="*/ 271959 h 600088"/>
              <a:gd name="connsiteX35" fmla="*/ 608697 w 608698"/>
              <a:gd name="connsiteY35" fmla="*/ 294897 h 600088"/>
              <a:gd name="connsiteX36" fmla="*/ 432425 w 608698"/>
              <a:gd name="connsiteY36" fmla="*/ 392979 h 600088"/>
              <a:gd name="connsiteX37" fmla="*/ 256152 w 608698"/>
              <a:gd name="connsiteY37" fmla="*/ 294897 h 600088"/>
              <a:gd name="connsiteX38" fmla="*/ 261001 w 608698"/>
              <a:gd name="connsiteY38" fmla="*/ 271959 h 600088"/>
              <a:gd name="connsiteX39" fmla="*/ 4924 w 608698"/>
              <a:gd name="connsiteY39" fmla="*/ 175567 h 600088"/>
              <a:gd name="connsiteX40" fmla="*/ 176285 w 608698"/>
              <a:gd name="connsiteY40" fmla="*/ 250713 h 600088"/>
              <a:gd name="connsiteX41" fmla="*/ 236041 w 608698"/>
              <a:gd name="connsiteY41" fmla="*/ 244904 h 600088"/>
              <a:gd name="connsiteX42" fmla="*/ 231640 w 608698"/>
              <a:gd name="connsiteY42" fmla="*/ 255182 h 600088"/>
              <a:gd name="connsiteX43" fmla="*/ 225000 w 608698"/>
              <a:gd name="connsiteY43" fmla="*/ 286238 h 600088"/>
              <a:gd name="connsiteX44" fmla="*/ 225298 w 608698"/>
              <a:gd name="connsiteY44" fmla="*/ 292718 h 600088"/>
              <a:gd name="connsiteX45" fmla="*/ 176285 w 608698"/>
              <a:gd name="connsiteY45" fmla="*/ 296516 h 600088"/>
              <a:gd name="connsiteX46" fmla="*/ 0 w 608698"/>
              <a:gd name="connsiteY46" fmla="*/ 198506 h 600088"/>
              <a:gd name="connsiteX47" fmla="*/ 4924 w 608698"/>
              <a:gd name="connsiteY47" fmla="*/ 175567 h 600088"/>
              <a:gd name="connsiteX48" fmla="*/ 432425 w 608698"/>
              <a:gd name="connsiteY48" fmla="*/ 96392 h 600088"/>
              <a:gd name="connsiteX49" fmla="*/ 608698 w 608698"/>
              <a:gd name="connsiteY49" fmla="*/ 194443 h 600088"/>
              <a:gd name="connsiteX50" fmla="*/ 432425 w 608698"/>
              <a:gd name="connsiteY50" fmla="*/ 292494 h 600088"/>
              <a:gd name="connsiteX51" fmla="*/ 256152 w 608698"/>
              <a:gd name="connsiteY51" fmla="*/ 194443 h 600088"/>
              <a:gd name="connsiteX52" fmla="*/ 432425 w 608698"/>
              <a:gd name="connsiteY52" fmla="*/ 96392 h 600088"/>
              <a:gd name="connsiteX53" fmla="*/ 176258 w 608698"/>
              <a:gd name="connsiteY53" fmla="*/ 0 h 600088"/>
              <a:gd name="connsiteX54" fmla="*/ 347817 w 608698"/>
              <a:gd name="connsiteY54" fmla="*/ 75446 h 600088"/>
              <a:gd name="connsiteX55" fmla="*/ 224966 w 608698"/>
              <a:gd name="connsiteY55" fmla="*/ 185823 h 600088"/>
              <a:gd name="connsiteX56" fmla="*/ 225264 w 608698"/>
              <a:gd name="connsiteY56" fmla="*/ 192228 h 600088"/>
              <a:gd name="connsiteX57" fmla="*/ 176258 w 608698"/>
              <a:gd name="connsiteY57" fmla="*/ 196101 h 600088"/>
              <a:gd name="connsiteX58" fmla="*/ 0 w 608698"/>
              <a:gd name="connsiteY58" fmla="*/ 98013 h 600088"/>
              <a:gd name="connsiteX59" fmla="*/ 176258 w 608698"/>
              <a:gd name="connsiteY59" fmla="*/ 0 h 60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608698" h="600088">
                <a:moveTo>
                  <a:pt x="261001" y="479068"/>
                </a:moveTo>
                <a:cubicBezTo>
                  <a:pt x="279575" y="522140"/>
                  <a:pt x="349249" y="554184"/>
                  <a:pt x="432425" y="554184"/>
                </a:cubicBezTo>
                <a:cubicBezTo>
                  <a:pt x="515600" y="554184"/>
                  <a:pt x="585199" y="522140"/>
                  <a:pt x="603774" y="479068"/>
                </a:cubicBezTo>
                <a:cubicBezTo>
                  <a:pt x="606981" y="486371"/>
                  <a:pt x="608697" y="494046"/>
                  <a:pt x="608697" y="502020"/>
                </a:cubicBezTo>
                <a:cubicBezTo>
                  <a:pt x="608697" y="556196"/>
                  <a:pt x="529774" y="600088"/>
                  <a:pt x="432425" y="600088"/>
                </a:cubicBezTo>
                <a:cubicBezTo>
                  <a:pt x="335076" y="600088"/>
                  <a:pt x="256152" y="556196"/>
                  <a:pt x="256152" y="502020"/>
                </a:cubicBezTo>
                <a:cubicBezTo>
                  <a:pt x="256152" y="494046"/>
                  <a:pt x="257868" y="486371"/>
                  <a:pt x="261001" y="479068"/>
                </a:cubicBezTo>
                <a:close/>
                <a:moveTo>
                  <a:pt x="4924" y="382605"/>
                </a:moveTo>
                <a:cubicBezTo>
                  <a:pt x="23425" y="425750"/>
                  <a:pt x="93103" y="457793"/>
                  <a:pt x="176285" y="457793"/>
                </a:cubicBezTo>
                <a:cubicBezTo>
                  <a:pt x="197248" y="457793"/>
                  <a:pt x="217391" y="455781"/>
                  <a:pt x="236041" y="451980"/>
                </a:cubicBezTo>
                <a:lnTo>
                  <a:pt x="231640" y="462264"/>
                </a:lnTo>
                <a:cubicBezTo>
                  <a:pt x="227238" y="472398"/>
                  <a:pt x="225000" y="482905"/>
                  <a:pt x="225000" y="493412"/>
                </a:cubicBezTo>
                <a:cubicBezTo>
                  <a:pt x="225000" y="495573"/>
                  <a:pt x="225149" y="497734"/>
                  <a:pt x="225298" y="499820"/>
                </a:cubicBezTo>
                <a:cubicBezTo>
                  <a:pt x="209781" y="502354"/>
                  <a:pt x="193294" y="503695"/>
                  <a:pt x="176285" y="503695"/>
                </a:cubicBezTo>
                <a:cubicBezTo>
                  <a:pt x="78929" y="503695"/>
                  <a:pt x="0" y="459730"/>
                  <a:pt x="0" y="405556"/>
                </a:cubicBezTo>
                <a:cubicBezTo>
                  <a:pt x="0" y="397657"/>
                  <a:pt x="1716" y="389982"/>
                  <a:pt x="4924" y="382605"/>
                </a:cubicBezTo>
                <a:close/>
                <a:moveTo>
                  <a:pt x="261001" y="375478"/>
                </a:moveTo>
                <a:cubicBezTo>
                  <a:pt x="279575" y="418598"/>
                  <a:pt x="349249" y="450622"/>
                  <a:pt x="432425" y="450622"/>
                </a:cubicBezTo>
                <a:cubicBezTo>
                  <a:pt x="515600" y="450622"/>
                  <a:pt x="585199" y="418598"/>
                  <a:pt x="603774" y="375478"/>
                </a:cubicBezTo>
                <a:cubicBezTo>
                  <a:pt x="606981" y="382851"/>
                  <a:pt x="608697" y="390522"/>
                  <a:pt x="608697" y="398416"/>
                </a:cubicBezTo>
                <a:cubicBezTo>
                  <a:pt x="608697" y="452558"/>
                  <a:pt x="529774" y="496498"/>
                  <a:pt x="432425" y="496498"/>
                </a:cubicBezTo>
                <a:cubicBezTo>
                  <a:pt x="335076" y="496498"/>
                  <a:pt x="256152" y="452558"/>
                  <a:pt x="256152" y="398416"/>
                </a:cubicBezTo>
                <a:cubicBezTo>
                  <a:pt x="256152" y="390522"/>
                  <a:pt x="257868" y="382851"/>
                  <a:pt x="261001" y="375478"/>
                </a:cubicBezTo>
                <a:close/>
                <a:moveTo>
                  <a:pt x="4924" y="279086"/>
                </a:moveTo>
                <a:cubicBezTo>
                  <a:pt x="23425" y="322231"/>
                  <a:pt x="93103" y="354274"/>
                  <a:pt x="176285" y="354274"/>
                </a:cubicBezTo>
                <a:cubicBezTo>
                  <a:pt x="197248" y="354274"/>
                  <a:pt x="217391" y="352187"/>
                  <a:pt x="236041" y="348461"/>
                </a:cubicBezTo>
                <a:lnTo>
                  <a:pt x="231640" y="358745"/>
                </a:lnTo>
                <a:cubicBezTo>
                  <a:pt x="227238" y="368879"/>
                  <a:pt x="225000" y="379311"/>
                  <a:pt x="225000" y="389818"/>
                </a:cubicBezTo>
                <a:cubicBezTo>
                  <a:pt x="225000" y="392054"/>
                  <a:pt x="225149" y="394140"/>
                  <a:pt x="225298" y="396301"/>
                </a:cubicBezTo>
                <a:cubicBezTo>
                  <a:pt x="209781" y="398835"/>
                  <a:pt x="193294" y="400176"/>
                  <a:pt x="176285" y="400176"/>
                </a:cubicBezTo>
                <a:cubicBezTo>
                  <a:pt x="78929" y="400176"/>
                  <a:pt x="0" y="356211"/>
                  <a:pt x="0" y="302037"/>
                </a:cubicBezTo>
                <a:cubicBezTo>
                  <a:pt x="0" y="294138"/>
                  <a:pt x="1716" y="286463"/>
                  <a:pt x="4924" y="279086"/>
                </a:cubicBezTo>
                <a:close/>
                <a:moveTo>
                  <a:pt x="261001" y="271959"/>
                </a:moveTo>
                <a:cubicBezTo>
                  <a:pt x="279575" y="315079"/>
                  <a:pt x="349249" y="347103"/>
                  <a:pt x="432425" y="347103"/>
                </a:cubicBezTo>
                <a:cubicBezTo>
                  <a:pt x="515600" y="347103"/>
                  <a:pt x="585199" y="315079"/>
                  <a:pt x="603774" y="271959"/>
                </a:cubicBezTo>
                <a:cubicBezTo>
                  <a:pt x="606981" y="279332"/>
                  <a:pt x="608697" y="287003"/>
                  <a:pt x="608697" y="294897"/>
                </a:cubicBezTo>
                <a:cubicBezTo>
                  <a:pt x="608697" y="349039"/>
                  <a:pt x="529774" y="392979"/>
                  <a:pt x="432425" y="392979"/>
                </a:cubicBezTo>
                <a:cubicBezTo>
                  <a:pt x="335076" y="392979"/>
                  <a:pt x="256152" y="349039"/>
                  <a:pt x="256152" y="294897"/>
                </a:cubicBezTo>
                <a:cubicBezTo>
                  <a:pt x="256152" y="287003"/>
                  <a:pt x="257868" y="279332"/>
                  <a:pt x="261001" y="271959"/>
                </a:cubicBezTo>
                <a:close/>
                <a:moveTo>
                  <a:pt x="4924" y="175567"/>
                </a:moveTo>
                <a:cubicBezTo>
                  <a:pt x="23425" y="218689"/>
                  <a:pt x="93103" y="250713"/>
                  <a:pt x="176285" y="250713"/>
                </a:cubicBezTo>
                <a:cubicBezTo>
                  <a:pt x="197248" y="250713"/>
                  <a:pt x="217391" y="248628"/>
                  <a:pt x="236041" y="244904"/>
                </a:cubicBezTo>
                <a:lnTo>
                  <a:pt x="231640" y="255182"/>
                </a:lnTo>
                <a:cubicBezTo>
                  <a:pt x="227238" y="265311"/>
                  <a:pt x="225000" y="275737"/>
                  <a:pt x="225000" y="286238"/>
                </a:cubicBezTo>
                <a:cubicBezTo>
                  <a:pt x="225000" y="288398"/>
                  <a:pt x="225149" y="290558"/>
                  <a:pt x="225298" y="292718"/>
                </a:cubicBezTo>
                <a:cubicBezTo>
                  <a:pt x="209781" y="295175"/>
                  <a:pt x="193294" y="296516"/>
                  <a:pt x="176285" y="296516"/>
                </a:cubicBezTo>
                <a:cubicBezTo>
                  <a:pt x="78929" y="296516"/>
                  <a:pt x="0" y="252650"/>
                  <a:pt x="0" y="198506"/>
                </a:cubicBezTo>
                <a:cubicBezTo>
                  <a:pt x="0" y="190611"/>
                  <a:pt x="1716" y="182940"/>
                  <a:pt x="4924" y="175567"/>
                </a:cubicBezTo>
                <a:close/>
                <a:moveTo>
                  <a:pt x="432425" y="96392"/>
                </a:moveTo>
                <a:cubicBezTo>
                  <a:pt x="529778" y="96392"/>
                  <a:pt x="608698" y="140291"/>
                  <a:pt x="608698" y="194443"/>
                </a:cubicBezTo>
                <a:cubicBezTo>
                  <a:pt x="608698" y="248595"/>
                  <a:pt x="529778" y="292494"/>
                  <a:pt x="432425" y="292494"/>
                </a:cubicBezTo>
                <a:cubicBezTo>
                  <a:pt x="335072" y="292494"/>
                  <a:pt x="256152" y="248595"/>
                  <a:pt x="256152" y="194443"/>
                </a:cubicBezTo>
                <a:cubicBezTo>
                  <a:pt x="256152" y="140291"/>
                  <a:pt x="335072" y="96392"/>
                  <a:pt x="432425" y="96392"/>
                </a:cubicBezTo>
                <a:close/>
                <a:moveTo>
                  <a:pt x="176258" y="0"/>
                </a:moveTo>
                <a:cubicBezTo>
                  <a:pt x="259651" y="0"/>
                  <a:pt x="329542" y="32175"/>
                  <a:pt x="347817" y="75446"/>
                </a:cubicBezTo>
                <a:cubicBezTo>
                  <a:pt x="275166" y="92800"/>
                  <a:pt x="224966" y="135103"/>
                  <a:pt x="224966" y="185823"/>
                </a:cubicBezTo>
                <a:cubicBezTo>
                  <a:pt x="224966" y="187983"/>
                  <a:pt x="225115" y="190143"/>
                  <a:pt x="225264" y="192228"/>
                </a:cubicBezTo>
                <a:cubicBezTo>
                  <a:pt x="209749" y="194760"/>
                  <a:pt x="193265" y="196101"/>
                  <a:pt x="176258" y="196101"/>
                </a:cubicBezTo>
                <a:cubicBezTo>
                  <a:pt x="78917" y="196101"/>
                  <a:pt x="0" y="152159"/>
                  <a:pt x="0" y="98013"/>
                </a:cubicBezTo>
                <a:cubicBezTo>
                  <a:pt x="0" y="43868"/>
                  <a:pt x="78917" y="0"/>
                  <a:pt x="176258" y="0"/>
                </a:cubicBezTo>
                <a:close/>
              </a:path>
            </a:pathLst>
          </a:custGeom>
          <a:solidFill>
            <a:srgbClr val="FFFFFF"/>
          </a:solidFill>
          <a:ln>
            <a:noFill/>
          </a:ln>
        </p:spPr>
        <p:txBody>
          <a:bodyPr/>
          <a:lstStyle/>
          <a:p>
            <a:pPr>
              <a:lnSpc>
                <a:spcPct val="12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32" name="图片 31">
            <a:extLst>
              <a:ext uri="{FF2B5EF4-FFF2-40B4-BE49-F238E27FC236}">
                <a16:creationId xmlns:a16="http://schemas.microsoft.com/office/drawing/2014/main" id="{32D6D636-DFC8-6F42-9A41-91615E62F046}"/>
              </a:ext>
            </a:extLst>
          </p:cNvPr>
          <p:cNvPicPr>
            <a:picLocks noChangeAspect="1"/>
          </p:cNvPicPr>
          <p:nvPr>
            <p:custDataLst>
              <p:tags r:id="rId29"/>
            </p:custDataLst>
          </p:nvPr>
        </p:nvPicPr>
        <p:blipFill>
          <a:blip r:embed="rId31"/>
          <a:stretch>
            <a:fillRect/>
          </a:stretch>
        </p:blipFill>
        <p:spPr>
          <a:xfrm>
            <a:off x="2506040" y="3617981"/>
            <a:ext cx="854493" cy="1251805"/>
          </a:xfrm>
          <a:prstGeom prst="rect">
            <a:avLst/>
          </a:prstGeom>
        </p:spPr>
      </p:pic>
    </p:spTree>
    <p:extLst>
      <p:ext uri="{BB962C8B-B14F-4D97-AF65-F5344CB8AC3E}">
        <p14:creationId xmlns:p14="http://schemas.microsoft.com/office/powerpoint/2010/main" val="2676948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 22">
            <a:extLst>
              <a:ext uri="{FF2B5EF4-FFF2-40B4-BE49-F238E27FC236}">
                <a16:creationId xmlns:a16="http://schemas.microsoft.com/office/drawing/2014/main" id="{BA662E0E-F8CA-3544-BD5A-FF3FBE073678}"/>
              </a:ext>
            </a:extLst>
          </p:cNvPr>
          <p:cNvGrpSpPr/>
          <p:nvPr/>
        </p:nvGrpSpPr>
        <p:grpSpPr>
          <a:xfrm>
            <a:off x="1011236" y="4443412"/>
            <a:ext cx="530225" cy="447675"/>
            <a:chOff x="5268913" y="1114425"/>
            <a:chExt cx="530225" cy="447675"/>
          </a:xfrm>
          <a:solidFill>
            <a:schemeClr val="bg1"/>
          </a:solidFill>
        </p:grpSpPr>
        <p:sp>
          <p:nvSpPr>
            <p:cNvPr id="20" name="Freeform 137">
              <a:extLst>
                <a:ext uri="{FF2B5EF4-FFF2-40B4-BE49-F238E27FC236}">
                  <a16:creationId xmlns:a16="http://schemas.microsoft.com/office/drawing/2014/main" id="{3EB544C6-A5AA-8B4B-8CDD-FCED633F8466}"/>
                </a:ext>
              </a:extLst>
            </p:cNvPr>
            <p:cNvSpPr>
              <a:spLocks noEditPoints="1"/>
            </p:cNvSpPr>
            <p:nvPr/>
          </p:nvSpPr>
          <p:spPr bwMode="auto">
            <a:xfrm>
              <a:off x="5268913" y="1114425"/>
              <a:ext cx="530225" cy="447675"/>
            </a:xfrm>
            <a:custGeom>
              <a:avLst/>
              <a:gdLst/>
              <a:ahLst/>
              <a:cxnLst>
                <a:cxn ang="0">
                  <a:pos x="248" y="0"/>
                </a:cxn>
                <a:cxn ang="0">
                  <a:pos x="214" y="10"/>
                </a:cxn>
                <a:cxn ang="0">
                  <a:pos x="204" y="44"/>
                </a:cxn>
                <a:cxn ang="0">
                  <a:pos x="212" y="84"/>
                </a:cxn>
                <a:cxn ang="0">
                  <a:pos x="158" y="128"/>
                </a:cxn>
                <a:cxn ang="0">
                  <a:pos x="128" y="66"/>
                </a:cxn>
                <a:cxn ang="0">
                  <a:pos x="102" y="28"/>
                </a:cxn>
                <a:cxn ang="0">
                  <a:pos x="66" y="18"/>
                </a:cxn>
                <a:cxn ang="0">
                  <a:pos x="44" y="22"/>
                </a:cxn>
                <a:cxn ang="0">
                  <a:pos x="44" y="32"/>
                </a:cxn>
                <a:cxn ang="0">
                  <a:pos x="32" y="78"/>
                </a:cxn>
                <a:cxn ang="0">
                  <a:pos x="8" y="60"/>
                </a:cxn>
                <a:cxn ang="0">
                  <a:pos x="2" y="64"/>
                </a:cxn>
                <a:cxn ang="0">
                  <a:pos x="8" y="114"/>
                </a:cxn>
                <a:cxn ang="0">
                  <a:pos x="30" y="136"/>
                </a:cxn>
                <a:cxn ang="0">
                  <a:pos x="64" y="148"/>
                </a:cxn>
                <a:cxn ang="0">
                  <a:pos x="52" y="234"/>
                </a:cxn>
                <a:cxn ang="0">
                  <a:pos x="90" y="280"/>
                </a:cxn>
                <a:cxn ang="0">
                  <a:pos x="100" y="280"/>
                </a:cxn>
                <a:cxn ang="0">
                  <a:pos x="218" y="280"/>
                </a:cxn>
                <a:cxn ang="0">
                  <a:pos x="262" y="236"/>
                </a:cxn>
                <a:cxn ang="0">
                  <a:pos x="248" y="130"/>
                </a:cxn>
                <a:cxn ang="0">
                  <a:pos x="244" y="116"/>
                </a:cxn>
                <a:cxn ang="0">
                  <a:pos x="290" y="130"/>
                </a:cxn>
                <a:cxn ang="0">
                  <a:pos x="334" y="86"/>
                </a:cxn>
                <a:cxn ang="0">
                  <a:pos x="248" y="92"/>
                </a:cxn>
                <a:cxn ang="0">
                  <a:pos x="248" y="92"/>
                </a:cxn>
                <a:cxn ang="0">
                  <a:pos x="94" y="266"/>
                </a:cxn>
                <a:cxn ang="0">
                  <a:pos x="162" y="144"/>
                </a:cxn>
                <a:cxn ang="0">
                  <a:pos x="82" y="72"/>
                </a:cxn>
                <a:cxn ang="0">
                  <a:pos x="62" y="32"/>
                </a:cxn>
                <a:cxn ang="0">
                  <a:pos x="92" y="40"/>
                </a:cxn>
                <a:cxn ang="0">
                  <a:pos x="114" y="72"/>
                </a:cxn>
                <a:cxn ang="0">
                  <a:pos x="108" y="110"/>
                </a:cxn>
                <a:cxn ang="0">
                  <a:pos x="96" y="122"/>
                </a:cxn>
                <a:cxn ang="0">
                  <a:pos x="74" y="132"/>
                </a:cxn>
                <a:cxn ang="0">
                  <a:pos x="46" y="130"/>
                </a:cxn>
                <a:cxn ang="0">
                  <a:pos x="22" y="110"/>
                </a:cxn>
                <a:cxn ang="0">
                  <a:pos x="22" y="88"/>
                </a:cxn>
                <a:cxn ang="0">
                  <a:pos x="54" y="100"/>
                </a:cxn>
                <a:cxn ang="0">
                  <a:pos x="120" y="166"/>
                </a:cxn>
                <a:cxn ang="0">
                  <a:pos x="98" y="138"/>
                </a:cxn>
                <a:cxn ang="0">
                  <a:pos x="104" y="134"/>
                </a:cxn>
                <a:cxn ang="0">
                  <a:pos x="110" y="128"/>
                </a:cxn>
                <a:cxn ang="0">
                  <a:pos x="116" y="122"/>
                </a:cxn>
                <a:cxn ang="0">
                  <a:pos x="120" y="118"/>
                </a:cxn>
                <a:cxn ang="0">
                  <a:pos x="148" y="138"/>
                </a:cxn>
                <a:cxn ang="0">
                  <a:pos x="218" y="262"/>
                </a:cxn>
                <a:cxn ang="0">
                  <a:pos x="290" y="112"/>
                </a:cxn>
                <a:cxn ang="0">
                  <a:pos x="316" y="86"/>
                </a:cxn>
              </a:cxnLst>
              <a:rect l="0" t="0" r="r" b="b"/>
              <a:pathLst>
                <a:path w="334" h="282">
                  <a:moveTo>
                    <a:pt x="332" y="80"/>
                  </a:moveTo>
                  <a:lnTo>
                    <a:pt x="252" y="2"/>
                  </a:lnTo>
                  <a:lnTo>
                    <a:pt x="252" y="2"/>
                  </a:lnTo>
                  <a:lnTo>
                    <a:pt x="248" y="0"/>
                  </a:lnTo>
                  <a:lnTo>
                    <a:pt x="244" y="0"/>
                  </a:lnTo>
                  <a:lnTo>
                    <a:pt x="216" y="8"/>
                  </a:lnTo>
                  <a:lnTo>
                    <a:pt x="216" y="8"/>
                  </a:lnTo>
                  <a:lnTo>
                    <a:pt x="214" y="10"/>
                  </a:lnTo>
                  <a:lnTo>
                    <a:pt x="212" y="14"/>
                  </a:lnTo>
                  <a:lnTo>
                    <a:pt x="204" y="40"/>
                  </a:lnTo>
                  <a:lnTo>
                    <a:pt x="204" y="40"/>
                  </a:lnTo>
                  <a:lnTo>
                    <a:pt x="204" y="44"/>
                  </a:lnTo>
                  <a:lnTo>
                    <a:pt x="204" y="48"/>
                  </a:lnTo>
                  <a:lnTo>
                    <a:pt x="230" y="74"/>
                  </a:lnTo>
                  <a:lnTo>
                    <a:pt x="216" y="88"/>
                  </a:lnTo>
                  <a:lnTo>
                    <a:pt x="212" y="84"/>
                  </a:lnTo>
                  <a:lnTo>
                    <a:pt x="212" y="84"/>
                  </a:lnTo>
                  <a:lnTo>
                    <a:pt x="206" y="82"/>
                  </a:lnTo>
                  <a:lnTo>
                    <a:pt x="202" y="84"/>
                  </a:lnTo>
                  <a:lnTo>
                    <a:pt x="158" y="128"/>
                  </a:lnTo>
                  <a:lnTo>
                    <a:pt x="128" y="98"/>
                  </a:lnTo>
                  <a:lnTo>
                    <a:pt x="128" y="98"/>
                  </a:lnTo>
                  <a:lnTo>
                    <a:pt x="130" y="82"/>
                  </a:lnTo>
                  <a:lnTo>
                    <a:pt x="128" y="66"/>
                  </a:lnTo>
                  <a:lnTo>
                    <a:pt x="122" y="50"/>
                  </a:lnTo>
                  <a:lnTo>
                    <a:pt x="110" y="36"/>
                  </a:lnTo>
                  <a:lnTo>
                    <a:pt x="110" y="36"/>
                  </a:lnTo>
                  <a:lnTo>
                    <a:pt x="102" y="28"/>
                  </a:lnTo>
                  <a:lnTo>
                    <a:pt x="90" y="22"/>
                  </a:lnTo>
                  <a:lnTo>
                    <a:pt x="78" y="20"/>
                  </a:lnTo>
                  <a:lnTo>
                    <a:pt x="66" y="18"/>
                  </a:lnTo>
                  <a:lnTo>
                    <a:pt x="66" y="18"/>
                  </a:lnTo>
                  <a:lnTo>
                    <a:pt x="56" y="18"/>
                  </a:lnTo>
                  <a:lnTo>
                    <a:pt x="46" y="20"/>
                  </a:lnTo>
                  <a:lnTo>
                    <a:pt x="46" y="20"/>
                  </a:lnTo>
                  <a:lnTo>
                    <a:pt x="44" y="22"/>
                  </a:lnTo>
                  <a:lnTo>
                    <a:pt x="42" y="26"/>
                  </a:lnTo>
                  <a:lnTo>
                    <a:pt x="42" y="26"/>
                  </a:lnTo>
                  <a:lnTo>
                    <a:pt x="42" y="30"/>
                  </a:lnTo>
                  <a:lnTo>
                    <a:pt x="44" y="32"/>
                  </a:lnTo>
                  <a:lnTo>
                    <a:pt x="60" y="48"/>
                  </a:lnTo>
                  <a:lnTo>
                    <a:pt x="66" y="72"/>
                  </a:lnTo>
                  <a:lnTo>
                    <a:pt x="54" y="84"/>
                  </a:lnTo>
                  <a:lnTo>
                    <a:pt x="32" y="78"/>
                  </a:lnTo>
                  <a:lnTo>
                    <a:pt x="14" y="62"/>
                  </a:lnTo>
                  <a:lnTo>
                    <a:pt x="14" y="62"/>
                  </a:lnTo>
                  <a:lnTo>
                    <a:pt x="12" y="60"/>
                  </a:lnTo>
                  <a:lnTo>
                    <a:pt x="8" y="60"/>
                  </a:lnTo>
                  <a:lnTo>
                    <a:pt x="8" y="60"/>
                  </a:lnTo>
                  <a:lnTo>
                    <a:pt x="4" y="62"/>
                  </a:lnTo>
                  <a:lnTo>
                    <a:pt x="2" y="64"/>
                  </a:lnTo>
                  <a:lnTo>
                    <a:pt x="2" y="64"/>
                  </a:lnTo>
                  <a:lnTo>
                    <a:pt x="0" y="72"/>
                  </a:lnTo>
                  <a:lnTo>
                    <a:pt x="0" y="82"/>
                  </a:lnTo>
                  <a:lnTo>
                    <a:pt x="2" y="98"/>
                  </a:lnTo>
                  <a:lnTo>
                    <a:pt x="8" y="114"/>
                  </a:lnTo>
                  <a:lnTo>
                    <a:pt x="14" y="122"/>
                  </a:lnTo>
                  <a:lnTo>
                    <a:pt x="20" y="128"/>
                  </a:lnTo>
                  <a:lnTo>
                    <a:pt x="20" y="128"/>
                  </a:lnTo>
                  <a:lnTo>
                    <a:pt x="30" y="136"/>
                  </a:lnTo>
                  <a:lnTo>
                    <a:pt x="40" y="142"/>
                  </a:lnTo>
                  <a:lnTo>
                    <a:pt x="52" y="146"/>
                  </a:lnTo>
                  <a:lnTo>
                    <a:pt x="64" y="148"/>
                  </a:lnTo>
                  <a:lnTo>
                    <a:pt x="64" y="148"/>
                  </a:lnTo>
                  <a:lnTo>
                    <a:pt x="82" y="146"/>
                  </a:lnTo>
                  <a:lnTo>
                    <a:pt x="110" y="176"/>
                  </a:lnTo>
                  <a:lnTo>
                    <a:pt x="52" y="234"/>
                  </a:lnTo>
                  <a:lnTo>
                    <a:pt x="52" y="234"/>
                  </a:lnTo>
                  <a:lnTo>
                    <a:pt x="50" y="238"/>
                  </a:lnTo>
                  <a:lnTo>
                    <a:pt x="50" y="238"/>
                  </a:lnTo>
                  <a:lnTo>
                    <a:pt x="52" y="244"/>
                  </a:lnTo>
                  <a:lnTo>
                    <a:pt x="90" y="280"/>
                  </a:lnTo>
                  <a:lnTo>
                    <a:pt x="90" y="280"/>
                  </a:lnTo>
                  <a:lnTo>
                    <a:pt x="94" y="282"/>
                  </a:lnTo>
                  <a:lnTo>
                    <a:pt x="94" y="282"/>
                  </a:lnTo>
                  <a:lnTo>
                    <a:pt x="100" y="280"/>
                  </a:lnTo>
                  <a:lnTo>
                    <a:pt x="158" y="222"/>
                  </a:lnTo>
                  <a:lnTo>
                    <a:pt x="212" y="278"/>
                  </a:lnTo>
                  <a:lnTo>
                    <a:pt x="212" y="278"/>
                  </a:lnTo>
                  <a:lnTo>
                    <a:pt x="218" y="280"/>
                  </a:lnTo>
                  <a:lnTo>
                    <a:pt x="222" y="278"/>
                  </a:lnTo>
                  <a:lnTo>
                    <a:pt x="260" y="240"/>
                  </a:lnTo>
                  <a:lnTo>
                    <a:pt x="260" y="240"/>
                  </a:lnTo>
                  <a:lnTo>
                    <a:pt x="262" y="236"/>
                  </a:lnTo>
                  <a:lnTo>
                    <a:pt x="260" y="230"/>
                  </a:lnTo>
                  <a:lnTo>
                    <a:pt x="204" y="176"/>
                  </a:lnTo>
                  <a:lnTo>
                    <a:pt x="248" y="130"/>
                  </a:lnTo>
                  <a:lnTo>
                    <a:pt x="248" y="130"/>
                  </a:lnTo>
                  <a:lnTo>
                    <a:pt x="250" y="126"/>
                  </a:lnTo>
                  <a:lnTo>
                    <a:pt x="250" y="126"/>
                  </a:lnTo>
                  <a:lnTo>
                    <a:pt x="248" y="120"/>
                  </a:lnTo>
                  <a:lnTo>
                    <a:pt x="244" y="116"/>
                  </a:lnTo>
                  <a:lnTo>
                    <a:pt x="258" y="102"/>
                  </a:lnTo>
                  <a:lnTo>
                    <a:pt x="284" y="128"/>
                  </a:lnTo>
                  <a:lnTo>
                    <a:pt x="284" y="128"/>
                  </a:lnTo>
                  <a:lnTo>
                    <a:pt x="290" y="130"/>
                  </a:lnTo>
                  <a:lnTo>
                    <a:pt x="294" y="128"/>
                  </a:lnTo>
                  <a:lnTo>
                    <a:pt x="332" y="90"/>
                  </a:lnTo>
                  <a:lnTo>
                    <a:pt x="332" y="90"/>
                  </a:lnTo>
                  <a:lnTo>
                    <a:pt x="334" y="86"/>
                  </a:lnTo>
                  <a:lnTo>
                    <a:pt x="334" y="86"/>
                  </a:lnTo>
                  <a:lnTo>
                    <a:pt x="332" y="80"/>
                  </a:lnTo>
                  <a:lnTo>
                    <a:pt x="332" y="80"/>
                  </a:lnTo>
                  <a:close/>
                  <a:moveTo>
                    <a:pt x="248" y="92"/>
                  </a:moveTo>
                  <a:lnTo>
                    <a:pt x="234" y="106"/>
                  </a:lnTo>
                  <a:lnTo>
                    <a:pt x="226" y="98"/>
                  </a:lnTo>
                  <a:lnTo>
                    <a:pt x="240" y="84"/>
                  </a:lnTo>
                  <a:lnTo>
                    <a:pt x="248" y="92"/>
                  </a:lnTo>
                  <a:close/>
                  <a:moveTo>
                    <a:pt x="162" y="144"/>
                  </a:moveTo>
                  <a:lnTo>
                    <a:pt x="206" y="98"/>
                  </a:lnTo>
                  <a:lnTo>
                    <a:pt x="234" y="126"/>
                  </a:lnTo>
                  <a:lnTo>
                    <a:pt x="94" y="266"/>
                  </a:lnTo>
                  <a:lnTo>
                    <a:pt x="68" y="238"/>
                  </a:lnTo>
                  <a:lnTo>
                    <a:pt x="162" y="144"/>
                  </a:lnTo>
                  <a:lnTo>
                    <a:pt x="162" y="142"/>
                  </a:lnTo>
                  <a:lnTo>
                    <a:pt x="162" y="144"/>
                  </a:lnTo>
                  <a:close/>
                  <a:moveTo>
                    <a:pt x="80" y="78"/>
                  </a:moveTo>
                  <a:lnTo>
                    <a:pt x="80" y="78"/>
                  </a:lnTo>
                  <a:lnTo>
                    <a:pt x="82" y="74"/>
                  </a:lnTo>
                  <a:lnTo>
                    <a:pt x="82" y="72"/>
                  </a:lnTo>
                  <a:lnTo>
                    <a:pt x="72" y="44"/>
                  </a:lnTo>
                  <a:lnTo>
                    <a:pt x="72" y="44"/>
                  </a:lnTo>
                  <a:lnTo>
                    <a:pt x="72" y="40"/>
                  </a:lnTo>
                  <a:lnTo>
                    <a:pt x="62" y="32"/>
                  </a:lnTo>
                  <a:lnTo>
                    <a:pt x="62" y="32"/>
                  </a:lnTo>
                  <a:lnTo>
                    <a:pt x="74" y="32"/>
                  </a:lnTo>
                  <a:lnTo>
                    <a:pt x="84" y="36"/>
                  </a:lnTo>
                  <a:lnTo>
                    <a:pt x="92" y="40"/>
                  </a:lnTo>
                  <a:lnTo>
                    <a:pt x="102" y="46"/>
                  </a:lnTo>
                  <a:lnTo>
                    <a:pt x="102" y="46"/>
                  </a:lnTo>
                  <a:lnTo>
                    <a:pt x="110" y="58"/>
                  </a:lnTo>
                  <a:lnTo>
                    <a:pt x="114" y="72"/>
                  </a:lnTo>
                  <a:lnTo>
                    <a:pt x="116" y="84"/>
                  </a:lnTo>
                  <a:lnTo>
                    <a:pt x="114" y="98"/>
                  </a:lnTo>
                  <a:lnTo>
                    <a:pt x="114" y="98"/>
                  </a:lnTo>
                  <a:lnTo>
                    <a:pt x="108" y="110"/>
                  </a:lnTo>
                  <a:lnTo>
                    <a:pt x="102" y="118"/>
                  </a:lnTo>
                  <a:lnTo>
                    <a:pt x="102" y="118"/>
                  </a:lnTo>
                  <a:lnTo>
                    <a:pt x="96" y="122"/>
                  </a:lnTo>
                  <a:lnTo>
                    <a:pt x="96" y="122"/>
                  </a:lnTo>
                  <a:lnTo>
                    <a:pt x="90" y="128"/>
                  </a:lnTo>
                  <a:lnTo>
                    <a:pt x="82" y="132"/>
                  </a:lnTo>
                  <a:lnTo>
                    <a:pt x="82" y="132"/>
                  </a:lnTo>
                  <a:lnTo>
                    <a:pt x="74" y="132"/>
                  </a:lnTo>
                  <a:lnTo>
                    <a:pt x="64" y="134"/>
                  </a:lnTo>
                  <a:lnTo>
                    <a:pt x="64" y="134"/>
                  </a:lnTo>
                  <a:lnTo>
                    <a:pt x="54" y="132"/>
                  </a:lnTo>
                  <a:lnTo>
                    <a:pt x="46" y="130"/>
                  </a:lnTo>
                  <a:lnTo>
                    <a:pt x="36" y="126"/>
                  </a:lnTo>
                  <a:lnTo>
                    <a:pt x="30" y="118"/>
                  </a:lnTo>
                  <a:lnTo>
                    <a:pt x="30" y="118"/>
                  </a:lnTo>
                  <a:lnTo>
                    <a:pt x="22" y="110"/>
                  </a:lnTo>
                  <a:lnTo>
                    <a:pt x="18" y="102"/>
                  </a:lnTo>
                  <a:lnTo>
                    <a:pt x="14" y="92"/>
                  </a:lnTo>
                  <a:lnTo>
                    <a:pt x="14" y="80"/>
                  </a:lnTo>
                  <a:lnTo>
                    <a:pt x="22" y="88"/>
                  </a:lnTo>
                  <a:lnTo>
                    <a:pt x="22" y="88"/>
                  </a:lnTo>
                  <a:lnTo>
                    <a:pt x="26" y="90"/>
                  </a:lnTo>
                  <a:lnTo>
                    <a:pt x="54" y="100"/>
                  </a:lnTo>
                  <a:lnTo>
                    <a:pt x="54" y="100"/>
                  </a:lnTo>
                  <a:lnTo>
                    <a:pt x="58" y="100"/>
                  </a:lnTo>
                  <a:lnTo>
                    <a:pt x="60" y="98"/>
                  </a:lnTo>
                  <a:lnTo>
                    <a:pt x="80" y="78"/>
                  </a:lnTo>
                  <a:close/>
                  <a:moveTo>
                    <a:pt x="120" y="166"/>
                  </a:moveTo>
                  <a:lnTo>
                    <a:pt x="96" y="140"/>
                  </a:lnTo>
                  <a:lnTo>
                    <a:pt x="96" y="140"/>
                  </a:lnTo>
                  <a:lnTo>
                    <a:pt x="98" y="138"/>
                  </a:lnTo>
                  <a:lnTo>
                    <a:pt x="98" y="138"/>
                  </a:lnTo>
                  <a:lnTo>
                    <a:pt x="100" y="138"/>
                  </a:lnTo>
                  <a:lnTo>
                    <a:pt x="100" y="138"/>
                  </a:lnTo>
                  <a:lnTo>
                    <a:pt x="100" y="138"/>
                  </a:lnTo>
                  <a:lnTo>
                    <a:pt x="104" y="134"/>
                  </a:lnTo>
                  <a:lnTo>
                    <a:pt x="104" y="134"/>
                  </a:lnTo>
                  <a:lnTo>
                    <a:pt x="106" y="134"/>
                  </a:lnTo>
                  <a:lnTo>
                    <a:pt x="106" y="134"/>
                  </a:lnTo>
                  <a:lnTo>
                    <a:pt x="110" y="128"/>
                  </a:lnTo>
                  <a:lnTo>
                    <a:pt x="110" y="128"/>
                  </a:lnTo>
                  <a:lnTo>
                    <a:pt x="116" y="124"/>
                  </a:lnTo>
                  <a:lnTo>
                    <a:pt x="116" y="124"/>
                  </a:lnTo>
                  <a:lnTo>
                    <a:pt x="116" y="122"/>
                  </a:lnTo>
                  <a:lnTo>
                    <a:pt x="116" y="122"/>
                  </a:lnTo>
                  <a:lnTo>
                    <a:pt x="120" y="118"/>
                  </a:lnTo>
                  <a:lnTo>
                    <a:pt x="120" y="118"/>
                  </a:lnTo>
                  <a:lnTo>
                    <a:pt x="120" y="118"/>
                  </a:lnTo>
                  <a:lnTo>
                    <a:pt x="120" y="116"/>
                  </a:lnTo>
                  <a:lnTo>
                    <a:pt x="120" y="116"/>
                  </a:lnTo>
                  <a:lnTo>
                    <a:pt x="122" y="114"/>
                  </a:lnTo>
                  <a:lnTo>
                    <a:pt x="148" y="138"/>
                  </a:lnTo>
                  <a:lnTo>
                    <a:pt x="120" y="166"/>
                  </a:lnTo>
                  <a:close/>
                  <a:moveTo>
                    <a:pt x="194" y="184"/>
                  </a:moveTo>
                  <a:lnTo>
                    <a:pt x="244" y="236"/>
                  </a:lnTo>
                  <a:lnTo>
                    <a:pt x="218" y="262"/>
                  </a:lnTo>
                  <a:lnTo>
                    <a:pt x="168" y="212"/>
                  </a:lnTo>
                  <a:lnTo>
                    <a:pt x="194" y="184"/>
                  </a:lnTo>
                  <a:close/>
                  <a:moveTo>
                    <a:pt x="316" y="86"/>
                  </a:moveTo>
                  <a:lnTo>
                    <a:pt x="290" y="112"/>
                  </a:lnTo>
                  <a:lnTo>
                    <a:pt x="218" y="42"/>
                  </a:lnTo>
                  <a:lnTo>
                    <a:pt x="224" y="20"/>
                  </a:lnTo>
                  <a:lnTo>
                    <a:pt x="244" y="14"/>
                  </a:lnTo>
                  <a:lnTo>
                    <a:pt x="316" y="86"/>
                  </a:lnTo>
                  <a:close/>
                </a:path>
              </a:pathLst>
            </a:custGeom>
            <a:grpFill/>
            <a:ln w="9525">
              <a:noFill/>
              <a:round/>
            </a:ln>
          </p:spPr>
          <p:txBody>
            <a:bodyPr vert="horz" wrap="square" lIns="91440" tIns="45720" rIns="91440" bIns="45720" numCol="1" anchor="t" anchorCtr="0" compatLnSpc="1"/>
            <a:lstStyle/>
            <a:p>
              <a:endParaRPr lang="zh-CN" altLang="en-US"/>
            </a:p>
          </p:txBody>
        </p:sp>
        <p:sp>
          <p:nvSpPr>
            <p:cNvPr id="21" name="Freeform 138">
              <a:extLst>
                <a:ext uri="{FF2B5EF4-FFF2-40B4-BE49-F238E27FC236}">
                  <a16:creationId xmlns:a16="http://schemas.microsoft.com/office/drawing/2014/main" id="{DBBD1204-A786-F543-803B-831BC64DFE29}"/>
                </a:ext>
              </a:extLst>
            </p:cNvPr>
            <p:cNvSpPr/>
            <p:nvPr/>
          </p:nvSpPr>
          <p:spPr bwMode="auto">
            <a:xfrm>
              <a:off x="5430838" y="1336675"/>
              <a:ext cx="142875" cy="146050"/>
            </a:xfrm>
            <a:custGeom>
              <a:avLst/>
              <a:gdLst/>
              <a:ahLst/>
              <a:cxnLst>
                <a:cxn ang="0">
                  <a:pos x="0" y="84"/>
                </a:cxn>
                <a:cxn ang="0">
                  <a:pos x="0" y="84"/>
                </a:cxn>
                <a:cxn ang="0">
                  <a:pos x="2" y="90"/>
                </a:cxn>
                <a:cxn ang="0">
                  <a:pos x="2" y="90"/>
                </a:cxn>
                <a:cxn ang="0">
                  <a:pos x="6" y="92"/>
                </a:cxn>
                <a:cxn ang="0">
                  <a:pos x="6" y="92"/>
                </a:cxn>
                <a:cxn ang="0">
                  <a:pos x="12" y="90"/>
                </a:cxn>
                <a:cxn ang="0">
                  <a:pos x="88" y="12"/>
                </a:cxn>
                <a:cxn ang="0">
                  <a:pos x="88" y="12"/>
                </a:cxn>
                <a:cxn ang="0">
                  <a:pos x="90" y="8"/>
                </a:cxn>
                <a:cxn ang="0">
                  <a:pos x="88" y="2"/>
                </a:cxn>
                <a:cxn ang="0">
                  <a:pos x="88" y="2"/>
                </a:cxn>
                <a:cxn ang="0">
                  <a:pos x="84" y="0"/>
                </a:cxn>
                <a:cxn ang="0">
                  <a:pos x="78" y="2"/>
                </a:cxn>
                <a:cxn ang="0">
                  <a:pos x="2" y="80"/>
                </a:cxn>
                <a:cxn ang="0">
                  <a:pos x="2" y="80"/>
                </a:cxn>
                <a:cxn ang="0">
                  <a:pos x="0" y="84"/>
                </a:cxn>
                <a:cxn ang="0">
                  <a:pos x="0" y="84"/>
                </a:cxn>
              </a:cxnLst>
              <a:rect l="0" t="0" r="r" b="b"/>
              <a:pathLst>
                <a:path w="90" h="92">
                  <a:moveTo>
                    <a:pt x="0" y="84"/>
                  </a:moveTo>
                  <a:lnTo>
                    <a:pt x="0" y="84"/>
                  </a:lnTo>
                  <a:lnTo>
                    <a:pt x="2" y="90"/>
                  </a:lnTo>
                  <a:lnTo>
                    <a:pt x="2" y="90"/>
                  </a:lnTo>
                  <a:lnTo>
                    <a:pt x="6" y="92"/>
                  </a:lnTo>
                  <a:lnTo>
                    <a:pt x="6" y="92"/>
                  </a:lnTo>
                  <a:lnTo>
                    <a:pt x="12" y="90"/>
                  </a:lnTo>
                  <a:lnTo>
                    <a:pt x="88" y="12"/>
                  </a:lnTo>
                  <a:lnTo>
                    <a:pt x="88" y="12"/>
                  </a:lnTo>
                  <a:lnTo>
                    <a:pt x="90" y="8"/>
                  </a:lnTo>
                  <a:lnTo>
                    <a:pt x="88" y="2"/>
                  </a:lnTo>
                  <a:lnTo>
                    <a:pt x="88" y="2"/>
                  </a:lnTo>
                  <a:lnTo>
                    <a:pt x="84" y="0"/>
                  </a:lnTo>
                  <a:lnTo>
                    <a:pt x="78" y="2"/>
                  </a:lnTo>
                  <a:lnTo>
                    <a:pt x="2" y="80"/>
                  </a:lnTo>
                  <a:lnTo>
                    <a:pt x="2" y="80"/>
                  </a:lnTo>
                  <a:lnTo>
                    <a:pt x="0" y="84"/>
                  </a:lnTo>
                  <a:lnTo>
                    <a:pt x="0" y="84"/>
                  </a:lnTo>
                  <a:close/>
                </a:path>
              </a:pathLst>
            </a:custGeom>
            <a:grpFill/>
            <a:ln w="9525">
              <a:noFill/>
              <a:round/>
            </a:ln>
          </p:spPr>
          <p:txBody>
            <a:bodyPr vert="horz" wrap="square" lIns="91440" tIns="45720" rIns="91440" bIns="45720" numCol="1" anchor="t" anchorCtr="0" compatLnSpc="1"/>
            <a:lstStyle/>
            <a:p>
              <a:endParaRPr lang="zh-CN" altLang="en-US"/>
            </a:p>
          </p:txBody>
        </p:sp>
      </p:grpSp>
      <p:sp>
        <p:nvSpPr>
          <p:cNvPr id="22" name="TextBox 18">
            <a:extLst>
              <a:ext uri="{FF2B5EF4-FFF2-40B4-BE49-F238E27FC236}">
                <a16:creationId xmlns:a16="http://schemas.microsoft.com/office/drawing/2014/main" id="{9E4969D3-8930-FC41-A255-67997349B5CB}"/>
              </a:ext>
            </a:extLst>
          </p:cNvPr>
          <p:cNvSpPr txBox="1"/>
          <p:nvPr/>
        </p:nvSpPr>
        <p:spPr>
          <a:xfrm>
            <a:off x="1757362" y="4287710"/>
            <a:ext cx="3598416" cy="812530"/>
          </a:xfrm>
          <a:prstGeom prst="rect">
            <a:avLst/>
          </a:prstGeom>
          <a:noFill/>
        </p:spPr>
        <p:txBody>
          <a:bodyPr wrap="square" rtlCol="0">
            <a:spAutoFit/>
          </a:bodyPr>
          <a:lstStyle/>
          <a:p>
            <a:pPr defTabSz="914400">
              <a:lnSpc>
                <a:spcPct val="130000"/>
              </a:lnSpc>
            </a:pPr>
            <a:r>
              <a:rPr lang="zh-CN" altLang="en-US" sz="1200" dirty="0">
                <a:solidFill>
                  <a:schemeClr val="bg1"/>
                </a:solidFill>
                <a:latin typeface="微软雅黑" panose="020B0503020204020204" pitchFamily="34" charset="-122"/>
                <a:ea typeface="微软雅黑" panose="020B0503020204020204" pitchFamily="34" charset="-122"/>
                <a:cs typeface="Levenim MT" pitchFamily="2" charset="-79"/>
              </a:rPr>
              <a:t>标题数字等都可以通过点击和重新输入进行更改，顶部“开始”面板中可以对字体、字号、颜色、行距等进行修改。</a:t>
            </a:r>
          </a:p>
        </p:txBody>
      </p:sp>
      <p:sp>
        <p:nvSpPr>
          <p:cNvPr id="23" name="文本框 22">
            <a:extLst>
              <a:ext uri="{FF2B5EF4-FFF2-40B4-BE49-F238E27FC236}">
                <a16:creationId xmlns:a16="http://schemas.microsoft.com/office/drawing/2014/main" id="{7BAFD750-A9C7-AC47-952E-66E5E5967ADA}"/>
              </a:ext>
            </a:extLst>
          </p:cNvPr>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服务支持</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24" name="TextBox 18">
            <a:extLst>
              <a:ext uri="{FF2B5EF4-FFF2-40B4-BE49-F238E27FC236}">
                <a16:creationId xmlns:a16="http://schemas.microsoft.com/office/drawing/2014/main" id="{557B3CC0-3E60-C247-9D1C-7E6139EA4A74}"/>
              </a:ext>
            </a:extLst>
          </p:cNvPr>
          <p:cNvSpPr txBox="1"/>
          <p:nvPr/>
        </p:nvSpPr>
        <p:spPr>
          <a:xfrm>
            <a:off x="1046229" y="2307372"/>
            <a:ext cx="3000080" cy="366895"/>
          </a:xfrm>
          <a:prstGeom prst="rect">
            <a:avLst/>
          </a:prstGeom>
          <a:noFill/>
        </p:spPr>
        <p:txBody>
          <a:bodyPr wrap="square" rtlCol="0">
            <a:spAutoFit/>
          </a:bodyPr>
          <a:lstStyle/>
          <a:p>
            <a:pPr algn="r">
              <a:lnSpc>
                <a:spcPct val="130000"/>
              </a:lnSpc>
            </a:pPr>
            <a:r>
              <a:rPr lang="en-US" altLang="zh-CN" sz="1600" dirty="0">
                <a:solidFill>
                  <a:schemeClr val="tx1">
                    <a:lumMod val="65000"/>
                    <a:lumOff val="35000"/>
                  </a:schemeClr>
                </a:solidFill>
                <a:latin typeface="Heiti SC Medium" pitchFamily="2" charset="-128"/>
                <a:ea typeface="Heiti SC Medium" pitchFamily="2" charset="-128"/>
                <a:cs typeface="Levenim MT" pitchFamily="2" charset="-79"/>
              </a:rPr>
              <a:t>1</a:t>
            </a: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对</a:t>
            </a:r>
            <a:r>
              <a:rPr lang="en-US" altLang="zh-CN" sz="1600" dirty="0">
                <a:solidFill>
                  <a:schemeClr val="tx1">
                    <a:lumMod val="65000"/>
                    <a:lumOff val="35000"/>
                  </a:schemeClr>
                </a:solidFill>
                <a:latin typeface="Heiti SC Medium" pitchFamily="2" charset="-128"/>
                <a:ea typeface="Heiti SC Medium" pitchFamily="2" charset="-128"/>
                <a:cs typeface="Levenim MT" pitchFamily="2" charset="-79"/>
              </a:rPr>
              <a:t>1</a:t>
            </a: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售后工程师</a:t>
            </a:r>
          </a:p>
        </p:txBody>
      </p:sp>
      <p:sp>
        <p:nvSpPr>
          <p:cNvPr id="26" name="文本框 25">
            <a:extLst>
              <a:ext uri="{FF2B5EF4-FFF2-40B4-BE49-F238E27FC236}">
                <a16:creationId xmlns:a16="http://schemas.microsoft.com/office/drawing/2014/main" id="{B820EC2B-4925-294B-BB91-9AF0D45195D3}"/>
              </a:ext>
            </a:extLst>
          </p:cNvPr>
          <p:cNvSpPr txBox="1"/>
          <p:nvPr/>
        </p:nvSpPr>
        <p:spPr>
          <a:xfrm>
            <a:off x="1799857" y="1926646"/>
            <a:ext cx="2246452" cy="368300"/>
          </a:xfrm>
          <a:prstGeom prst="rect">
            <a:avLst/>
          </a:prstGeom>
          <a:noFill/>
        </p:spPr>
        <p:txBody>
          <a:bodyPr wrap="square" rtlCol="0">
            <a:spAutoFit/>
          </a:bodyPr>
          <a:lstStyle/>
          <a:p>
            <a:pPr algn="r"/>
            <a:r>
              <a:rPr lang="zh-CN" altLang="en-US" b="1" dirty="0">
                <a:solidFill>
                  <a:srgbClr val="F17265"/>
                </a:solidFill>
                <a:latin typeface="Heiti SC Medium" pitchFamily="2" charset="-128"/>
                <a:ea typeface="Heiti SC Medium" pitchFamily="2" charset="-128"/>
              </a:rPr>
              <a:t>技术支持</a:t>
            </a:r>
          </a:p>
        </p:txBody>
      </p:sp>
      <p:sp>
        <p:nvSpPr>
          <p:cNvPr id="43" name="TextBox 18">
            <a:extLst>
              <a:ext uri="{FF2B5EF4-FFF2-40B4-BE49-F238E27FC236}">
                <a16:creationId xmlns:a16="http://schemas.microsoft.com/office/drawing/2014/main" id="{A445203E-162F-364D-98C2-510BF9A31273}"/>
              </a:ext>
            </a:extLst>
          </p:cNvPr>
          <p:cNvSpPr txBox="1"/>
          <p:nvPr/>
        </p:nvSpPr>
        <p:spPr>
          <a:xfrm>
            <a:off x="1076722" y="4728768"/>
            <a:ext cx="2969587" cy="1007071"/>
          </a:xfrm>
          <a:prstGeom prst="rect">
            <a:avLst/>
          </a:prstGeom>
          <a:noFill/>
        </p:spPr>
        <p:txBody>
          <a:bodyPr wrap="square" rtlCol="0">
            <a:spAutoFit/>
          </a:bodyPr>
          <a:lstStyle/>
          <a:p>
            <a:pPr algn="r">
              <a:lnSpc>
                <a:spcPct val="130000"/>
              </a:lnSpc>
            </a:pP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人工客服</a:t>
            </a:r>
            <a:r>
              <a:rPr lang="en-US" altLang="zh-CN" sz="1600" dirty="0">
                <a:solidFill>
                  <a:schemeClr val="tx1">
                    <a:lumMod val="65000"/>
                    <a:lumOff val="35000"/>
                  </a:schemeClr>
                </a:solidFill>
                <a:latin typeface="Heiti SC Medium" pitchFamily="2" charset="-128"/>
                <a:ea typeface="Heiti SC Medium" pitchFamily="2" charset="-128"/>
                <a:cs typeface="Levenim MT" pitchFamily="2" charset="-79"/>
              </a:rPr>
              <a:t>7×12</a:t>
            </a: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小时在线，售前售后定向指导，专业客服答疑解惑</a:t>
            </a:r>
          </a:p>
        </p:txBody>
      </p:sp>
      <p:sp>
        <p:nvSpPr>
          <p:cNvPr id="44" name="文本框 43">
            <a:extLst>
              <a:ext uri="{FF2B5EF4-FFF2-40B4-BE49-F238E27FC236}">
                <a16:creationId xmlns:a16="http://schemas.microsoft.com/office/drawing/2014/main" id="{70731DC4-80E7-D84F-8854-37A89CC18580}"/>
              </a:ext>
            </a:extLst>
          </p:cNvPr>
          <p:cNvSpPr txBox="1"/>
          <p:nvPr/>
        </p:nvSpPr>
        <p:spPr>
          <a:xfrm>
            <a:off x="1799857" y="4348042"/>
            <a:ext cx="2246452" cy="369332"/>
          </a:xfrm>
          <a:prstGeom prst="rect">
            <a:avLst/>
          </a:prstGeom>
          <a:noFill/>
        </p:spPr>
        <p:txBody>
          <a:bodyPr wrap="square" rtlCol="0">
            <a:spAutoFit/>
          </a:bodyPr>
          <a:lstStyle/>
          <a:p>
            <a:pPr algn="r"/>
            <a:r>
              <a:rPr lang="zh-CN" altLang="en-US" b="1" dirty="0">
                <a:solidFill>
                  <a:srgbClr val="FED025"/>
                </a:solidFill>
                <a:latin typeface="Heiti SC Medium" pitchFamily="2" charset="-128"/>
                <a:ea typeface="Heiti SC Medium" pitchFamily="2" charset="-128"/>
              </a:rPr>
              <a:t>服务支持</a:t>
            </a:r>
          </a:p>
        </p:txBody>
      </p:sp>
      <p:sp>
        <p:nvSpPr>
          <p:cNvPr id="45" name="TextBox 18">
            <a:extLst>
              <a:ext uri="{FF2B5EF4-FFF2-40B4-BE49-F238E27FC236}">
                <a16:creationId xmlns:a16="http://schemas.microsoft.com/office/drawing/2014/main" id="{57EA3C88-E8E3-EE45-9EA2-170F36E99390}"/>
              </a:ext>
            </a:extLst>
          </p:cNvPr>
          <p:cNvSpPr txBox="1"/>
          <p:nvPr/>
        </p:nvSpPr>
        <p:spPr>
          <a:xfrm>
            <a:off x="7960749" y="4728768"/>
            <a:ext cx="2920661" cy="686983"/>
          </a:xfrm>
          <a:prstGeom prst="rect">
            <a:avLst/>
          </a:prstGeom>
          <a:noFill/>
        </p:spPr>
        <p:txBody>
          <a:bodyPr wrap="square" rtlCol="0">
            <a:spAutoFit/>
          </a:bodyPr>
          <a:lstStyle/>
          <a:p>
            <a:pPr>
              <a:lnSpc>
                <a:spcPct val="130000"/>
              </a:lnSpc>
            </a:pP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赋能大课，在线课程自助教学，随时随地提升业务能力</a:t>
            </a:r>
          </a:p>
        </p:txBody>
      </p:sp>
      <p:sp>
        <p:nvSpPr>
          <p:cNvPr id="46" name="文本框 45">
            <a:extLst>
              <a:ext uri="{FF2B5EF4-FFF2-40B4-BE49-F238E27FC236}">
                <a16:creationId xmlns:a16="http://schemas.microsoft.com/office/drawing/2014/main" id="{434561B5-05BD-4547-BCFB-A77CAB12FE67}"/>
              </a:ext>
            </a:extLst>
          </p:cNvPr>
          <p:cNvSpPr txBox="1"/>
          <p:nvPr/>
        </p:nvSpPr>
        <p:spPr>
          <a:xfrm>
            <a:off x="7960749" y="4348042"/>
            <a:ext cx="2246452" cy="369332"/>
          </a:xfrm>
          <a:prstGeom prst="rect">
            <a:avLst/>
          </a:prstGeom>
          <a:noFill/>
        </p:spPr>
        <p:txBody>
          <a:bodyPr wrap="square" rtlCol="0">
            <a:spAutoFit/>
          </a:bodyPr>
          <a:lstStyle/>
          <a:p>
            <a:r>
              <a:rPr lang="zh-CN" altLang="en-US" b="1" dirty="0">
                <a:solidFill>
                  <a:srgbClr val="9BD97D"/>
                </a:solidFill>
                <a:latin typeface="Heiti SC Medium" pitchFamily="2" charset="-128"/>
                <a:ea typeface="Heiti SC Medium" pitchFamily="2" charset="-128"/>
              </a:rPr>
              <a:t>培训支持</a:t>
            </a:r>
          </a:p>
        </p:txBody>
      </p:sp>
      <p:sp>
        <p:nvSpPr>
          <p:cNvPr id="47" name="TextBox 18">
            <a:extLst>
              <a:ext uri="{FF2B5EF4-FFF2-40B4-BE49-F238E27FC236}">
                <a16:creationId xmlns:a16="http://schemas.microsoft.com/office/drawing/2014/main" id="{A681AB3D-8914-0A4B-8A95-B610345D44A7}"/>
              </a:ext>
            </a:extLst>
          </p:cNvPr>
          <p:cNvSpPr txBox="1"/>
          <p:nvPr/>
        </p:nvSpPr>
        <p:spPr>
          <a:xfrm>
            <a:off x="7960749" y="2307372"/>
            <a:ext cx="2722229" cy="366895"/>
          </a:xfrm>
          <a:prstGeom prst="rect">
            <a:avLst/>
          </a:prstGeom>
          <a:noFill/>
        </p:spPr>
        <p:txBody>
          <a:bodyPr wrap="square" rtlCol="0">
            <a:spAutoFit/>
          </a:bodyPr>
          <a:lstStyle/>
          <a:p>
            <a:pPr>
              <a:lnSpc>
                <a:spcPct val="130000"/>
              </a:lnSpc>
            </a:pPr>
            <a:r>
              <a:rPr lang="en-US" altLang="zh-CN" sz="1600" dirty="0">
                <a:solidFill>
                  <a:schemeClr val="tx1">
                    <a:lumMod val="65000"/>
                    <a:lumOff val="35000"/>
                  </a:schemeClr>
                </a:solidFill>
                <a:latin typeface="Heiti SC Medium" pitchFamily="2" charset="-128"/>
                <a:ea typeface="Heiti SC Medium" pitchFamily="2" charset="-128"/>
                <a:cs typeface="Levenim MT" pitchFamily="2" charset="-79"/>
              </a:rPr>
              <a:t>1</a:t>
            </a: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对</a:t>
            </a:r>
            <a:r>
              <a:rPr lang="en-US" altLang="zh-CN" sz="1600" dirty="0">
                <a:solidFill>
                  <a:schemeClr val="tx1">
                    <a:lumMod val="65000"/>
                    <a:lumOff val="35000"/>
                  </a:schemeClr>
                </a:solidFill>
                <a:latin typeface="Heiti SC Medium" pitchFamily="2" charset="-128"/>
                <a:ea typeface="Heiti SC Medium" pitchFamily="2" charset="-128"/>
                <a:cs typeface="Levenim MT" pitchFamily="2" charset="-79"/>
              </a:rPr>
              <a:t>1 </a:t>
            </a:r>
            <a:r>
              <a:rPr lang="zh-CN" altLang="en-US" sz="1600" dirty="0">
                <a:solidFill>
                  <a:schemeClr val="tx1">
                    <a:lumMod val="65000"/>
                    <a:lumOff val="35000"/>
                  </a:schemeClr>
                </a:solidFill>
                <a:latin typeface="Heiti SC Medium" pitchFamily="2" charset="-128"/>
                <a:ea typeface="Heiti SC Medium" pitchFamily="2" charset="-128"/>
                <a:cs typeface="Levenim MT" pitchFamily="2" charset="-79"/>
              </a:rPr>
              <a:t>运营顾问</a:t>
            </a:r>
          </a:p>
        </p:txBody>
      </p:sp>
      <p:sp>
        <p:nvSpPr>
          <p:cNvPr id="48" name="文本框 47">
            <a:extLst>
              <a:ext uri="{FF2B5EF4-FFF2-40B4-BE49-F238E27FC236}">
                <a16:creationId xmlns:a16="http://schemas.microsoft.com/office/drawing/2014/main" id="{DDD84090-9746-9148-8B37-96712BEC897D}"/>
              </a:ext>
            </a:extLst>
          </p:cNvPr>
          <p:cNvSpPr txBox="1"/>
          <p:nvPr/>
        </p:nvSpPr>
        <p:spPr>
          <a:xfrm>
            <a:off x="7960749" y="1926646"/>
            <a:ext cx="2246452" cy="368300"/>
          </a:xfrm>
          <a:prstGeom prst="rect">
            <a:avLst/>
          </a:prstGeom>
          <a:noFill/>
        </p:spPr>
        <p:txBody>
          <a:bodyPr wrap="square" rtlCol="0">
            <a:spAutoFit/>
          </a:bodyPr>
          <a:lstStyle/>
          <a:p>
            <a:r>
              <a:rPr lang="zh-CN" altLang="en-US" b="1" dirty="0">
                <a:solidFill>
                  <a:srgbClr val="00AAE0"/>
                </a:solidFill>
                <a:latin typeface="Heiti SC Medium" pitchFamily="2" charset="-128"/>
                <a:ea typeface="Heiti SC Medium" pitchFamily="2" charset="-128"/>
              </a:rPr>
              <a:t>运营支持</a:t>
            </a:r>
          </a:p>
        </p:txBody>
      </p:sp>
      <p:grpSp>
        <p:nvGrpSpPr>
          <p:cNvPr id="49" name="Group 19">
            <a:extLst>
              <a:ext uri="{FF2B5EF4-FFF2-40B4-BE49-F238E27FC236}">
                <a16:creationId xmlns:a16="http://schemas.microsoft.com/office/drawing/2014/main" id="{4290BE02-597B-9045-BDBC-4E1A07452647}"/>
              </a:ext>
            </a:extLst>
          </p:cNvPr>
          <p:cNvGrpSpPr/>
          <p:nvPr/>
        </p:nvGrpSpPr>
        <p:grpSpPr>
          <a:xfrm>
            <a:off x="6328336" y="2696335"/>
            <a:ext cx="1414328" cy="2577707"/>
            <a:chOff x="6474042" y="2675607"/>
            <a:chExt cx="1424911" cy="2596994"/>
          </a:xfrm>
        </p:grpSpPr>
        <p:sp>
          <p:nvSpPr>
            <p:cNvPr id="50" name="Speech Bubble: Oval 1">
              <a:extLst>
                <a:ext uri="{FF2B5EF4-FFF2-40B4-BE49-F238E27FC236}">
                  <a16:creationId xmlns:a16="http://schemas.microsoft.com/office/drawing/2014/main" id="{2EE04340-D8EE-2F4A-B085-72EA40D25F78}"/>
                </a:ext>
              </a:extLst>
            </p:cNvPr>
            <p:cNvSpPr/>
            <p:nvPr/>
          </p:nvSpPr>
          <p:spPr>
            <a:xfrm>
              <a:off x="6474042" y="2675607"/>
              <a:ext cx="1424911" cy="1347837"/>
            </a:xfrm>
            <a:prstGeom prst="wedgeEllipseCallout">
              <a:avLst>
                <a:gd name="adj1" fmla="val -29"/>
                <a:gd name="adj2" fmla="val 65817"/>
              </a:avLst>
            </a:prstGeom>
            <a:solidFill>
              <a:srgbClr val="9BD97D"/>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59号-创粗黑" panose="00000500000000000000" pitchFamily="2" charset="-122"/>
                <a:ea typeface="字魂59号-创粗黑" panose="00000500000000000000" pitchFamily="2" charset="-122"/>
              </a:endParaRPr>
            </a:p>
          </p:txBody>
        </p:sp>
        <p:cxnSp>
          <p:nvCxnSpPr>
            <p:cNvPr id="51" name="Straight Connector 3">
              <a:extLst>
                <a:ext uri="{FF2B5EF4-FFF2-40B4-BE49-F238E27FC236}">
                  <a16:creationId xmlns:a16="http://schemas.microsoft.com/office/drawing/2014/main" id="{7FF60E88-A5EB-964D-88A7-D3F1D07E25E1}"/>
                </a:ext>
              </a:extLst>
            </p:cNvPr>
            <p:cNvCxnSpPr/>
            <p:nvPr/>
          </p:nvCxnSpPr>
          <p:spPr>
            <a:xfrm>
              <a:off x="7186497" y="4363198"/>
              <a:ext cx="0" cy="909403"/>
            </a:xfrm>
            <a:prstGeom prst="line">
              <a:avLst/>
            </a:prstGeom>
            <a:solidFill>
              <a:schemeClr val="accent4"/>
            </a:solidFill>
            <a:ln w="28575">
              <a:solidFill>
                <a:srgbClr val="9BD97D"/>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2" name="Group 21">
            <a:extLst>
              <a:ext uri="{FF2B5EF4-FFF2-40B4-BE49-F238E27FC236}">
                <a16:creationId xmlns:a16="http://schemas.microsoft.com/office/drawing/2014/main" id="{44CAF5F4-346C-D849-A928-5D495CDEB032}"/>
              </a:ext>
            </a:extLst>
          </p:cNvPr>
          <p:cNvGrpSpPr/>
          <p:nvPr/>
        </p:nvGrpSpPr>
        <p:grpSpPr>
          <a:xfrm>
            <a:off x="4218689" y="1740907"/>
            <a:ext cx="1414328" cy="2577707"/>
            <a:chOff x="4312419" y="1585399"/>
            <a:chExt cx="1424911" cy="2596994"/>
          </a:xfrm>
        </p:grpSpPr>
        <p:sp>
          <p:nvSpPr>
            <p:cNvPr id="53" name="Speech Bubble: Oval 15">
              <a:extLst>
                <a:ext uri="{FF2B5EF4-FFF2-40B4-BE49-F238E27FC236}">
                  <a16:creationId xmlns:a16="http://schemas.microsoft.com/office/drawing/2014/main" id="{1EC3355A-F660-8740-B667-DD5954E131A1}"/>
                </a:ext>
              </a:extLst>
            </p:cNvPr>
            <p:cNvSpPr/>
            <p:nvPr/>
          </p:nvSpPr>
          <p:spPr>
            <a:xfrm flipV="1">
              <a:off x="4312419" y="2834556"/>
              <a:ext cx="1424911" cy="1347837"/>
            </a:xfrm>
            <a:prstGeom prst="wedgeEllipseCallout">
              <a:avLst>
                <a:gd name="adj1" fmla="val -29"/>
                <a:gd name="adj2" fmla="val 65817"/>
              </a:avLst>
            </a:prstGeom>
            <a:solidFill>
              <a:srgbClr val="F17265"/>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59号-创粗黑" panose="00000500000000000000" pitchFamily="2" charset="-122"/>
                <a:ea typeface="字魂59号-创粗黑" panose="00000500000000000000" pitchFamily="2" charset="-122"/>
              </a:endParaRPr>
            </a:p>
          </p:txBody>
        </p:sp>
        <p:cxnSp>
          <p:nvCxnSpPr>
            <p:cNvPr id="54" name="Straight Connector 16">
              <a:extLst>
                <a:ext uri="{FF2B5EF4-FFF2-40B4-BE49-F238E27FC236}">
                  <a16:creationId xmlns:a16="http://schemas.microsoft.com/office/drawing/2014/main" id="{E01B9F98-6338-C54C-8C7B-0D8A56421299}"/>
                </a:ext>
              </a:extLst>
            </p:cNvPr>
            <p:cNvCxnSpPr/>
            <p:nvPr/>
          </p:nvCxnSpPr>
          <p:spPr>
            <a:xfrm flipV="1">
              <a:off x="5024875" y="1585399"/>
              <a:ext cx="0" cy="909403"/>
            </a:xfrm>
            <a:prstGeom prst="line">
              <a:avLst/>
            </a:prstGeom>
            <a:solidFill>
              <a:schemeClr val="accent1"/>
            </a:solidFill>
            <a:ln w="28575">
              <a:solidFill>
                <a:srgbClr val="F17265"/>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5" name="Group 18">
            <a:extLst>
              <a:ext uri="{FF2B5EF4-FFF2-40B4-BE49-F238E27FC236}">
                <a16:creationId xmlns:a16="http://schemas.microsoft.com/office/drawing/2014/main" id="{5588D7D8-8900-5847-AD88-C68AB8A2C2BB}"/>
              </a:ext>
            </a:extLst>
          </p:cNvPr>
          <p:cNvGrpSpPr/>
          <p:nvPr/>
        </p:nvGrpSpPr>
        <p:grpSpPr>
          <a:xfrm>
            <a:off x="5170310" y="1613444"/>
            <a:ext cx="2577706" cy="1414328"/>
            <a:chOff x="5327788" y="1623397"/>
            <a:chExt cx="2596993" cy="1424911"/>
          </a:xfrm>
        </p:grpSpPr>
        <p:sp>
          <p:nvSpPr>
            <p:cNvPr id="56" name="Speech Bubble: Oval 12">
              <a:extLst>
                <a:ext uri="{FF2B5EF4-FFF2-40B4-BE49-F238E27FC236}">
                  <a16:creationId xmlns:a16="http://schemas.microsoft.com/office/drawing/2014/main" id="{A5901916-F9F3-3F47-B5B3-452D81771F93}"/>
                </a:ext>
              </a:extLst>
            </p:cNvPr>
            <p:cNvSpPr/>
            <p:nvPr/>
          </p:nvSpPr>
          <p:spPr>
            <a:xfrm rot="16200000" flipH="1">
              <a:off x="5289251" y="1661934"/>
              <a:ext cx="1424911" cy="1347837"/>
            </a:xfrm>
            <a:prstGeom prst="wedgeEllipseCallout">
              <a:avLst>
                <a:gd name="adj1" fmla="val -29"/>
                <a:gd name="adj2" fmla="val 65817"/>
              </a:avLst>
            </a:prstGeom>
            <a:solidFill>
              <a:srgbClr val="00AAE0"/>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59号-创粗黑" panose="00000500000000000000" pitchFamily="2" charset="-122"/>
                <a:ea typeface="字魂59号-创粗黑" panose="00000500000000000000" pitchFamily="2" charset="-122"/>
              </a:endParaRPr>
            </a:p>
          </p:txBody>
        </p:sp>
        <p:cxnSp>
          <p:nvCxnSpPr>
            <p:cNvPr id="57" name="Straight Connector 13">
              <a:extLst>
                <a:ext uri="{FF2B5EF4-FFF2-40B4-BE49-F238E27FC236}">
                  <a16:creationId xmlns:a16="http://schemas.microsoft.com/office/drawing/2014/main" id="{36127660-3CA7-0F41-AE3C-6BD0DC2E1513}"/>
                </a:ext>
              </a:extLst>
            </p:cNvPr>
            <p:cNvCxnSpPr/>
            <p:nvPr/>
          </p:nvCxnSpPr>
          <p:spPr>
            <a:xfrm rot="16200000" flipH="1">
              <a:off x="7470080" y="1881151"/>
              <a:ext cx="0" cy="909403"/>
            </a:xfrm>
            <a:prstGeom prst="line">
              <a:avLst/>
            </a:prstGeom>
            <a:solidFill>
              <a:schemeClr val="accent2"/>
            </a:solidFill>
            <a:ln w="28575">
              <a:solidFill>
                <a:srgbClr val="00AAE0"/>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58" name="Group 20">
            <a:extLst>
              <a:ext uri="{FF2B5EF4-FFF2-40B4-BE49-F238E27FC236}">
                <a16:creationId xmlns:a16="http://schemas.microsoft.com/office/drawing/2014/main" id="{DE30A579-2BA3-A145-9F6A-706AFF7FEFEF}"/>
              </a:ext>
            </a:extLst>
          </p:cNvPr>
          <p:cNvGrpSpPr/>
          <p:nvPr/>
        </p:nvGrpSpPr>
        <p:grpSpPr>
          <a:xfrm>
            <a:off x="4184788" y="3945484"/>
            <a:ext cx="2577707" cy="1414328"/>
            <a:chOff x="4267218" y="3805718"/>
            <a:chExt cx="2596994" cy="1424911"/>
          </a:xfrm>
        </p:grpSpPr>
        <p:sp>
          <p:nvSpPr>
            <p:cNvPr id="59" name="Speech Bubble: Oval 9">
              <a:extLst>
                <a:ext uri="{FF2B5EF4-FFF2-40B4-BE49-F238E27FC236}">
                  <a16:creationId xmlns:a16="http://schemas.microsoft.com/office/drawing/2014/main" id="{F1781B74-FE4C-E542-A365-CEE29481D1AB}"/>
                </a:ext>
              </a:extLst>
            </p:cNvPr>
            <p:cNvSpPr/>
            <p:nvPr/>
          </p:nvSpPr>
          <p:spPr>
            <a:xfrm rot="5400000">
              <a:off x="5477838" y="3844255"/>
              <a:ext cx="1424911" cy="1347837"/>
            </a:xfrm>
            <a:prstGeom prst="wedgeEllipseCallout">
              <a:avLst>
                <a:gd name="adj1" fmla="val -29"/>
                <a:gd name="adj2" fmla="val 65817"/>
              </a:avLst>
            </a:prstGeom>
            <a:solidFill>
              <a:srgbClr val="FED025"/>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dirty="0">
                <a:latin typeface="字魂59号-创粗黑" panose="00000500000000000000" pitchFamily="2" charset="-122"/>
                <a:ea typeface="字魂59号-创粗黑" panose="00000500000000000000" pitchFamily="2" charset="-122"/>
              </a:endParaRPr>
            </a:p>
          </p:txBody>
        </p:sp>
        <p:cxnSp>
          <p:nvCxnSpPr>
            <p:cNvPr id="60" name="Straight Connector 10">
              <a:extLst>
                <a:ext uri="{FF2B5EF4-FFF2-40B4-BE49-F238E27FC236}">
                  <a16:creationId xmlns:a16="http://schemas.microsoft.com/office/drawing/2014/main" id="{EB95D540-A882-E748-A05B-F406BC2DD248}"/>
                </a:ext>
              </a:extLst>
            </p:cNvPr>
            <p:cNvCxnSpPr/>
            <p:nvPr/>
          </p:nvCxnSpPr>
          <p:spPr>
            <a:xfrm rot="5400000">
              <a:off x="4721920" y="4063471"/>
              <a:ext cx="0" cy="909403"/>
            </a:xfrm>
            <a:prstGeom prst="line">
              <a:avLst/>
            </a:prstGeom>
            <a:ln w="28575">
              <a:solidFill>
                <a:srgbClr val="FED025"/>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61" name="图片 60">
            <a:extLst>
              <a:ext uri="{FF2B5EF4-FFF2-40B4-BE49-F238E27FC236}">
                <a16:creationId xmlns:a16="http://schemas.microsoft.com/office/drawing/2014/main" id="{C9C034CE-7E94-E84A-92DD-86317F071DA3}"/>
              </a:ext>
            </a:extLst>
          </p:cNvPr>
          <p:cNvPicPr>
            <a:picLocks noChangeAspect="1"/>
          </p:cNvPicPr>
          <p:nvPr/>
        </p:nvPicPr>
        <p:blipFill>
          <a:blip r:embed="rId3"/>
          <a:stretch>
            <a:fillRect/>
          </a:stretch>
        </p:blipFill>
        <p:spPr>
          <a:xfrm>
            <a:off x="4540960" y="3233606"/>
            <a:ext cx="790057" cy="818400"/>
          </a:xfrm>
          <a:prstGeom prst="rect">
            <a:avLst/>
          </a:prstGeom>
        </p:spPr>
      </p:pic>
      <p:pic>
        <p:nvPicPr>
          <p:cNvPr id="62" name="图片 61">
            <a:extLst>
              <a:ext uri="{FF2B5EF4-FFF2-40B4-BE49-F238E27FC236}">
                <a16:creationId xmlns:a16="http://schemas.microsoft.com/office/drawing/2014/main" id="{030EB920-D5AD-1A4F-A105-A074D57BBC16}"/>
              </a:ext>
            </a:extLst>
          </p:cNvPr>
          <p:cNvPicPr>
            <a:picLocks noChangeAspect="1"/>
          </p:cNvPicPr>
          <p:nvPr/>
        </p:nvPicPr>
        <p:blipFill>
          <a:blip r:embed="rId4"/>
          <a:stretch>
            <a:fillRect/>
          </a:stretch>
        </p:blipFill>
        <p:spPr>
          <a:xfrm>
            <a:off x="5424667" y="2025819"/>
            <a:ext cx="779363" cy="638597"/>
          </a:xfrm>
          <a:prstGeom prst="rect">
            <a:avLst/>
          </a:prstGeom>
        </p:spPr>
      </p:pic>
      <p:pic>
        <p:nvPicPr>
          <p:cNvPr id="63" name="图片 62">
            <a:extLst>
              <a:ext uri="{FF2B5EF4-FFF2-40B4-BE49-F238E27FC236}">
                <a16:creationId xmlns:a16="http://schemas.microsoft.com/office/drawing/2014/main" id="{CB255BC3-07D3-ED4C-BEFE-178D30181832}"/>
              </a:ext>
            </a:extLst>
          </p:cNvPr>
          <p:cNvPicPr>
            <a:picLocks noChangeAspect="1"/>
          </p:cNvPicPr>
          <p:nvPr/>
        </p:nvPicPr>
        <p:blipFill>
          <a:blip r:embed="rId5"/>
          <a:stretch>
            <a:fillRect/>
          </a:stretch>
        </p:blipFill>
        <p:spPr>
          <a:xfrm>
            <a:off x="6582259" y="3046207"/>
            <a:ext cx="871837" cy="665113"/>
          </a:xfrm>
          <a:prstGeom prst="rect">
            <a:avLst/>
          </a:prstGeom>
        </p:spPr>
      </p:pic>
      <p:pic>
        <p:nvPicPr>
          <p:cNvPr id="64" name="图片 63">
            <a:extLst>
              <a:ext uri="{FF2B5EF4-FFF2-40B4-BE49-F238E27FC236}">
                <a16:creationId xmlns:a16="http://schemas.microsoft.com/office/drawing/2014/main" id="{0F264578-070E-F14F-8E70-1517C59B64A0}"/>
              </a:ext>
            </a:extLst>
          </p:cNvPr>
          <p:cNvPicPr>
            <a:picLocks noChangeAspect="1"/>
          </p:cNvPicPr>
          <p:nvPr/>
        </p:nvPicPr>
        <p:blipFill>
          <a:blip r:embed="rId6"/>
          <a:stretch>
            <a:fillRect/>
          </a:stretch>
        </p:blipFill>
        <p:spPr>
          <a:xfrm>
            <a:off x="5700725" y="4236081"/>
            <a:ext cx="785712" cy="819873"/>
          </a:xfrm>
          <a:prstGeom prst="rect">
            <a:avLst/>
          </a:prstGeom>
        </p:spPr>
      </p:pic>
    </p:spTree>
    <p:extLst>
      <p:ext uri="{BB962C8B-B14F-4D97-AF65-F5344CB8AC3E}">
        <p14:creationId xmlns:p14="http://schemas.microsoft.com/office/powerpoint/2010/main" val="8774941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矩形 43">
            <a:extLst>
              <a:ext uri="{FF2B5EF4-FFF2-40B4-BE49-F238E27FC236}">
                <a16:creationId xmlns:a16="http://schemas.microsoft.com/office/drawing/2014/main" id="{5F1530AB-3444-B24C-AEFB-E09590E22319}"/>
              </a:ext>
            </a:extLst>
          </p:cNvPr>
          <p:cNvSpPr/>
          <p:nvPr/>
        </p:nvSpPr>
        <p:spPr>
          <a:xfrm>
            <a:off x="-194385" y="0"/>
            <a:ext cx="12580771" cy="6941114"/>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45" name="组合 44">
            <a:extLst>
              <a:ext uri="{FF2B5EF4-FFF2-40B4-BE49-F238E27FC236}">
                <a16:creationId xmlns:a16="http://schemas.microsoft.com/office/drawing/2014/main" id="{3FAC1F1E-D996-AC40-83C6-F3BED2428CB6}"/>
              </a:ext>
            </a:extLst>
          </p:cNvPr>
          <p:cNvGrpSpPr/>
          <p:nvPr/>
        </p:nvGrpSpPr>
        <p:grpSpPr>
          <a:xfrm>
            <a:off x="1737024" y="1853317"/>
            <a:ext cx="2643418" cy="2643418"/>
            <a:chOff x="664523" y="300767"/>
            <a:chExt cx="3035689" cy="3035689"/>
          </a:xfrm>
        </p:grpSpPr>
        <p:sp>
          <p:nvSpPr>
            <p:cNvPr id="46" name="椭圆 45">
              <a:extLst>
                <a:ext uri="{FF2B5EF4-FFF2-40B4-BE49-F238E27FC236}">
                  <a16:creationId xmlns:a16="http://schemas.microsoft.com/office/drawing/2014/main" id="{A1AD8830-2C46-C64A-922B-09D5DBA6952D}"/>
                </a:ext>
              </a:extLst>
            </p:cNvPr>
            <p:cNvSpPr/>
            <p:nvPr/>
          </p:nvSpPr>
          <p:spPr>
            <a:xfrm>
              <a:off x="664523" y="300767"/>
              <a:ext cx="3035689" cy="3035689"/>
            </a:xfrm>
            <a:prstGeom prst="ellipse">
              <a:avLst/>
            </a:prstGeom>
            <a:solidFill>
              <a:schemeClr val="bg1"/>
            </a:solidFill>
            <a:ln>
              <a:noFill/>
            </a:ln>
            <a:effectLst>
              <a:outerShdw blurRad="762000" dist="444500" dir="5400000" sx="95000" sy="95000" algn="tl" rotWithShape="0">
                <a:schemeClr val="tx1">
                  <a:lumMod val="65000"/>
                  <a:lumOff val="3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47" name="文本框 46">
              <a:extLst>
                <a:ext uri="{FF2B5EF4-FFF2-40B4-BE49-F238E27FC236}">
                  <a16:creationId xmlns:a16="http://schemas.microsoft.com/office/drawing/2014/main" id="{5D91CDAD-3318-C448-B5BD-C4FABECEEA3D}"/>
                </a:ext>
              </a:extLst>
            </p:cNvPr>
            <p:cNvSpPr txBox="1"/>
            <p:nvPr/>
          </p:nvSpPr>
          <p:spPr>
            <a:xfrm>
              <a:off x="674453" y="1182403"/>
              <a:ext cx="3015830" cy="1060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PART/</a:t>
              </a:r>
              <a:r>
                <a:rPr kumimoji="0" lang="en-US" altLang="zh-CN" sz="54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04</a:t>
              </a:r>
              <a:endParaRPr kumimoji="0" lang="en-US" altLang="zh-CN" sz="66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endParaRPr>
            </a:p>
          </p:txBody>
        </p:sp>
      </p:grpSp>
      <p:sp>
        <p:nvSpPr>
          <p:cNvPr id="48" name="文本框 47">
            <a:extLst>
              <a:ext uri="{FF2B5EF4-FFF2-40B4-BE49-F238E27FC236}">
                <a16:creationId xmlns:a16="http://schemas.microsoft.com/office/drawing/2014/main" id="{30FE4796-6796-304F-A568-A4C3DAA9A2FE}"/>
              </a:ext>
            </a:extLst>
          </p:cNvPr>
          <p:cNvSpPr txBox="1"/>
          <p:nvPr>
            <p:custDataLst>
              <p:tags r:id="rId1"/>
            </p:custDataLst>
          </p:nvPr>
        </p:nvSpPr>
        <p:spPr>
          <a:xfrm>
            <a:off x="4895908" y="2534088"/>
            <a:ext cx="5680652" cy="553998"/>
          </a:xfrm>
          <a:prstGeom prst="rect">
            <a:avLst/>
          </a:prstGeom>
          <a:noFill/>
          <a:effectLst>
            <a:glow rad="203200">
              <a:srgbClr val="FF0000">
                <a:alpha val="69000"/>
              </a:srgbClr>
            </a:glow>
          </a:effectLst>
        </p:spPr>
        <p:txBody>
          <a:bodyPr wrap="square" lIns="0" tIns="0" rIns="0" bIns="0" rtlCol="0">
            <a:spAutoFit/>
          </a:bodyPr>
          <a:lstStyle/>
          <a:p>
            <a:r>
              <a:rPr lang="zh-CN" altLang="en-US" sz="3600" b="1" dirty="0">
                <a:solidFill>
                  <a:srgbClr val="1985C4"/>
                </a:solidFill>
                <a:latin typeface="黑体" panose="02010609060101010101" pitchFamily="49" charset="-122"/>
                <a:ea typeface="黑体" panose="02010609060101010101" pitchFamily="49" charset="-122"/>
              </a:rPr>
              <a:t>行业商家案例</a:t>
            </a:r>
            <a:endParaRPr lang="id-ID" altLang="zh-CN" sz="3600" b="1" dirty="0">
              <a:solidFill>
                <a:srgbClr val="1985C4"/>
              </a:solidFill>
              <a:latin typeface="黑体" panose="02010609060101010101" pitchFamily="49" charset="-122"/>
              <a:ea typeface="黑体" panose="02010609060101010101" pitchFamily="49" charset="-122"/>
            </a:endParaRPr>
          </a:p>
        </p:txBody>
      </p:sp>
      <p:sp>
        <p:nvSpPr>
          <p:cNvPr id="49" name="Text Placeholder 5">
            <a:extLst>
              <a:ext uri="{FF2B5EF4-FFF2-40B4-BE49-F238E27FC236}">
                <a16:creationId xmlns:a16="http://schemas.microsoft.com/office/drawing/2014/main" id="{8F8CDD97-3B29-B74C-ABE8-E568D0BA0FEE}"/>
              </a:ext>
            </a:extLst>
          </p:cNvPr>
          <p:cNvSpPr txBox="1">
            <a:spLocks/>
          </p:cNvSpPr>
          <p:nvPr/>
        </p:nvSpPr>
        <p:spPr>
          <a:xfrm>
            <a:off x="4895907" y="3287875"/>
            <a:ext cx="2825693" cy="715165"/>
          </a:xfrm>
          <a:prstGeom prst="rect">
            <a:avLst/>
          </a:prstGeom>
        </p:spPr>
        <p:txBody>
          <a:bodyPr vert="horz" lIns="91440" tIns="45720" rIns="91440" bIns="45720" rtlCol="0">
            <a:noAutofit/>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同行业商家案例</a:t>
            </a:r>
          </a:p>
        </p:txBody>
      </p:sp>
    </p:spTree>
    <p:extLst>
      <p:ext uri="{BB962C8B-B14F-4D97-AF65-F5344CB8AC3E}">
        <p14:creationId xmlns:p14="http://schemas.microsoft.com/office/powerpoint/2010/main" val="226896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ppt_w</p:attrName>
                                        </p:attrNameLst>
                                      </p:cBhvr>
                                      <p:tavLst>
                                        <p:tav tm="0">
                                          <p:val>
                                            <p:fltVal val="0"/>
                                          </p:val>
                                        </p:tav>
                                        <p:tav tm="100000">
                                          <p:val>
                                            <p:strVal val="#ppt_w"/>
                                          </p:val>
                                        </p:tav>
                                      </p:tavLst>
                                    </p:anim>
                                    <p:anim calcmode="lin" valueType="num">
                                      <p:cBhvr>
                                        <p:cTn id="8" dur="500" fill="hold"/>
                                        <p:tgtEl>
                                          <p:spTgt spid="45"/>
                                        </p:tgtEl>
                                        <p:attrNameLst>
                                          <p:attrName>ppt_h</p:attrName>
                                        </p:attrNameLst>
                                      </p:cBhvr>
                                      <p:tavLst>
                                        <p:tav tm="0">
                                          <p:val>
                                            <p:fltVal val="0"/>
                                          </p:val>
                                        </p:tav>
                                        <p:tav tm="100000">
                                          <p:val>
                                            <p:strVal val="#ppt_h"/>
                                          </p:val>
                                        </p:tav>
                                      </p:tavLst>
                                    </p:anim>
                                    <p:animEffect transition="in" filter="fade">
                                      <p:cBhvr>
                                        <p:cTn id="9" dur="500"/>
                                        <p:tgtEl>
                                          <p:spTgt spid="45"/>
                                        </p:tgtEl>
                                      </p:cBhvr>
                                    </p:animEffect>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1500" fill="hold"/>
                                        <p:tgtEl>
                                          <p:spTgt spid="48"/>
                                        </p:tgtEl>
                                        <p:attrNameLst>
                                          <p:attrName>ppt_x</p:attrName>
                                        </p:attrNameLst>
                                      </p:cBhvr>
                                      <p:tavLst>
                                        <p:tav tm="0">
                                          <p:val>
                                            <p:strVal val="#ppt_x"/>
                                          </p:val>
                                        </p:tav>
                                        <p:tav tm="100000">
                                          <p:val>
                                            <p:strVal val="#ppt_x"/>
                                          </p:val>
                                        </p:tav>
                                      </p:tavLst>
                                    </p:anim>
                                    <p:anim calcmode="lin" valueType="num">
                                      <p:cBhvr additive="base">
                                        <p:cTn id="14" dur="1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同行业商家案例</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7" name="圆角矩形 6">
            <a:extLst>
              <a:ext uri="{FF2B5EF4-FFF2-40B4-BE49-F238E27FC236}">
                <a16:creationId xmlns:a16="http://schemas.microsoft.com/office/drawing/2014/main" id="{DB96F4F5-EE25-4747-94E9-52FC6580DB53}"/>
              </a:ext>
            </a:extLst>
          </p:cNvPr>
          <p:cNvSpPr/>
          <p:nvPr/>
        </p:nvSpPr>
        <p:spPr>
          <a:xfrm>
            <a:off x="2207315" y="1356189"/>
            <a:ext cx="1765245" cy="407888"/>
          </a:xfrm>
          <a:prstGeom prst="roundRect">
            <a:avLst>
              <a:gd name="adj" fmla="val 14026"/>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文本框 7">
            <a:extLst>
              <a:ext uri="{FF2B5EF4-FFF2-40B4-BE49-F238E27FC236}">
                <a16:creationId xmlns:a16="http://schemas.microsoft.com/office/drawing/2014/main" id="{31D92DF3-DF23-0D47-BDFD-D315852C5688}"/>
              </a:ext>
            </a:extLst>
          </p:cNvPr>
          <p:cNvSpPr txBox="1"/>
          <p:nvPr/>
        </p:nvSpPr>
        <p:spPr>
          <a:xfrm>
            <a:off x="693475" y="1319786"/>
            <a:ext cx="1402080" cy="460375"/>
          </a:xfrm>
          <a:prstGeom prst="rect">
            <a:avLst/>
          </a:prstGeom>
          <a:noFill/>
        </p:spPr>
        <p:txBody>
          <a:bodyPr wrap="none" rtlCol="0">
            <a:spAutoFit/>
          </a:bodyPr>
          <a:lstStyle/>
          <a:p>
            <a:r>
              <a:rPr kumimoji="1" lang="zh-CN" altLang="en-US" sz="2400" b="1" dirty="0">
                <a:solidFill>
                  <a:schemeClr val="tx1">
                    <a:lumMod val="75000"/>
                    <a:lumOff val="25000"/>
                  </a:schemeClr>
                </a:solidFill>
                <a:latin typeface="Heiti SC Medium" pitchFamily="2" charset="-128"/>
                <a:ea typeface="Heiti SC Medium" pitchFamily="2" charset="-128"/>
              </a:rPr>
              <a:t>服务商户</a:t>
            </a:r>
          </a:p>
        </p:txBody>
      </p:sp>
      <p:sp>
        <p:nvSpPr>
          <p:cNvPr id="9" name="文本框 8">
            <a:extLst>
              <a:ext uri="{FF2B5EF4-FFF2-40B4-BE49-F238E27FC236}">
                <a16:creationId xmlns:a16="http://schemas.microsoft.com/office/drawing/2014/main" id="{9109EB83-534A-684D-8B4B-0D821F5CFA92}"/>
              </a:ext>
            </a:extLst>
          </p:cNvPr>
          <p:cNvSpPr txBox="1"/>
          <p:nvPr/>
        </p:nvSpPr>
        <p:spPr>
          <a:xfrm>
            <a:off x="2286077" y="1365823"/>
            <a:ext cx="1229283" cy="400110"/>
          </a:xfrm>
          <a:prstGeom prst="rect">
            <a:avLst/>
          </a:prstGeom>
          <a:noFill/>
        </p:spPr>
        <p:txBody>
          <a:bodyPr wrap="square" rtlCol="0">
            <a:spAutoFit/>
          </a:bodyPr>
          <a:lstStyle/>
          <a:p>
            <a:r>
              <a:rPr kumimoji="1" lang="zh-CN" altLang="en-US" sz="2000" dirty="0">
                <a:solidFill>
                  <a:schemeClr val="bg1"/>
                </a:solidFill>
                <a:latin typeface="Heiti SC Medium" pitchFamily="2" charset="-128"/>
                <a:ea typeface="Heiti SC Medium" pitchFamily="2" charset="-128"/>
              </a:rPr>
              <a:t>集百福</a:t>
            </a:r>
          </a:p>
        </p:txBody>
      </p:sp>
      <p:sp>
        <p:nvSpPr>
          <p:cNvPr id="10" name="文本框 9">
            <a:extLst>
              <a:ext uri="{FF2B5EF4-FFF2-40B4-BE49-F238E27FC236}">
                <a16:creationId xmlns:a16="http://schemas.microsoft.com/office/drawing/2014/main" id="{23A54996-2D74-B741-8A6A-996B39EFE4D5}"/>
              </a:ext>
            </a:extLst>
          </p:cNvPr>
          <p:cNvSpPr txBox="1"/>
          <p:nvPr/>
        </p:nvSpPr>
        <p:spPr>
          <a:xfrm>
            <a:off x="693474" y="1922666"/>
            <a:ext cx="9994846" cy="1200329"/>
          </a:xfrm>
          <a:prstGeom prst="rect">
            <a:avLst/>
          </a:prstGeom>
          <a:noFill/>
        </p:spPr>
        <p:txBody>
          <a:bodyPr wrap="square" rtlCol="0">
            <a:spAutoFit/>
          </a:bodyPr>
          <a:lstStyle/>
          <a:p>
            <a:r>
              <a:rPr lang="zh-CN" altLang="en-US" dirty="0">
                <a:solidFill>
                  <a:srgbClr val="1890FF"/>
                </a:solidFill>
                <a:latin typeface="Heiti SC Medium" pitchFamily="2" charset="-128"/>
                <a:ea typeface="Heiti SC Medium" pitchFamily="2" charset="-128"/>
                <a:cs typeface="微软雅黑" panose="020B0503020204020204" charset="-122"/>
                <a:sym typeface="+mn-ea"/>
              </a:rPr>
              <a:t>湖北集百福品牌管理有限公司</a:t>
            </a:r>
            <a:r>
              <a:rPr lang="zh-CN" altLang="en-US" dirty="0">
                <a:solidFill>
                  <a:schemeClr val="tx1">
                    <a:lumMod val="65000"/>
                    <a:lumOff val="35000"/>
                  </a:schemeClr>
                </a:solidFill>
                <a:latin typeface="Heiti SC Medium" pitchFamily="2" charset="-128"/>
                <a:ea typeface="Heiti SC Medium" pitchFamily="2" charset="-128"/>
                <a:cs typeface="微软雅黑" panose="020B0503020204020204" charset="-122"/>
                <a:sym typeface="+mn-ea"/>
              </a:rPr>
              <a:t>是一家以农业中药养殖改良技术为核心的农业科技型企业。公司主营农业养殖改良技术推广服务、技术开发与养殖、批发、零售等，目前有</a:t>
            </a:r>
            <a:r>
              <a:rPr lang="en-US" altLang="zh-CN" dirty="0">
                <a:solidFill>
                  <a:schemeClr val="tx1">
                    <a:lumMod val="65000"/>
                    <a:lumOff val="35000"/>
                  </a:schemeClr>
                </a:solidFill>
                <a:latin typeface="Heiti SC Medium" pitchFamily="2" charset="-128"/>
                <a:ea typeface="Heiti SC Medium" pitchFamily="2" charset="-128"/>
                <a:cs typeface="微软雅黑" panose="020B0503020204020204" charset="-122"/>
                <a:sym typeface="+mn-ea"/>
              </a:rPr>
              <a:t>16</a:t>
            </a:r>
            <a:r>
              <a:rPr lang="zh-CN" altLang="en-US" dirty="0">
                <a:solidFill>
                  <a:schemeClr val="tx1">
                    <a:lumMod val="65000"/>
                    <a:lumOff val="35000"/>
                  </a:schemeClr>
                </a:solidFill>
                <a:latin typeface="Heiti SC Medium" pitchFamily="2" charset="-128"/>
                <a:ea typeface="Heiti SC Medium" pitchFamily="2" charset="-128"/>
                <a:cs typeface="微软雅黑" panose="020B0503020204020204" charset="-122"/>
                <a:sym typeface="+mn-ea"/>
              </a:rPr>
              <a:t>家连锁店，得了广大消费者喜爱和信赖。中仑收银系统的的引入助力集百福成功实现了新零售转型以及更加精细化管理和数字化运营。</a:t>
            </a:r>
            <a:endParaRPr kumimoji="1" lang="zh-CN" altLang="en-US" dirty="0">
              <a:solidFill>
                <a:schemeClr val="tx1">
                  <a:lumMod val="65000"/>
                  <a:lumOff val="35000"/>
                </a:schemeClr>
              </a:solidFill>
              <a:latin typeface="Heiti SC Medium" pitchFamily="2" charset="-128"/>
              <a:ea typeface="Heiti SC Medium" pitchFamily="2" charset="-128"/>
              <a:cs typeface="微软雅黑" panose="020B0503020204020204" charset="-122"/>
            </a:endParaRPr>
          </a:p>
        </p:txBody>
      </p:sp>
      <p:sp>
        <p:nvSpPr>
          <p:cNvPr id="11" name="矩形 10">
            <a:extLst>
              <a:ext uri="{FF2B5EF4-FFF2-40B4-BE49-F238E27FC236}">
                <a16:creationId xmlns:a16="http://schemas.microsoft.com/office/drawing/2014/main" id="{22613485-0515-094C-A389-AAD1E82F157F}"/>
              </a:ext>
            </a:extLst>
          </p:cNvPr>
          <p:cNvSpPr/>
          <p:nvPr/>
        </p:nvSpPr>
        <p:spPr>
          <a:xfrm>
            <a:off x="6461760" y="3726660"/>
            <a:ext cx="4090797" cy="2384034"/>
          </a:xfrm>
          <a:prstGeom prst="rect">
            <a:avLst/>
          </a:prstGeom>
          <a:solidFill>
            <a:srgbClr val="3AD8B4">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微软雅黑" panose="020B0503020204020204" charset="-122"/>
              <a:ea typeface="微软雅黑" panose="020B0503020204020204" charset="-122"/>
            </a:endParaRPr>
          </a:p>
        </p:txBody>
      </p:sp>
      <p:sp>
        <p:nvSpPr>
          <p:cNvPr id="12" name="矩形 11">
            <a:extLst>
              <a:ext uri="{FF2B5EF4-FFF2-40B4-BE49-F238E27FC236}">
                <a16:creationId xmlns:a16="http://schemas.microsoft.com/office/drawing/2014/main" id="{4030CF63-B9AD-0F41-94AB-D635875CC3E4}"/>
              </a:ext>
            </a:extLst>
          </p:cNvPr>
          <p:cNvSpPr/>
          <p:nvPr/>
        </p:nvSpPr>
        <p:spPr>
          <a:xfrm>
            <a:off x="6694290" y="3594399"/>
            <a:ext cx="3716836" cy="2430123"/>
          </a:xfrm>
          <a:prstGeom prst="rect">
            <a:avLst/>
          </a:prstGeom>
          <a:solidFill>
            <a:srgbClr val="3AD8B4">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微软雅黑" panose="020B0503020204020204" charset="-122"/>
              <a:ea typeface="微软雅黑" panose="020B0503020204020204" charset="-122"/>
            </a:endParaRPr>
          </a:p>
        </p:txBody>
      </p:sp>
      <p:sp>
        <p:nvSpPr>
          <p:cNvPr id="14" name="文本框 13">
            <a:extLst>
              <a:ext uri="{FF2B5EF4-FFF2-40B4-BE49-F238E27FC236}">
                <a16:creationId xmlns:a16="http://schemas.microsoft.com/office/drawing/2014/main" id="{A89E8A89-BDFC-244E-831B-5E85A43FA60E}"/>
              </a:ext>
            </a:extLst>
          </p:cNvPr>
          <p:cNvSpPr txBox="1"/>
          <p:nvPr/>
        </p:nvSpPr>
        <p:spPr>
          <a:xfrm>
            <a:off x="802135" y="4120433"/>
            <a:ext cx="4806185" cy="225048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charset="-122"/>
              </a:rPr>
              <a:t>集百福连锁店安装中仑收银系统后，门店收银效率大大提升；</a:t>
            </a:r>
          </a:p>
          <a:p>
            <a:pPr marL="285750" indent="-285750">
              <a:lnSpc>
                <a:spcPct val="150000"/>
              </a:lnSpc>
              <a:buFont typeface="Arial" panose="020B0604020202020204" pitchFamily="34" charset="0"/>
              <a:buChar char="•"/>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charset="-122"/>
              </a:rPr>
              <a:t>在库存管理方面大大降低了批次到期带来的损耗，间接提高门店利润；</a:t>
            </a:r>
          </a:p>
          <a:p>
            <a:pPr marL="285750" indent="-285750">
              <a:lnSpc>
                <a:spcPct val="150000"/>
              </a:lnSpc>
              <a:buFont typeface="Arial" panose="020B0604020202020204" pitchFamily="34" charset="0"/>
              <a:buChar char="•"/>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charset="-122"/>
              </a:rPr>
              <a:t>会员营销功能使得店铺活动期间营业额翻倍，提升会员复购率；</a:t>
            </a:r>
          </a:p>
        </p:txBody>
      </p:sp>
      <p:sp>
        <p:nvSpPr>
          <p:cNvPr id="15" name="圆角矩形 14">
            <a:extLst>
              <a:ext uri="{FF2B5EF4-FFF2-40B4-BE49-F238E27FC236}">
                <a16:creationId xmlns:a16="http://schemas.microsoft.com/office/drawing/2014/main" id="{0DB08065-81E9-0844-BD7F-2CED74DD4D85}"/>
              </a:ext>
            </a:extLst>
          </p:cNvPr>
          <p:cNvSpPr/>
          <p:nvPr/>
        </p:nvSpPr>
        <p:spPr>
          <a:xfrm>
            <a:off x="795024" y="3616959"/>
            <a:ext cx="1554480" cy="429768"/>
          </a:xfrm>
          <a:prstGeom prst="roundRect">
            <a:avLst>
              <a:gd name="adj" fmla="val 50000"/>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latin typeface="微软雅黑" panose="020B0503020204020204" charset="-122"/>
              <a:ea typeface="微软雅黑" panose="020B0503020204020204" charset="-122"/>
            </a:endParaRPr>
          </a:p>
        </p:txBody>
      </p:sp>
      <p:sp>
        <p:nvSpPr>
          <p:cNvPr id="16" name="文本框 15">
            <a:extLst>
              <a:ext uri="{FF2B5EF4-FFF2-40B4-BE49-F238E27FC236}">
                <a16:creationId xmlns:a16="http://schemas.microsoft.com/office/drawing/2014/main" id="{F4F6F8AC-2EE1-4346-93E1-3E8DAD2AF5C7}"/>
              </a:ext>
            </a:extLst>
          </p:cNvPr>
          <p:cNvSpPr txBox="1"/>
          <p:nvPr/>
        </p:nvSpPr>
        <p:spPr>
          <a:xfrm>
            <a:off x="985016" y="3645407"/>
            <a:ext cx="1102360" cy="368300"/>
          </a:xfrm>
          <a:prstGeom prst="rect">
            <a:avLst/>
          </a:prstGeom>
          <a:noFill/>
        </p:spPr>
        <p:txBody>
          <a:bodyPr wrap="none" rtlCol="0">
            <a:spAutoFit/>
          </a:bodyPr>
          <a:lstStyle/>
          <a:p>
            <a:r>
              <a:rPr lang="zh-CN" altLang="zh-CN" b="1" dirty="0">
                <a:solidFill>
                  <a:schemeClr val="bg1"/>
                </a:solidFill>
                <a:latin typeface="微软雅黑" panose="020B0503020204020204" charset="-122"/>
                <a:ea typeface="微软雅黑" panose="020B0503020204020204" charset="-122"/>
              </a:rPr>
              <a:t>用户体验</a:t>
            </a:r>
          </a:p>
        </p:txBody>
      </p:sp>
      <p:grpSp>
        <p:nvGrpSpPr>
          <p:cNvPr id="17" name="组合 16">
            <a:extLst>
              <a:ext uri="{FF2B5EF4-FFF2-40B4-BE49-F238E27FC236}">
                <a16:creationId xmlns:a16="http://schemas.microsoft.com/office/drawing/2014/main" id="{170BB81D-C708-5C43-85F0-E25BA8EFB4FF}"/>
              </a:ext>
            </a:extLst>
          </p:cNvPr>
          <p:cNvGrpSpPr/>
          <p:nvPr/>
        </p:nvGrpSpPr>
        <p:grpSpPr>
          <a:xfrm>
            <a:off x="6127583" y="3403600"/>
            <a:ext cx="4160572" cy="2508424"/>
            <a:chOff x="596" y="5192"/>
            <a:chExt cx="7793" cy="4732"/>
          </a:xfrm>
        </p:grpSpPr>
        <p:pic>
          <p:nvPicPr>
            <p:cNvPr id="18" name="图片 17" descr="微信图片_20220105110747">
              <a:extLst>
                <a:ext uri="{FF2B5EF4-FFF2-40B4-BE49-F238E27FC236}">
                  <a16:creationId xmlns:a16="http://schemas.microsoft.com/office/drawing/2014/main" id="{0B9BC8CA-3C9E-0846-AF8A-CAC5BCA9A7B8}"/>
                </a:ext>
              </a:extLst>
            </p:cNvPr>
            <p:cNvPicPr>
              <a:picLocks noChangeAspect="1"/>
            </p:cNvPicPr>
            <p:nvPr/>
          </p:nvPicPr>
          <p:blipFill>
            <a:blip r:embed="rId2"/>
            <a:stretch>
              <a:fillRect/>
            </a:stretch>
          </p:blipFill>
          <p:spPr>
            <a:xfrm>
              <a:off x="621" y="5192"/>
              <a:ext cx="4221" cy="2374"/>
            </a:xfrm>
            <a:prstGeom prst="rect">
              <a:avLst/>
            </a:prstGeom>
          </p:spPr>
        </p:pic>
        <p:pic>
          <p:nvPicPr>
            <p:cNvPr id="19" name="图片 18" descr="微信图片_20220105110826">
              <a:extLst>
                <a:ext uri="{FF2B5EF4-FFF2-40B4-BE49-F238E27FC236}">
                  <a16:creationId xmlns:a16="http://schemas.microsoft.com/office/drawing/2014/main" id="{397DA074-7E84-BF44-BDC1-EB65CB5A5BE4}"/>
                </a:ext>
              </a:extLst>
            </p:cNvPr>
            <p:cNvPicPr>
              <a:picLocks noChangeAspect="1"/>
            </p:cNvPicPr>
            <p:nvPr/>
          </p:nvPicPr>
          <p:blipFill>
            <a:blip r:embed="rId3"/>
            <a:stretch>
              <a:fillRect/>
            </a:stretch>
          </p:blipFill>
          <p:spPr>
            <a:xfrm>
              <a:off x="4842" y="5192"/>
              <a:ext cx="3547" cy="4732"/>
            </a:xfrm>
            <a:prstGeom prst="rect">
              <a:avLst/>
            </a:prstGeom>
          </p:spPr>
        </p:pic>
        <p:pic>
          <p:nvPicPr>
            <p:cNvPr id="20" name="图片 19" descr="微信图片_20220105110754">
              <a:extLst>
                <a:ext uri="{FF2B5EF4-FFF2-40B4-BE49-F238E27FC236}">
                  <a16:creationId xmlns:a16="http://schemas.microsoft.com/office/drawing/2014/main" id="{E420434F-C876-E047-93E6-2C1452C6FC49}"/>
                </a:ext>
              </a:extLst>
            </p:cNvPr>
            <p:cNvPicPr>
              <a:picLocks noChangeAspect="1"/>
            </p:cNvPicPr>
            <p:nvPr/>
          </p:nvPicPr>
          <p:blipFill>
            <a:blip r:embed="rId4"/>
            <a:stretch>
              <a:fillRect/>
            </a:stretch>
          </p:blipFill>
          <p:spPr>
            <a:xfrm>
              <a:off x="596" y="7537"/>
              <a:ext cx="4246" cy="2387"/>
            </a:xfrm>
            <a:prstGeom prst="rect">
              <a:avLst/>
            </a:prstGeom>
          </p:spPr>
        </p:pic>
      </p:grpSp>
    </p:spTree>
    <p:extLst>
      <p:ext uri="{BB962C8B-B14F-4D97-AF65-F5344CB8AC3E}">
        <p14:creationId xmlns:p14="http://schemas.microsoft.com/office/powerpoint/2010/main" val="2020165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同行业商家案例</a:t>
            </a:r>
            <a:endParaRPr lang="zh-CN" sz="2400" b="1" spc="300" dirty="0">
              <a:solidFill>
                <a:srgbClr val="1890FF"/>
              </a:solidFill>
              <a:latin typeface="黑体" panose="02010609060101010101" pitchFamily="49" charset="-122"/>
              <a:ea typeface="黑体" panose="02010609060101010101" pitchFamily="49" charset="-122"/>
            </a:endParaRPr>
          </a:p>
        </p:txBody>
      </p:sp>
      <p:sp>
        <p:nvSpPr>
          <p:cNvPr id="20" name="文本框 19"/>
          <p:cNvSpPr txBox="1"/>
          <p:nvPr/>
        </p:nvSpPr>
        <p:spPr>
          <a:xfrm>
            <a:off x="4776047" y="1788612"/>
            <a:ext cx="2443298" cy="400110"/>
          </a:xfrm>
          <a:prstGeom prst="rect">
            <a:avLst/>
          </a:prstGeom>
          <a:noFill/>
        </p:spPr>
        <p:txBody>
          <a:bodyPr wrap="none" rtlCol="0">
            <a:spAutoFit/>
          </a:bodyPr>
          <a:lstStyle/>
          <a:p>
            <a:r>
              <a:rPr lang="zh-CN" altLang="en-US" sz="2000" b="1" dirty="0">
                <a:solidFill>
                  <a:srgbClr val="1890FF"/>
                </a:solidFill>
              </a:rPr>
              <a:t>他们都在用银响力</a:t>
            </a:r>
            <a:r>
              <a:rPr lang="en-US" altLang="zh-CN" sz="2000" b="1" dirty="0">
                <a:solidFill>
                  <a:srgbClr val="1890FF"/>
                </a:solidFill>
              </a:rPr>
              <a:t>…</a:t>
            </a:r>
            <a:endParaRPr lang="zh-CN" altLang="en-US" sz="2000" b="1" dirty="0">
              <a:solidFill>
                <a:srgbClr val="1890FF"/>
              </a:solidFill>
            </a:endParaRPr>
          </a:p>
        </p:txBody>
      </p:sp>
      <p:sp>
        <p:nvSpPr>
          <p:cNvPr id="13" name="圆角矩形 12">
            <a:extLst>
              <a:ext uri="{FF2B5EF4-FFF2-40B4-BE49-F238E27FC236}">
                <a16:creationId xmlns:a16="http://schemas.microsoft.com/office/drawing/2014/main" id="{A2DC20B9-B9CD-4342-9287-B03F5B810806}"/>
              </a:ext>
            </a:extLst>
          </p:cNvPr>
          <p:cNvSpPr/>
          <p:nvPr/>
        </p:nvSpPr>
        <p:spPr>
          <a:xfrm>
            <a:off x="1825752" y="3843532"/>
            <a:ext cx="1536192" cy="517158"/>
          </a:xfrm>
          <a:prstGeom prst="roundRect">
            <a:avLst>
              <a:gd name="adj" fmla="val 7456"/>
            </a:avLst>
          </a:prstGeom>
          <a:solidFill>
            <a:srgbClr val="3AD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圆角矩形 13">
            <a:extLst>
              <a:ext uri="{FF2B5EF4-FFF2-40B4-BE49-F238E27FC236}">
                <a16:creationId xmlns:a16="http://schemas.microsoft.com/office/drawing/2014/main" id="{EC3B2192-EF8E-9945-9F34-C34A96013691}"/>
              </a:ext>
            </a:extLst>
          </p:cNvPr>
          <p:cNvSpPr/>
          <p:nvPr/>
        </p:nvSpPr>
        <p:spPr>
          <a:xfrm>
            <a:off x="6495288" y="3843532"/>
            <a:ext cx="1536192" cy="517158"/>
          </a:xfrm>
          <a:prstGeom prst="roundRect">
            <a:avLst>
              <a:gd name="adj" fmla="val 7456"/>
            </a:avLst>
          </a:prstGeom>
          <a:solidFill>
            <a:srgbClr val="3AD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圆角矩形 18">
            <a:extLst>
              <a:ext uri="{FF2B5EF4-FFF2-40B4-BE49-F238E27FC236}">
                <a16:creationId xmlns:a16="http://schemas.microsoft.com/office/drawing/2014/main" id="{C35F3421-F53C-E042-8766-149A2973FD22}"/>
              </a:ext>
            </a:extLst>
          </p:cNvPr>
          <p:cNvSpPr/>
          <p:nvPr/>
        </p:nvSpPr>
        <p:spPr>
          <a:xfrm>
            <a:off x="4160520" y="3843532"/>
            <a:ext cx="1536192" cy="517158"/>
          </a:xfrm>
          <a:prstGeom prst="roundRect">
            <a:avLst>
              <a:gd name="adj" fmla="val 7456"/>
            </a:avLst>
          </a:prstGeom>
          <a:solidFill>
            <a:srgbClr val="1A9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圆角矩形 20">
            <a:extLst>
              <a:ext uri="{FF2B5EF4-FFF2-40B4-BE49-F238E27FC236}">
                <a16:creationId xmlns:a16="http://schemas.microsoft.com/office/drawing/2014/main" id="{80053C2B-9D8F-7041-AE4F-A61D1B803896}"/>
              </a:ext>
            </a:extLst>
          </p:cNvPr>
          <p:cNvSpPr/>
          <p:nvPr/>
        </p:nvSpPr>
        <p:spPr>
          <a:xfrm>
            <a:off x="8830056" y="3843532"/>
            <a:ext cx="1536192" cy="517158"/>
          </a:xfrm>
          <a:prstGeom prst="roundRect">
            <a:avLst>
              <a:gd name="adj" fmla="val 7456"/>
            </a:avLst>
          </a:prstGeom>
          <a:solidFill>
            <a:srgbClr val="1A9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圆角矩形 21">
            <a:extLst>
              <a:ext uri="{FF2B5EF4-FFF2-40B4-BE49-F238E27FC236}">
                <a16:creationId xmlns:a16="http://schemas.microsoft.com/office/drawing/2014/main" id="{9A228767-9FB8-A240-92E3-4E599CAE13F7}"/>
              </a:ext>
            </a:extLst>
          </p:cNvPr>
          <p:cNvSpPr/>
          <p:nvPr/>
        </p:nvSpPr>
        <p:spPr>
          <a:xfrm>
            <a:off x="6495288" y="2990298"/>
            <a:ext cx="1536192" cy="517158"/>
          </a:xfrm>
          <a:prstGeom prst="roundRect">
            <a:avLst>
              <a:gd name="adj" fmla="val 7456"/>
            </a:avLst>
          </a:prstGeom>
          <a:solidFill>
            <a:srgbClr val="1A9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圆角矩形 22">
            <a:extLst>
              <a:ext uri="{FF2B5EF4-FFF2-40B4-BE49-F238E27FC236}">
                <a16:creationId xmlns:a16="http://schemas.microsoft.com/office/drawing/2014/main" id="{70EC8DC5-D8C5-BC4C-97A4-D889F1EA3A51}"/>
              </a:ext>
            </a:extLst>
          </p:cNvPr>
          <p:cNvSpPr/>
          <p:nvPr/>
        </p:nvSpPr>
        <p:spPr>
          <a:xfrm>
            <a:off x="8830056" y="2990298"/>
            <a:ext cx="1536192" cy="517158"/>
          </a:xfrm>
          <a:prstGeom prst="roundRect">
            <a:avLst>
              <a:gd name="adj" fmla="val 7456"/>
            </a:avLst>
          </a:prstGeom>
          <a:solidFill>
            <a:srgbClr val="3AD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4" name="圆角矩形 23">
            <a:extLst>
              <a:ext uri="{FF2B5EF4-FFF2-40B4-BE49-F238E27FC236}">
                <a16:creationId xmlns:a16="http://schemas.microsoft.com/office/drawing/2014/main" id="{5A311940-8987-EF45-8934-E91AB5F9CA67}"/>
              </a:ext>
            </a:extLst>
          </p:cNvPr>
          <p:cNvSpPr/>
          <p:nvPr/>
        </p:nvSpPr>
        <p:spPr>
          <a:xfrm>
            <a:off x="4160520" y="2990298"/>
            <a:ext cx="1536192" cy="517158"/>
          </a:xfrm>
          <a:prstGeom prst="roundRect">
            <a:avLst>
              <a:gd name="adj" fmla="val 7456"/>
            </a:avLst>
          </a:prstGeom>
          <a:solidFill>
            <a:srgbClr val="3AD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6" name="圆角矩形 25">
            <a:extLst>
              <a:ext uri="{FF2B5EF4-FFF2-40B4-BE49-F238E27FC236}">
                <a16:creationId xmlns:a16="http://schemas.microsoft.com/office/drawing/2014/main" id="{40EEDFDC-1DA1-B946-B37F-A06236EEEAA4}"/>
              </a:ext>
            </a:extLst>
          </p:cNvPr>
          <p:cNvSpPr/>
          <p:nvPr/>
        </p:nvSpPr>
        <p:spPr>
          <a:xfrm>
            <a:off x="1825752" y="2990298"/>
            <a:ext cx="1536192" cy="517158"/>
          </a:xfrm>
          <a:prstGeom prst="roundRect">
            <a:avLst>
              <a:gd name="adj" fmla="val 7456"/>
            </a:avLst>
          </a:prstGeom>
          <a:solidFill>
            <a:srgbClr val="1A9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7" name="文本框 26">
            <a:extLst>
              <a:ext uri="{FF2B5EF4-FFF2-40B4-BE49-F238E27FC236}">
                <a16:creationId xmlns:a16="http://schemas.microsoft.com/office/drawing/2014/main" id="{C030C252-1D39-964B-BE3A-CE21EE09FDBC}"/>
              </a:ext>
            </a:extLst>
          </p:cNvPr>
          <p:cNvSpPr txBox="1"/>
          <p:nvPr/>
        </p:nvSpPr>
        <p:spPr>
          <a:xfrm>
            <a:off x="2039850" y="3055618"/>
            <a:ext cx="1107996"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一果一木</a:t>
            </a:r>
          </a:p>
        </p:txBody>
      </p:sp>
      <p:sp>
        <p:nvSpPr>
          <p:cNvPr id="28" name="文本框 27">
            <a:extLst>
              <a:ext uri="{FF2B5EF4-FFF2-40B4-BE49-F238E27FC236}">
                <a16:creationId xmlns:a16="http://schemas.microsoft.com/office/drawing/2014/main" id="{477ADAC6-3D60-3D4E-A92B-D2CC6D30FDC4}"/>
              </a:ext>
            </a:extLst>
          </p:cNvPr>
          <p:cNvSpPr txBox="1"/>
          <p:nvPr/>
        </p:nvSpPr>
        <p:spPr>
          <a:xfrm>
            <a:off x="4490034" y="3055618"/>
            <a:ext cx="877163"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亿果联</a:t>
            </a:r>
          </a:p>
        </p:txBody>
      </p:sp>
      <p:sp>
        <p:nvSpPr>
          <p:cNvPr id="29" name="文本框 28">
            <a:extLst>
              <a:ext uri="{FF2B5EF4-FFF2-40B4-BE49-F238E27FC236}">
                <a16:creationId xmlns:a16="http://schemas.microsoft.com/office/drawing/2014/main" id="{35798855-A44A-1443-A2E0-9D5A35893790}"/>
              </a:ext>
            </a:extLst>
          </p:cNvPr>
          <p:cNvSpPr txBox="1"/>
          <p:nvPr/>
        </p:nvSpPr>
        <p:spPr>
          <a:xfrm>
            <a:off x="6824802" y="3055618"/>
            <a:ext cx="877163"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乡间郎</a:t>
            </a:r>
          </a:p>
        </p:txBody>
      </p:sp>
      <p:sp>
        <p:nvSpPr>
          <p:cNvPr id="30" name="文本框 29">
            <a:extLst>
              <a:ext uri="{FF2B5EF4-FFF2-40B4-BE49-F238E27FC236}">
                <a16:creationId xmlns:a16="http://schemas.microsoft.com/office/drawing/2014/main" id="{4FFC3693-106B-A34E-BB69-7E050FE2E63A}"/>
              </a:ext>
            </a:extLst>
          </p:cNvPr>
          <p:cNvSpPr txBox="1"/>
          <p:nvPr/>
        </p:nvSpPr>
        <p:spPr>
          <a:xfrm>
            <a:off x="9159570" y="3055678"/>
            <a:ext cx="877163"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汇来鲜</a:t>
            </a:r>
          </a:p>
        </p:txBody>
      </p:sp>
      <p:sp>
        <p:nvSpPr>
          <p:cNvPr id="31" name="文本框 30">
            <a:extLst>
              <a:ext uri="{FF2B5EF4-FFF2-40B4-BE49-F238E27FC236}">
                <a16:creationId xmlns:a16="http://schemas.microsoft.com/office/drawing/2014/main" id="{B40C07E8-80C4-3141-8B61-67453D7A88AE}"/>
              </a:ext>
            </a:extLst>
          </p:cNvPr>
          <p:cNvSpPr txBox="1"/>
          <p:nvPr/>
        </p:nvSpPr>
        <p:spPr>
          <a:xfrm>
            <a:off x="2155266" y="3908794"/>
            <a:ext cx="877163"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汇果园</a:t>
            </a:r>
          </a:p>
        </p:txBody>
      </p:sp>
      <p:sp>
        <p:nvSpPr>
          <p:cNvPr id="32" name="文本框 31">
            <a:extLst>
              <a:ext uri="{FF2B5EF4-FFF2-40B4-BE49-F238E27FC236}">
                <a16:creationId xmlns:a16="http://schemas.microsoft.com/office/drawing/2014/main" id="{F03EC7B6-0BC9-394C-9903-C81759A19360}"/>
              </a:ext>
            </a:extLst>
          </p:cNvPr>
          <p:cNvSpPr txBox="1"/>
          <p:nvPr/>
        </p:nvSpPr>
        <p:spPr>
          <a:xfrm>
            <a:off x="4374618" y="3908794"/>
            <a:ext cx="1107996"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瑞福全羊</a:t>
            </a:r>
          </a:p>
        </p:txBody>
      </p:sp>
      <p:sp>
        <p:nvSpPr>
          <p:cNvPr id="33" name="文本框 32">
            <a:extLst>
              <a:ext uri="{FF2B5EF4-FFF2-40B4-BE49-F238E27FC236}">
                <a16:creationId xmlns:a16="http://schemas.microsoft.com/office/drawing/2014/main" id="{A7F170EA-3D8F-3945-8D79-90F33FACD89E}"/>
              </a:ext>
            </a:extLst>
          </p:cNvPr>
          <p:cNvSpPr txBox="1"/>
          <p:nvPr/>
        </p:nvSpPr>
        <p:spPr>
          <a:xfrm>
            <a:off x="6593970" y="3908794"/>
            <a:ext cx="1338828"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汇果缘果业</a:t>
            </a:r>
          </a:p>
        </p:txBody>
      </p:sp>
      <p:sp>
        <p:nvSpPr>
          <p:cNvPr id="34" name="文本框 33">
            <a:extLst>
              <a:ext uri="{FF2B5EF4-FFF2-40B4-BE49-F238E27FC236}">
                <a16:creationId xmlns:a16="http://schemas.microsoft.com/office/drawing/2014/main" id="{824210C7-C740-584B-BA09-A23CCA81C02B}"/>
              </a:ext>
            </a:extLst>
          </p:cNvPr>
          <p:cNvSpPr txBox="1"/>
          <p:nvPr/>
        </p:nvSpPr>
        <p:spPr>
          <a:xfrm>
            <a:off x="9159570" y="3908854"/>
            <a:ext cx="877163"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鲜果仓</a:t>
            </a:r>
          </a:p>
        </p:txBody>
      </p:sp>
      <p:sp>
        <p:nvSpPr>
          <p:cNvPr id="35" name="圆角矩形 34">
            <a:extLst>
              <a:ext uri="{FF2B5EF4-FFF2-40B4-BE49-F238E27FC236}">
                <a16:creationId xmlns:a16="http://schemas.microsoft.com/office/drawing/2014/main" id="{EE9C1745-63E2-404A-A7A3-5B250EE9EC7A}"/>
              </a:ext>
            </a:extLst>
          </p:cNvPr>
          <p:cNvSpPr/>
          <p:nvPr/>
        </p:nvSpPr>
        <p:spPr>
          <a:xfrm>
            <a:off x="6495288" y="4696766"/>
            <a:ext cx="1536192" cy="517158"/>
          </a:xfrm>
          <a:prstGeom prst="roundRect">
            <a:avLst>
              <a:gd name="adj" fmla="val 7456"/>
            </a:avLst>
          </a:prstGeom>
          <a:solidFill>
            <a:srgbClr val="1A9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6" name="圆角矩形 35">
            <a:extLst>
              <a:ext uri="{FF2B5EF4-FFF2-40B4-BE49-F238E27FC236}">
                <a16:creationId xmlns:a16="http://schemas.microsoft.com/office/drawing/2014/main" id="{43849E03-199C-6D4E-B534-26C6DCEC12EF}"/>
              </a:ext>
            </a:extLst>
          </p:cNvPr>
          <p:cNvSpPr/>
          <p:nvPr/>
        </p:nvSpPr>
        <p:spPr>
          <a:xfrm>
            <a:off x="8830056" y="4696766"/>
            <a:ext cx="1536192" cy="517158"/>
          </a:xfrm>
          <a:prstGeom prst="roundRect">
            <a:avLst>
              <a:gd name="adj" fmla="val 7456"/>
            </a:avLst>
          </a:prstGeom>
          <a:solidFill>
            <a:srgbClr val="3AD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7" name="圆角矩形 36">
            <a:extLst>
              <a:ext uri="{FF2B5EF4-FFF2-40B4-BE49-F238E27FC236}">
                <a16:creationId xmlns:a16="http://schemas.microsoft.com/office/drawing/2014/main" id="{818837D0-3C2A-C842-897C-CEB6E1C542B2}"/>
              </a:ext>
            </a:extLst>
          </p:cNvPr>
          <p:cNvSpPr/>
          <p:nvPr/>
        </p:nvSpPr>
        <p:spPr>
          <a:xfrm>
            <a:off x="4160520" y="4696766"/>
            <a:ext cx="1536192" cy="517158"/>
          </a:xfrm>
          <a:prstGeom prst="roundRect">
            <a:avLst>
              <a:gd name="adj" fmla="val 7456"/>
            </a:avLst>
          </a:prstGeom>
          <a:solidFill>
            <a:srgbClr val="3AD8B4"/>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8" name="圆角矩形 37">
            <a:extLst>
              <a:ext uri="{FF2B5EF4-FFF2-40B4-BE49-F238E27FC236}">
                <a16:creationId xmlns:a16="http://schemas.microsoft.com/office/drawing/2014/main" id="{739E386D-49D2-9948-B05B-A2BF779D4490}"/>
              </a:ext>
            </a:extLst>
          </p:cNvPr>
          <p:cNvSpPr/>
          <p:nvPr/>
        </p:nvSpPr>
        <p:spPr>
          <a:xfrm>
            <a:off x="1825752" y="4696766"/>
            <a:ext cx="1536192" cy="517158"/>
          </a:xfrm>
          <a:prstGeom prst="roundRect">
            <a:avLst>
              <a:gd name="adj" fmla="val 7456"/>
            </a:avLst>
          </a:prstGeom>
          <a:solidFill>
            <a:srgbClr val="1A90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a:extLst>
              <a:ext uri="{FF2B5EF4-FFF2-40B4-BE49-F238E27FC236}">
                <a16:creationId xmlns:a16="http://schemas.microsoft.com/office/drawing/2014/main" id="{8DCD2ABF-EBFB-514E-9215-F6FA19B6596A}"/>
              </a:ext>
            </a:extLst>
          </p:cNvPr>
          <p:cNvSpPr txBox="1"/>
          <p:nvPr/>
        </p:nvSpPr>
        <p:spPr>
          <a:xfrm>
            <a:off x="2155266" y="4762086"/>
            <a:ext cx="877163"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果然鲜</a:t>
            </a:r>
          </a:p>
        </p:txBody>
      </p:sp>
      <p:sp>
        <p:nvSpPr>
          <p:cNvPr id="40" name="文本框 39">
            <a:extLst>
              <a:ext uri="{FF2B5EF4-FFF2-40B4-BE49-F238E27FC236}">
                <a16:creationId xmlns:a16="http://schemas.microsoft.com/office/drawing/2014/main" id="{3DB598C5-E1F6-1E44-9BED-B68DAA556521}"/>
              </a:ext>
            </a:extLst>
          </p:cNvPr>
          <p:cNvSpPr txBox="1"/>
          <p:nvPr/>
        </p:nvSpPr>
        <p:spPr>
          <a:xfrm>
            <a:off x="4374618" y="4762086"/>
            <a:ext cx="1107996"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绿佳生鲜</a:t>
            </a:r>
          </a:p>
        </p:txBody>
      </p:sp>
      <p:sp>
        <p:nvSpPr>
          <p:cNvPr id="41" name="文本框 40">
            <a:extLst>
              <a:ext uri="{FF2B5EF4-FFF2-40B4-BE49-F238E27FC236}">
                <a16:creationId xmlns:a16="http://schemas.microsoft.com/office/drawing/2014/main" id="{F3D7A232-1B4D-C849-B28C-D94CF05666A9}"/>
              </a:ext>
            </a:extLst>
          </p:cNvPr>
          <p:cNvSpPr txBox="1"/>
          <p:nvPr/>
        </p:nvSpPr>
        <p:spPr>
          <a:xfrm>
            <a:off x="6709386" y="4762086"/>
            <a:ext cx="1107997"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智橙果园</a:t>
            </a:r>
          </a:p>
        </p:txBody>
      </p:sp>
      <p:sp>
        <p:nvSpPr>
          <p:cNvPr id="42" name="文本框 41">
            <a:extLst>
              <a:ext uri="{FF2B5EF4-FFF2-40B4-BE49-F238E27FC236}">
                <a16:creationId xmlns:a16="http://schemas.microsoft.com/office/drawing/2014/main" id="{3A6D0CC6-2CD4-B642-B121-CE31245385D4}"/>
              </a:ext>
            </a:extLst>
          </p:cNvPr>
          <p:cNvSpPr txBox="1"/>
          <p:nvPr/>
        </p:nvSpPr>
        <p:spPr>
          <a:xfrm>
            <a:off x="9044154" y="4762146"/>
            <a:ext cx="1107996" cy="369332"/>
          </a:xfrm>
          <a:prstGeom prst="rect">
            <a:avLst/>
          </a:prstGeom>
          <a:noFill/>
        </p:spPr>
        <p:txBody>
          <a:bodyPr wrap="none" rtlCol="0">
            <a:spAutoFit/>
          </a:bodyPr>
          <a:lstStyle/>
          <a:p>
            <a:pPr algn="ctr"/>
            <a:r>
              <a:rPr lang="zh-CN" altLang="en-US" dirty="0">
                <a:solidFill>
                  <a:schemeClr val="bg1"/>
                </a:solidFill>
                <a:latin typeface="Heiti SC Medium" pitchFamily="2" charset="-128"/>
                <a:ea typeface="Heiti SC Medium" pitchFamily="2" charset="-128"/>
              </a:rPr>
              <a:t>青青果园</a:t>
            </a:r>
          </a:p>
        </p:txBody>
      </p:sp>
    </p:spTree>
    <p:extLst>
      <p:ext uri="{BB962C8B-B14F-4D97-AF65-F5344CB8AC3E}">
        <p14:creationId xmlns:p14="http://schemas.microsoft.com/office/powerpoint/2010/main" val="4103389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矩形 25">
            <a:extLst>
              <a:ext uri="{FF2B5EF4-FFF2-40B4-BE49-F238E27FC236}">
                <a16:creationId xmlns:a16="http://schemas.microsoft.com/office/drawing/2014/main" id="{D2ADD7E5-45B1-8C48-BDAF-18280BF8EF6E}"/>
              </a:ext>
            </a:extLst>
          </p:cNvPr>
          <p:cNvSpPr/>
          <p:nvPr/>
        </p:nvSpPr>
        <p:spPr>
          <a:xfrm>
            <a:off x="-194385" y="-41557"/>
            <a:ext cx="12580771" cy="6941114"/>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nvGrpSpPr>
          <p:cNvPr id="27" name="组合 26">
            <a:extLst>
              <a:ext uri="{FF2B5EF4-FFF2-40B4-BE49-F238E27FC236}">
                <a16:creationId xmlns:a16="http://schemas.microsoft.com/office/drawing/2014/main" id="{0AF0983A-05AD-7148-994B-1E486908EA89}"/>
              </a:ext>
            </a:extLst>
          </p:cNvPr>
          <p:cNvGrpSpPr/>
          <p:nvPr/>
        </p:nvGrpSpPr>
        <p:grpSpPr>
          <a:xfrm>
            <a:off x="1686224" y="1853317"/>
            <a:ext cx="2643418" cy="2643418"/>
            <a:chOff x="664523" y="300767"/>
            <a:chExt cx="3035689" cy="3035689"/>
          </a:xfrm>
        </p:grpSpPr>
        <p:sp>
          <p:nvSpPr>
            <p:cNvPr id="28" name="椭圆 27">
              <a:extLst>
                <a:ext uri="{FF2B5EF4-FFF2-40B4-BE49-F238E27FC236}">
                  <a16:creationId xmlns:a16="http://schemas.microsoft.com/office/drawing/2014/main" id="{4EE82B9E-5E58-4E47-9F92-5CB045BDCA93}"/>
                </a:ext>
              </a:extLst>
            </p:cNvPr>
            <p:cNvSpPr/>
            <p:nvPr/>
          </p:nvSpPr>
          <p:spPr>
            <a:xfrm>
              <a:off x="664523" y="300767"/>
              <a:ext cx="3035689" cy="3035689"/>
            </a:xfrm>
            <a:prstGeom prst="ellipse">
              <a:avLst/>
            </a:prstGeom>
            <a:solidFill>
              <a:schemeClr val="bg1"/>
            </a:solidFill>
            <a:ln>
              <a:noFill/>
            </a:ln>
            <a:effectLst>
              <a:outerShdw blurRad="762000" dist="444500" dir="5400000" sx="95000" sy="95000" algn="tl" rotWithShape="0">
                <a:schemeClr val="tx1">
                  <a:lumMod val="65000"/>
                  <a:lumOff val="3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29" name="文本框 28">
              <a:extLst>
                <a:ext uri="{FF2B5EF4-FFF2-40B4-BE49-F238E27FC236}">
                  <a16:creationId xmlns:a16="http://schemas.microsoft.com/office/drawing/2014/main" id="{E10412F1-43E9-6B48-8224-3BAE36994684}"/>
                </a:ext>
              </a:extLst>
            </p:cNvPr>
            <p:cNvSpPr txBox="1"/>
            <p:nvPr/>
          </p:nvSpPr>
          <p:spPr>
            <a:xfrm>
              <a:off x="674453" y="1182403"/>
              <a:ext cx="3015830" cy="10603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PART/</a:t>
              </a:r>
              <a:r>
                <a:rPr kumimoji="0" lang="en-US" altLang="zh-CN" sz="54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rPr>
                <a:t>02</a:t>
              </a:r>
              <a:endParaRPr kumimoji="0" lang="en-US" altLang="zh-CN" sz="6600" b="0" i="0" u="none" strike="noStrike" kern="1200" cap="none" spc="0" normalizeH="0" baseline="0" noProof="0" dirty="0">
                <a:ln>
                  <a:noFill/>
                </a:ln>
                <a:solidFill>
                  <a:srgbClr val="1985C4"/>
                </a:solidFill>
                <a:effectLst/>
                <a:uLnTx/>
                <a:uFillTx/>
                <a:latin typeface="Arial Black" panose="020B0A04020102020204" pitchFamily="34" charset="0"/>
                <a:ea typeface="思源宋体 CN Heavy" panose="02020900000000000000" pitchFamily="18" charset="-122"/>
                <a:cs typeface="+mn-cs"/>
              </a:endParaRPr>
            </a:p>
          </p:txBody>
        </p:sp>
      </p:grpSp>
      <p:sp>
        <p:nvSpPr>
          <p:cNvPr id="30" name="Text Placeholder 5">
            <a:extLst>
              <a:ext uri="{FF2B5EF4-FFF2-40B4-BE49-F238E27FC236}">
                <a16:creationId xmlns:a16="http://schemas.microsoft.com/office/drawing/2014/main" id="{71771ACF-DD61-F749-8295-F76955DCD8BB}"/>
              </a:ext>
            </a:extLst>
          </p:cNvPr>
          <p:cNvSpPr txBox="1">
            <a:spLocks/>
          </p:cNvSpPr>
          <p:nvPr/>
        </p:nvSpPr>
        <p:spPr>
          <a:xfrm>
            <a:off x="4845107" y="3287874"/>
            <a:ext cx="5568893" cy="1040286"/>
          </a:xfrm>
          <a:prstGeom prst="rect">
            <a:avLst/>
          </a:prstGeom>
        </p:spPr>
        <p:txBody>
          <a:bodyPr vert="horz" lIns="91440" tIns="45720" rIns="91440" bIns="45720" rtlCol="0">
            <a:noAutofit/>
          </a:bodyPr>
          <a:lstStyle>
            <a:lvl1pPr marL="0" indent="0" algn="ctr" defTabSz="914400" rtl="0" eaLnBrk="1" latinLnBrk="0" hangingPunct="1">
              <a:lnSpc>
                <a:spcPct val="86000"/>
              </a:lnSpc>
              <a:spcBef>
                <a:spcPts val="0"/>
              </a:spcBef>
              <a:buFont typeface="Arial" panose="020B0604020202020204" pitchFamily="34" charset="0"/>
              <a:buNone/>
              <a:defRPr sz="16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50000"/>
              </a:lnSpc>
            </a:pP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多级组织架构 </a:t>
            </a:r>
            <a:r>
              <a:rPr lang="en-US" altLang="zh-CN"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 </a:t>
            </a: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店务管理升级 </a:t>
            </a:r>
            <a:r>
              <a:rPr lang="en-US" altLang="zh-CN"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 </a:t>
            </a: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会员经营 </a:t>
            </a:r>
            <a:r>
              <a:rPr lang="en-US" altLang="zh-CN"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 </a:t>
            </a: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数字营销 </a:t>
            </a:r>
            <a:r>
              <a:rPr lang="en-US" altLang="zh-CN"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 </a:t>
            </a: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多渠道交易 </a:t>
            </a:r>
            <a:r>
              <a:rPr lang="en-US" altLang="zh-CN"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 </a:t>
            </a:r>
            <a:r>
              <a:rPr lang="zh-CN" altLang="en-US" sz="2200" dirty="0">
                <a:solidFill>
                  <a:schemeClr val="tx1">
                    <a:lumMod val="50000"/>
                    <a:lumOff val="50000"/>
                  </a:schemeClr>
                </a:solidFill>
                <a:latin typeface="黑体" panose="02010609060101010101" pitchFamily="49" charset="-122"/>
                <a:ea typeface="黑体" panose="02010609060101010101" pitchFamily="49" charset="-122"/>
                <a:cs typeface="Open Sans Light" panose="020B0306030504020204" pitchFamily="34" charset="0"/>
              </a:rPr>
              <a:t>数据中心</a:t>
            </a:r>
          </a:p>
        </p:txBody>
      </p:sp>
      <p:sp>
        <p:nvSpPr>
          <p:cNvPr id="31" name="文本框 30">
            <a:extLst>
              <a:ext uri="{FF2B5EF4-FFF2-40B4-BE49-F238E27FC236}">
                <a16:creationId xmlns:a16="http://schemas.microsoft.com/office/drawing/2014/main" id="{F58CD776-5244-6E40-AA2C-BCD752E551BC}"/>
              </a:ext>
            </a:extLst>
          </p:cNvPr>
          <p:cNvSpPr txBox="1"/>
          <p:nvPr>
            <p:custDataLst>
              <p:tags r:id="rId1"/>
            </p:custDataLst>
          </p:nvPr>
        </p:nvSpPr>
        <p:spPr>
          <a:xfrm>
            <a:off x="4845108" y="2534088"/>
            <a:ext cx="5792412" cy="553998"/>
          </a:xfrm>
          <a:prstGeom prst="rect">
            <a:avLst/>
          </a:prstGeom>
          <a:noFill/>
          <a:effectLst>
            <a:glow rad="203200">
              <a:srgbClr val="FF0000">
                <a:alpha val="69000"/>
              </a:srgbClr>
            </a:glow>
          </a:effectLst>
        </p:spPr>
        <p:txBody>
          <a:bodyPr wrap="square" lIns="0" tIns="0" rIns="0" bIns="0" rtlCol="0">
            <a:spAutoFit/>
          </a:bodyPr>
          <a:lstStyle/>
          <a:p>
            <a:r>
              <a:rPr lang="zh-CN" altLang="en-US" sz="3600" b="1" dirty="0">
                <a:solidFill>
                  <a:srgbClr val="1985C4"/>
                </a:solidFill>
                <a:latin typeface="黑体" panose="02010609060101010101" pitchFamily="49" charset="-122"/>
                <a:ea typeface="黑体" panose="02010609060101010101" pitchFamily="49" charset="-122"/>
              </a:rPr>
              <a:t>银响力生鲜行业解决方案</a:t>
            </a:r>
          </a:p>
        </p:txBody>
      </p:sp>
    </p:spTree>
    <p:extLst>
      <p:ext uri="{BB962C8B-B14F-4D97-AF65-F5344CB8AC3E}">
        <p14:creationId xmlns:p14="http://schemas.microsoft.com/office/powerpoint/2010/main" val="266297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 presetClass="entr" presetSubtype="4" decel="100000"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500" fill="hold"/>
                                        <p:tgtEl>
                                          <p:spTgt spid="31"/>
                                        </p:tgtEl>
                                        <p:attrNameLst>
                                          <p:attrName>ppt_x</p:attrName>
                                        </p:attrNameLst>
                                      </p:cBhvr>
                                      <p:tavLst>
                                        <p:tav tm="0">
                                          <p:val>
                                            <p:strVal val="#ppt_x"/>
                                          </p:val>
                                        </p:tav>
                                        <p:tav tm="100000">
                                          <p:val>
                                            <p:strVal val="#ppt_x"/>
                                          </p:val>
                                        </p:tav>
                                      </p:tavLst>
                                    </p:anim>
                                    <p:anim calcmode="lin" valueType="num">
                                      <p:cBhvr additive="base">
                                        <p:cTn id="14" dur="1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974856" y="276675"/>
            <a:ext cx="501954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多端齐放，玩转新零售</a:t>
            </a:r>
          </a:p>
        </p:txBody>
      </p:sp>
      <p:sp>
        <p:nvSpPr>
          <p:cNvPr id="8" name="矩形 7">
            <a:extLst>
              <a:ext uri="{FF2B5EF4-FFF2-40B4-BE49-F238E27FC236}">
                <a16:creationId xmlns:a16="http://schemas.microsoft.com/office/drawing/2014/main" id="{4FA8CE94-2010-CB45-BA9E-1A2168FEB380}"/>
              </a:ext>
            </a:extLst>
          </p:cNvPr>
          <p:cNvSpPr/>
          <p:nvPr/>
        </p:nvSpPr>
        <p:spPr>
          <a:xfrm>
            <a:off x="1275080" y="1251250"/>
            <a:ext cx="9641840" cy="432811"/>
          </a:xfrm>
          <a:prstGeom prst="rect">
            <a:avLst/>
          </a:prstGeom>
          <a:noFill/>
          <a:effectLst/>
        </p:spPr>
        <p:txBody>
          <a:bodyPr wrap="square" lIns="68580" tIns="34290" rIns="68580" bIns="34290">
            <a:spAutoFit/>
          </a:bodyPr>
          <a:lstStyle/>
          <a:p>
            <a:pPr algn="ctr">
              <a:lnSpc>
                <a:spcPct val="150000"/>
              </a:lnSpc>
            </a:pPr>
            <a:r>
              <a:rPr lang="zh-CN" altLang="en-US" dirty="0">
                <a:latin typeface="+mn-ea"/>
                <a:ea typeface="黑体" panose="02010609060101010101" pitchFamily="49" charset="-122"/>
                <a:cs typeface="+mn-ea"/>
                <a:sym typeface="+mn-lt"/>
              </a:rPr>
              <a:t>门店收银、网店收银、商家管理系统均可在多个平台上操作，相互协作，互为补充。</a:t>
            </a:r>
          </a:p>
        </p:txBody>
      </p:sp>
      <p:pic>
        <p:nvPicPr>
          <p:cNvPr id="9" name="图片 8">
            <a:extLst>
              <a:ext uri="{FF2B5EF4-FFF2-40B4-BE49-F238E27FC236}">
                <a16:creationId xmlns:a16="http://schemas.microsoft.com/office/drawing/2014/main" id="{922F7811-4E89-4348-995B-D7D3528D1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2959" y="2224791"/>
            <a:ext cx="3017262" cy="2069494"/>
          </a:xfrm>
          <a:prstGeom prst="rect">
            <a:avLst/>
          </a:prstGeom>
        </p:spPr>
      </p:pic>
      <p:pic>
        <p:nvPicPr>
          <p:cNvPr id="10" name="图片 9">
            <a:extLst>
              <a:ext uri="{FF2B5EF4-FFF2-40B4-BE49-F238E27FC236}">
                <a16:creationId xmlns:a16="http://schemas.microsoft.com/office/drawing/2014/main" id="{C6D4EFBC-0A55-4844-A242-115147632C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5021" y="2224791"/>
            <a:ext cx="2569120" cy="4141806"/>
          </a:xfrm>
          <a:prstGeom prst="rect">
            <a:avLst/>
          </a:prstGeom>
        </p:spPr>
      </p:pic>
      <p:pic>
        <p:nvPicPr>
          <p:cNvPr id="11" name="图片 10">
            <a:extLst>
              <a:ext uri="{FF2B5EF4-FFF2-40B4-BE49-F238E27FC236}">
                <a16:creationId xmlns:a16="http://schemas.microsoft.com/office/drawing/2014/main" id="{15878137-36EE-074A-85CE-12CCCE3470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1821" y="4492700"/>
            <a:ext cx="3019539" cy="1923159"/>
          </a:xfrm>
          <a:prstGeom prst="rect">
            <a:avLst/>
          </a:prstGeom>
        </p:spPr>
      </p:pic>
      <p:sp>
        <p:nvSpPr>
          <p:cNvPr id="12" name="右箭头 11">
            <a:extLst>
              <a:ext uri="{FF2B5EF4-FFF2-40B4-BE49-F238E27FC236}">
                <a16:creationId xmlns:a16="http://schemas.microsoft.com/office/drawing/2014/main" id="{4EE8BB42-71F5-304C-86A4-CB734B89DB28}"/>
              </a:ext>
            </a:extLst>
          </p:cNvPr>
          <p:cNvSpPr/>
          <p:nvPr/>
        </p:nvSpPr>
        <p:spPr>
          <a:xfrm>
            <a:off x="6023171" y="2604661"/>
            <a:ext cx="1128899" cy="5994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Heiti SC Medium" pitchFamily="2" charset="-128"/>
                <a:ea typeface="Heiti SC Medium" pitchFamily="2" charset="-128"/>
              </a:rPr>
              <a:t>交易处理</a:t>
            </a:r>
          </a:p>
        </p:txBody>
      </p:sp>
      <p:sp>
        <p:nvSpPr>
          <p:cNvPr id="13" name="右箭头 12">
            <a:extLst>
              <a:ext uri="{FF2B5EF4-FFF2-40B4-BE49-F238E27FC236}">
                <a16:creationId xmlns:a16="http://schemas.microsoft.com/office/drawing/2014/main" id="{0D8F1AF7-62DF-ED4C-B840-462AA92A6644}"/>
              </a:ext>
            </a:extLst>
          </p:cNvPr>
          <p:cNvSpPr/>
          <p:nvPr/>
        </p:nvSpPr>
        <p:spPr>
          <a:xfrm flipH="1">
            <a:off x="6023171" y="3297337"/>
            <a:ext cx="1128899" cy="5994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Heiti SC Medium" pitchFamily="2" charset="-128"/>
                <a:ea typeface="Heiti SC Medium" pitchFamily="2" charset="-128"/>
              </a:rPr>
              <a:t>云端管理</a:t>
            </a:r>
          </a:p>
        </p:txBody>
      </p:sp>
      <p:sp>
        <p:nvSpPr>
          <p:cNvPr id="14" name="右箭头 13">
            <a:extLst>
              <a:ext uri="{FF2B5EF4-FFF2-40B4-BE49-F238E27FC236}">
                <a16:creationId xmlns:a16="http://schemas.microsoft.com/office/drawing/2014/main" id="{2F61360E-C27A-1041-9D8F-BF29749A06C2}"/>
              </a:ext>
            </a:extLst>
          </p:cNvPr>
          <p:cNvSpPr/>
          <p:nvPr/>
        </p:nvSpPr>
        <p:spPr>
          <a:xfrm>
            <a:off x="6023171" y="4839861"/>
            <a:ext cx="1128899" cy="5994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Heiti SC Medium" pitchFamily="2" charset="-128"/>
                <a:ea typeface="Heiti SC Medium" pitchFamily="2" charset="-128"/>
              </a:rPr>
              <a:t>交易处理</a:t>
            </a:r>
          </a:p>
        </p:txBody>
      </p:sp>
      <p:sp>
        <p:nvSpPr>
          <p:cNvPr id="15" name="右箭头 14">
            <a:extLst>
              <a:ext uri="{FF2B5EF4-FFF2-40B4-BE49-F238E27FC236}">
                <a16:creationId xmlns:a16="http://schemas.microsoft.com/office/drawing/2014/main" id="{B3128FDD-7606-D745-B074-DF6F8BFABEE6}"/>
              </a:ext>
            </a:extLst>
          </p:cNvPr>
          <p:cNvSpPr/>
          <p:nvPr/>
        </p:nvSpPr>
        <p:spPr>
          <a:xfrm flipH="1">
            <a:off x="6023171" y="5575832"/>
            <a:ext cx="1128899" cy="5994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zh-CN" altLang="en-US" sz="1400" dirty="0">
                <a:latin typeface="Heiti SC Medium" pitchFamily="2" charset="-128"/>
                <a:ea typeface="Heiti SC Medium" pitchFamily="2" charset="-128"/>
              </a:rPr>
              <a:t>云端管理</a:t>
            </a:r>
          </a:p>
        </p:txBody>
      </p:sp>
    </p:spTree>
    <p:extLst>
      <p:ext uri="{BB962C8B-B14F-4D97-AF65-F5344CB8AC3E}">
        <p14:creationId xmlns:p14="http://schemas.microsoft.com/office/powerpoint/2010/main" val="119717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多级组织架构</a:t>
            </a:r>
            <a:endParaRPr lang="zh-CN" sz="2400" b="1" spc="300" dirty="0">
              <a:solidFill>
                <a:srgbClr val="1890FF"/>
              </a:solidFill>
              <a:latin typeface="黑体" panose="02010609060101010101" pitchFamily="49" charset="-122"/>
              <a:ea typeface="黑体" panose="02010609060101010101" pitchFamily="49" charset="-122"/>
            </a:endParaRPr>
          </a:p>
        </p:txBody>
      </p:sp>
      <p:grpSp>
        <p:nvGrpSpPr>
          <p:cNvPr id="3" name="组合 2"/>
          <p:cNvGrpSpPr/>
          <p:nvPr/>
        </p:nvGrpSpPr>
        <p:grpSpPr>
          <a:xfrm>
            <a:off x="412096" y="1443041"/>
            <a:ext cx="5107170" cy="4112369"/>
            <a:chOff x="412096" y="1443041"/>
            <a:chExt cx="5107170" cy="4112369"/>
          </a:xfrm>
        </p:grpSpPr>
        <p:cxnSp>
          <p:nvCxnSpPr>
            <p:cNvPr id="28" name="肘形连接符 27"/>
            <p:cNvCxnSpPr/>
            <p:nvPr/>
          </p:nvCxnSpPr>
          <p:spPr>
            <a:xfrm rot="5400000">
              <a:off x="1662403" y="2783197"/>
              <a:ext cx="999071" cy="843109"/>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1100640" y="3760824"/>
              <a:ext cx="1236118" cy="499234"/>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30" name="矩形 29"/>
            <p:cNvSpPr/>
            <p:nvPr/>
          </p:nvSpPr>
          <p:spPr>
            <a:xfrm>
              <a:off x="1161822" y="3814944"/>
              <a:ext cx="1113755" cy="393897"/>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31" name="文本框 30"/>
            <p:cNvSpPr txBox="1"/>
            <p:nvPr/>
          </p:nvSpPr>
          <p:spPr>
            <a:xfrm>
              <a:off x="1352086" y="3838317"/>
              <a:ext cx="721672" cy="338554"/>
            </a:xfrm>
            <a:prstGeom prst="rect">
              <a:avLst/>
            </a:prstGeom>
            <a:noFill/>
          </p:spPr>
          <p:txBody>
            <a:bodyPr wrap="none" rtlCol="0">
              <a:spAutoFit/>
            </a:bodyPr>
            <a:lstStyle/>
            <a:p>
              <a:r>
                <a:rPr kumimoji="1" lang="zh-CN" altLang="en-US" sz="1600" b="1" dirty="0">
                  <a:solidFill>
                    <a:schemeClr val="bg1"/>
                  </a:solidFill>
                  <a:latin typeface="黑体" panose="02010609060101010101" pitchFamily="49" charset="-122"/>
                  <a:ea typeface="黑体" panose="02010609060101010101" pitchFamily="49" charset="-122"/>
                </a:rPr>
                <a:t>部门</a:t>
              </a:r>
              <a:r>
                <a:rPr kumimoji="1" lang="en-US" altLang="zh-CN" sz="1600" b="1" dirty="0">
                  <a:solidFill>
                    <a:schemeClr val="bg1"/>
                  </a:solidFill>
                  <a:latin typeface="黑体" panose="02010609060101010101" pitchFamily="49" charset="-122"/>
                  <a:ea typeface="黑体" panose="02010609060101010101" pitchFamily="49" charset="-122"/>
                </a:rPr>
                <a:t>1</a:t>
              </a:r>
              <a:endParaRPr kumimoji="1" lang="zh-CN" altLang="en-US" sz="1600" b="1" dirty="0">
                <a:solidFill>
                  <a:schemeClr val="bg1"/>
                </a:solidFill>
                <a:latin typeface="黑体" panose="02010609060101010101" pitchFamily="49" charset="-122"/>
                <a:ea typeface="黑体" panose="02010609060101010101" pitchFamily="49" charset="-122"/>
              </a:endParaRPr>
            </a:p>
          </p:txBody>
        </p:sp>
        <p:sp>
          <p:nvSpPr>
            <p:cNvPr id="32" name="矩形 31"/>
            <p:cNvSpPr/>
            <p:nvPr/>
          </p:nvSpPr>
          <p:spPr>
            <a:xfrm>
              <a:off x="3866276" y="3760824"/>
              <a:ext cx="1236118" cy="499234"/>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33" name="矩形 32"/>
            <p:cNvSpPr/>
            <p:nvPr/>
          </p:nvSpPr>
          <p:spPr>
            <a:xfrm>
              <a:off x="3927458" y="3814944"/>
              <a:ext cx="1113755" cy="393897"/>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cxnSp>
          <p:nvCxnSpPr>
            <p:cNvPr id="34" name="肘形连接符 33"/>
            <p:cNvCxnSpPr/>
            <p:nvPr/>
          </p:nvCxnSpPr>
          <p:spPr>
            <a:xfrm rot="16200000" flipH="1">
              <a:off x="3552124" y="2783197"/>
              <a:ext cx="999071" cy="843109"/>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4123499" y="3825702"/>
              <a:ext cx="721672" cy="338554"/>
            </a:xfrm>
            <a:prstGeom prst="rect">
              <a:avLst/>
            </a:prstGeom>
            <a:noFill/>
          </p:spPr>
          <p:txBody>
            <a:bodyPr wrap="none" rtlCol="0">
              <a:spAutoFit/>
            </a:bodyPr>
            <a:lstStyle/>
            <a:p>
              <a:r>
                <a:rPr kumimoji="1" lang="zh-CN" altLang="en-US" sz="1600" b="1" dirty="0">
                  <a:solidFill>
                    <a:schemeClr val="bg1"/>
                  </a:solidFill>
                  <a:latin typeface="黑体" panose="02010609060101010101" pitchFamily="49" charset="-122"/>
                  <a:ea typeface="黑体" panose="02010609060101010101" pitchFamily="49" charset="-122"/>
                </a:rPr>
                <a:t>部门</a:t>
              </a:r>
              <a:r>
                <a:rPr kumimoji="1" lang="en-US" altLang="zh-CN" sz="1600" b="1" dirty="0">
                  <a:solidFill>
                    <a:schemeClr val="bg1"/>
                  </a:solidFill>
                  <a:latin typeface="黑体" panose="02010609060101010101" pitchFamily="49" charset="-122"/>
                  <a:ea typeface="黑体" panose="02010609060101010101" pitchFamily="49" charset="-122"/>
                </a:rPr>
                <a:t>2</a:t>
              </a:r>
              <a:endParaRPr kumimoji="1" lang="zh-CN" altLang="en-US" sz="1600" b="1" dirty="0">
                <a:solidFill>
                  <a:schemeClr val="bg1"/>
                </a:solidFill>
                <a:latin typeface="黑体" panose="02010609060101010101" pitchFamily="49" charset="-122"/>
                <a:ea typeface="黑体" panose="02010609060101010101" pitchFamily="49" charset="-122"/>
              </a:endParaRPr>
            </a:p>
          </p:txBody>
        </p:sp>
        <p:cxnSp>
          <p:nvCxnSpPr>
            <p:cNvPr id="36" name="直线箭头连接符 32"/>
            <p:cNvCxnSpPr/>
            <p:nvPr/>
          </p:nvCxnSpPr>
          <p:spPr>
            <a:xfrm>
              <a:off x="1721660" y="4229218"/>
              <a:ext cx="0" cy="75562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7" name="肘形连接符 36"/>
            <p:cNvCxnSpPr/>
            <p:nvPr/>
          </p:nvCxnSpPr>
          <p:spPr>
            <a:xfrm rot="5400000">
              <a:off x="719889" y="4288197"/>
              <a:ext cx="755620" cy="63766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8" name="肘形连接符 37"/>
            <p:cNvCxnSpPr/>
            <p:nvPr/>
          </p:nvCxnSpPr>
          <p:spPr>
            <a:xfrm rot="16200000" flipH="1">
              <a:off x="1943660" y="4288199"/>
              <a:ext cx="755620" cy="63766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39" name="矩形 38"/>
            <p:cNvSpPr/>
            <p:nvPr/>
          </p:nvSpPr>
          <p:spPr>
            <a:xfrm>
              <a:off x="412096" y="5112646"/>
              <a:ext cx="780110" cy="442762"/>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40" name="矩形 39"/>
            <p:cNvSpPr/>
            <p:nvPr/>
          </p:nvSpPr>
          <p:spPr>
            <a:xfrm>
              <a:off x="450708" y="5149535"/>
              <a:ext cx="702887" cy="349733"/>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41" name="文本框 40"/>
            <p:cNvSpPr txBox="1"/>
            <p:nvPr/>
          </p:nvSpPr>
          <p:spPr>
            <a:xfrm>
              <a:off x="451229" y="5164750"/>
              <a:ext cx="721672" cy="338554"/>
            </a:xfrm>
            <a:prstGeom prst="rect">
              <a:avLst/>
            </a:prstGeom>
            <a:noFill/>
          </p:spPr>
          <p:txBody>
            <a:bodyPr wrap="none" rtlCol="0">
              <a:spAutoFit/>
            </a:bodyPr>
            <a:lstStyle/>
            <a:p>
              <a:r>
                <a:rPr kumimoji="1" lang="zh-CN" altLang="en-US" sz="1600" dirty="0">
                  <a:solidFill>
                    <a:schemeClr val="bg1"/>
                  </a:solidFill>
                  <a:latin typeface="黑体" panose="02010609060101010101" pitchFamily="49" charset="-122"/>
                  <a:ea typeface="黑体" panose="02010609060101010101" pitchFamily="49" charset="-122"/>
                </a:rPr>
                <a:t>门店</a:t>
              </a:r>
              <a:r>
                <a:rPr kumimoji="1" lang="en-US" altLang="zh-CN" sz="1600" dirty="0">
                  <a:solidFill>
                    <a:schemeClr val="bg1"/>
                  </a:solidFill>
                  <a:latin typeface="黑体" panose="02010609060101010101" pitchFamily="49" charset="-122"/>
                  <a:ea typeface="黑体" panose="02010609060101010101" pitchFamily="49" charset="-122"/>
                </a:rPr>
                <a:t>1</a:t>
              </a:r>
              <a:endParaRPr kumimoji="1" lang="zh-CN" altLang="en-US" sz="1600" dirty="0">
                <a:solidFill>
                  <a:schemeClr val="bg1"/>
                </a:solidFill>
                <a:latin typeface="黑体" panose="02010609060101010101" pitchFamily="49" charset="-122"/>
                <a:ea typeface="黑体" panose="02010609060101010101" pitchFamily="49" charset="-122"/>
              </a:endParaRPr>
            </a:p>
          </p:txBody>
        </p:sp>
        <p:sp>
          <p:nvSpPr>
            <p:cNvPr id="42" name="矩形 41"/>
            <p:cNvSpPr/>
            <p:nvPr/>
          </p:nvSpPr>
          <p:spPr>
            <a:xfrm>
              <a:off x="1313970" y="5112646"/>
              <a:ext cx="780110" cy="442762"/>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43" name="矩形 42"/>
            <p:cNvSpPr/>
            <p:nvPr/>
          </p:nvSpPr>
          <p:spPr>
            <a:xfrm>
              <a:off x="1352582" y="5149535"/>
              <a:ext cx="702887" cy="349733"/>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44" name="文本框 43"/>
            <p:cNvSpPr txBox="1"/>
            <p:nvPr/>
          </p:nvSpPr>
          <p:spPr>
            <a:xfrm>
              <a:off x="1353103" y="5164750"/>
              <a:ext cx="721672" cy="338554"/>
            </a:xfrm>
            <a:prstGeom prst="rect">
              <a:avLst/>
            </a:prstGeom>
            <a:noFill/>
          </p:spPr>
          <p:txBody>
            <a:bodyPr wrap="none" rtlCol="0">
              <a:spAutoFit/>
            </a:bodyPr>
            <a:lstStyle/>
            <a:p>
              <a:r>
                <a:rPr kumimoji="1" lang="zh-CN" altLang="en-US" sz="1600" dirty="0">
                  <a:solidFill>
                    <a:schemeClr val="bg1"/>
                  </a:solidFill>
                  <a:latin typeface="黑体" panose="02010609060101010101" pitchFamily="49" charset="-122"/>
                  <a:ea typeface="黑体" panose="02010609060101010101" pitchFamily="49" charset="-122"/>
                </a:rPr>
                <a:t>门店</a:t>
              </a:r>
              <a:r>
                <a:rPr kumimoji="1" lang="en-US" altLang="zh-CN" sz="1600" dirty="0">
                  <a:solidFill>
                    <a:schemeClr val="bg1"/>
                  </a:solidFill>
                  <a:latin typeface="黑体" panose="02010609060101010101" pitchFamily="49" charset="-122"/>
                  <a:ea typeface="黑体" panose="02010609060101010101" pitchFamily="49" charset="-122"/>
                </a:rPr>
                <a:t>2</a:t>
              </a:r>
              <a:endParaRPr kumimoji="1" lang="zh-CN" altLang="en-US" sz="1600" dirty="0">
                <a:solidFill>
                  <a:schemeClr val="bg1"/>
                </a:solidFill>
                <a:latin typeface="黑体" panose="02010609060101010101" pitchFamily="49" charset="-122"/>
                <a:ea typeface="黑体" panose="02010609060101010101" pitchFamily="49" charset="-122"/>
              </a:endParaRPr>
            </a:p>
          </p:txBody>
        </p:sp>
        <p:sp>
          <p:nvSpPr>
            <p:cNvPr id="47" name="矩形 46"/>
            <p:cNvSpPr/>
            <p:nvPr/>
          </p:nvSpPr>
          <p:spPr>
            <a:xfrm>
              <a:off x="2228370" y="5112646"/>
              <a:ext cx="780110" cy="442762"/>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52" name="矩形 51"/>
            <p:cNvSpPr/>
            <p:nvPr/>
          </p:nvSpPr>
          <p:spPr>
            <a:xfrm>
              <a:off x="2266982" y="5149535"/>
              <a:ext cx="702887" cy="349733"/>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53" name="文本框 52"/>
            <p:cNvSpPr txBox="1"/>
            <p:nvPr/>
          </p:nvSpPr>
          <p:spPr>
            <a:xfrm>
              <a:off x="2267503" y="5164750"/>
              <a:ext cx="715260" cy="338554"/>
            </a:xfrm>
            <a:prstGeom prst="rect">
              <a:avLst/>
            </a:prstGeom>
            <a:noFill/>
          </p:spPr>
          <p:txBody>
            <a:bodyPr wrap="none" rtlCol="0">
              <a:spAutoFit/>
            </a:bodyPr>
            <a:lstStyle/>
            <a:p>
              <a:r>
                <a:rPr kumimoji="1" lang="zh-CN" altLang="en-US" sz="1600" dirty="0">
                  <a:solidFill>
                    <a:schemeClr val="bg1"/>
                  </a:solidFill>
                  <a:latin typeface="黑体" panose="02010609060101010101" pitchFamily="49" charset="-122"/>
                  <a:ea typeface="黑体" panose="02010609060101010101" pitchFamily="49" charset="-122"/>
                </a:rPr>
                <a:t>网店</a:t>
              </a:r>
              <a:r>
                <a:rPr kumimoji="1" lang="en-US" altLang="zh-CN" sz="1600" dirty="0">
                  <a:solidFill>
                    <a:schemeClr val="bg1"/>
                  </a:solidFill>
                  <a:latin typeface="黑体" panose="02010609060101010101" pitchFamily="49" charset="-122"/>
                  <a:ea typeface="黑体" panose="02010609060101010101" pitchFamily="49" charset="-122"/>
                </a:rPr>
                <a:t>1</a:t>
              </a:r>
              <a:endParaRPr kumimoji="1" lang="zh-CN" altLang="en-US" sz="1600" dirty="0">
                <a:solidFill>
                  <a:schemeClr val="bg1"/>
                </a:solidFill>
                <a:latin typeface="黑体" panose="02010609060101010101" pitchFamily="49" charset="-122"/>
                <a:ea typeface="黑体" panose="02010609060101010101" pitchFamily="49" charset="-122"/>
              </a:endParaRPr>
            </a:p>
          </p:txBody>
        </p:sp>
        <p:cxnSp>
          <p:nvCxnSpPr>
            <p:cNvPr id="55" name="肘形连接符 54"/>
            <p:cNvCxnSpPr/>
            <p:nvPr/>
          </p:nvCxnSpPr>
          <p:spPr>
            <a:xfrm rot="5400000">
              <a:off x="3787693" y="4288200"/>
              <a:ext cx="755620" cy="63766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6" name="肘形连接符 55"/>
            <p:cNvCxnSpPr/>
            <p:nvPr/>
          </p:nvCxnSpPr>
          <p:spPr>
            <a:xfrm rot="16200000" flipH="1">
              <a:off x="4421521" y="4289385"/>
              <a:ext cx="755620" cy="637663"/>
            </a:xfrm>
            <a:prstGeom prst="bent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450561" y="5112648"/>
              <a:ext cx="780110" cy="442762"/>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58" name="矩形 57"/>
            <p:cNvSpPr/>
            <p:nvPr/>
          </p:nvSpPr>
          <p:spPr>
            <a:xfrm>
              <a:off x="3489173" y="5149537"/>
              <a:ext cx="702887" cy="349733"/>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59" name="文本框 58"/>
            <p:cNvSpPr txBox="1"/>
            <p:nvPr/>
          </p:nvSpPr>
          <p:spPr>
            <a:xfrm>
              <a:off x="3489694" y="5164752"/>
              <a:ext cx="721672" cy="338554"/>
            </a:xfrm>
            <a:prstGeom prst="rect">
              <a:avLst/>
            </a:prstGeom>
            <a:noFill/>
          </p:spPr>
          <p:txBody>
            <a:bodyPr wrap="none" rtlCol="0">
              <a:spAutoFit/>
            </a:bodyPr>
            <a:lstStyle/>
            <a:p>
              <a:r>
                <a:rPr kumimoji="1" lang="zh-CN" altLang="en-US" sz="1600" dirty="0">
                  <a:solidFill>
                    <a:schemeClr val="bg1"/>
                  </a:solidFill>
                  <a:latin typeface="黑体" panose="02010609060101010101" pitchFamily="49" charset="-122"/>
                  <a:ea typeface="黑体" panose="02010609060101010101" pitchFamily="49" charset="-122"/>
                </a:rPr>
                <a:t>门店</a:t>
              </a:r>
              <a:r>
                <a:rPr kumimoji="1" lang="en-US" altLang="zh-CN" sz="1600" dirty="0">
                  <a:solidFill>
                    <a:schemeClr val="bg1"/>
                  </a:solidFill>
                  <a:latin typeface="黑体" panose="02010609060101010101" pitchFamily="49" charset="-122"/>
                  <a:ea typeface="黑体" panose="02010609060101010101" pitchFamily="49" charset="-122"/>
                </a:rPr>
                <a:t>3</a:t>
              </a:r>
              <a:endParaRPr kumimoji="1" lang="zh-CN" altLang="en-US" sz="1600" dirty="0">
                <a:solidFill>
                  <a:schemeClr val="bg1"/>
                </a:solidFill>
                <a:latin typeface="黑体" panose="02010609060101010101" pitchFamily="49" charset="-122"/>
                <a:ea typeface="黑体" panose="02010609060101010101" pitchFamily="49" charset="-122"/>
              </a:endParaRPr>
            </a:p>
          </p:txBody>
        </p:sp>
        <p:sp>
          <p:nvSpPr>
            <p:cNvPr id="60" name="矩形 59"/>
            <p:cNvSpPr/>
            <p:nvPr/>
          </p:nvSpPr>
          <p:spPr>
            <a:xfrm>
              <a:off x="4739156" y="5112648"/>
              <a:ext cx="780110" cy="442762"/>
            </a:xfrm>
            <a:prstGeom prst="rect">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61" name="矩形 60"/>
            <p:cNvSpPr/>
            <p:nvPr/>
          </p:nvSpPr>
          <p:spPr>
            <a:xfrm>
              <a:off x="4777768" y="5149537"/>
              <a:ext cx="702887" cy="349733"/>
            </a:xfrm>
            <a:prstGeom prst="rect">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kumimoji="1" lang="zh-CN" altLang="en-US" dirty="0">
                  <a:latin typeface="黑体" panose="02010609060101010101" pitchFamily="49" charset="-122"/>
                  <a:ea typeface="黑体" panose="02010609060101010101" pitchFamily="49" charset="-122"/>
                </a:rPr>
                <a:t> </a:t>
              </a:r>
            </a:p>
          </p:txBody>
        </p:sp>
        <p:sp>
          <p:nvSpPr>
            <p:cNvPr id="62" name="文本框 61"/>
            <p:cNvSpPr txBox="1"/>
            <p:nvPr/>
          </p:nvSpPr>
          <p:spPr>
            <a:xfrm>
              <a:off x="4778289" y="5164752"/>
              <a:ext cx="715260" cy="338554"/>
            </a:xfrm>
            <a:prstGeom prst="rect">
              <a:avLst/>
            </a:prstGeom>
            <a:noFill/>
          </p:spPr>
          <p:txBody>
            <a:bodyPr wrap="none" rtlCol="0">
              <a:spAutoFit/>
            </a:bodyPr>
            <a:lstStyle/>
            <a:p>
              <a:r>
                <a:rPr kumimoji="1" lang="zh-CN" altLang="en-US" sz="1600" dirty="0">
                  <a:solidFill>
                    <a:schemeClr val="bg1"/>
                  </a:solidFill>
                  <a:latin typeface="黑体" panose="02010609060101010101" pitchFamily="49" charset="-122"/>
                  <a:ea typeface="黑体" panose="02010609060101010101" pitchFamily="49" charset="-122"/>
                </a:rPr>
                <a:t>网店</a:t>
              </a:r>
              <a:r>
                <a:rPr kumimoji="1" lang="en-US" altLang="zh-CN" sz="1600" dirty="0">
                  <a:solidFill>
                    <a:schemeClr val="bg1"/>
                  </a:solidFill>
                  <a:latin typeface="黑体" panose="02010609060101010101" pitchFamily="49" charset="-122"/>
                  <a:ea typeface="黑体" panose="02010609060101010101" pitchFamily="49" charset="-122"/>
                </a:rPr>
                <a:t>2</a:t>
              </a:r>
              <a:endParaRPr kumimoji="1" lang="zh-CN" altLang="en-US" sz="1600" dirty="0">
                <a:solidFill>
                  <a:schemeClr val="bg1"/>
                </a:solidFill>
                <a:latin typeface="黑体" panose="02010609060101010101" pitchFamily="49" charset="-122"/>
                <a:ea typeface="黑体" panose="02010609060101010101" pitchFamily="49" charset="-122"/>
              </a:endParaRPr>
            </a:p>
          </p:txBody>
        </p:sp>
        <p:sp>
          <p:nvSpPr>
            <p:cNvPr id="63" name="六边形 62"/>
            <p:cNvSpPr/>
            <p:nvPr/>
          </p:nvSpPr>
          <p:spPr>
            <a:xfrm rot="1800000">
              <a:off x="2205760" y="1443041"/>
              <a:ext cx="1747116" cy="1506135"/>
            </a:xfrm>
            <a:prstGeom prst="hexagon">
              <a:avLst/>
            </a:prstGeom>
            <a:solidFill>
              <a:schemeClr val="accent1">
                <a:alpha val="1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黑体" panose="02010609060101010101" pitchFamily="49" charset="-122"/>
                <a:ea typeface="黑体" panose="02010609060101010101" pitchFamily="49" charset="-122"/>
              </a:endParaRPr>
            </a:p>
          </p:txBody>
        </p:sp>
        <p:sp>
          <p:nvSpPr>
            <p:cNvPr id="64" name="六边形 63"/>
            <p:cNvSpPr/>
            <p:nvPr/>
          </p:nvSpPr>
          <p:spPr>
            <a:xfrm rot="1800000">
              <a:off x="2369331" y="1555976"/>
              <a:ext cx="1391945" cy="1199953"/>
            </a:xfrm>
            <a:prstGeom prst="hexagon">
              <a:avLst/>
            </a:prstGeom>
            <a:solidFill>
              <a:srgbClr val="00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latin typeface="黑体" panose="02010609060101010101" pitchFamily="49" charset="-122"/>
                <a:ea typeface="黑体" panose="02010609060101010101" pitchFamily="49" charset="-122"/>
              </a:endParaRPr>
            </a:p>
          </p:txBody>
        </p:sp>
        <p:sp>
          <p:nvSpPr>
            <p:cNvPr id="65" name="文本框 64"/>
            <p:cNvSpPr txBox="1"/>
            <p:nvPr/>
          </p:nvSpPr>
          <p:spPr>
            <a:xfrm>
              <a:off x="2599058" y="1937634"/>
              <a:ext cx="960520" cy="400110"/>
            </a:xfrm>
            <a:prstGeom prst="rect">
              <a:avLst/>
            </a:prstGeom>
            <a:noFill/>
          </p:spPr>
          <p:txBody>
            <a:bodyPr wrap="none" rtlCol="0">
              <a:spAutoFit/>
            </a:bodyPr>
            <a:lstStyle/>
            <a:p>
              <a:pPr algn="ctr"/>
              <a:r>
                <a:rPr kumimoji="1" lang="zh-CN" altLang="en-US" sz="2000" b="1" dirty="0">
                  <a:solidFill>
                    <a:schemeClr val="bg1"/>
                  </a:solidFill>
                  <a:latin typeface="黑体" panose="02010609060101010101" pitchFamily="49" charset="-122"/>
                  <a:ea typeface="黑体" panose="02010609060101010101" pitchFamily="49" charset="-122"/>
                </a:rPr>
                <a:t>总  部</a:t>
              </a:r>
              <a:endParaRPr kumimoji="1" lang="en-US" altLang="zh-CN" sz="2000" b="1" dirty="0">
                <a:solidFill>
                  <a:schemeClr val="bg1"/>
                </a:solidFill>
                <a:latin typeface="黑体" panose="02010609060101010101" pitchFamily="49" charset="-122"/>
                <a:ea typeface="黑体" panose="02010609060101010101" pitchFamily="49" charset="-122"/>
              </a:endParaRPr>
            </a:p>
          </p:txBody>
        </p:sp>
      </p:grpSp>
      <p:sp>
        <p:nvSpPr>
          <p:cNvPr id="45" name="文本框 44">
            <a:extLst>
              <a:ext uri="{FF2B5EF4-FFF2-40B4-BE49-F238E27FC236}">
                <a16:creationId xmlns:a16="http://schemas.microsoft.com/office/drawing/2014/main" id="{827BBA9D-6187-7340-A542-424BE94F63D8}"/>
              </a:ext>
            </a:extLst>
          </p:cNvPr>
          <p:cNvSpPr txBox="1"/>
          <p:nvPr/>
        </p:nvSpPr>
        <p:spPr>
          <a:xfrm>
            <a:off x="6466053" y="2492984"/>
            <a:ext cx="3297707"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46" name="TextBox 127">
            <a:extLst>
              <a:ext uri="{FF2B5EF4-FFF2-40B4-BE49-F238E27FC236}">
                <a16:creationId xmlns:a16="http://schemas.microsoft.com/office/drawing/2014/main" id="{F9AE7EF0-C0F9-E747-BF97-F952F5CEC910}"/>
              </a:ext>
            </a:extLst>
          </p:cNvPr>
          <p:cNvSpPr txBox="1"/>
          <p:nvPr/>
        </p:nvSpPr>
        <p:spPr>
          <a:xfrm>
            <a:off x="6543057" y="3187910"/>
            <a:ext cx="4145263" cy="1142492"/>
          </a:xfrm>
          <a:prstGeom prst="rect">
            <a:avLst/>
          </a:prstGeom>
          <a:noFill/>
        </p:spPr>
        <p:txBody>
          <a:bodyPr wrap="square" rtlCol="0">
            <a:spAutoFit/>
          </a:bodyPr>
          <a:lstStyle/>
          <a:p>
            <a:pPr lvl="0">
              <a:lnSpc>
                <a:spcPct val="150000"/>
              </a:lnSpc>
              <a:defRP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微软雅黑" panose="020B0503020204020204" pitchFamily="34" charset="-122"/>
              </a:rPr>
              <a:t>适配品牌商线下渠道的传统管理模式，分总部、部门、门店</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微软雅黑" panose="020B0503020204020204" pitchFamily="34" charset="-122"/>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微软雅黑" panose="020B0503020204020204" pitchFamily="34" charset="-122"/>
              </a:rPr>
              <a:t>网店，每一级独立管理又相互协作，共同完成连锁店铺的经营管理工作。</a:t>
            </a:r>
          </a:p>
        </p:txBody>
      </p:sp>
      <p:sp>
        <p:nvSpPr>
          <p:cNvPr id="48" name="TextBox 115">
            <a:extLst>
              <a:ext uri="{FF2B5EF4-FFF2-40B4-BE49-F238E27FC236}">
                <a16:creationId xmlns:a16="http://schemas.microsoft.com/office/drawing/2014/main" id="{F6E9A051-BA95-6A4E-9EC4-CECE86002882}"/>
              </a:ext>
            </a:extLst>
          </p:cNvPr>
          <p:cNvSpPr txBox="1"/>
          <p:nvPr/>
        </p:nvSpPr>
        <p:spPr>
          <a:xfrm>
            <a:off x="6573537" y="2574244"/>
            <a:ext cx="2978701" cy="369332"/>
          </a:xfrm>
          <a:prstGeom prst="rect">
            <a:avLst/>
          </a:prstGeom>
          <a:noFill/>
        </p:spPr>
        <p:txBody>
          <a:bodyPr wrap="none" rtlCol="0">
            <a:spAutoFit/>
          </a:bodyPr>
          <a:lstStyle>
            <a:defPPr>
              <a:defRPr lang="zh-CN"/>
            </a:defPPr>
            <a:lvl1pPr marR="0" lvl="0" indent="0" fontAlgn="auto">
              <a:lnSpc>
                <a:spcPct val="100000"/>
              </a:lnSpc>
              <a:spcBef>
                <a:spcPts val="0"/>
              </a:spcBef>
              <a:spcAft>
                <a:spcPts val="0"/>
              </a:spcAft>
              <a:buClrTx/>
              <a:buSzTx/>
              <a:buFontTx/>
              <a:buNone/>
              <a:defRPr kumimoji="0" sz="2000" b="1" i="0" u="none" strike="noStrike" cap="none" spc="0" normalizeH="0" baseline="0">
                <a:ln>
                  <a:noFill/>
                </a:ln>
                <a:solidFill>
                  <a:prstClr val="white"/>
                </a:solidFill>
                <a:effectLst/>
                <a:uLnTx/>
                <a:uFillTx/>
                <a:latin typeface="思源黑体 Light" panose="020B0300000000000000" pitchFamily="34" charset="-122"/>
                <a:ea typeface="思源黑体 Light" panose="020B0300000000000000" pitchFamily="34" charset="-122"/>
                <a:cs typeface="Lato Regular"/>
              </a:defRPr>
            </a:lvl1pPr>
          </a:lstStyle>
          <a:p>
            <a:pPr algn="l"/>
            <a:r>
              <a:rPr lang="zh-CN" altLang="en-US" sz="1800" dirty="0">
                <a:solidFill>
                  <a:schemeClr val="bg1"/>
                </a:solidFill>
                <a:latin typeface="Heiti SC Medium" pitchFamily="2" charset="-128"/>
                <a:ea typeface="Heiti SC Medium" pitchFamily="2" charset="-128"/>
              </a:rPr>
              <a:t>总部 </a:t>
            </a:r>
            <a:r>
              <a:rPr lang="en-US" altLang="zh-CN" sz="1800" dirty="0">
                <a:solidFill>
                  <a:schemeClr val="bg1"/>
                </a:solidFill>
                <a:latin typeface="Heiti SC Medium" pitchFamily="2" charset="-128"/>
                <a:ea typeface="Heiti SC Medium" pitchFamily="2" charset="-128"/>
              </a:rPr>
              <a:t>-</a:t>
            </a:r>
            <a:r>
              <a:rPr lang="zh-CN" altLang="en-US" sz="1800" dirty="0">
                <a:solidFill>
                  <a:schemeClr val="bg1"/>
                </a:solidFill>
                <a:latin typeface="Heiti SC Medium" pitchFamily="2" charset="-128"/>
                <a:ea typeface="Heiti SC Medium" pitchFamily="2" charset="-128"/>
              </a:rPr>
              <a:t>＞</a:t>
            </a:r>
            <a:r>
              <a:rPr lang="en-US" altLang="zh-CN" sz="1800" dirty="0">
                <a:solidFill>
                  <a:schemeClr val="bg1"/>
                </a:solidFill>
                <a:latin typeface="Heiti SC Medium" pitchFamily="2" charset="-128"/>
                <a:ea typeface="Heiti SC Medium" pitchFamily="2" charset="-128"/>
              </a:rPr>
              <a:t> </a:t>
            </a:r>
            <a:r>
              <a:rPr lang="zh-CN" altLang="en-US" sz="1800" dirty="0">
                <a:solidFill>
                  <a:schemeClr val="bg1"/>
                </a:solidFill>
                <a:latin typeface="Heiti SC Medium" pitchFamily="2" charset="-128"/>
                <a:ea typeface="Heiti SC Medium" pitchFamily="2" charset="-128"/>
              </a:rPr>
              <a:t>部门 </a:t>
            </a:r>
            <a:r>
              <a:rPr lang="en-US" altLang="zh-CN" sz="1800" dirty="0">
                <a:solidFill>
                  <a:schemeClr val="bg1"/>
                </a:solidFill>
                <a:latin typeface="Heiti SC Medium" pitchFamily="2" charset="-128"/>
                <a:ea typeface="Heiti SC Medium" pitchFamily="2" charset="-128"/>
              </a:rPr>
              <a:t>-</a:t>
            </a:r>
            <a:r>
              <a:rPr lang="zh-CN" altLang="en-US" sz="1800" dirty="0">
                <a:solidFill>
                  <a:schemeClr val="bg1"/>
                </a:solidFill>
                <a:latin typeface="Heiti SC Medium" pitchFamily="2" charset="-128"/>
                <a:ea typeface="Heiti SC Medium" pitchFamily="2" charset="-128"/>
              </a:rPr>
              <a:t>＞</a:t>
            </a:r>
            <a:r>
              <a:rPr lang="en-US" altLang="zh-CN" sz="1800" dirty="0">
                <a:solidFill>
                  <a:schemeClr val="bg1"/>
                </a:solidFill>
                <a:latin typeface="Heiti SC Medium" pitchFamily="2" charset="-128"/>
                <a:ea typeface="Heiti SC Medium" pitchFamily="2" charset="-128"/>
              </a:rPr>
              <a:t> </a:t>
            </a:r>
            <a:r>
              <a:rPr lang="zh-CN" altLang="en-US" sz="1800" dirty="0">
                <a:solidFill>
                  <a:schemeClr val="bg1"/>
                </a:solidFill>
                <a:latin typeface="Heiti SC Medium" pitchFamily="2" charset="-128"/>
                <a:ea typeface="Heiti SC Medium" pitchFamily="2" charset="-128"/>
              </a:rPr>
              <a:t>门店</a:t>
            </a:r>
            <a:r>
              <a:rPr lang="en-US" altLang="zh-CN" sz="1800" dirty="0">
                <a:solidFill>
                  <a:schemeClr val="bg1"/>
                </a:solidFill>
                <a:latin typeface="Heiti SC Medium" pitchFamily="2" charset="-128"/>
                <a:ea typeface="Heiti SC Medium" pitchFamily="2" charset="-128"/>
              </a:rPr>
              <a:t>/</a:t>
            </a:r>
            <a:r>
              <a:rPr lang="zh-CN" altLang="en-US" sz="1800" dirty="0">
                <a:solidFill>
                  <a:schemeClr val="bg1"/>
                </a:solidFill>
                <a:latin typeface="Heiti SC Medium" pitchFamily="2" charset="-128"/>
                <a:ea typeface="Heiti SC Medium" pitchFamily="2" charset="-128"/>
              </a:rPr>
              <a:t>网店</a:t>
            </a:r>
          </a:p>
        </p:txBody>
      </p:sp>
    </p:spTree>
    <p:extLst>
      <p:ext uri="{BB962C8B-B14F-4D97-AF65-F5344CB8AC3E}">
        <p14:creationId xmlns:p14="http://schemas.microsoft.com/office/powerpoint/2010/main" val="390475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科学的商品管理</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23" name="椭圆 68">
            <a:extLst>
              <a:ext uri="{FF2B5EF4-FFF2-40B4-BE49-F238E27FC236}">
                <a16:creationId xmlns:a16="http://schemas.microsoft.com/office/drawing/2014/main" id="{E5855B16-747A-1242-8640-B9F92470DE55}"/>
              </a:ext>
            </a:extLst>
          </p:cNvPr>
          <p:cNvSpPr/>
          <p:nvPr/>
        </p:nvSpPr>
        <p:spPr>
          <a:xfrm>
            <a:off x="5784276" y="3493068"/>
            <a:ext cx="1577138" cy="1560123"/>
          </a:xfrm>
          <a:custGeom>
            <a:avLst/>
            <a:gdLst/>
            <a:ahLst/>
            <a:cxnLst/>
            <a:rect l="l" t="t" r="r" b="b"/>
            <a:pathLst>
              <a:path w="1401767" h="1386644">
                <a:moveTo>
                  <a:pt x="233035" y="0"/>
                </a:moveTo>
                <a:lnTo>
                  <a:pt x="640881" y="0"/>
                </a:lnTo>
                <a:cubicBezTo>
                  <a:pt x="633096" y="19935"/>
                  <a:pt x="629318" y="41634"/>
                  <a:pt x="629318" y="64216"/>
                </a:cubicBezTo>
                <a:cubicBezTo>
                  <a:pt x="629318" y="173647"/>
                  <a:pt x="718028" y="262357"/>
                  <a:pt x="827459" y="262357"/>
                </a:cubicBezTo>
                <a:cubicBezTo>
                  <a:pt x="936890" y="262357"/>
                  <a:pt x="1025600" y="173647"/>
                  <a:pt x="1025600" y="64216"/>
                </a:cubicBezTo>
                <a:cubicBezTo>
                  <a:pt x="1025600" y="41634"/>
                  <a:pt x="1021823" y="19935"/>
                  <a:pt x="1014038" y="0"/>
                </a:cubicBezTo>
                <a:lnTo>
                  <a:pt x="1401767" y="0"/>
                </a:lnTo>
                <a:lnTo>
                  <a:pt x="1401767" y="1168732"/>
                </a:lnTo>
                <a:lnTo>
                  <a:pt x="956993" y="1168732"/>
                </a:lnTo>
                <a:cubicBezTo>
                  <a:pt x="968847" y="1188427"/>
                  <a:pt x="974696" y="1211557"/>
                  <a:pt x="974696" y="1236054"/>
                </a:cubicBezTo>
                <a:cubicBezTo>
                  <a:pt x="974696" y="1319223"/>
                  <a:pt x="907275" y="1386644"/>
                  <a:pt x="824106" y="1386644"/>
                </a:cubicBezTo>
                <a:cubicBezTo>
                  <a:pt x="740937" y="1386644"/>
                  <a:pt x="673516" y="1319223"/>
                  <a:pt x="673516" y="1236054"/>
                </a:cubicBezTo>
                <a:cubicBezTo>
                  <a:pt x="673516" y="1211557"/>
                  <a:pt x="679365" y="1188427"/>
                  <a:pt x="691220" y="1168732"/>
                </a:cubicBezTo>
                <a:lnTo>
                  <a:pt x="233035" y="1168732"/>
                </a:lnTo>
                <a:lnTo>
                  <a:pt x="233035" y="733499"/>
                </a:lnTo>
                <a:cubicBezTo>
                  <a:pt x="212516" y="743855"/>
                  <a:pt x="189291" y="749187"/>
                  <a:pt x="164821" y="749187"/>
                </a:cubicBezTo>
                <a:cubicBezTo>
                  <a:pt x="73793" y="749187"/>
                  <a:pt x="0" y="675395"/>
                  <a:pt x="0" y="584366"/>
                </a:cubicBezTo>
                <a:cubicBezTo>
                  <a:pt x="0" y="493338"/>
                  <a:pt x="73793" y="419545"/>
                  <a:pt x="164821" y="419545"/>
                </a:cubicBezTo>
                <a:cubicBezTo>
                  <a:pt x="189291" y="419545"/>
                  <a:pt x="212516" y="424878"/>
                  <a:pt x="233035" y="435233"/>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24" name="矩形 65">
            <a:extLst>
              <a:ext uri="{FF2B5EF4-FFF2-40B4-BE49-F238E27FC236}">
                <a16:creationId xmlns:a16="http://schemas.microsoft.com/office/drawing/2014/main" id="{722A7AD4-7067-CB4E-9C5C-A288552BBF42}"/>
              </a:ext>
            </a:extLst>
          </p:cNvPr>
          <p:cNvSpPr/>
          <p:nvPr/>
        </p:nvSpPr>
        <p:spPr>
          <a:xfrm>
            <a:off x="4452356" y="3241237"/>
            <a:ext cx="1582313" cy="1566779"/>
          </a:xfrm>
          <a:custGeom>
            <a:avLst/>
            <a:gdLst/>
            <a:ahLst/>
            <a:cxnLst/>
            <a:rect l="l" t="t" r="r" b="b"/>
            <a:pathLst>
              <a:path w="1406366" h="1392560">
                <a:moveTo>
                  <a:pt x="822000" y="0"/>
                </a:moveTo>
                <a:cubicBezTo>
                  <a:pt x="913029" y="0"/>
                  <a:pt x="986821" y="73793"/>
                  <a:pt x="986821" y="164821"/>
                </a:cubicBezTo>
                <a:cubicBezTo>
                  <a:pt x="986821" y="185675"/>
                  <a:pt x="982948" y="205623"/>
                  <a:pt x="975467" y="223828"/>
                </a:cubicBezTo>
                <a:lnTo>
                  <a:pt x="1406366" y="223828"/>
                </a:lnTo>
                <a:lnTo>
                  <a:pt x="1406366" y="633859"/>
                </a:lnTo>
                <a:cubicBezTo>
                  <a:pt x="1386081" y="625588"/>
                  <a:pt x="1363875" y="621361"/>
                  <a:pt x="1340681" y="621361"/>
                </a:cubicBezTo>
                <a:cubicBezTo>
                  <a:pt x="1237497" y="621361"/>
                  <a:pt x="1153848" y="705009"/>
                  <a:pt x="1153848" y="808194"/>
                </a:cubicBezTo>
                <a:cubicBezTo>
                  <a:pt x="1153848" y="911379"/>
                  <a:pt x="1237497" y="995027"/>
                  <a:pt x="1340681" y="995027"/>
                </a:cubicBezTo>
                <a:cubicBezTo>
                  <a:pt x="1363875" y="995027"/>
                  <a:pt x="1386081" y="990802"/>
                  <a:pt x="1406366" y="982530"/>
                </a:cubicBezTo>
                <a:lnTo>
                  <a:pt x="1406366" y="1392560"/>
                </a:lnTo>
                <a:lnTo>
                  <a:pt x="237634" y="1392560"/>
                </a:lnTo>
                <a:lnTo>
                  <a:pt x="237634" y="927784"/>
                </a:lnTo>
                <a:cubicBezTo>
                  <a:pt x="214351" y="948086"/>
                  <a:pt x="183720" y="958784"/>
                  <a:pt x="150590" y="958784"/>
                </a:cubicBezTo>
                <a:cubicBezTo>
                  <a:pt x="67421" y="958784"/>
                  <a:pt x="0" y="891363"/>
                  <a:pt x="0" y="808194"/>
                </a:cubicBezTo>
                <a:cubicBezTo>
                  <a:pt x="0" y="725025"/>
                  <a:pt x="67421" y="657604"/>
                  <a:pt x="150590" y="657604"/>
                </a:cubicBezTo>
                <a:cubicBezTo>
                  <a:pt x="183720" y="657604"/>
                  <a:pt x="214351" y="668302"/>
                  <a:pt x="237634" y="688604"/>
                </a:cubicBezTo>
                <a:lnTo>
                  <a:pt x="237634" y="223828"/>
                </a:lnTo>
                <a:lnTo>
                  <a:pt x="668533" y="223828"/>
                </a:lnTo>
                <a:cubicBezTo>
                  <a:pt x="661052" y="205623"/>
                  <a:pt x="657179" y="185675"/>
                  <a:pt x="657179" y="164821"/>
                </a:cubicBezTo>
                <a:cubicBezTo>
                  <a:pt x="657179" y="73793"/>
                  <a:pt x="730972" y="0"/>
                  <a:pt x="822000" y="0"/>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26" name="椭圆 75">
            <a:extLst>
              <a:ext uri="{FF2B5EF4-FFF2-40B4-BE49-F238E27FC236}">
                <a16:creationId xmlns:a16="http://schemas.microsoft.com/office/drawing/2014/main" id="{202192FF-A3BB-E84D-BF6A-065ECB1EE24D}"/>
              </a:ext>
            </a:extLst>
          </p:cNvPr>
          <p:cNvSpPr/>
          <p:nvPr/>
        </p:nvSpPr>
        <p:spPr>
          <a:xfrm>
            <a:off x="4719720" y="1863953"/>
            <a:ext cx="1604023" cy="1613300"/>
          </a:xfrm>
          <a:custGeom>
            <a:avLst/>
            <a:gdLst/>
            <a:ahLst/>
            <a:cxnLst/>
            <a:rect l="l" t="t" r="r" b="b"/>
            <a:pathLst>
              <a:path w="1425662" h="1433908">
                <a:moveTo>
                  <a:pt x="584366" y="0"/>
                </a:moveTo>
                <a:cubicBezTo>
                  <a:pt x="667535" y="0"/>
                  <a:pt x="734956" y="67421"/>
                  <a:pt x="734956" y="150590"/>
                </a:cubicBezTo>
                <a:cubicBezTo>
                  <a:pt x="734956" y="197370"/>
                  <a:pt x="713626" y="239167"/>
                  <a:pt x="678832" y="265176"/>
                </a:cubicBezTo>
                <a:lnTo>
                  <a:pt x="1168733" y="265176"/>
                </a:lnTo>
                <a:lnTo>
                  <a:pt x="1168733" y="716520"/>
                </a:lnTo>
                <a:cubicBezTo>
                  <a:pt x="1193634" y="695548"/>
                  <a:pt x="1225973" y="684721"/>
                  <a:pt x="1260841" y="684721"/>
                </a:cubicBezTo>
                <a:cubicBezTo>
                  <a:pt x="1351870" y="684721"/>
                  <a:pt x="1425662" y="758513"/>
                  <a:pt x="1425662" y="849542"/>
                </a:cubicBezTo>
                <a:cubicBezTo>
                  <a:pt x="1425662" y="940571"/>
                  <a:pt x="1351870" y="1014363"/>
                  <a:pt x="1260841" y="1014363"/>
                </a:cubicBezTo>
                <a:cubicBezTo>
                  <a:pt x="1225973" y="1014363"/>
                  <a:pt x="1193634" y="1003536"/>
                  <a:pt x="1168733" y="982566"/>
                </a:cubicBezTo>
                <a:lnTo>
                  <a:pt x="1168733" y="1433908"/>
                </a:lnTo>
                <a:lnTo>
                  <a:pt x="765724" y="1433908"/>
                </a:lnTo>
                <a:cubicBezTo>
                  <a:pt x="770905" y="1418114"/>
                  <a:pt x="773249" y="1401256"/>
                  <a:pt x="773249" y="1383851"/>
                </a:cubicBezTo>
                <a:cubicBezTo>
                  <a:pt x="773249" y="1279093"/>
                  <a:pt x="688325" y="1194168"/>
                  <a:pt x="583566" y="1194168"/>
                </a:cubicBezTo>
                <a:cubicBezTo>
                  <a:pt x="478807" y="1194168"/>
                  <a:pt x="393882" y="1279093"/>
                  <a:pt x="393882" y="1383851"/>
                </a:cubicBezTo>
                <a:cubicBezTo>
                  <a:pt x="393882" y="1401256"/>
                  <a:pt x="396227" y="1418114"/>
                  <a:pt x="401408" y="1433908"/>
                </a:cubicBezTo>
                <a:lnTo>
                  <a:pt x="0" y="1433908"/>
                </a:lnTo>
                <a:lnTo>
                  <a:pt x="0" y="265176"/>
                </a:lnTo>
                <a:lnTo>
                  <a:pt x="489901" y="265176"/>
                </a:lnTo>
                <a:cubicBezTo>
                  <a:pt x="455106" y="239167"/>
                  <a:pt x="433776" y="197370"/>
                  <a:pt x="433776" y="150590"/>
                </a:cubicBezTo>
                <a:cubicBezTo>
                  <a:pt x="433776" y="67421"/>
                  <a:pt x="501197" y="0"/>
                  <a:pt x="584366"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27" name="椭圆 76">
            <a:extLst>
              <a:ext uri="{FF2B5EF4-FFF2-40B4-BE49-F238E27FC236}">
                <a16:creationId xmlns:a16="http://schemas.microsoft.com/office/drawing/2014/main" id="{F890B71B-3C11-3C47-BCF2-07C52705FCFA}"/>
              </a:ext>
            </a:extLst>
          </p:cNvPr>
          <p:cNvSpPr/>
          <p:nvPr/>
        </p:nvSpPr>
        <p:spPr>
          <a:xfrm>
            <a:off x="6054009" y="2162304"/>
            <a:ext cx="1557999" cy="1584682"/>
          </a:xfrm>
          <a:custGeom>
            <a:avLst/>
            <a:gdLst/>
            <a:ahLst/>
            <a:cxnLst/>
            <a:rect l="l" t="t" r="r" b="b"/>
            <a:pathLst>
              <a:path w="1384756" h="1408472">
                <a:moveTo>
                  <a:pt x="0" y="0"/>
                </a:moveTo>
                <a:lnTo>
                  <a:pt x="1168732" y="0"/>
                </a:lnTo>
                <a:lnTo>
                  <a:pt x="1168732" y="450207"/>
                </a:lnTo>
                <a:cubicBezTo>
                  <a:pt x="1188073" y="439244"/>
                  <a:pt x="1210481" y="433776"/>
                  <a:pt x="1234166" y="433776"/>
                </a:cubicBezTo>
                <a:cubicBezTo>
                  <a:pt x="1317335" y="433776"/>
                  <a:pt x="1384756" y="501197"/>
                  <a:pt x="1384756" y="584366"/>
                </a:cubicBezTo>
                <a:cubicBezTo>
                  <a:pt x="1384756" y="667535"/>
                  <a:pt x="1317335" y="734956"/>
                  <a:pt x="1234166" y="734956"/>
                </a:cubicBezTo>
                <a:cubicBezTo>
                  <a:pt x="1210481" y="734956"/>
                  <a:pt x="1188073" y="729488"/>
                  <a:pt x="1168732" y="718526"/>
                </a:cubicBezTo>
                <a:lnTo>
                  <a:pt x="1168732" y="1168732"/>
                </a:lnTo>
                <a:lnTo>
                  <a:pt x="728979" y="1168732"/>
                </a:lnTo>
                <a:cubicBezTo>
                  <a:pt x="742528" y="1190517"/>
                  <a:pt x="749187" y="1216306"/>
                  <a:pt x="749187" y="1243651"/>
                </a:cubicBezTo>
                <a:cubicBezTo>
                  <a:pt x="749187" y="1334680"/>
                  <a:pt x="675394" y="1408472"/>
                  <a:pt x="584366" y="1408472"/>
                </a:cubicBezTo>
                <a:cubicBezTo>
                  <a:pt x="493337" y="1408472"/>
                  <a:pt x="419545" y="1334680"/>
                  <a:pt x="419545" y="1243651"/>
                </a:cubicBezTo>
                <a:cubicBezTo>
                  <a:pt x="419545" y="1216306"/>
                  <a:pt x="426204" y="1190517"/>
                  <a:pt x="439754" y="1168732"/>
                </a:cubicBezTo>
                <a:lnTo>
                  <a:pt x="0" y="1168732"/>
                </a:lnTo>
                <a:lnTo>
                  <a:pt x="0" y="761099"/>
                </a:lnTo>
                <a:cubicBezTo>
                  <a:pt x="24839" y="773303"/>
                  <a:pt x="52809" y="779836"/>
                  <a:pt x="82305" y="779836"/>
                </a:cubicBezTo>
                <a:cubicBezTo>
                  <a:pt x="190260" y="779836"/>
                  <a:pt x="277774" y="692321"/>
                  <a:pt x="277774" y="584366"/>
                </a:cubicBezTo>
                <a:cubicBezTo>
                  <a:pt x="277774" y="476411"/>
                  <a:pt x="190260" y="388896"/>
                  <a:pt x="82305" y="388896"/>
                </a:cubicBezTo>
                <a:cubicBezTo>
                  <a:pt x="52809" y="388896"/>
                  <a:pt x="24839" y="395429"/>
                  <a:pt x="0" y="407633"/>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黑体" panose="02010609060101010101" pitchFamily="49" charset="-122"/>
              <a:ea typeface="黑体" panose="02010609060101010101" pitchFamily="49" charset="-122"/>
            </a:endParaRPr>
          </a:p>
        </p:txBody>
      </p:sp>
      <p:sp>
        <p:nvSpPr>
          <p:cNvPr id="28" name="矩形 27">
            <a:extLst>
              <a:ext uri="{FF2B5EF4-FFF2-40B4-BE49-F238E27FC236}">
                <a16:creationId xmlns:a16="http://schemas.microsoft.com/office/drawing/2014/main" id="{6732B0E5-1182-0849-8E07-629EE0E70884}"/>
              </a:ext>
            </a:extLst>
          </p:cNvPr>
          <p:cNvSpPr/>
          <p:nvPr/>
        </p:nvSpPr>
        <p:spPr>
          <a:xfrm>
            <a:off x="4816931" y="2616255"/>
            <a:ext cx="1134234" cy="307776"/>
          </a:xfrm>
          <a:prstGeom prst="rect">
            <a:avLst/>
          </a:prstGeom>
        </p:spPr>
        <p:txBody>
          <a:bodyPr wrap="square">
            <a:spAutoFit/>
          </a:bodyPr>
          <a:lstStyle/>
          <a:p>
            <a:pPr algn="ctr"/>
            <a:r>
              <a:rPr lang="zh-CN" altLang="en-US" sz="1400" b="1" dirty="0">
                <a:solidFill>
                  <a:schemeClr val="bg1"/>
                </a:solidFill>
                <a:latin typeface="黑体" panose="02010609060101010101" pitchFamily="49" charset="-122"/>
                <a:ea typeface="黑体" panose="02010609060101010101" pitchFamily="49" charset="-122"/>
              </a:rPr>
              <a:t>商品信息</a:t>
            </a:r>
            <a:endParaRPr lang="en-US" altLang="zh-CN" sz="1400" b="1" dirty="0">
              <a:solidFill>
                <a:schemeClr val="bg1"/>
              </a:solidFill>
              <a:latin typeface="黑体" panose="02010609060101010101" pitchFamily="49" charset="-122"/>
              <a:ea typeface="黑体" panose="02010609060101010101" pitchFamily="49" charset="-122"/>
            </a:endParaRPr>
          </a:p>
        </p:txBody>
      </p:sp>
      <p:sp>
        <p:nvSpPr>
          <p:cNvPr id="29" name="矩形 28">
            <a:extLst>
              <a:ext uri="{FF2B5EF4-FFF2-40B4-BE49-F238E27FC236}">
                <a16:creationId xmlns:a16="http://schemas.microsoft.com/office/drawing/2014/main" id="{AE6E7F83-215F-BB42-B105-95ABA58EDFE5}"/>
              </a:ext>
            </a:extLst>
          </p:cNvPr>
          <p:cNvSpPr/>
          <p:nvPr/>
        </p:nvSpPr>
        <p:spPr>
          <a:xfrm>
            <a:off x="4816931" y="3987321"/>
            <a:ext cx="1134234" cy="307776"/>
          </a:xfrm>
          <a:prstGeom prst="rect">
            <a:avLst/>
          </a:prstGeom>
        </p:spPr>
        <p:txBody>
          <a:bodyPr wrap="square">
            <a:spAutoFit/>
          </a:bodyPr>
          <a:lstStyle/>
          <a:p>
            <a:pPr algn="ctr"/>
            <a:r>
              <a:rPr lang="zh-CN" altLang="en-US" sz="1400" b="1" dirty="0">
                <a:solidFill>
                  <a:schemeClr val="bg1"/>
                </a:solidFill>
                <a:latin typeface="黑体" panose="02010609060101010101" pitchFamily="49" charset="-122"/>
                <a:ea typeface="黑体" panose="02010609060101010101" pitchFamily="49" charset="-122"/>
              </a:rPr>
              <a:t>商品组合</a:t>
            </a:r>
            <a:endParaRPr lang="en-US" altLang="zh-CN" sz="1400" b="1" dirty="0">
              <a:solidFill>
                <a:schemeClr val="bg1"/>
              </a:solidFill>
              <a:latin typeface="黑体" panose="02010609060101010101" pitchFamily="49" charset="-122"/>
              <a:ea typeface="黑体" panose="02010609060101010101" pitchFamily="49" charset="-122"/>
            </a:endParaRPr>
          </a:p>
        </p:txBody>
      </p:sp>
      <p:sp>
        <p:nvSpPr>
          <p:cNvPr id="30" name="矩形 29">
            <a:extLst>
              <a:ext uri="{FF2B5EF4-FFF2-40B4-BE49-F238E27FC236}">
                <a16:creationId xmlns:a16="http://schemas.microsoft.com/office/drawing/2014/main" id="{D49050FD-C60D-FB46-95DF-BB9C2B22CA7C}"/>
              </a:ext>
            </a:extLst>
          </p:cNvPr>
          <p:cNvSpPr/>
          <p:nvPr/>
        </p:nvSpPr>
        <p:spPr>
          <a:xfrm>
            <a:off x="6153707" y="2490525"/>
            <a:ext cx="1134234" cy="523220"/>
          </a:xfrm>
          <a:prstGeom prst="rect">
            <a:avLst/>
          </a:prstGeom>
        </p:spPr>
        <p:txBody>
          <a:bodyPr wrap="square">
            <a:spAutoFit/>
          </a:bodyPr>
          <a:lstStyle/>
          <a:p>
            <a:pPr algn="ctr"/>
            <a:r>
              <a:rPr lang="zh-CN" altLang="en-US" sz="1400" b="1" dirty="0">
                <a:solidFill>
                  <a:schemeClr val="bg1"/>
                </a:solidFill>
                <a:latin typeface="黑体" panose="02010609060101010101" pitchFamily="49" charset="-122"/>
                <a:ea typeface="黑体" panose="02010609060101010101" pitchFamily="49" charset="-122"/>
              </a:rPr>
              <a:t>多渠道</a:t>
            </a:r>
            <a:endParaRPr lang="en-US" altLang="zh-CN" sz="1400" b="1" dirty="0">
              <a:solidFill>
                <a:schemeClr val="bg1"/>
              </a:solidFill>
              <a:latin typeface="黑体" panose="02010609060101010101" pitchFamily="49" charset="-122"/>
              <a:ea typeface="黑体" panose="02010609060101010101" pitchFamily="49" charset="-122"/>
            </a:endParaRPr>
          </a:p>
          <a:p>
            <a:pPr algn="ctr"/>
            <a:r>
              <a:rPr lang="zh-CN" altLang="en-US" sz="1400" b="1" dirty="0">
                <a:solidFill>
                  <a:schemeClr val="bg1"/>
                </a:solidFill>
                <a:latin typeface="黑体" panose="02010609060101010101" pitchFamily="49" charset="-122"/>
                <a:ea typeface="黑体" panose="02010609060101010101" pitchFamily="49" charset="-122"/>
              </a:rPr>
              <a:t>统一管理</a:t>
            </a:r>
            <a:endParaRPr lang="en-US" altLang="zh-CN" sz="1400" b="1" dirty="0">
              <a:solidFill>
                <a:schemeClr val="bg1"/>
              </a:solidFill>
              <a:latin typeface="黑体" panose="02010609060101010101" pitchFamily="49" charset="-122"/>
              <a:ea typeface="黑体" panose="02010609060101010101" pitchFamily="49" charset="-122"/>
            </a:endParaRPr>
          </a:p>
        </p:txBody>
      </p:sp>
      <p:sp>
        <p:nvSpPr>
          <p:cNvPr id="31" name="矩形 30">
            <a:extLst>
              <a:ext uri="{FF2B5EF4-FFF2-40B4-BE49-F238E27FC236}">
                <a16:creationId xmlns:a16="http://schemas.microsoft.com/office/drawing/2014/main" id="{F5181DC2-B2D9-FD47-BBA1-C11ADAB2D2C3}"/>
              </a:ext>
            </a:extLst>
          </p:cNvPr>
          <p:cNvSpPr/>
          <p:nvPr/>
        </p:nvSpPr>
        <p:spPr>
          <a:xfrm>
            <a:off x="6153707" y="3987321"/>
            <a:ext cx="1134234" cy="307776"/>
          </a:xfrm>
          <a:prstGeom prst="rect">
            <a:avLst/>
          </a:prstGeom>
        </p:spPr>
        <p:txBody>
          <a:bodyPr wrap="square">
            <a:spAutoFit/>
          </a:bodyPr>
          <a:lstStyle/>
          <a:p>
            <a:pPr algn="ctr"/>
            <a:r>
              <a:rPr lang="zh-CN" altLang="en-US" sz="1400" b="1" dirty="0">
                <a:solidFill>
                  <a:schemeClr val="bg1"/>
                </a:solidFill>
                <a:latin typeface="黑体" panose="02010609060101010101" pitchFamily="49" charset="-122"/>
                <a:ea typeface="黑体" panose="02010609060101010101" pitchFamily="49" charset="-122"/>
              </a:rPr>
              <a:t>价格体系</a:t>
            </a:r>
            <a:endParaRPr lang="en-US" altLang="zh-CN" sz="1400" b="1" dirty="0">
              <a:solidFill>
                <a:schemeClr val="bg1"/>
              </a:solidFill>
              <a:latin typeface="黑体" panose="02010609060101010101" pitchFamily="49" charset="-122"/>
              <a:ea typeface="黑体" panose="02010609060101010101" pitchFamily="49" charset="-122"/>
            </a:endParaRPr>
          </a:p>
        </p:txBody>
      </p:sp>
      <p:sp>
        <p:nvSpPr>
          <p:cNvPr id="32" name="矩形 31">
            <a:extLst>
              <a:ext uri="{FF2B5EF4-FFF2-40B4-BE49-F238E27FC236}">
                <a16:creationId xmlns:a16="http://schemas.microsoft.com/office/drawing/2014/main" id="{D773AA45-3B4E-0640-ABA5-F5317A01F0E3}"/>
              </a:ext>
            </a:extLst>
          </p:cNvPr>
          <p:cNvSpPr/>
          <p:nvPr/>
        </p:nvSpPr>
        <p:spPr>
          <a:xfrm>
            <a:off x="1236000" y="1915384"/>
            <a:ext cx="3128374" cy="369332"/>
          </a:xfrm>
          <a:prstGeom prst="rect">
            <a:avLst/>
          </a:prstGeom>
        </p:spPr>
        <p:txBody>
          <a:bodyPr wrap="square">
            <a:spAutoFit/>
          </a:bodyPr>
          <a:lstStyle/>
          <a:p>
            <a:r>
              <a:rPr lang="en-US" altLang="zh-CN" b="1" dirty="0">
                <a:solidFill>
                  <a:srgbClr val="1A90FF"/>
                </a:solidFill>
                <a:latin typeface="黑体" panose="02010609060101010101" pitchFamily="49" charset="-122"/>
                <a:ea typeface="黑体" panose="02010609060101010101" pitchFamily="49" charset="-122"/>
              </a:rPr>
              <a:t>01.</a:t>
            </a:r>
            <a:r>
              <a:rPr lang="zh-CN" altLang="en-US" b="1" dirty="0">
                <a:solidFill>
                  <a:srgbClr val="1A90FF"/>
                </a:solidFill>
                <a:latin typeface="黑体" panose="02010609060101010101" pitchFamily="49" charset="-122"/>
                <a:ea typeface="黑体" panose="02010609060101010101" pitchFamily="49" charset="-122"/>
              </a:rPr>
              <a:t>全方位的</a:t>
            </a:r>
            <a:r>
              <a:rPr lang="zh-CN" altLang="en-US" b="1" dirty="0">
                <a:solidFill>
                  <a:srgbClr val="1A90FF"/>
                </a:solidFill>
                <a:latin typeface="黑体" panose="02010609060101010101" pitchFamily="49" charset="-122"/>
                <a:ea typeface="黑体" panose="02010609060101010101" pitchFamily="49" charset="-122"/>
                <a:cs typeface="+mn-ea"/>
                <a:sym typeface="+mn-lt"/>
              </a:rPr>
              <a:t>商品档案建立</a:t>
            </a:r>
          </a:p>
        </p:txBody>
      </p:sp>
      <p:sp>
        <p:nvSpPr>
          <p:cNvPr id="33" name="TextBox 24">
            <a:extLst>
              <a:ext uri="{FF2B5EF4-FFF2-40B4-BE49-F238E27FC236}">
                <a16:creationId xmlns:a16="http://schemas.microsoft.com/office/drawing/2014/main" id="{782FEFEB-EF4D-F844-8ECE-9B8C3A0D143E}"/>
              </a:ext>
            </a:extLst>
          </p:cNvPr>
          <p:cNvSpPr txBox="1"/>
          <p:nvPr/>
        </p:nvSpPr>
        <p:spPr>
          <a:xfrm>
            <a:off x="1236000" y="2277998"/>
            <a:ext cx="3128372" cy="644022"/>
          </a:xfrm>
          <a:prstGeom prst="rect">
            <a:avLst/>
          </a:prstGeom>
          <a:noFill/>
        </p:spPr>
        <p:txBody>
          <a:bodyPr wrap="square" rtlCol="0">
            <a:spAutoFit/>
          </a:bodyPr>
          <a:lstStyle/>
          <a:p>
            <a:pPr>
              <a:lnSpc>
                <a:spcPct val="12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商品品类、品牌、规格、多单位、销售分组全方位商品档案建立</a:t>
            </a:r>
          </a:p>
        </p:txBody>
      </p:sp>
      <p:sp>
        <p:nvSpPr>
          <p:cNvPr id="34" name="矩形 33">
            <a:extLst>
              <a:ext uri="{FF2B5EF4-FFF2-40B4-BE49-F238E27FC236}">
                <a16:creationId xmlns:a16="http://schemas.microsoft.com/office/drawing/2014/main" id="{11CB719B-219E-8944-B27C-7655E47A1CAE}"/>
              </a:ext>
            </a:extLst>
          </p:cNvPr>
          <p:cNvSpPr/>
          <p:nvPr/>
        </p:nvSpPr>
        <p:spPr>
          <a:xfrm>
            <a:off x="1236000" y="3838747"/>
            <a:ext cx="3128374" cy="369332"/>
          </a:xfrm>
          <a:prstGeom prst="rect">
            <a:avLst/>
          </a:prstGeom>
        </p:spPr>
        <p:txBody>
          <a:bodyPr wrap="square">
            <a:spAutoFit/>
          </a:bodyPr>
          <a:lstStyle/>
          <a:p>
            <a:r>
              <a:rPr lang="en-US" altLang="zh-CN" b="1" dirty="0">
                <a:solidFill>
                  <a:srgbClr val="3AD8B4"/>
                </a:solidFill>
                <a:latin typeface="黑体" panose="02010609060101010101" pitchFamily="49" charset="-122"/>
                <a:ea typeface="黑体" panose="02010609060101010101" pitchFamily="49" charset="-122"/>
              </a:rPr>
              <a:t>03.</a:t>
            </a:r>
            <a:r>
              <a:rPr lang="zh-CN" altLang="en-US" b="1" dirty="0">
                <a:solidFill>
                  <a:srgbClr val="3AD8B4"/>
                </a:solidFill>
                <a:latin typeface="黑体" panose="02010609060101010101" pitchFamily="49" charset="-122"/>
                <a:ea typeface="黑体" panose="02010609060101010101" pitchFamily="49" charset="-122"/>
              </a:rPr>
              <a:t>商品组合</a:t>
            </a:r>
            <a:r>
              <a:rPr lang="en-US" altLang="zh-CN" b="1" dirty="0">
                <a:solidFill>
                  <a:srgbClr val="3AD8B4"/>
                </a:solidFill>
                <a:latin typeface="黑体" panose="02010609060101010101" pitchFamily="49" charset="-122"/>
                <a:ea typeface="黑体" panose="02010609060101010101" pitchFamily="49" charset="-122"/>
              </a:rPr>
              <a:t>/</a:t>
            </a:r>
            <a:r>
              <a:rPr lang="zh-CN" altLang="en-US" b="1" dirty="0">
                <a:solidFill>
                  <a:srgbClr val="3AD8B4"/>
                </a:solidFill>
                <a:latin typeface="黑体" panose="02010609060101010101" pitchFamily="49" charset="-122"/>
                <a:ea typeface="黑体" panose="02010609060101010101" pitchFamily="49" charset="-122"/>
              </a:rPr>
              <a:t>混合销售</a:t>
            </a:r>
            <a:endParaRPr lang="zh-CN" altLang="en-US" b="1" dirty="0">
              <a:solidFill>
                <a:srgbClr val="3AD8B4"/>
              </a:solidFill>
              <a:latin typeface="黑体" panose="02010609060101010101" pitchFamily="49" charset="-122"/>
              <a:ea typeface="黑体" panose="02010609060101010101" pitchFamily="49" charset="-122"/>
              <a:cs typeface="+mn-ea"/>
              <a:sym typeface="+mn-lt"/>
            </a:endParaRPr>
          </a:p>
        </p:txBody>
      </p:sp>
      <p:sp>
        <p:nvSpPr>
          <p:cNvPr id="35" name="TextBox 26">
            <a:extLst>
              <a:ext uri="{FF2B5EF4-FFF2-40B4-BE49-F238E27FC236}">
                <a16:creationId xmlns:a16="http://schemas.microsoft.com/office/drawing/2014/main" id="{4A7BED2B-4201-554C-8D1D-93FC33312858}"/>
              </a:ext>
            </a:extLst>
          </p:cNvPr>
          <p:cNvSpPr txBox="1"/>
          <p:nvPr/>
        </p:nvSpPr>
        <p:spPr>
          <a:xfrm>
            <a:off x="1236000" y="4201361"/>
            <a:ext cx="3128372" cy="1530419"/>
          </a:xfrm>
          <a:prstGeom prst="rect">
            <a:avLst/>
          </a:prstGeom>
          <a:noFill/>
        </p:spPr>
        <p:txBody>
          <a:bodyPr wrap="square" rtlCol="0">
            <a:spAutoFit/>
          </a:bodyPr>
          <a:lstStyle/>
          <a:p>
            <a:pPr>
              <a:lnSpc>
                <a:spcPct val="12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制单组合、捆绑商品、自动转货、自动加工、混合销售、自动拆解、大小包装等多种商品组合，满足商超便利混合销售和精细化管理需求</a:t>
            </a:r>
          </a:p>
        </p:txBody>
      </p:sp>
      <p:sp>
        <p:nvSpPr>
          <p:cNvPr id="36" name="矩形 35">
            <a:extLst>
              <a:ext uri="{FF2B5EF4-FFF2-40B4-BE49-F238E27FC236}">
                <a16:creationId xmlns:a16="http://schemas.microsoft.com/office/drawing/2014/main" id="{D3962599-A926-E446-87FB-B1F40746C969}"/>
              </a:ext>
            </a:extLst>
          </p:cNvPr>
          <p:cNvSpPr/>
          <p:nvPr/>
        </p:nvSpPr>
        <p:spPr>
          <a:xfrm>
            <a:off x="7774042" y="1915384"/>
            <a:ext cx="3181958" cy="369332"/>
          </a:xfrm>
          <a:prstGeom prst="rect">
            <a:avLst/>
          </a:prstGeom>
        </p:spPr>
        <p:txBody>
          <a:bodyPr wrap="square">
            <a:spAutoFit/>
          </a:bodyPr>
          <a:lstStyle/>
          <a:p>
            <a:pPr algn="r"/>
            <a:r>
              <a:rPr lang="en-US" altLang="zh-CN" b="1" dirty="0">
                <a:solidFill>
                  <a:srgbClr val="3AD8B4"/>
                </a:solidFill>
                <a:latin typeface="黑体" panose="02010609060101010101" pitchFamily="49" charset="-122"/>
                <a:ea typeface="黑体" panose="02010609060101010101" pitchFamily="49" charset="-122"/>
              </a:rPr>
              <a:t>02.</a:t>
            </a:r>
            <a:r>
              <a:rPr lang="zh-CN" altLang="en-US" b="1" dirty="0">
                <a:solidFill>
                  <a:srgbClr val="3AD8B4"/>
                </a:solidFill>
                <a:latin typeface="黑体" panose="02010609060101010101" pitchFamily="49" charset="-122"/>
                <a:ea typeface="黑体" panose="02010609060101010101" pitchFamily="49" charset="-122"/>
              </a:rPr>
              <a:t>多渠道商品统一管理</a:t>
            </a:r>
            <a:endParaRPr lang="zh-CN" altLang="en-US" b="1" dirty="0">
              <a:solidFill>
                <a:srgbClr val="3AD8B4"/>
              </a:solidFill>
              <a:latin typeface="黑体" panose="02010609060101010101" pitchFamily="49" charset="-122"/>
              <a:ea typeface="黑体" panose="02010609060101010101" pitchFamily="49" charset="-122"/>
              <a:cs typeface="+mn-ea"/>
              <a:sym typeface="+mn-lt"/>
            </a:endParaRPr>
          </a:p>
        </p:txBody>
      </p:sp>
      <p:sp>
        <p:nvSpPr>
          <p:cNvPr id="37" name="TextBox 28">
            <a:extLst>
              <a:ext uri="{FF2B5EF4-FFF2-40B4-BE49-F238E27FC236}">
                <a16:creationId xmlns:a16="http://schemas.microsoft.com/office/drawing/2014/main" id="{E630FFDC-6F28-6146-9D58-F8B8EEB61EE5}"/>
              </a:ext>
            </a:extLst>
          </p:cNvPr>
          <p:cNvSpPr txBox="1"/>
          <p:nvPr/>
        </p:nvSpPr>
        <p:spPr>
          <a:xfrm>
            <a:off x="7774042" y="2277998"/>
            <a:ext cx="3181957" cy="939488"/>
          </a:xfrm>
          <a:prstGeom prst="rect">
            <a:avLst/>
          </a:prstGeom>
          <a:noFill/>
        </p:spPr>
        <p:txBody>
          <a:bodyPr wrap="square" rtlCol="0">
            <a:spAutoFit/>
          </a:bodyPr>
          <a:lstStyle/>
          <a:p>
            <a:pPr algn="r">
              <a:lnSpc>
                <a:spcPct val="12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可由总部统一创建商品，也可由门店</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网店自行建档，统一存储、分别上架</a:t>
            </a:r>
          </a:p>
        </p:txBody>
      </p:sp>
      <p:sp>
        <p:nvSpPr>
          <p:cNvPr id="38" name="矩形 37">
            <a:extLst>
              <a:ext uri="{FF2B5EF4-FFF2-40B4-BE49-F238E27FC236}">
                <a16:creationId xmlns:a16="http://schemas.microsoft.com/office/drawing/2014/main" id="{8EE9851E-41CD-D64D-A771-850D7FC7B0E3}"/>
              </a:ext>
            </a:extLst>
          </p:cNvPr>
          <p:cNvSpPr/>
          <p:nvPr/>
        </p:nvSpPr>
        <p:spPr>
          <a:xfrm>
            <a:off x="7774042" y="3838747"/>
            <a:ext cx="3181958" cy="369332"/>
          </a:xfrm>
          <a:prstGeom prst="rect">
            <a:avLst/>
          </a:prstGeom>
        </p:spPr>
        <p:txBody>
          <a:bodyPr wrap="square">
            <a:spAutoFit/>
          </a:bodyPr>
          <a:lstStyle/>
          <a:p>
            <a:pPr algn="r"/>
            <a:r>
              <a:rPr lang="en-US" altLang="zh-CN" b="1" dirty="0">
                <a:solidFill>
                  <a:srgbClr val="1A90FF"/>
                </a:solidFill>
                <a:latin typeface="黑体" panose="02010609060101010101" pitchFamily="49" charset="-122"/>
                <a:ea typeface="黑体" panose="02010609060101010101" pitchFamily="49" charset="-122"/>
              </a:rPr>
              <a:t>04.</a:t>
            </a:r>
            <a:r>
              <a:rPr lang="zh-CN" altLang="en-US" b="1" dirty="0">
                <a:solidFill>
                  <a:srgbClr val="1A90FF"/>
                </a:solidFill>
                <a:latin typeface="黑体" panose="02010609060101010101" pitchFamily="49" charset="-122"/>
                <a:ea typeface="黑体" panose="02010609060101010101" pitchFamily="49" charset="-122"/>
              </a:rPr>
              <a:t>价格体系管理</a:t>
            </a:r>
            <a:endParaRPr lang="zh-CN" altLang="en-US" b="1" dirty="0">
              <a:solidFill>
                <a:srgbClr val="1A90FF"/>
              </a:solidFill>
              <a:latin typeface="黑体" panose="02010609060101010101" pitchFamily="49" charset="-122"/>
              <a:ea typeface="黑体" panose="02010609060101010101" pitchFamily="49" charset="-122"/>
              <a:cs typeface="+mn-ea"/>
              <a:sym typeface="+mn-lt"/>
            </a:endParaRPr>
          </a:p>
        </p:txBody>
      </p:sp>
      <p:sp>
        <p:nvSpPr>
          <p:cNvPr id="39" name="TextBox 30">
            <a:extLst>
              <a:ext uri="{FF2B5EF4-FFF2-40B4-BE49-F238E27FC236}">
                <a16:creationId xmlns:a16="http://schemas.microsoft.com/office/drawing/2014/main" id="{AF8D2B89-CC3B-C143-81C2-D810D34A7491}"/>
              </a:ext>
            </a:extLst>
          </p:cNvPr>
          <p:cNvSpPr txBox="1"/>
          <p:nvPr/>
        </p:nvSpPr>
        <p:spPr>
          <a:xfrm>
            <a:off x="7774042" y="4201361"/>
            <a:ext cx="3181957" cy="939488"/>
          </a:xfrm>
          <a:prstGeom prst="rect">
            <a:avLst/>
          </a:prstGeom>
          <a:noFill/>
        </p:spPr>
        <p:txBody>
          <a:bodyPr wrap="square" rtlCol="0">
            <a:spAutoFit/>
          </a:bodyPr>
          <a:lstStyle/>
          <a:p>
            <a:pPr algn="r">
              <a:lnSpc>
                <a:spcPct val="120000"/>
              </a:lnSpc>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商品零售价、会员价、批发价、配销价、进货价多价格管理，支持建立调价审批流</a:t>
            </a:r>
          </a:p>
        </p:txBody>
      </p:sp>
    </p:spTree>
    <p:extLst>
      <p:ext uri="{BB962C8B-B14F-4D97-AF65-F5344CB8AC3E}">
        <p14:creationId xmlns:p14="http://schemas.microsoft.com/office/powerpoint/2010/main" val="848858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6">
            <a:extLst>
              <a:ext uri="{FF2B5EF4-FFF2-40B4-BE49-F238E27FC236}">
                <a16:creationId xmlns:a16="http://schemas.microsoft.com/office/drawing/2014/main" id="{B29AE4FF-B92E-ED4A-B31B-7F68ACCB6C3C}"/>
              </a:ext>
            </a:extLst>
          </p:cNvPr>
          <p:cNvSpPr/>
          <p:nvPr/>
        </p:nvSpPr>
        <p:spPr>
          <a:xfrm>
            <a:off x="5638727" y="4597761"/>
            <a:ext cx="3910385" cy="1634622"/>
          </a:xfrm>
          <a:prstGeom prst="rect">
            <a:avLst/>
          </a:prstGeom>
          <a:solidFill>
            <a:schemeClr val="bg1"/>
          </a:solidFill>
          <a:ln w="12700" cap="flat" cmpd="sng" algn="ctr">
            <a:noFill/>
            <a:prstDash val="solid"/>
            <a:miter lim="800000"/>
          </a:ln>
          <a:effectLst>
            <a:outerShdw blurRad="381000" dist="50800" dir="5400000" algn="ctr" rotWithShape="0">
              <a:srgbClr val="000000">
                <a:alpha val="11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46" name="文本框 45">
            <a:extLst>
              <a:ext uri="{FF2B5EF4-FFF2-40B4-BE49-F238E27FC236}">
                <a16:creationId xmlns:a16="http://schemas.microsoft.com/office/drawing/2014/main" id="{D922A569-7F78-B042-8C0D-B1F86E6A0DD9}"/>
              </a:ext>
            </a:extLst>
          </p:cNvPr>
          <p:cNvSpPr txBox="1"/>
          <p:nvPr/>
        </p:nvSpPr>
        <p:spPr>
          <a:xfrm>
            <a:off x="5638727" y="4177924"/>
            <a:ext cx="2901346"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42" name="Rectangle 6">
            <a:extLst>
              <a:ext uri="{FF2B5EF4-FFF2-40B4-BE49-F238E27FC236}">
                <a16:creationId xmlns:a16="http://schemas.microsoft.com/office/drawing/2014/main" id="{10F1655F-0741-5A4B-8875-92E577340D84}"/>
              </a:ext>
            </a:extLst>
          </p:cNvPr>
          <p:cNvSpPr/>
          <p:nvPr/>
        </p:nvSpPr>
        <p:spPr>
          <a:xfrm>
            <a:off x="3721582" y="1969377"/>
            <a:ext cx="5827531" cy="1935634"/>
          </a:xfrm>
          <a:prstGeom prst="rect">
            <a:avLst/>
          </a:prstGeom>
          <a:solidFill>
            <a:schemeClr val="bg1"/>
          </a:solidFill>
          <a:ln w="12700" cap="flat" cmpd="sng" algn="ctr">
            <a:noFill/>
            <a:prstDash val="solid"/>
            <a:miter lim="800000"/>
          </a:ln>
          <a:effectLst>
            <a:outerShdw blurRad="381000" dist="50800" dir="5400000" algn="ctr" rotWithShape="0">
              <a:srgbClr val="000000">
                <a:alpha val="11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44" name="文本框 43">
            <a:extLst>
              <a:ext uri="{FF2B5EF4-FFF2-40B4-BE49-F238E27FC236}">
                <a16:creationId xmlns:a16="http://schemas.microsoft.com/office/drawing/2014/main" id="{8DA16DC3-78DE-564D-B090-FE1B0E9B014D}"/>
              </a:ext>
            </a:extLst>
          </p:cNvPr>
          <p:cNvSpPr txBox="1"/>
          <p:nvPr/>
        </p:nvSpPr>
        <p:spPr>
          <a:xfrm>
            <a:off x="3721582" y="1549540"/>
            <a:ext cx="2901346" cy="562630"/>
          </a:xfrm>
          <a:prstGeom prst="round2DiagRect">
            <a:avLst>
              <a:gd name="adj1" fmla="val 50000"/>
              <a:gd name="adj2" fmla="val 0"/>
            </a:avLst>
          </a:prstGeom>
          <a:gradFill>
            <a:gsLst>
              <a:gs pos="36000">
                <a:srgbClr val="3366FF"/>
              </a:gs>
              <a:gs pos="100000">
                <a:srgbClr val="00B0F0"/>
              </a:gs>
            </a:gsLst>
            <a:lin ang="10800000" scaled="0"/>
          </a:gradFill>
        </p:spPr>
        <p:txBody>
          <a:bodyPr wrap="square" rtlCol="0" anchor="ctr">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1" lang="zh-CN" altLang="en-US" sz="2000" b="1" i="0" u="none" strike="noStrike" kern="0" cap="none" spc="0" normalizeH="0" baseline="0" noProof="0" dirty="0">
              <a:ln>
                <a:noFill/>
              </a:ln>
              <a:solidFill>
                <a:schemeClr val="bg1"/>
              </a:solidFill>
              <a:effectLst/>
              <a:uLnTx/>
              <a:uFillTx/>
              <a:latin typeface="思源宋体 CN" panose="02020400000000000000" pitchFamily="18" charset="-122"/>
              <a:ea typeface="思源宋体 CN" panose="02020400000000000000" pitchFamily="18" charset="-122"/>
            </a:endParaRPr>
          </a:p>
        </p:txBody>
      </p:sp>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果蔬分级、肉禽类分割</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9" name="TextBox 6"/>
          <p:cNvSpPr txBox="1"/>
          <p:nvPr/>
        </p:nvSpPr>
        <p:spPr>
          <a:xfrm>
            <a:off x="3901452" y="1658423"/>
            <a:ext cx="2805184" cy="369332"/>
          </a:xfrm>
          <a:prstGeom prst="rect">
            <a:avLst/>
          </a:prstGeom>
          <a:noFill/>
        </p:spPr>
        <p:txBody>
          <a:bodyPr wrap="square" rtlCol="0">
            <a:spAutoFit/>
          </a:bodyPr>
          <a:lstStyle/>
          <a:p>
            <a:r>
              <a:rPr lang="zh-CN" altLang="en-US" b="1" dirty="0">
                <a:solidFill>
                  <a:schemeClr val="bg1"/>
                </a:solidFill>
                <a:latin typeface="Heiti SC Medium" pitchFamily="2" charset="-128"/>
                <a:ea typeface="Heiti SC Medium" pitchFamily="2" charset="-128"/>
                <a:cs typeface="Lato Light" panose="020F0402020204030203" pitchFamily="34" charset="0"/>
              </a:rPr>
              <a:t>果蔬组合、分级销售</a:t>
            </a:r>
            <a:endParaRPr lang="id-ID" b="1" dirty="0">
              <a:solidFill>
                <a:schemeClr val="bg1"/>
              </a:solidFill>
              <a:latin typeface="Heiti SC Medium" pitchFamily="2" charset="-128"/>
              <a:ea typeface="Heiti SC Medium" pitchFamily="2" charset="-128"/>
              <a:cs typeface="Lato Light" panose="020F0402020204030203" pitchFamily="34" charset="0"/>
            </a:endParaRPr>
          </a:p>
        </p:txBody>
      </p:sp>
      <p:sp>
        <p:nvSpPr>
          <p:cNvPr id="10" name="Rectangle 7"/>
          <p:cNvSpPr/>
          <p:nvPr/>
        </p:nvSpPr>
        <p:spPr>
          <a:xfrm>
            <a:off x="3901451" y="2224871"/>
            <a:ext cx="5647661" cy="1511824"/>
          </a:xfrm>
          <a:prstGeom prst="rect">
            <a:avLst/>
          </a:prstGeom>
        </p:spPr>
        <p:txBody>
          <a:bodyPr wrap="square">
            <a:spAutoFit/>
          </a:bodyPr>
          <a:lstStyle/>
          <a:p>
            <a:pPr marL="171450" indent="-171450" algn="just">
              <a:lnSpc>
                <a:spcPct val="15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支持礼盒组合销售</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171450" indent="-171450" algn="just">
              <a:lnSpc>
                <a:spcPct val="15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同类商品分拣后，按品相分类分级别定价，提升利润空间</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171450" indent="-171450" algn="just">
              <a:lnSpc>
                <a:spcPct val="15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支持库存转换单位换算</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171450" indent="-171450" algn="just">
              <a:lnSpc>
                <a:spcPct val="15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果蔬加工，库存联动</a:t>
            </a:r>
            <a:endParaRPr 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p:txBody>
      </p:sp>
      <p:sp>
        <p:nvSpPr>
          <p:cNvPr id="12" name="TextBox 16"/>
          <p:cNvSpPr txBox="1"/>
          <p:nvPr/>
        </p:nvSpPr>
        <p:spPr>
          <a:xfrm>
            <a:off x="5826743" y="4295056"/>
            <a:ext cx="1811714" cy="369332"/>
          </a:xfrm>
          <a:prstGeom prst="rect">
            <a:avLst/>
          </a:prstGeom>
          <a:noFill/>
        </p:spPr>
        <p:txBody>
          <a:bodyPr wrap="none" rtlCol="0">
            <a:spAutoFit/>
          </a:bodyPr>
          <a:lstStyle/>
          <a:p>
            <a:r>
              <a:rPr lang="zh-CN" altLang="en-US" b="1" dirty="0">
                <a:solidFill>
                  <a:schemeClr val="bg1"/>
                </a:solidFill>
                <a:latin typeface="黑体" panose="02010609060101010101" pitchFamily="49" charset="-122"/>
                <a:ea typeface="黑体" panose="02010609060101010101" pitchFamily="49" charset="-122"/>
                <a:cs typeface="Lato Light" panose="020F0402020204030203" pitchFamily="34" charset="0"/>
              </a:rPr>
              <a:t>肉禽类分割销售</a:t>
            </a:r>
            <a:endParaRPr lang="id-ID" b="1" dirty="0">
              <a:solidFill>
                <a:schemeClr val="bg1"/>
              </a:solidFill>
              <a:latin typeface="黑体" panose="02010609060101010101" pitchFamily="49" charset="-122"/>
              <a:ea typeface="黑体" panose="02010609060101010101" pitchFamily="49" charset="-122"/>
              <a:cs typeface="Lato Light" panose="020F0402020204030203" pitchFamily="34" charset="0"/>
            </a:endParaRPr>
          </a:p>
        </p:txBody>
      </p:sp>
      <p:sp>
        <p:nvSpPr>
          <p:cNvPr id="13" name="Rectangle 17"/>
          <p:cNvSpPr/>
          <p:nvPr/>
        </p:nvSpPr>
        <p:spPr>
          <a:xfrm>
            <a:off x="5826743" y="4879986"/>
            <a:ext cx="3463476" cy="1142492"/>
          </a:xfrm>
          <a:prstGeom prst="rect">
            <a:avLst/>
          </a:prstGeom>
        </p:spPr>
        <p:txBody>
          <a:bodyPr wrap="square">
            <a:spAutoFit/>
          </a:bodyPr>
          <a:lstStyle/>
          <a:p>
            <a:pPr marL="171450" indent="-171450" algn="just">
              <a:lnSpc>
                <a:spcPct val="15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支持生鲜肉类完整或大部分的进货</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171450" indent="-171450" algn="just">
              <a:lnSpc>
                <a:spcPct val="15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切割后按不同部位不同价格销售</a:t>
            </a:r>
            <a:endPar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a:p>
            <a:pPr marL="171450" indent="-171450" algn="just">
              <a:lnSpc>
                <a:spcPct val="150000"/>
              </a:lnSpc>
              <a:buFont typeface="Arial" panose="020B0604020202020204" pitchFamily="34" charset="0"/>
              <a:buChar char="•"/>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rPr>
              <a:t>毛利计算更精准</a:t>
            </a:r>
            <a:endParaRPr lang="en-US" sz="1600" dirty="0">
              <a:solidFill>
                <a:schemeClr val="tx1">
                  <a:lumMod val="65000"/>
                  <a:lumOff val="35000"/>
                </a:schemeClr>
              </a:solidFill>
              <a:latin typeface="Heiti SC Light" panose="02000000000000000000" pitchFamily="2" charset="-128"/>
              <a:ea typeface="Heiti SC Light" panose="02000000000000000000" pitchFamily="2" charset="-128"/>
              <a:cs typeface="Open Sans Condensed Light" pitchFamily="34" charset="0"/>
            </a:endParaRPr>
          </a:p>
        </p:txBody>
      </p:sp>
      <p:sp>
        <p:nvSpPr>
          <p:cNvPr id="15" name="Rounded Rectangle 3"/>
          <p:cNvSpPr/>
          <p:nvPr/>
        </p:nvSpPr>
        <p:spPr>
          <a:xfrm>
            <a:off x="1715415" y="2027755"/>
            <a:ext cx="1667434" cy="1647757"/>
          </a:xfrm>
          <a:prstGeom prst="roundRect">
            <a:avLst>
              <a:gd name="adj" fmla="val 7535"/>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黑体" panose="02010609060101010101" pitchFamily="49" charset="-122"/>
              <a:ea typeface="黑体" panose="02010609060101010101" pitchFamily="49" charset="-122"/>
            </a:endParaRPr>
          </a:p>
        </p:txBody>
      </p:sp>
      <p:grpSp>
        <p:nvGrpSpPr>
          <p:cNvPr id="16" name="Group 23"/>
          <p:cNvGrpSpPr/>
          <p:nvPr/>
        </p:nvGrpSpPr>
        <p:grpSpPr>
          <a:xfrm>
            <a:off x="2250252" y="2297900"/>
            <a:ext cx="690361" cy="696488"/>
            <a:chOff x="3079843" y="683093"/>
            <a:chExt cx="536575" cy="541337"/>
          </a:xfrm>
          <a:solidFill>
            <a:schemeClr val="bg1"/>
          </a:solidFill>
        </p:grpSpPr>
        <p:sp>
          <p:nvSpPr>
            <p:cNvPr id="18" name="Freeform 24"/>
            <p:cNvSpPr>
              <a:spLocks/>
            </p:cNvSpPr>
            <p:nvPr/>
          </p:nvSpPr>
          <p:spPr bwMode="auto">
            <a:xfrm>
              <a:off x="3257643" y="1089493"/>
              <a:ext cx="103188" cy="46037"/>
            </a:xfrm>
            <a:custGeom>
              <a:avLst/>
              <a:gdLst>
                <a:gd name="T0" fmla="*/ 62 w 65"/>
                <a:gd name="T1" fmla="*/ 29 h 29"/>
                <a:gd name="T2" fmla="*/ 65 w 65"/>
                <a:gd name="T3" fmla="*/ 0 h 29"/>
                <a:gd name="T4" fmla="*/ 0 w 65"/>
                <a:gd name="T5" fmla="*/ 0 h 29"/>
                <a:gd name="T6" fmla="*/ 2 w 65"/>
                <a:gd name="T7" fmla="*/ 29 h 29"/>
                <a:gd name="T8" fmla="*/ 62 w 65"/>
                <a:gd name="T9" fmla="*/ 29 h 29"/>
              </a:gdLst>
              <a:ahLst/>
              <a:cxnLst>
                <a:cxn ang="0">
                  <a:pos x="T0" y="T1"/>
                </a:cxn>
                <a:cxn ang="0">
                  <a:pos x="T2" y="T3"/>
                </a:cxn>
                <a:cxn ang="0">
                  <a:pos x="T4" y="T5"/>
                </a:cxn>
                <a:cxn ang="0">
                  <a:pos x="T6" y="T7"/>
                </a:cxn>
                <a:cxn ang="0">
                  <a:pos x="T8" y="T9"/>
                </a:cxn>
              </a:cxnLst>
              <a:rect l="0" t="0" r="r" b="b"/>
              <a:pathLst>
                <a:path w="65" h="29">
                  <a:moveTo>
                    <a:pt x="62" y="29"/>
                  </a:moveTo>
                  <a:lnTo>
                    <a:pt x="65" y="0"/>
                  </a:lnTo>
                  <a:lnTo>
                    <a:pt x="0" y="0"/>
                  </a:lnTo>
                  <a:lnTo>
                    <a:pt x="2" y="29"/>
                  </a:lnTo>
                  <a:lnTo>
                    <a:pt x="62"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19" name="Freeform 25"/>
            <p:cNvSpPr>
              <a:spLocks/>
            </p:cNvSpPr>
            <p:nvPr/>
          </p:nvSpPr>
          <p:spPr bwMode="auto">
            <a:xfrm>
              <a:off x="3376706" y="997418"/>
              <a:ext cx="114300" cy="77787"/>
            </a:xfrm>
            <a:custGeom>
              <a:avLst/>
              <a:gdLst>
                <a:gd name="T0" fmla="*/ 0 w 72"/>
                <a:gd name="T1" fmla="*/ 49 h 49"/>
                <a:gd name="T2" fmla="*/ 60 w 72"/>
                <a:gd name="T3" fmla="*/ 49 h 49"/>
                <a:gd name="T4" fmla="*/ 72 w 72"/>
                <a:gd name="T5" fmla="*/ 0 h 49"/>
                <a:gd name="T6" fmla="*/ 4 w 72"/>
                <a:gd name="T7" fmla="*/ 0 h 49"/>
                <a:gd name="T8" fmla="*/ 0 w 72"/>
                <a:gd name="T9" fmla="*/ 49 h 49"/>
              </a:gdLst>
              <a:ahLst/>
              <a:cxnLst>
                <a:cxn ang="0">
                  <a:pos x="T0" y="T1"/>
                </a:cxn>
                <a:cxn ang="0">
                  <a:pos x="T2" y="T3"/>
                </a:cxn>
                <a:cxn ang="0">
                  <a:pos x="T4" y="T5"/>
                </a:cxn>
                <a:cxn ang="0">
                  <a:pos x="T6" y="T7"/>
                </a:cxn>
                <a:cxn ang="0">
                  <a:pos x="T8" y="T9"/>
                </a:cxn>
              </a:cxnLst>
              <a:rect l="0" t="0" r="r" b="b"/>
              <a:pathLst>
                <a:path w="72" h="49">
                  <a:moveTo>
                    <a:pt x="0" y="49"/>
                  </a:moveTo>
                  <a:lnTo>
                    <a:pt x="60" y="49"/>
                  </a:lnTo>
                  <a:lnTo>
                    <a:pt x="72" y="0"/>
                  </a:lnTo>
                  <a:lnTo>
                    <a:pt x="4" y="0"/>
                  </a:ln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0" name="Freeform 26"/>
            <p:cNvSpPr>
              <a:spLocks/>
            </p:cNvSpPr>
            <p:nvPr/>
          </p:nvSpPr>
          <p:spPr bwMode="auto">
            <a:xfrm>
              <a:off x="3151281" y="1089493"/>
              <a:ext cx="95250" cy="46037"/>
            </a:xfrm>
            <a:custGeom>
              <a:avLst/>
              <a:gdLst>
                <a:gd name="T0" fmla="*/ 0 w 60"/>
                <a:gd name="T1" fmla="*/ 0 h 29"/>
                <a:gd name="T2" fmla="*/ 6 w 60"/>
                <a:gd name="T3" fmla="*/ 29 h 29"/>
                <a:gd name="T4" fmla="*/ 60 w 60"/>
                <a:gd name="T5" fmla="*/ 29 h 29"/>
                <a:gd name="T6" fmla="*/ 57 w 60"/>
                <a:gd name="T7" fmla="*/ 0 h 29"/>
                <a:gd name="T8" fmla="*/ 0 w 60"/>
                <a:gd name="T9" fmla="*/ 0 h 29"/>
              </a:gdLst>
              <a:ahLst/>
              <a:cxnLst>
                <a:cxn ang="0">
                  <a:pos x="T0" y="T1"/>
                </a:cxn>
                <a:cxn ang="0">
                  <a:pos x="T2" y="T3"/>
                </a:cxn>
                <a:cxn ang="0">
                  <a:pos x="T4" y="T5"/>
                </a:cxn>
                <a:cxn ang="0">
                  <a:pos x="T6" y="T7"/>
                </a:cxn>
                <a:cxn ang="0">
                  <a:pos x="T8" y="T9"/>
                </a:cxn>
              </a:cxnLst>
              <a:rect l="0" t="0" r="r" b="b"/>
              <a:pathLst>
                <a:path w="60" h="29">
                  <a:moveTo>
                    <a:pt x="0" y="0"/>
                  </a:moveTo>
                  <a:lnTo>
                    <a:pt x="6" y="29"/>
                  </a:lnTo>
                  <a:lnTo>
                    <a:pt x="60" y="29"/>
                  </a:lnTo>
                  <a:lnTo>
                    <a:pt x="57"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1" name="Freeform 27"/>
            <p:cNvSpPr>
              <a:spLocks/>
            </p:cNvSpPr>
            <p:nvPr/>
          </p:nvSpPr>
          <p:spPr bwMode="auto">
            <a:xfrm>
              <a:off x="3371943" y="1089493"/>
              <a:ext cx="95250" cy="46037"/>
            </a:xfrm>
            <a:custGeom>
              <a:avLst/>
              <a:gdLst>
                <a:gd name="T0" fmla="*/ 60 w 60"/>
                <a:gd name="T1" fmla="*/ 0 h 29"/>
                <a:gd name="T2" fmla="*/ 3 w 60"/>
                <a:gd name="T3" fmla="*/ 0 h 29"/>
                <a:gd name="T4" fmla="*/ 0 w 60"/>
                <a:gd name="T5" fmla="*/ 29 h 29"/>
                <a:gd name="T6" fmla="*/ 53 w 60"/>
                <a:gd name="T7" fmla="*/ 29 h 29"/>
                <a:gd name="T8" fmla="*/ 60 w 60"/>
                <a:gd name="T9" fmla="*/ 0 h 29"/>
              </a:gdLst>
              <a:ahLst/>
              <a:cxnLst>
                <a:cxn ang="0">
                  <a:pos x="T0" y="T1"/>
                </a:cxn>
                <a:cxn ang="0">
                  <a:pos x="T2" y="T3"/>
                </a:cxn>
                <a:cxn ang="0">
                  <a:pos x="T4" y="T5"/>
                </a:cxn>
                <a:cxn ang="0">
                  <a:pos x="T6" y="T7"/>
                </a:cxn>
                <a:cxn ang="0">
                  <a:pos x="T8" y="T9"/>
                </a:cxn>
              </a:cxnLst>
              <a:rect l="0" t="0" r="r" b="b"/>
              <a:pathLst>
                <a:path w="60" h="29">
                  <a:moveTo>
                    <a:pt x="60" y="0"/>
                  </a:moveTo>
                  <a:lnTo>
                    <a:pt x="3" y="0"/>
                  </a:lnTo>
                  <a:lnTo>
                    <a:pt x="0" y="29"/>
                  </a:lnTo>
                  <a:lnTo>
                    <a:pt x="53" y="29"/>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2" name="Freeform 28"/>
            <p:cNvSpPr>
              <a:spLocks/>
            </p:cNvSpPr>
            <p:nvPr/>
          </p:nvSpPr>
          <p:spPr bwMode="auto">
            <a:xfrm>
              <a:off x="3384643" y="860893"/>
              <a:ext cx="231775" cy="123825"/>
            </a:xfrm>
            <a:custGeom>
              <a:avLst/>
              <a:gdLst>
                <a:gd name="T0" fmla="*/ 73 w 107"/>
                <a:gd name="T1" fmla="*/ 0 h 57"/>
                <a:gd name="T2" fmla="*/ 67 w 107"/>
                <a:gd name="T3" fmla="*/ 1 h 57"/>
                <a:gd name="T4" fmla="*/ 65 w 107"/>
                <a:gd name="T5" fmla="*/ 3 h 57"/>
                <a:gd name="T6" fmla="*/ 37 w 107"/>
                <a:gd name="T7" fmla="*/ 31 h 57"/>
                <a:gd name="T8" fmla="*/ 35 w 107"/>
                <a:gd name="T9" fmla="*/ 34 h 57"/>
                <a:gd name="T10" fmla="*/ 2 w 107"/>
                <a:gd name="T11" fmla="*/ 34 h 57"/>
                <a:gd name="T12" fmla="*/ 0 w 107"/>
                <a:gd name="T13" fmla="*/ 57 h 57"/>
                <a:gd name="T14" fmla="*/ 51 w 107"/>
                <a:gd name="T15" fmla="*/ 57 h 57"/>
                <a:gd name="T16" fmla="*/ 55 w 107"/>
                <a:gd name="T17" fmla="*/ 42 h 57"/>
                <a:gd name="T18" fmla="*/ 77 w 107"/>
                <a:gd name="T19" fmla="*/ 21 h 57"/>
                <a:gd name="T20" fmla="*/ 94 w 107"/>
                <a:gd name="T21" fmla="*/ 21 h 57"/>
                <a:gd name="T22" fmla="*/ 94 w 107"/>
                <a:gd name="T23" fmla="*/ 0 h 57"/>
                <a:gd name="T24" fmla="*/ 73 w 107"/>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7" h="57">
                  <a:moveTo>
                    <a:pt x="73" y="0"/>
                  </a:moveTo>
                  <a:cubicBezTo>
                    <a:pt x="71" y="0"/>
                    <a:pt x="69" y="0"/>
                    <a:pt x="67" y="1"/>
                  </a:cubicBezTo>
                  <a:cubicBezTo>
                    <a:pt x="66" y="2"/>
                    <a:pt x="66" y="3"/>
                    <a:pt x="65" y="3"/>
                  </a:cubicBezTo>
                  <a:cubicBezTo>
                    <a:pt x="56" y="13"/>
                    <a:pt x="47" y="22"/>
                    <a:pt x="37" y="31"/>
                  </a:cubicBezTo>
                  <a:cubicBezTo>
                    <a:pt x="36" y="32"/>
                    <a:pt x="36" y="33"/>
                    <a:pt x="35" y="34"/>
                  </a:cubicBezTo>
                  <a:cubicBezTo>
                    <a:pt x="2" y="34"/>
                    <a:pt x="2" y="34"/>
                    <a:pt x="2" y="34"/>
                  </a:cubicBezTo>
                  <a:cubicBezTo>
                    <a:pt x="0" y="57"/>
                    <a:pt x="0" y="57"/>
                    <a:pt x="0" y="57"/>
                  </a:cubicBezTo>
                  <a:cubicBezTo>
                    <a:pt x="51" y="57"/>
                    <a:pt x="51" y="57"/>
                    <a:pt x="51" y="57"/>
                  </a:cubicBezTo>
                  <a:cubicBezTo>
                    <a:pt x="55" y="42"/>
                    <a:pt x="55" y="42"/>
                    <a:pt x="55" y="42"/>
                  </a:cubicBezTo>
                  <a:cubicBezTo>
                    <a:pt x="62" y="35"/>
                    <a:pt x="69" y="27"/>
                    <a:pt x="77" y="21"/>
                  </a:cubicBezTo>
                  <a:cubicBezTo>
                    <a:pt x="94" y="21"/>
                    <a:pt x="94" y="21"/>
                    <a:pt x="94" y="21"/>
                  </a:cubicBezTo>
                  <a:cubicBezTo>
                    <a:pt x="107" y="21"/>
                    <a:pt x="107" y="0"/>
                    <a:pt x="94" y="0"/>
                  </a:cubicBezTo>
                  <a:lnTo>
                    <a:pt x="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3" name="Freeform 29"/>
            <p:cNvSpPr>
              <a:spLocks/>
            </p:cNvSpPr>
            <p:nvPr/>
          </p:nvSpPr>
          <p:spPr bwMode="auto">
            <a:xfrm>
              <a:off x="3243356" y="933918"/>
              <a:ext cx="130175" cy="50800"/>
            </a:xfrm>
            <a:custGeom>
              <a:avLst/>
              <a:gdLst>
                <a:gd name="T0" fmla="*/ 3 w 82"/>
                <a:gd name="T1" fmla="*/ 32 h 32"/>
                <a:gd name="T2" fmla="*/ 79 w 82"/>
                <a:gd name="T3" fmla="*/ 32 h 32"/>
                <a:gd name="T4" fmla="*/ 82 w 82"/>
                <a:gd name="T5" fmla="*/ 0 h 32"/>
                <a:gd name="T6" fmla="*/ 0 w 82"/>
                <a:gd name="T7" fmla="*/ 0 h 32"/>
                <a:gd name="T8" fmla="*/ 3 w 82"/>
                <a:gd name="T9" fmla="*/ 32 h 32"/>
              </a:gdLst>
              <a:ahLst/>
              <a:cxnLst>
                <a:cxn ang="0">
                  <a:pos x="T0" y="T1"/>
                </a:cxn>
                <a:cxn ang="0">
                  <a:pos x="T2" y="T3"/>
                </a:cxn>
                <a:cxn ang="0">
                  <a:pos x="T4" y="T5"/>
                </a:cxn>
                <a:cxn ang="0">
                  <a:pos x="T6" y="T7"/>
                </a:cxn>
                <a:cxn ang="0">
                  <a:pos x="T8" y="T9"/>
                </a:cxn>
              </a:cxnLst>
              <a:rect l="0" t="0" r="r" b="b"/>
              <a:pathLst>
                <a:path w="82" h="32">
                  <a:moveTo>
                    <a:pt x="3" y="32"/>
                  </a:moveTo>
                  <a:lnTo>
                    <a:pt x="79" y="32"/>
                  </a:lnTo>
                  <a:lnTo>
                    <a:pt x="82" y="0"/>
                  </a:lnTo>
                  <a:lnTo>
                    <a:pt x="0" y="0"/>
                  </a:lnTo>
                  <a:lnTo>
                    <a:pt x="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4" name="Freeform 30"/>
            <p:cNvSpPr>
              <a:spLocks/>
            </p:cNvSpPr>
            <p:nvPr/>
          </p:nvSpPr>
          <p:spPr bwMode="auto">
            <a:xfrm>
              <a:off x="3127468" y="997418"/>
              <a:ext cx="114300" cy="77787"/>
            </a:xfrm>
            <a:custGeom>
              <a:avLst/>
              <a:gdLst>
                <a:gd name="T0" fmla="*/ 72 w 72"/>
                <a:gd name="T1" fmla="*/ 49 h 49"/>
                <a:gd name="T2" fmla="*/ 68 w 72"/>
                <a:gd name="T3" fmla="*/ 0 h 49"/>
                <a:gd name="T4" fmla="*/ 0 w 72"/>
                <a:gd name="T5" fmla="*/ 0 h 49"/>
                <a:gd name="T6" fmla="*/ 12 w 72"/>
                <a:gd name="T7" fmla="*/ 49 h 49"/>
                <a:gd name="T8" fmla="*/ 72 w 72"/>
                <a:gd name="T9" fmla="*/ 49 h 49"/>
              </a:gdLst>
              <a:ahLst/>
              <a:cxnLst>
                <a:cxn ang="0">
                  <a:pos x="T0" y="T1"/>
                </a:cxn>
                <a:cxn ang="0">
                  <a:pos x="T2" y="T3"/>
                </a:cxn>
                <a:cxn ang="0">
                  <a:pos x="T4" y="T5"/>
                </a:cxn>
                <a:cxn ang="0">
                  <a:pos x="T6" y="T7"/>
                </a:cxn>
                <a:cxn ang="0">
                  <a:pos x="T8" y="T9"/>
                </a:cxn>
              </a:cxnLst>
              <a:rect l="0" t="0" r="r" b="b"/>
              <a:pathLst>
                <a:path w="72" h="49">
                  <a:moveTo>
                    <a:pt x="72" y="49"/>
                  </a:moveTo>
                  <a:lnTo>
                    <a:pt x="68" y="0"/>
                  </a:lnTo>
                  <a:lnTo>
                    <a:pt x="0" y="0"/>
                  </a:lnTo>
                  <a:lnTo>
                    <a:pt x="12" y="49"/>
                  </a:lnTo>
                  <a:lnTo>
                    <a:pt x="7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6" name="Freeform 31"/>
            <p:cNvSpPr>
              <a:spLocks/>
            </p:cNvSpPr>
            <p:nvPr/>
          </p:nvSpPr>
          <p:spPr bwMode="auto">
            <a:xfrm>
              <a:off x="3110006" y="933918"/>
              <a:ext cx="123825" cy="50800"/>
            </a:xfrm>
            <a:custGeom>
              <a:avLst/>
              <a:gdLst>
                <a:gd name="T0" fmla="*/ 0 w 78"/>
                <a:gd name="T1" fmla="*/ 0 h 32"/>
                <a:gd name="T2" fmla="*/ 8 w 78"/>
                <a:gd name="T3" fmla="*/ 32 h 32"/>
                <a:gd name="T4" fmla="*/ 78 w 78"/>
                <a:gd name="T5" fmla="*/ 32 h 32"/>
                <a:gd name="T6" fmla="*/ 75 w 78"/>
                <a:gd name="T7" fmla="*/ 0 h 32"/>
                <a:gd name="T8" fmla="*/ 0 w 78"/>
                <a:gd name="T9" fmla="*/ 0 h 32"/>
              </a:gdLst>
              <a:ahLst/>
              <a:cxnLst>
                <a:cxn ang="0">
                  <a:pos x="T0" y="T1"/>
                </a:cxn>
                <a:cxn ang="0">
                  <a:pos x="T2" y="T3"/>
                </a:cxn>
                <a:cxn ang="0">
                  <a:pos x="T4" y="T5"/>
                </a:cxn>
                <a:cxn ang="0">
                  <a:pos x="T6" y="T7"/>
                </a:cxn>
                <a:cxn ang="0">
                  <a:pos x="T8" y="T9"/>
                </a:cxn>
              </a:cxnLst>
              <a:rect l="0" t="0" r="r" b="b"/>
              <a:pathLst>
                <a:path w="78" h="32">
                  <a:moveTo>
                    <a:pt x="0" y="0"/>
                  </a:moveTo>
                  <a:lnTo>
                    <a:pt x="8" y="32"/>
                  </a:lnTo>
                  <a:lnTo>
                    <a:pt x="78" y="32"/>
                  </a:lnTo>
                  <a:lnTo>
                    <a:pt x="75"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7" name="Freeform 32"/>
            <p:cNvSpPr>
              <a:spLocks/>
            </p:cNvSpPr>
            <p:nvPr/>
          </p:nvSpPr>
          <p:spPr bwMode="auto">
            <a:xfrm>
              <a:off x="3249706" y="997418"/>
              <a:ext cx="117475" cy="77787"/>
            </a:xfrm>
            <a:custGeom>
              <a:avLst/>
              <a:gdLst>
                <a:gd name="T0" fmla="*/ 74 w 74"/>
                <a:gd name="T1" fmla="*/ 0 h 49"/>
                <a:gd name="T2" fmla="*/ 0 w 74"/>
                <a:gd name="T3" fmla="*/ 0 h 49"/>
                <a:gd name="T4" fmla="*/ 5 w 74"/>
                <a:gd name="T5" fmla="*/ 49 h 49"/>
                <a:gd name="T6" fmla="*/ 71 w 74"/>
                <a:gd name="T7" fmla="*/ 49 h 49"/>
                <a:gd name="T8" fmla="*/ 74 w 74"/>
                <a:gd name="T9" fmla="*/ 0 h 49"/>
              </a:gdLst>
              <a:ahLst/>
              <a:cxnLst>
                <a:cxn ang="0">
                  <a:pos x="T0" y="T1"/>
                </a:cxn>
                <a:cxn ang="0">
                  <a:pos x="T2" y="T3"/>
                </a:cxn>
                <a:cxn ang="0">
                  <a:pos x="T4" y="T5"/>
                </a:cxn>
                <a:cxn ang="0">
                  <a:pos x="T6" y="T7"/>
                </a:cxn>
                <a:cxn ang="0">
                  <a:pos x="T8" y="T9"/>
                </a:cxn>
              </a:cxnLst>
              <a:rect l="0" t="0" r="r" b="b"/>
              <a:pathLst>
                <a:path w="74" h="49">
                  <a:moveTo>
                    <a:pt x="74" y="0"/>
                  </a:moveTo>
                  <a:lnTo>
                    <a:pt x="0" y="0"/>
                  </a:lnTo>
                  <a:lnTo>
                    <a:pt x="5" y="49"/>
                  </a:lnTo>
                  <a:lnTo>
                    <a:pt x="71" y="49"/>
                  </a:lnTo>
                  <a:lnTo>
                    <a:pt x="7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8" name="Oval 33"/>
            <p:cNvSpPr>
              <a:spLocks noChangeArrowheads="1"/>
            </p:cNvSpPr>
            <p:nvPr/>
          </p:nvSpPr>
          <p:spPr bwMode="auto">
            <a:xfrm>
              <a:off x="3168743" y="1148230"/>
              <a:ext cx="77788"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29" name="Oval 34"/>
            <p:cNvSpPr>
              <a:spLocks noChangeArrowheads="1"/>
            </p:cNvSpPr>
            <p:nvPr/>
          </p:nvSpPr>
          <p:spPr bwMode="auto">
            <a:xfrm>
              <a:off x="3371943" y="1148230"/>
              <a:ext cx="77788" cy="762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30" name="Freeform 35"/>
            <p:cNvSpPr>
              <a:spLocks/>
            </p:cNvSpPr>
            <p:nvPr/>
          </p:nvSpPr>
          <p:spPr bwMode="auto">
            <a:xfrm>
              <a:off x="3079843" y="683093"/>
              <a:ext cx="255588" cy="225425"/>
            </a:xfrm>
            <a:custGeom>
              <a:avLst/>
              <a:gdLst>
                <a:gd name="T0" fmla="*/ 61 w 118"/>
                <a:gd name="T1" fmla="*/ 81 h 104"/>
                <a:gd name="T2" fmla="*/ 52 w 118"/>
                <a:gd name="T3" fmla="*/ 90 h 104"/>
                <a:gd name="T4" fmla="*/ 118 w 118"/>
                <a:gd name="T5" fmla="*/ 104 h 104"/>
                <a:gd name="T6" fmla="*/ 105 w 118"/>
                <a:gd name="T7" fmla="*/ 38 h 104"/>
                <a:gd name="T8" fmla="*/ 96 w 118"/>
                <a:gd name="T9" fmla="*/ 47 h 104"/>
                <a:gd name="T10" fmla="*/ 0 w 118"/>
                <a:gd name="T11" fmla="*/ 38 h 104"/>
                <a:gd name="T12" fmla="*/ 61 w 118"/>
                <a:gd name="T13" fmla="*/ 81 h 104"/>
              </a:gdLst>
              <a:ahLst/>
              <a:cxnLst>
                <a:cxn ang="0">
                  <a:pos x="T0" y="T1"/>
                </a:cxn>
                <a:cxn ang="0">
                  <a:pos x="T2" y="T3"/>
                </a:cxn>
                <a:cxn ang="0">
                  <a:pos x="T4" y="T5"/>
                </a:cxn>
                <a:cxn ang="0">
                  <a:pos x="T6" y="T7"/>
                </a:cxn>
                <a:cxn ang="0">
                  <a:pos x="T8" y="T9"/>
                </a:cxn>
                <a:cxn ang="0">
                  <a:pos x="T10" y="T11"/>
                </a:cxn>
                <a:cxn ang="0">
                  <a:pos x="T12" y="T13"/>
                </a:cxn>
              </a:cxnLst>
              <a:rect l="0" t="0" r="r" b="b"/>
              <a:pathLst>
                <a:path w="118" h="104">
                  <a:moveTo>
                    <a:pt x="61" y="81"/>
                  </a:moveTo>
                  <a:cubicBezTo>
                    <a:pt x="52" y="90"/>
                    <a:pt x="52" y="90"/>
                    <a:pt x="52" y="90"/>
                  </a:cubicBezTo>
                  <a:cubicBezTo>
                    <a:pt x="118" y="104"/>
                    <a:pt x="118" y="104"/>
                    <a:pt x="118" y="104"/>
                  </a:cubicBezTo>
                  <a:cubicBezTo>
                    <a:pt x="105" y="38"/>
                    <a:pt x="105" y="38"/>
                    <a:pt x="105" y="38"/>
                  </a:cubicBezTo>
                  <a:cubicBezTo>
                    <a:pt x="96" y="47"/>
                    <a:pt x="96" y="47"/>
                    <a:pt x="96" y="47"/>
                  </a:cubicBezTo>
                  <a:cubicBezTo>
                    <a:pt x="51" y="0"/>
                    <a:pt x="0" y="38"/>
                    <a:pt x="0" y="38"/>
                  </a:cubicBezTo>
                  <a:cubicBezTo>
                    <a:pt x="0" y="38"/>
                    <a:pt x="24" y="43"/>
                    <a:pt x="61" y="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grpSp>
      <p:sp>
        <p:nvSpPr>
          <p:cNvPr id="17" name="TextBox 36"/>
          <p:cNvSpPr txBox="1"/>
          <p:nvPr/>
        </p:nvSpPr>
        <p:spPr>
          <a:xfrm>
            <a:off x="2225967" y="3077427"/>
            <a:ext cx="646331" cy="338875"/>
          </a:xfrm>
          <a:prstGeom prst="rect">
            <a:avLst/>
          </a:prstGeom>
          <a:noFill/>
        </p:spPr>
        <p:txBody>
          <a:bodyPr wrap="none" rtlCol="0">
            <a:spAutoFit/>
          </a:bodyPr>
          <a:lstStyle/>
          <a:p>
            <a:pPr>
              <a:lnSpc>
                <a:spcPct val="89000"/>
              </a:lnSpc>
            </a:pPr>
            <a:r>
              <a:rPr lang="id-ID" dirty="0">
                <a:solidFill>
                  <a:schemeClr val="bg1"/>
                </a:solidFill>
                <a:latin typeface="黑体" panose="02010609060101010101" pitchFamily="49" charset="-122"/>
                <a:ea typeface="黑体" panose="02010609060101010101" pitchFamily="49" charset="-122"/>
                <a:cs typeface="Open Sans" panose="020B0606030504020204" pitchFamily="34" charset="0"/>
              </a:rPr>
              <a:t>125K</a:t>
            </a:r>
            <a:endParaRPr lang="en-US" dirty="0">
              <a:solidFill>
                <a:schemeClr val="bg1"/>
              </a:solidFill>
              <a:latin typeface="黑体" panose="02010609060101010101" pitchFamily="49" charset="-122"/>
              <a:ea typeface="黑体" panose="02010609060101010101" pitchFamily="49" charset="-122"/>
              <a:cs typeface="Open Sans" panose="020B0606030504020204" pitchFamily="34" charset="0"/>
            </a:endParaRPr>
          </a:p>
        </p:txBody>
      </p:sp>
      <p:sp>
        <p:nvSpPr>
          <p:cNvPr id="32" name="Rounded Rectangle 13"/>
          <p:cNvSpPr/>
          <p:nvPr/>
        </p:nvSpPr>
        <p:spPr>
          <a:xfrm>
            <a:off x="3721582" y="4538325"/>
            <a:ext cx="1667434" cy="1647757"/>
          </a:xfrm>
          <a:prstGeom prst="roundRect">
            <a:avLst>
              <a:gd name="adj" fmla="val 7535"/>
            </a:avLst>
          </a:pr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latin typeface="黑体" panose="02010609060101010101" pitchFamily="49" charset="-122"/>
              <a:ea typeface="黑体" panose="02010609060101010101" pitchFamily="49" charset="-122"/>
            </a:endParaRPr>
          </a:p>
        </p:txBody>
      </p:sp>
      <p:grpSp>
        <p:nvGrpSpPr>
          <p:cNvPr id="34" name="Group 51"/>
          <p:cNvGrpSpPr/>
          <p:nvPr/>
        </p:nvGrpSpPr>
        <p:grpSpPr>
          <a:xfrm>
            <a:off x="4263993" y="4882595"/>
            <a:ext cx="582613" cy="549276"/>
            <a:chOff x="3034832" y="3985932"/>
            <a:chExt cx="582613" cy="549276"/>
          </a:xfrm>
          <a:solidFill>
            <a:schemeClr val="bg1"/>
          </a:solidFill>
        </p:grpSpPr>
        <p:sp>
          <p:nvSpPr>
            <p:cNvPr id="36" name="Freeform 88"/>
            <p:cNvSpPr>
              <a:spLocks/>
            </p:cNvSpPr>
            <p:nvPr/>
          </p:nvSpPr>
          <p:spPr bwMode="auto">
            <a:xfrm>
              <a:off x="3320582" y="4343120"/>
              <a:ext cx="282575" cy="192088"/>
            </a:xfrm>
            <a:custGeom>
              <a:avLst/>
              <a:gdLst>
                <a:gd name="T0" fmla="*/ 91 w 129"/>
                <a:gd name="T1" fmla="*/ 18 h 88"/>
                <a:gd name="T2" fmla="*/ 33 w 129"/>
                <a:gd name="T3" fmla="*/ 18 h 88"/>
                <a:gd name="T4" fmla="*/ 33 w 129"/>
                <a:gd name="T5" fmla="*/ 0 h 88"/>
                <a:gd name="T6" fmla="*/ 16 w 129"/>
                <a:gd name="T7" fmla="*/ 22 h 88"/>
                <a:gd name="T8" fmla="*/ 0 w 129"/>
                <a:gd name="T9" fmla="*/ 44 h 88"/>
                <a:gd name="T10" fmla="*/ 16 w 129"/>
                <a:gd name="T11" fmla="*/ 66 h 88"/>
                <a:gd name="T12" fmla="*/ 33 w 129"/>
                <a:gd name="T13" fmla="*/ 88 h 88"/>
                <a:gd name="T14" fmla="*/ 33 w 129"/>
                <a:gd name="T15" fmla="*/ 75 h 88"/>
                <a:gd name="T16" fmla="*/ 64 w 129"/>
                <a:gd name="T17" fmla="*/ 74 h 88"/>
                <a:gd name="T18" fmla="*/ 98 w 129"/>
                <a:gd name="T19" fmla="*/ 61 h 88"/>
                <a:gd name="T20" fmla="*/ 129 w 129"/>
                <a:gd name="T21" fmla="*/ 4 h 88"/>
                <a:gd name="T22" fmla="*/ 91 w 129"/>
                <a:gd name="T23"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9" h="88">
                  <a:moveTo>
                    <a:pt x="91" y="18"/>
                  </a:moveTo>
                  <a:cubicBezTo>
                    <a:pt x="33" y="18"/>
                    <a:pt x="33" y="18"/>
                    <a:pt x="33" y="18"/>
                  </a:cubicBezTo>
                  <a:cubicBezTo>
                    <a:pt x="33" y="0"/>
                    <a:pt x="33" y="0"/>
                    <a:pt x="33" y="0"/>
                  </a:cubicBezTo>
                  <a:cubicBezTo>
                    <a:pt x="16" y="22"/>
                    <a:pt x="16" y="22"/>
                    <a:pt x="16" y="22"/>
                  </a:cubicBezTo>
                  <a:cubicBezTo>
                    <a:pt x="0" y="44"/>
                    <a:pt x="0" y="44"/>
                    <a:pt x="0" y="44"/>
                  </a:cubicBezTo>
                  <a:cubicBezTo>
                    <a:pt x="16" y="66"/>
                    <a:pt x="16" y="66"/>
                    <a:pt x="16" y="66"/>
                  </a:cubicBezTo>
                  <a:cubicBezTo>
                    <a:pt x="33" y="88"/>
                    <a:pt x="33" y="88"/>
                    <a:pt x="33" y="88"/>
                  </a:cubicBezTo>
                  <a:cubicBezTo>
                    <a:pt x="33" y="75"/>
                    <a:pt x="33" y="75"/>
                    <a:pt x="33" y="75"/>
                  </a:cubicBezTo>
                  <a:cubicBezTo>
                    <a:pt x="64" y="74"/>
                    <a:pt x="64" y="74"/>
                    <a:pt x="64" y="74"/>
                  </a:cubicBezTo>
                  <a:cubicBezTo>
                    <a:pt x="92" y="73"/>
                    <a:pt x="98" y="61"/>
                    <a:pt x="98" y="61"/>
                  </a:cubicBezTo>
                  <a:cubicBezTo>
                    <a:pt x="129" y="4"/>
                    <a:pt x="129" y="4"/>
                    <a:pt x="129" y="4"/>
                  </a:cubicBezTo>
                  <a:cubicBezTo>
                    <a:pt x="118" y="20"/>
                    <a:pt x="91" y="18"/>
                    <a:pt x="91"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37" name="Freeform 89"/>
            <p:cNvSpPr>
              <a:spLocks/>
            </p:cNvSpPr>
            <p:nvPr/>
          </p:nvSpPr>
          <p:spPr bwMode="auto">
            <a:xfrm>
              <a:off x="3447582" y="4203420"/>
              <a:ext cx="169863" cy="161925"/>
            </a:xfrm>
            <a:custGeom>
              <a:avLst/>
              <a:gdLst>
                <a:gd name="T0" fmla="*/ 49 w 78"/>
                <a:gd name="T1" fmla="*/ 0 h 74"/>
                <a:gd name="T2" fmla="*/ 0 w 78"/>
                <a:gd name="T3" fmla="*/ 28 h 74"/>
                <a:gd name="T4" fmla="*/ 25 w 78"/>
                <a:gd name="T5" fmla="*/ 71 h 74"/>
                <a:gd name="T6" fmla="*/ 58 w 78"/>
                <a:gd name="T7" fmla="*/ 66 h 74"/>
                <a:gd name="T8" fmla="*/ 67 w 78"/>
                <a:gd name="T9" fmla="*/ 29 h 74"/>
                <a:gd name="T10" fmla="*/ 49 w 78"/>
                <a:gd name="T11" fmla="*/ 0 h 74"/>
              </a:gdLst>
              <a:ahLst/>
              <a:cxnLst>
                <a:cxn ang="0">
                  <a:pos x="T0" y="T1"/>
                </a:cxn>
                <a:cxn ang="0">
                  <a:pos x="T2" y="T3"/>
                </a:cxn>
                <a:cxn ang="0">
                  <a:pos x="T4" y="T5"/>
                </a:cxn>
                <a:cxn ang="0">
                  <a:pos x="T6" y="T7"/>
                </a:cxn>
                <a:cxn ang="0">
                  <a:pos x="T8" y="T9"/>
                </a:cxn>
                <a:cxn ang="0">
                  <a:pos x="T10" y="T11"/>
                </a:cxn>
              </a:cxnLst>
              <a:rect l="0" t="0" r="r" b="b"/>
              <a:pathLst>
                <a:path w="78" h="74">
                  <a:moveTo>
                    <a:pt x="49" y="0"/>
                  </a:moveTo>
                  <a:cubicBezTo>
                    <a:pt x="0" y="28"/>
                    <a:pt x="0" y="28"/>
                    <a:pt x="0" y="28"/>
                  </a:cubicBezTo>
                  <a:cubicBezTo>
                    <a:pt x="25" y="71"/>
                    <a:pt x="25" y="71"/>
                    <a:pt x="25" y="71"/>
                  </a:cubicBezTo>
                  <a:cubicBezTo>
                    <a:pt x="50" y="74"/>
                    <a:pt x="58" y="66"/>
                    <a:pt x="58" y="66"/>
                  </a:cubicBezTo>
                  <a:cubicBezTo>
                    <a:pt x="78" y="54"/>
                    <a:pt x="67" y="29"/>
                    <a:pt x="67" y="29"/>
                  </a:cubicBezTo>
                  <a:lnTo>
                    <a:pt x="4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38" name="Freeform 90"/>
            <p:cNvSpPr>
              <a:spLocks/>
            </p:cNvSpPr>
            <p:nvPr/>
          </p:nvSpPr>
          <p:spPr bwMode="auto">
            <a:xfrm>
              <a:off x="3034832" y="4178020"/>
              <a:ext cx="204788" cy="287338"/>
            </a:xfrm>
            <a:custGeom>
              <a:avLst/>
              <a:gdLst>
                <a:gd name="T0" fmla="*/ 39 w 93"/>
                <a:gd name="T1" fmla="*/ 131 h 131"/>
                <a:gd name="T2" fmla="*/ 47 w 93"/>
                <a:gd name="T3" fmla="*/ 92 h 131"/>
                <a:gd name="T4" fmla="*/ 77 w 93"/>
                <a:gd name="T5" fmla="*/ 42 h 131"/>
                <a:gd name="T6" fmla="*/ 93 w 93"/>
                <a:gd name="T7" fmla="*/ 51 h 131"/>
                <a:gd name="T8" fmla="*/ 83 w 93"/>
                <a:gd name="T9" fmla="*/ 26 h 131"/>
                <a:gd name="T10" fmla="*/ 72 w 93"/>
                <a:gd name="T11" fmla="*/ 0 h 131"/>
                <a:gd name="T12" fmla="*/ 45 w 93"/>
                <a:gd name="T13" fmla="*/ 3 h 131"/>
                <a:gd name="T14" fmla="*/ 17 w 93"/>
                <a:gd name="T15" fmla="*/ 5 h 131"/>
                <a:gd name="T16" fmla="*/ 28 w 93"/>
                <a:gd name="T17" fmla="*/ 12 h 131"/>
                <a:gd name="T18" fmla="*/ 13 w 93"/>
                <a:gd name="T19" fmla="*/ 39 h 131"/>
                <a:gd name="T20" fmla="*/ 6 w 93"/>
                <a:gd name="T21" fmla="*/ 75 h 131"/>
                <a:gd name="T22" fmla="*/ 39 w 93"/>
                <a:gd name="T23"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3" h="131">
                  <a:moveTo>
                    <a:pt x="39" y="131"/>
                  </a:moveTo>
                  <a:cubicBezTo>
                    <a:pt x="32" y="113"/>
                    <a:pt x="47" y="92"/>
                    <a:pt x="47" y="92"/>
                  </a:cubicBezTo>
                  <a:cubicBezTo>
                    <a:pt x="77" y="42"/>
                    <a:pt x="77" y="42"/>
                    <a:pt x="77" y="42"/>
                  </a:cubicBezTo>
                  <a:cubicBezTo>
                    <a:pt x="93" y="51"/>
                    <a:pt x="93" y="51"/>
                    <a:pt x="93" y="51"/>
                  </a:cubicBezTo>
                  <a:cubicBezTo>
                    <a:pt x="83" y="26"/>
                    <a:pt x="83" y="26"/>
                    <a:pt x="83" y="26"/>
                  </a:cubicBezTo>
                  <a:cubicBezTo>
                    <a:pt x="72" y="0"/>
                    <a:pt x="72" y="0"/>
                    <a:pt x="72" y="0"/>
                  </a:cubicBezTo>
                  <a:cubicBezTo>
                    <a:pt x="45" y="3"/>
                    <a:pt x="45" y="3"/>
                    <a:pt x="45" y="3"/>
                  </a:cubicBezTo>
                  <a:cubicBezTo>
                    <a:pt x="17" y="5"/>
                    <a:pt x="17" y="5"/>
                    <a:pt x="17" y="5"/>
                  </a:cubicBezTo>
                  <a:cubicBezTo>
                    <a:pt x="28" y="12"/>
                    <a:pt x="28" y="12"/>
                    <a:pt x="28" y="12"/>
                  </a:cubicBezTo>
                  <a:cubicBezTo>
                    <a:pt x="13" y="39"/>
                    <a:pt x="13" y="39"/>
                    <a:pt x="13" y="39"/>
                  </a:cubicBezTo>
                  <a:cubicBezTo>
                    <a:pt x="0" y="63"/>
                    <a:pt x="6" y="75"/>
                    <a:pt x="6" y="75"/>
                  </a:cubicBezTo>
                  <a:lnTo>
                    <a:pt x="39" y="1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39" name="Freeform 91"/>
            <p:cNvSpPr>
              <a:spLocks/>
            </p:cNvSpPr>
            <p:nvPr/>
          </p:nvSpPr>
          <p:spPr bwMode="auto">
            <a:xfrm>
              <a:off x="3133257" y="4378045"/>
              <a:ext cx="142875" cy="127000"/>
            </a:xfrm>
            <a:custGeom>
              <a:avLst/>
              <a:gdLst>
                <a:gd name="T0" fmla="*/ 3 w 65"/>
                <a:gd name="T1" fmla="*/ 31 h 58"/>
                <a:gd name="T2" fmla="*/ 30 w 65"/>
                <a:gd name="T3" fmla="*/ 58 h 58"/>
                <a:gd name="T4" fmla="*/ 64 w 65"/>
                <a:gd name="T5" fmla="*/ 58 h 58"/>
                <a:gd name="T6" fmla="*/ 65 w 65"/>
                <a:gd name="T7" fmla="*/ 1 h 58"/>
                <a:gd name="T8" fmla="*/ 16 w 65"/>
                <a:gd name="T9" fmla="*/ 0 h 58"/>
                <a:gd name="T10" fmla="*/ 3 w 65"/>
                <a:gd name="T11" fmla="*/ 31 h 58"/>
              </a:gdLst>
              <a:ahLst/>
              <a:cxnLst>
                <a:cxn ang="0">
                  <a:pos x="T0" y="T1"/>
                </a:cxn>
                <a:cxn ang="0">
                  <a:pos x="T2" y="T3"/>
                </a:cxn>
                <a:cxn ang="0">
                  <a:pos x="T4" y="T5"/>
                </a:cxn>
                <a:cxn ang="0">
                  <a:pos x="T6" y="T7"/>
                </a:cxn>
                <a:cxn ang="0">
                  <a:pos x="T8" y="T9"/>
                </a:cxn>
                <a:cxn ang="0">
                  <a:pos x="T10" y="T11"/>
                </a:cxn>
              </a:cxnLst>
              <a:rect l="0" t="0" r="r" b="b"/>
              <a:pathLst>
                <a:path w="65" h="58">
                  <a:moveTo>
                    <a:pt x="3" y="31"/>
                  </a:moveTo>
                  <a:cubicBezTo>
                    <a:pt x="2" y="54"/>
                    <a:pt x="30" y="58"/>
                    <a:pt x="30" y="58"/>
                  </a:cubicBezTo>
                  <a:cubicBezTo>
                    <a:pt x="64" y="58"/>
                    <a:pt x="64" y="58"/>
                    <a:pt x="64" y="58"/>
                  </a:cubicBezTo>
                  <a:cubicBezTo>
                    <a:pt x="65" y="1"/>
                    <a:pt x="65" y="1"/>
                    <a:pt x="65" y="1"/>
                  </a:cubicBezTo>
                  <a:cubicBezTo>
                    <a:pt x="16" y="0"/>
                    <a:pt x="16" y="0"/>
                    <a:pt x="16" y="0"/>
                  </a:cubicBezTo>
                  <a:cubicBezTo>
                    <a:pt x="0" y="20"/>
                    <a:pt x="3" y="31"/>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40" name="Freeform 92"/>
            <p:cNvSpPr>
              <a:spLocks/>
            </p:cNvSpPr>
            <p:nvPr/>
          </p:nvSpPr>
          <p:spPr bwMode="auto">
            <a:xfrm>
              <a:off x="3260257" y="3990695"/>
              <a:ext cx="261938" cy="207963"/>
            </a:xfrm>
            <a:custGeom>
              <a:avLst/>
              <a:gdLst>
                <a:gd name="T0" fmla="*/ 69 w 119"/>
                <a:gd name="T1" fmla="*/ 91 h 95"/>
                <a:gd name="T2" fmla="*/ 96 w 119"/>
                <a:gd name="T3" fmla="*/ 95 h 95"/>
                <a:gd name="T4" fmla="*/ 108 w 119"/>
                <a:gd name="T5" fmla="*/ 70 h 95"/>
                <a:gd name="T6" fmla="*/ 119 w 119"/>
                <a:gd name="T7" fmla="*/ 45 h 95"/>
                <a:gd name="T8" fmla="*/ 108 w 119"/>
                <a:gd name="T9" fmla="*/ 51 h 95"/>
                <a:gd name="T10" fmla="*/ 92 w 119"/>
                <a:gd name="T11" fmla="*/ 24 h 95"/>
                <a:gd name="T12" fmla="*/ 65 w 119"/>
                <a:gd name="T13" fmla="*/ 0 h 95"/>
                <a:gd name="T14" fmla="*/ 0 w 119"/>
                <a:gd name="T15" fmla="*/ 0 h 95"/>
                <a:gd name="T16" fmla="*/ 30 w 119"/>
                <a:gd name="T17" fmla="*/ 27 h 95"/>
                <a:gd name="T18" fmla="*/ 58 w 119"/>
                <a:gd name="T19" fmla="*/ 78 h 95"/>
                <a:gd name="T20" fmla="*/ 41 w 119"/>
                <a:gd name="T21" fmla="*/ 87 h 95"/>
                <a:gd name="T22" fmla="*/ 69 w 119"/>
                <a:gd name="T23" fmla="*/ 91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 h="95">
                  <a:moveTo>
                    <a:pt x="69" y="91"/>
                  </a:moveTo>
                  <a:cubicBezTo>
                    <a:pt x="96" y="95"/>
                    <a:pt x="96" y="95"/>
                    <a:pt x="96" y="95"/>
                  </a:cubicBezTo>
                  <a:cubicBezTo>
                    <a:pt x="108" y="70"/>
                    <a:pt x="108" y="70"/>
                    <a:pt x="108" y="70"/>
                  </a:cubicBezTo>
                  <a:cubicBezTo>
                    <a:pt x="119" y="45"/>
                    <a:pt x="119" y="45"/>
                    <a:pt x="119" y="45"/>
                  </a:cubicBezTo>
                  <a:cubicBezTo>
                    <a:pt x="108" y="51"/>
                    <a:pt x="108" y="51"/>
                    <a:pt x="108" y="51"/>
                  </a:cubicBezTo>
                  <a:cubicBezTo>
                    <a:pt x="92" y="24"/>
                    <a:pt x="92" y="24"/>
                    <a:pt x="92" y="24"/>
                  </a:cubicBezTo>
                  <a:cubicBezTo>
                    <a:pt x="78" y="1"/>
                    <a:pt x="65" y="0"/>
                    <a:pt x="65" y="0"/>
                  </a:cubicBezTo>
                  <a:cubicBezTo>
                    <a:pt x="0" y="0"/>
                    <a:pt x="0" y="0"/>
                    <a:pt x="0" y="0"/>
                  </a:cubicBezTo>
                  <a:cubicBezTo>
                    <a:pt x="19" y="3"/>
                    <a:pt x="30" y="27"/>
                    <a:pt x="30" y="27"/>
                  </a:cubicBezTo>
                  <a:cubicBezTo>
                    <a:pt x="58" y="78"/>
                    <a:pt x="58" y="78"/>
                    <a:pt x="58" y="78"/>
                  </a:cubicBezTo>
                  <a:cubicBezTo>
                    <a:pt x="41" y="87"/>
                    <a:pt x="41" y="87"/>
                    <a:pt x="41" y="87"/>
                  </a:cubicBezTo>
                  <a:lnTo>
                    <a:pt x="69" y="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sp>
          <p:nvSpPr>
            <p:cNvPr id="41" name="Freeform 93"/>
            <p:cNvSpPr>
              <a:spLocks/>
            </p:cNvSpPr>
            <p:nvPr/>
          </p:nvSpPr>
          <p:spPr bwMode="auto">
            <a:xfrm>
              <a:off x="3149132" y="3985932"/>
              <a:ext cx="165100" cy="177800"/>
            </a:xfrm>
            <a:custGeom>
              <a:avLst/>
              <a:gdLst>
                <a:gd name="T0" fmla="*/ 75 w 75"/>
                <a:gd name="T1" fmla="*/ 39 h 81"/>
                <a:gd name="T2" fmla="*/ 54 w 75"/>
                <a:gd name="T3" fmla="*/ 12 h 81"/>
                <a:gd name="T4" fmla="*/ 18 w 75"/>
                <a:gd name="T5" fmla="*/ 22 h 81"/>
                <a:gd name="T6" fmla="*/ 0 w 75"/>
                <a:gd name="T7" fmla="*/ 51 h 81"/>
                <a:gd name="T8" fmla="*/ 49 w 75"/>
                <a:gd name="T9" fmla="*/ 81 h 81"/>
                <a:gd name="T10" fmla="*/ 75 w 75"/>
                <a:gd name="T11" fmla="*/ 39 h 81"/>
              </a:gdLst>
              <a:ahLst/>
              <a:cxnLst>
                <a:cxn ang="0">
                  <a:pos x="T0" y="T1"/>
                </a:cxn>
                <a:cxn ang="0">
                  <a:pos x="T2" y="T3"/>
                </a:cxn>
                <a:cxn ang="0">
                  <a:pos x="T4" y="T5"/>
                </a:cxn>
                <a:cxn ang="0">
                  <a:pos x="T6" y="T7"/>
                </a:cxn>
                <a:cxn ang="0">
                  <a:pos x="T8" y="T9"/>
                </a:cxn>
                <a:cxn ang="0">
                  <a:pos x="T10" y="T11"/>
                </a:cxn>
              </a:cxnLst>
              <a:rect l="0" t="0" r="r" b="b"/>
              <a:pathLst>
                <a:path w="75" h="81">
                  <a:moveTo>
                    <a:pt x="75" y="39"/>
                  </a:moveTo>
                  <a:cubicBezTo>
                    <a:pt x="65" y="15"/>
                    <a:pt x="54" y="12"/>
                    <a:pt x="54" y="12"/>
                  </a:cubicBezTo>
                  <a:cubicBezTo>
                    <a:pt x="35" y="0"/>
                    <a:pt x="18" y="22"/>
                    <a:pt x="18" y="22"/>
                  </a:cubicBezTo>
                  <a:cubicBezTo>
                    <a:pt x="0" y="51"/>
                    <a:pt x="0" y="51"/>
                    <a:pt x="0" y="51"/>
                  </a:cubicBezTo>
                  <a:cubicBezTo>
                    <a:pt x="49" y="81"/>
                    <a:pt x="49" y="81"/>
                    <a:pt x="49" y="81"/>
                  </a:cubicBezTo>
                  <a:lnTo>
                    <a:pt x="7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黑体" panose="02010609060101010101" pitchFamily="49" charset="-122"/>
                <a:ea typeface="黑体" panose="02010609060101010101" pitchFamily="49" charset="-122"/>
              </a:endParaRPr>
            </a:p>
          </p:txBody>
        </p:sp>
      </p:grpSp>
      <p:sp>
        <p:nvSpPr>
          <p:cNvPr id="35" name="TextBox 61"/>
          <p:cNvSpPr txBox="1"/>
          <p:nvPr/>
        </p:nvSpPr>
        <p:spPr>
          <a:xfrm>
            <a:off x="4255284" y="5527995"/>
            <a:ext cx="646331" cy="338875"/>
          </a:xfrm>
          <a:prstGeom prst="rect">
            <a:avLst/>
          </a:prstGeom>
          <a:noFill/>
        </p:spPr>
        <p:txBody>
          <a:bodyPr wrap="none" rtlCol="0">
            <a:spAutoFit/>
          </a:bodyPr>
          <a:lstStyle/>
          <a:p>
            <a:pPr>
              <a:lnSpc>
                <a:spcPct val="89000"/>
              </a:lnSpc>
            </a:pPr>
            <a:r>
              <a:rPr lang="id-ID" dirty="0">
                <a:solidFill>
                  <a:schemeClr val="bg1"/>
                </a:solidFill>
                <a:latin typeface="黑体" panose="02010609060101010101" pitchFamily="49" charset="-122"/>
                <a:ea typeface="黑体" panose="02010609060101010101" pitchFamily="49" charset="-122"/>
                <a:cs typeface="Open Sans" panose="020B0606030504020204" pitchFamily="34" charset="0"/>
              </a:rPr>
              <a:t>125K</a:t>
            </a:r>
            <a:endParaRPr lang="en-US" dirty="0">
              <a:solidFill>
                <a:schemeClr val="bg1"/>
              </a:solidFill>
              <a:latin typeface="黑体" panose="02010609060101010101" pitchFamily="49" charset="-122"/>
              <a:ea typeface="黑体" panose="02010609060101010101" pitchFamily="49" charset="-122"/>
              <a:cs typeface="Open Sans" panose="020B0606030504020204" pitchFamily="34" charset="0"/>
            </a:endParaRPr>
          </a:p>
        </p:txBody>
      </p:sp>
    </p:spTree>
    <p:extLst>
      <p:ext uri="{BB962C8B-B14F-4D97-AF65-F5344CB8AC3E}">
        <p14:creationId xmlns:p14="http://schemas.microsoft.com/office/powerpoint/2010/main" val="1572852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24"/>
          <p:cNvSpPr txBox="1"/>
          <p:nvPr/>
        </p:nvSpPr>
        <p:spPr>
          <a:xfrm>
            <a:off x="974856" y="276675"/>
            <a:ext cx="5486904" cy="460375"/>
          </a:xfrm>
          <a:prstGeom prst="rect">
            <a:avLst/>
          </a:prstGeom>
          <a:noFill/>
        </p:spPr>
        <p:txBody>
          <a:bodyPr wrap="square" rtlCol="0">
            <a:spAutoFit/>
          </a:bodyPr>
          <a:lstStyle/>
          <a:p>
            <a:r>
              <a:rPr lang="zh-CN" altLang="en-US" sz="2400" b="1" spc="300" dirty="0">
                <a:solidFill>
                  <a:srgbClr val="1890FF"/>
                </a:solidFill>
                <a:latin typeface="黑体" panose="02010609060101010101" pitchFamily="49" charset="-122"/>
                <a:ea typeface="黑体" panose="02010609060101010101" pitchFamily="49" charset="-122"/>
              </a:rPr>
              <a:t>精细化库存管理</a:t>
            </a:r>
            <a:endParaRPr lang="zh-CN" altLang="zh-CN" sz="2400" b="1" spc="300" dirty="0">
              <a:solidFill>
                <a:srgbClr val="1890FF"/>
              </a:solidFill>
              <a:latin typeface="黑体" panose="02010609060101010101" pitchFamily="49" charset="-122"/>
              <a:ea typeface="黑体" panose="02010609060101010101" pitchFamily="49" charset="-122"/>
            </a:endParaRPr>
          </a:p>
        </p:txBody>
      </p:sp>
      <p:sp>
        <p:nvSpPr>
          <p:cNvPr id="24" name="MH_Other_1">
            <a:extLst>
              <a:ext uri="{FF2B5EF4-FFF2-40B4-BE49-F238E27FC236}">
                <a16:creationId xmlns:a16="http://schemas.microsoft.com/office/drawing/2014/main" id="{D9A53E6C-98C1-4A4E-9317-EFF48F195BCC}"/>
              </a:ext>
            </a:extLst>
          </p:cNvPr>
          <p:cNvSpPr/>
          <p:nvPr>
            <p:custDataLst>
              <p:tags r:id="rId1"/>
            </p:custDataLst>
          </p:nvPr>
        </p:nvSpPr>
        <p:spPr>
          <a:xfrm>
            <a:off x="5578299" y="1433963"/>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Heiti SC Medium" pitchFamily="2" charset="-128"/>
                <a:ea typeface="Heiti SC Medium" pitchFamily="2" charset="-128"/>
                <a:cs typeface="Arial" panose="020B0604020202020204" pitchFamily="34" charset="0"/>
              </a:rPr>
              <a:t>A</a:t>
            </a:r>
            <a:endParaRPr lang="zh-CN" altLang="en-US" dirty="0">
              <a:solidFill>
                <a:srgbClr val="FFFFFF"/>
              </a:solidFill>
              <a:latin typeface="Heiti SC Medium" pitchFamily="2" charset="-128"/>
              <a:ea typeface="Heiti SC Medium" pitchFamily="2" charset="-128"/>
              <a:cs typeface="Arial" panose="020B0604020202020204" pitchFamily="34" charset="0"/>
            </a:endParaRPr>
          </a:p>
        </p:txBody>
      </p:sp>
      <p:sp>
        <p:nvSpPr>
          <p:cNvPr id="26" name="矩形 25">
            <a:extLst>
              <a:ext uri="{FF2B5EF4-FFF2-40B4-BE49-F238E27FC236}">
                <a16:creationId xmlns:a16="http://schemas.microsoft.com/office/drawing/2014/main" id="{A26A996F-159B-814E-B8EA-970B46754670}"/>
              </a:ext>
            </a:extLst>
          </p:cNvPr>
          <p:cNvSpPr/>
          <p:nvPr/>
        </p:nvSpPr>
        <p:spPr>
          <a:xfrm>
            <a:off x="6281232" y="1646091"/>
            <a:ext cx="4515769" cy="620811"/>
          </a:xfrm>
          <a:prstGeom prst="rect">
            <a:avLst/>
          </a:prstGeom>
          <a:noFill/>
          <a:effectLst/>
        </p:spPr>
        <p:txBody>
          <a:bodyPr wrap="square" lIns="68580" tIns="34290" rIns="68580" bIns="34290">
            <a:sp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智能化库存共享策略，满足现货销售、先销后采多种销售模式</a:t>
            </a:r>
          </a:p>
        </p:txBody>
      </p:sp>
      <p:sp>
        <p:nvSpPr>
          <p:cNvPr id="27" name="文本框 26">
            <a:extLst>
              <a:ext uri="{FF2B5EF4-FFF2-40B4-BE49-F238E27FC236}">
                <a16:creationId xmlns:a16="http://schemas.microsoft.com/office/drawing/2014/main" id="{4ACD6CE1-2E2D-1A48-AEF7-8966AB9E2372}"/>
              </a:ext>
            </a:extLst>
          </p:cNvPr>
          <p:cNvSpPr txBox="1"/>
          <p:nvPr/>
        </p:nvSpPr>
        <p:spPr>
          <a:xfrm>
            <a:off x="6281232" y="1320908"/>
            <a:ext cx="208306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库存策略</a:t>
            </a:r>
          </a:p>
        </p:txBody>
      </p:sp>
      <p:sp>
        <p:nvSpPr>
          <p:cNvPr id="28" name="MH_Other_2">
            <a:extLst>
              <a:ext uri="{FF2B5EF4-FFF2-40B4-BE49-F238E27FC236}">
                <a16:creationId xmlns:a16="http://schemas.microsoft.com/office/drawing/2014/main" id="{62B522C1-5C50-7A44-8965-EB847A756489}"/>
              </a:ext>
            </a:extLst>
          </p:cNvPr>
          <p:cNvSpPr/>
          <p:nvPr>
            <p:custDataLst>
              <p:tags r:id="rId2"/>
            </p:custDataLst>
          </p:nvPr>
        </p:nvSpPr>
        <p:spPr>
          <a:xfrm>
            <a:off x="6492240" y="2483910"/>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Heiti SC Medium" pitchFamily="2" charset="-128"/>
                <a:ea typeface="Heiti SC Medium" pitchFamily="2" charset="-128"/>
                <a:cs typeface="Arial" panose="020B0604020202020204" pitchFamily="34" charset="0"/>
              </a:rPr>
              <a:t>B</a:t>
            </a:r>
            <a:endParaRPr lang="zh-CN" altLang="en-US" dirty="0">
              <a:solidFill>
                <a:srgbClr val="FFFFFF"/>
              </a:solidFill>
              <a:latin typeface="Heiti SC Medium" pitchFamily="2" charset="-128"/>
              <a:ea typeface="Heiti SC Medium" pitchFamily="2" charset="-128"/>
              <a:cs typeface="Arial" panose="020B0604020202020204" pitchFamily="34" charset="0"/>
            </a:endParaRPr>
          </a:p>
        </p:txBody>
      </p:sp>
      <p:sp>
        <p:nvSpPr>
          <p:cNvPr id="29" name="矩形 28">
            <a:extLst>
              <a:ext uri="{FF2B5EF4-FFF2-40B4-BE49-F238E27FC236}">
                <a16:creationId xmlns:a16="http://schemas.microsoft.com/office/drawing/2014/main" id="{0B9A92CD-87BD-8A4E-BF53-51E729BD54E7}"/>
              </a:ext>
            </a:extLst>
          </p:cNvPr>
          <p:cNvSpPr/>
          <p:nvPr/>
        </p:nvSpPr>
        <p:spPr>
          <a:xfrm>
            <a:off x="7219950" y="2694809"/>
            <a:ext cx="3579495" cy="620811"/>
          </a:xfrm>
          <a:prstGeom prst="rect">
            <a:avLst/>
          </a:prstGeom>
          <a:noFill/>
          <a:effectLst/>
        </p:spPr>
        <p:txBody>
          <a:bodyPr wrap="square" lIns="68580" tIns="34290" rIns="68580" bIns="34290">
            <a:sp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帮助多仓多门店间货物完成合理化调配，提升库存周转效率</a:t>
            </a:r>
          </a:p>
        </p:txBody>
      </p:sp>
      <p:sp>
        <p:nvSpPr>
          <p:cNvPr id="30" name="文本框 29">
            <a:extLst>
              <a:ext uri="{FF2B5EF4-FFF2-40B4-BE49-F238E27FC236}">
                <a16:creationId xmlns:a16="http://schemas.microsoft.com/office/drawing/2014/main" id="{10C1C528-4CED-C248-B742-F2FC389AF418}"/>
              </a:ext>
            </a:extLst>
          </p:cNvPr>
          <p:cNvSpPr txBox="1"/>
          <p:nvPr/>
        </p:nvSpPr>
        <p:spPr>
          <a:xfrm>
            <a:off x="7219950" y="2369678"/>
            <a:ext cx="208306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多仓管理</a:t>
            </a:r>
          </a:p>
        </p:txBody>
      </p:sp>
      <p:sp>
        <p:nvSpPr>
          <p:cNvPr id="31" name="MH_Other_3">
            <a:extLst>
              <a:ext uri="{FF2B5EF4-FFF2-40B4-BE49-F238E27FC236}">
                <a16:creationId xmlns:a16="http://schemas.microsoft.com/office/drawing/2014/main" id="{4AF0F75A-D55B-B745-A2E7-DB5161A88342}"/>
              </a:ext>
            </a:extLst>
          </p:cNvPr>
          <p:cNvSpPr/>
          <p:nvPr>
            <p:custDataLst>
              <p:tags r:id="rId3"/>
            </p:custDataLst>
          </p:nvPr>
        </p:nvSpPr>
        <p:spPr>
          <a:xfrm>
            <a:off x="6952544" y="3634740"/>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Heiti SC Medium" pitchFamily="2" charset="-128"/>
                <a:ea typeface="Heiti SC Medium" pitchFamily="2" charset="-128"/>
                <a:cs typeface="Arial" panose="020B0604020202020204" pitchFamily="34" charset="0"/>
              </a:rPr>
              <a:t>C</a:t>
            </a:r>
            <a:endParaRPr lang="zh-CN" altLang="en-US" dirty="0">
              <a:solidFill>
                <a:srgbClr val="FFFFFF"/>
              </a:solidFill>
              <a:latin typeface="Heiti SC Medium" pitchFamily="2" charset="-128"/>
              <a:ea typeface="Heiti SC Medium" pitchFamily="2" charset="-128"/>
              <a:cs typeface="Arial" panose="020B0604020202020204" pitchFamily="34" charset="0"/>
            </a:endParaRPr>
          </a:p>
        </p:txBody>
      </p:sp>
      <p:sp>
        <p:nvSpPr>
          <p:cNvPr id="53" name="矩形 52">
            <a:extLst>
              <a:ext uri="{FF2B5EF4-FFF2-40B4-BE49-F238E27FC236}">
                <a16:creationId xmlns:a16="http://schemas.microsoft.com/office/drawing/2014/main" id="{C557D78C-3A20-E64E-BE80-81DB7AF06B02}"/>
              </a:ext>
            </a:extLst>
          </p:cNvPr>
          <p:cNvSpPr/>
          <p:nvPr/>
        </p:nvSpPr>
        <p:spPr>
          <a:xfrm>
            <a:off x="7710956" y="3837419"/>
            <a:ext cx="3780003" cy="620811"/>
          </a:xfrm>
          <a:prstGeom prst="rect">
            <a:avLst/>
          </a:prstGeom>
          <a:noFill/>
          <a:effectLst/>
        </p:spPr>
        <p:txBody>
          <a:bodyPr wrap="square" lIns="68580" tIns="34290" rIns="68580" bIns="34290">
            <a:sp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实时可售库存查询服务，为门店</a:t>
            </a:r>
            <a:r>
              <a:rPr lang="en-US" altLang="zh-CN"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a:t>
            </a: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网店提供精准库存查询，避免超卖风险</a:t>
            </a:r>
          </a:p>
        </p:txBody>
      </p:sp>
      <p:sp>
        <p:nvSpPr>
          <p:cNvPr id="54" name="文本框 53">
            <a:extLst>
              <a:ext uri="{FF2B5EF4-FFF2-40B4-BE49-F238E27FC236}">
                <a16:creationId xmlns:a16="http://schemas.microsoft.com/office/drawing/2014/main" id="{9382D289-3497-2A49-AB55-292164E10A59}"/>
              </a:ext>
            </a:extLst>
          </p:cNvPr>
          <p:cNvSpPr txBox="1"/>
          <p:nvPr/>
        </p:nvSpPr>
        <p:spPr>
          <a:xfrm>
            <a:off x="7710957" y="3512236"/>
            <a:ext cx="208306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可售库存查询</a:t>
            </a:r>
          </a:p>
        </p:txBody>
      </p:sp>
      <p:sp>
        <p:nvSpPr>
          <p:cNvPr id="55" name="MH_Other_6">
            <a:extLst>
              <a:ext uri="{FF2B5EF4-FFF2-40B4-BE49-F238E27FC236}">
                <a16:creationId xmlns:a16="http://schemas.microsoft.com/office/drawing/2014/main" id="{7EC4E698-DD9C-5347-ACE9-4178B0E5699C}"/>
              </a:ext>
            </a:extLst>
          </p:cNvPr>
          <p:cNvSpPr/>
          <p:nvPr>
            <p:custDataLst>
              <p:tags r:id="rId4"/>
            </p:custDataLst>
          </p:nvPr>
        </p:nvSpPr>
        <p:spPr>
          <a:xfrm>
            <a:off x="6880620" y="4713626"/>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3AD8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Heiti SC Medium" pitchFamily="2" charset="-128"/>
                <a:ea typeface="Heiti SC Medium" pitchFamily="2" charset="-128"/>
                <a:cs typeface="Arial" panose="020B0604020202020204" pitchFamily="34" charset="0"/>
              </a:rPr>
              <a:t>D</a:t>
            </a:r>
            <a:endParaRPr lang="zh-CN" altLang="en-US" dirty="0">
              <a:solidFill>
                <a:srgbClr val="FFFFFF"/>
              </a:solidFill>
              <a:latin typeface="Heiti SC Medium" pitchFamily="2" charset="-128"/>
              <a:ea typeface="Heiti SC Medium" pitchFamily="2" charset="-128"/>
              <a:cs typeface="Arial" panose="020B0604020202020204" pitchFamily="34" charset="0"/>
            </a:endParaRPr>
          </a:p>
        </p:txBody>
      </p:sp>
      <p:sp>
        <p:nvSpPr>
          <p:cNvPr id="56" name="矩形 55">
            <a:extLst>
              <a:ext uri="{FF2B5EF4-FFF2-40B4-BE49-F238E27FC236}">
                <a16:creationId xmlns:a16="http://schemas.microsoft.com/office/drawing/2014/main" id="{B1023E04-F14B-5246-BD09-E47E56688DAF}"/>
              </a:ext>
            </a:extLst>
          </p:cNvPr>
          <p:cNvSpPr/>
          <p:nvPr/>
        </p:nvSpPr>
        <p:spPr>
          <a:xfrm>
            <a:off x="7638810" y="4975817"/>
            <a:ext cx="3689590" cy="620811"/>
          </a:xfrm>
          <a:prstGeom prst="rect">
            <a:avLst/>
          </a:prstGeom>
          <a:noFill/>
          <a:effectLst/>
        </p:spPr>
        <p:txBody>
          <a:bodyPr wrap="square" lIns="68580" tIns="34290" rIns="68580" bIns="34290">
            <a:sp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全业务场景的出入库数据记录，所有库存进出可追踪，推进精细化库存管理</a:t>
            </a:r>
          </a:p>
        </p:txBody>
      </p:sp>
      <p:sp>
        <p:nvSpPr>
          <p:cNvPr id="57" name="文本框 56">
            <a:extLst>
              <a:ext uri="{FF2B5EF4-FFF2-40B4-BE49-F238E27FC236}">
                <a16:creationId xmlns:a16="http://schemas.microsoft.com/office/drawing/2014/main" id="{A5134CAF-EA8A-FB43-AD87-7AEECAC73A34}"/>
              </a:ext>
            </a:extLst>
          </p:cNvPr>
          <p:cNvSpPr txBox="1"/>
          <p:nvPr/>
        </p:nvSpPr>
        <p:spPr>
          <a:xfrm>
            <a:off x="7639033" y="4650926"/>
            <a:ext cx="3441424"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线上线下统一库存</a:t>
            </a:r>
          </a:p>
        </p:txBody>
      </p:sp>
      <p:sp>
        <p:nvSpPr>
          <p:cNvPr id="58" name="MH_Other_4">
            <a:extLst>
              <a:ext uri="{FF2B5EF4-FFF2-40B4-BE49-F238E27FC236}">
                <a16:creationId xmlns:a16="http://schemas.microsoft.com/office/drawing/2014/main" id="{73857C5F-0710-DD4B-8BB4-2B6A8459573A}"/>
              </a:ext>
            </a:extLst>
          </p:cNvPr>
          <p:cNvSpPr/>
          <p:nvPr>
            <p:custDataLst>
              <p:tags r:id="rId5"/>
            </p:custDataLst>
          </p:nvPr>
        </p:nvSpPr>
        <p:spPr>
          <a:xfrm>
            <a:off x="6050610" y="5691681"/>
            <a:ext cx="520118" cy="520118"/>
          </a:xfrm>
          <a:custGeom>
            <a:avLst/>
            <a:gdLst>
              <a:gd name="connsiteX0" fmla="*/ 260058 w 520118"/>
              <a:gd name="connsiteY0" fmla="*/ 54528 h 520118"/>
              <a:gd name="connsiteX1" fmla="*/ 465588 w 520118"/>
              <a:gd name="connsiteY1" fmla="*/ 260058 h 520118"/>
              <a:gd name="connsiteX2" fmla="*/ 260058 w 520118"/>
              <a:gd name="connsiteY2" fmla="*/ 465588 h 520118"/>
              <a:gd name="connsiteX3" fmla="*/ 54528 w 520118"/>
              <a:gd name="connsiteY3" fmla="*/ 260058 h 520118"/>
              <a:gd name="connsiteX4" fmla="*/ 260058 w 520118"/>
              <a:gd name="connsiteY4" fmla="*/ 54528 h 520118"/>
              <a:gd name="connsiteX5" fmla="*/ 260058 w 520118"/>
              <a:gd name="connsiteY5" fmla="*/ 16504 h 520118"/>
              <a:gd name="connsiteX6" fmla="*/ 16503 w 520118"/>
              <a:gd name="connsiteY6" fmla="*/ 260059 h 520118"/>
              <a:gd name="connsiteX7" fmla="*/ 260058 w 520118"/>
              <a:gd name="connsiteY7" fmla="*/ 503614 h 520118"/>
              <a:gd name="connsiteX8" fmla="*/ 503613 w 520118"/>
              <a:gd name="connsiteY8" fmla="*/ 260059 h 520118"/>
              <a:gd name="connsiteX9" fmla="*/ 260058 w 520118"/>
              <a:gd name="connsiteY9" fmla="*/ 16504 h 520118"/>
              <a:gd name="connsiteX10" fmla="*/ 260059 w 520118"/>
              <a:gd name="connsiteY10" fmla="*/ 0 h 520118"/>
              <a:gd name="connsiteX11" fmla="*/ 520118 w 520118"/>
              <a:gd name="connsiteY11" fmla="*/ 260059 h 520118"/>
              <a:gd name="connsiteX12" fmla="*/ 260059 w 520118"/>
              <a:gd name="connsiteY12" fmla="*/ 520118 h 520118"/>
              <a:gd name="connsiteX13" fmla="*/ 0 w 520118"/>
              <a:gd name="connsiteY13" fmla="*/ 260059 h 520118"/>
              <a:gd name="connsiteX14" fmla="*/ 260059 w 520118"/>
              <a:gd name="connsiteY14" fmla="*/ 0 h 52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0118" h="520118">
                <a:moveTo>
                  <a:pt x="260058" y="54528"/>
                </a:moveTo>
                <a:cubicBezTo>
                  <a:pt x="373569" y="54528"/>
                  <a:pt x="465588" y="146547"/>
                  <a:pt x="465588" y="260058"/>
                </a:cubicBezTo>
                <a:cubicBezTo>
                  <a:pt x="465588" y="373569"/>
                  <a:pt x="373569" y="465588"/>
                  <a:pt x="260058" y="465588"/>
                </a:cubicBezTo>
                <a:cubicBezTo>
                  <a:pt x="146547" y="465588"/>
                  <a:pt x="54528" y="373569"/>
                  <a:pt x="54528" y="260058"/>
                </a:cubicBezTo>
                <a:cubicBezTo>
                  <a:pt x="54528" y="146547"/>
                  <a:pt x="146547" y="54528"/>
                  <a:pt x="260058" y="54528"/>
                </a:cubicBezTo>
                <a:close/>
                <a:moveTo>
                  <a:pt x="260058" y="16504"/>
                </a:moveTo>
                <a:cubicBezTo>
                  <a:pt x="125546" y="16504"/>
                  <a:pt x="16503" y="125547"/>
                  <a:pt x="16503" y="260059"/>
                </a:cubicBezTo>
                <a:cubicBezTo>
                  <a:pt x="16503" y="394571"/>
                  <a:pt x="125546" y="503614"/>
                  <a:pt x="260058" y="503614"/>
                </a:cubicBezTo>
                <a:cubicBezTo>
                  <a:pt x="394570" y="503614"/>
                  <a:pt x="503613" y="394571"/>
                  <a:pt x="503613" y="260059"/>
                </a:cubicBezTo>
                <a:cubicBezTo>
                  <a:pt x="503613" y="125547"/>
                  <a:pt x="394570" y="16504"/>
                  <a:pt x="260058" y="16504"/>
                </a:cubicBezTo>
                <a:close/>
                <a:moveTo>
                  <a:pt x="260059" y="0"/>
                </a:moveTo>
                <a:cubicBezTo>
                  <a:pt x="403686" y="0"/>
                  <a:pt x="520118" y="116432"/>
                  <a:pt x="520118" y="260059"/>
                </a:cubicBezTo>
                <a:cubicBezTo>
                  <a:pt x="520118" y="403686"/>
                  <a:pt x="403686" y="520118"/>
                  <a:pt x="260059" y="520118"/>
                </a:cubicBezTo>
                <a:cubicBezTo>
                  <a:pt x="116432" y="520118"/>
                  <a:pt x="0" y="403686"/>
                  <a:pt x="0" y="260059"/>
                </a:cubicBezTo>
                <a:cubicBezTo>
                  <a:pt x="0" y="116432"/>
                  <a:pt x="116432" y="0"/>
                  <a:pt x="260059" y="0"/>
                </a:cubicBezTo>
                <a:close/>
              </a:path>
            </a:pathLst>
          </a:custGeom>
          <a:solidFill>
            <a:srgbClr val="1A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rgbClr val="FFFFFF"/>
                </a:solidFill>
                <a:latin typeface="Heiti SC Medium" pitchFamily="2" charset="-128"/>
                <a:ea typeface="Heiti SC Medium" pitchFamily="2" charset="-128"/>
                <a:cs typeface="Arial" panose="020B0604020202020204" pitchFamily="34" charset="0"/>
              </a:rPr>
              <a:t>E</a:t>
            </a:r>
            <a:endParaRPr lang="zh-CN" altLang="en-US" dirty="0">
              <a:solidFill>
                <a:srgbClr val="FFFFFF"/>
              </a:solidFill>
              <a:latin typeface="Heiti SC Medium" pitchFamily="2" charset="-128"/>
              <a:ea typeface="Heiti SC Medium" pitchFamily="2" charset="-128"/>
              <a:cs typeface="Arial" panose="020B0604020202020204" pitchFamily="34" charset="0"/>
            </a:endParaRPr>
          </a:p>
        </p:txBody>
      </p:sp>
      <p:sp>
        <p:nvSpPr>
          <p:cNvPr id="59" name="矩形 58">
            <a:extLst>
              <a:ext uri="{FF2B5EF4-FFF2-40B4-BE49-F238E27FC236}">
                <a16:creationId xmlns:a16="http://schemas.microsoft.com/office/drawing/2014/main" id="{4825C23A-FACF-D745-8853-8D09DC304AF1}"/>
              </a:ext>
            </a:extLst>
          </p:cNvPr>
          <p:cNvSpPr/>
          <p:nvPr/>
        </p:nvSpPr>
        <p:spPr>
          <a:xfrm>
            <a:off x="6880620" y="6108304"/>
            <a:ext cx="4271961" cy="620811"/>
          </a:xfrm>
          <a:prstGeom prst="rect">
            <a:avLst/>
          </a:prstGeom>
          <a:noFill/>
          <a:effectLst/>
        </p:spPr>
        <p:txBody>
          <a:bodyPr wrap="square" lIns="68580" tIns="34290" rIns="68580" bIns="34290">
            <a:spAutoFit/>
          </a:bodyPr>
          <a:lstStyle/>
          <a:p>
            <a:pPr>
              <a:lnSpc>
                <a:spcPct val="120000"/>
              </a:lnSpc>
            </a:pPr>
            <a:r>
              <a:rPr lang="zh-CN" altLang="en-US" sz="1600" dirty="0">
                <a:solidFill>
                  <a:schemeClr val="tx1">
                    <a:lumMod val="65000"/>
                    <a:lumOff val="35000"/>
                  </a:schemeClr>
                </a:solidFill>
                <a:latin typeface="Heiti SC Medium" pitchFamily="2" charset="-128"/>
                <a:ea typeface="Heiti SC Medium" pitchFamily="2" charset="-128"/>
                <a:cs typeface="微软雅黑" panose="020B0503020204020204" pitchFamily="34" charset="-122"/>
                <a:sym typeface="+mn-lt"/>
              </a:rPr>
              <a:t>满足日常盘点和计划盘点多种盘点需求，让盘点工作更高效</a:t>
            </a:r>
          </a:p>
        </p:txBody>
      </p:sp>
      <p:sp>
        <p:nvSpPr>
          <p:cNvPr id="60" name="文本框 59">
            <a:extLst>
              <a:ext uri="{FF2B5EF4-FFF2-40B4-BE49-F238E27FC236}">
                <a16:creationId xmlns:a16="http://schemas.microsoft.com/office/drawing/2014/main" id="{4DF38D62-CB96-5C46-B075-3AE93B4D7399}"/>
              </a:ext>
            </a:extLst>
          </p:cNvPr>
          <p:cNvSpPr txBox="1"/>
          <p:nvPr/>
        </p:nvSpPr>
        <p:spPr>
          <a:xfrm>
            <a:off x="6880620" y="5783121"/>
            <a:ext cx="3794332" cy="369332"/>
          </a:xfrm>
          <a:prstGeom prst="rect">
            <a:avLst/>
          </a:prstGeom>
          <a:noFill/>
        </p:spPr>
        <p:txBody>
          <a:bodyPr wrap="square" rtlCol="0">
            <a:spAutoFit/>
          </a:bodyPr>
          <a:lstStyle/>
          <a:p>
            <a:r>
              <a:rPr lang="zh-CN" altLang="en-US" b="1" dirty="0">
                <a:solidFill>
                  <a:schemeClr val="tx1">
                    <a:lumMod val="85000"/>
                    <a:lumOff val="15000"/>
                  </a:schemeClr>
                </a:solidFill>
                <a:latin typeface="Heiti SC Medium" pitchFamily="2" charset="-128"/>
                <a:ea typeface="Heiti SC Medium" pitchFamily="2" charset="-128"/>
                <a:cs typeface="+mn-ea"/>
                <a:sym typeface="+mn-lt"/>
              </a:rPr>
              <a:t>库存盘点</a:t>
            </a:r>
          </a:p>
        </p:txBody>
      </p:sp>
      <p:pic>
        <p:nvPicPr>
          <p:cNvPr id="61" name="Picture 5" descr="E:\ck1.jpgck1">
            <a:extLst>
              <a:ext uri="{FF2B5EF4-FFF2-40B4-BE49-F238E27FC236}">
                <a16:creationId xmlns:a16="http://schemas.microsoft.com/office/drawing/2014/main" id="{7DFA7145-0D8C-3542-888D-A1732DD7A5F5}"/>
              </a:ext>
            </a:extLst>
          </p:cNvPr>
          <p:cNvPicPr>
            <a:picLocks noChangeAspect="1"/>
          </p:cNvPicPr>
          <p:nvPr/>
        </p:nvPicPr>
        <p:blipFill>
          <a:blip r:embed="rId7"/>
          <a:srcRect/>
          <a:stretch>
            <a:fillRect/>
          </a:stretch>
        </p:blipFill>
        <p:spPr>
          <a:xfrm>
            <a:off x="974856" y="1908810"/>
            <a:ext cx="4072890" cy="4073525"/>
          </a:xfrm>
          <a:prstGeom prst="rect">
            <a:avLst/>
          </a:prstGeom>
          <a:noFill/>
          <a:ln w="9525">
            <a:noFill/>
          </a:ln>
        </p:spPr>
      </p:pic>
    </p:spTree>
    <p:extLst>
      <p:ext uri="{BB962C8B-B14F-4D97-AF65-F5344CB8AC3E}">
        <p14:creationId xmlns:p14="http://schemas.microsoft.com/office/powerpoint/2010/main" val="22785415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6"/>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662.856692913386,&quot;width&quot;:7662.856692913386}"/>
</p:tagLst>
</file>

<file path=ppt/tags/tag16.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752,&quot;width&quot;:11616}"/>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70_6*i*1"/>
  <p:tag name="KSO_WM_TEMPLATE_CATEGORY" val="diagram"/>
  <p:tag name="KSO_WM_TEMPLATE_INDEX" val="160670"/>
  <p:tag name="KSO_WM_UNIT_INDEX" val="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70_6*i*8"/>
  <p:tag name="KSO_WM_TEMPLATE_CATEGORY" val="diagram"/>
  <p:tag name="KSO_WM_TEMPLATE_INDEX" val="160670"/>
  <p:tag name="KSO_WM_UNIT_INDEX" val="8"/>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70_6*i*15"/>
  <p:tag name="KSO_WM_TEMPLATE_CATEGORY" val="diagram"/>
  <p:tag name="KSO_WM_TEMPLATE_INDEX" val="160670"/>
  <p:tag name="KSO_WM_UNIT_INDEX" val="15"/>
</p:tagLst>
</file>

<file path=ppt/tags/tag2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70_6*i*22"/>
  <p:tag name="KSO_WM_TEMPLATE_CATEGORY" val="diagram"/>
  <p:tag name="KSO_WM_TEMPLATE_INDEX" val="160670"/>
  <p:tag name="KSO_WM_UNIT_INDEX" val="22"/>
</p:tagLst>
</file>

<file path=ppt/tags/tag2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70_6*i*29"/>
  <p:tag name="KSO_WM_TEMPLATE_CATEGORY" val="diagram"/>
  <p:tag name="KSO_WM_TEMPLATE_INDEX" val="160670"/>
  <p:tag name="KSO_WM_UNIT_INDEX" val="29"/>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diagram160670_6*i*36"/>
  <p:tag name="KSO_WM_TEMPLATE_CATEGORY" val="diagram"/>
  <p:tag name="KSO_WM_TEMPLATE_INDEX" val="160670"/>
  <p:tag name="KSO_WM_UNIT_INDEX" val="36"/>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1"/>
  <p:tag name="KSO_WM_UNIT_ID" val="diagram160670_6*l_i*1_1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6_1"/>
  <p:tag name="KSO_WM_UNIT_ID" val="diagram160670_6*l_h_f*1_6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2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2"/>
  <p:tag name="KSO_WM_UNIT_ID" val="diagram160670_6*l_i*1_1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9"/>
  <p:tag name="KSO_WM_UNIT_ID" val="diagram160670_6*l_i*1_9"/>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3_1"/>
  <p:tag name="KSO_WM_UNIT_ID" val="diagram160670_6*l_h_f*1_3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2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0"/>
  <p:tag name="KSO_WM_UNIT_ID" val="diagram160670_6*l_i*1_10"/>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7"/>
  <p:tag name="KSO_WM_UNIT_ID" val="diagram160670_6*l_i*1_7"/>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5_1"/>
  <p:tag name="KSO_WM_UNIT_ID" val="diagram160670_6*l_h_f*1_5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3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8"/>
  <p:tag name="KSO_WM_UNIT_ID" val="diagram160670_6*l_i*1_8"/>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5"/>
  <p:tag name="KSO_WM_UNIT_ID" val="diagram160670_6*l_i*1_5"/>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2_1"/>
  <p:tag name="KSO_WM_UNIT_ID" val="diagram160670_6*l_h_f*1_2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6"/>
  <p:tag name="KSO_WM_UNIT_ID" val="diagram160670_6*l_i*1_6"/>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3"/>
  <p:tag name="KSO_WM_UNIT_ID" val="diagram160670_6*l_i*1_3"/>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4_1"/>
  <p:tag name="KSO_WM_UNIT_ID" val="diagram160670_6*l_h_f*1_4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4"/>
  <p:tag name="KSO_WM_UNIT_ID" val="diagram160670_6*l_i*1_4"/>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1"/>
  <p:tag name="KSO_WM_UNIT_ID" val="diagram160670_6*l_i*1_1"/>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h_f"/>
  <p:tag name="KSO_WM_UNIT_INDEX" val="1_1_1"/>
  <p:tag name="KSO_WM_UNIT_ID" val="diagram160670_6*l_h_f*1_1_1"/>
  <p:tag name="KSO_WM_UNIT_CLEAR" val="1"/>
  <p:tag name="KSO_WM_UNIT_LAYERLEVEL" val="1_1_1"/>
  <p:tag name="KSO_WM_UNIT_VALUE" val="32"/>
  <p:tag name="KSO_WM_UNIT_HIGHLIGHT" val="0"/>
  <p:tag name="KSO_WM_UNIT_COMPATIBLE" val="0"/>
  <p:tag name="KSO_WM_DIAGRAM_GROUP_CODE" val="l1-1"/>
  <p:tag name="KSO_WM_UNIT_PRESET_TEXT" val="LOREM"/>
  <p:tag name="KSO_WM_UNIT_FILL_FORE_SCHEMECOLOR_INDEX" val="5"/>
  <p:tag name="KSO_WM_UNIT_FILL_TYPE" val="1"/>
  <p:tag name="KSO_WM_UNIT_TEXT_FILL_FORE_SCHEMECOLOR_INDEX" val="14"/>
  <p:tag name="KSO_WM_UNIT_TEXT_FILL_TYPE" val="1"/>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160670"/>
  <p:tag name="KSO_WM_UNIT_TYPE" val="l_i"/>
  <p:tag name="KSO_WM_UNIT_INDEX" val="1_2"/>
  <p:tag name="KSO_WM_UNIT_ID" val="diagram160670_6*l_i*1_2"/>
  <p:tag name="KSO_WM_UNIT_CLEAR" val="1"/>
  <p:tag name="KSO_WM_UNIT_LAYERLEVEL" val="1_1"/>
  <p:tag name="KSO_WM_DIAGRAM_GROUP_CODE" val="l1-1"/>
  <p:tag name="KSO_WM_UNIT_FILL_FORE_SCHEMECOLOR_INDEX" val="6"/>
  <p:tag name="KSO_WM_UNIT_FILL_TYPE" val="1"/>
  <p:tag name="KSO_WM_UNIT_TEXT_FILL_FORE_SCHEMECOLOR_INDEX" val="14"/>
  <p:tag name="KSO_WM_UNIT_TEXT_FILL_TYPE" val="1"/>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627_4*l_h_i*1_2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627_4*l_h_i*1_2_1"/>
  <p:tag name="KSO_WM_TEMPLATE_CATEGORY" val="diagram"/>
  <p:tag name="KSO_WM_TEMPLATE_INDEX" val="627"/>
  <p:tag name="KSO_WM_UNIT_LAYERLEVEL" val="1_1_1"/>
  <p:tag name="KSO_WM_TAG_VERSION" val="1.0"/>
  <p:tag name="KSO_WM_BEAUTIFY_FLAG" val="#wm#"/>
  <p:tag name="KSO_WM_UNIT_FILL_FORE_SCHEMECOLOR_INDEX" val="6"/>
  <p:tag name="KSO_WM_UNIT_FILL_TYPE" val="1"/>
  <p:tag name="KSO_WM_UNIT_TEXT_FILL_FORE_SCHEMECOLOR_INDEX" val="14"/>
  <p:tag name="KSO_WM_UNIT_TEXT_FILL_TYPE" val="1"/>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627_4*l_h_i*1_2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627_4*l_h_f*1_2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3"/>
  <p:tag name="KSO_WM_UNIT_ID" val="diagram627_4*l_h_i*1_5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5_1"/>
  <p:tag name="KSO_WM_UNIT_ID" val="diagram627_4*l_h_i*1_5_1"/>
  <p:tag name="KSO_WM_TEMPLATE_CATEGORY" val="diagram"/>
  <p:tag name="KSO_WM_TEMPLATE_INDEX" val="627"/>
  <p:tag name="KSO_WM_UNIT_LAYERLEVEL" val="1_1_1"/>
  <p:tag name="KSO_WM_TAG_VERSION" val="1.0"/>
  <p:tag name="KSO_WM_BEAUTIFY_FLAG" val="#wm#"/>
  <p:tag name="KSO_WM_UNIT_FILL_FORE_SCHEMECOLOR_INDEX" val="9"/>
  <p:tag name="KSO_WM_UNIT_FILL_TYPE" val="1"/>
  <p:tag name="KSO_WM_UNIT_TEXT_FILL_FORE_SCHEMECOLOR_INDEX" val="14"/>
  <p:tag name="KSO_WM_UNIT_TEXT_FILL_TYPE" val="1"/>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5_2"/>
  <p:tag name="KSO_WM_UNIT_ID" val="diagram627_4*l_h_i*1_5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49.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5_1"/>
  <p:tag name="KSO_WM_UNIT_ID" val="diagram627_4*l_h_f*1_5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627_4*l_h_i*1_4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627_4*l_h_i*1_4_1"/>
  <p:tag name="KSO_WM_TEMPLATE_CATEGORY" val="diagram"/>
  <p:tag name="KSO_WM_TEMPLATE_INDEX" val="627"/>
  <p:tag name="KSO_WM_UNIT_LAYERLEVEL" val="1_1_1"/>
  <p:tag name="KSO_WM_TAG_VERSION" val="1.0"/>
  <p:tag name="KSO_WM_BEAUTIFY_FLAG" val="#wm#"/>
  <p:tag name="KSO_WM_UNIT_FILL_FORE_SCHEMECOLOR_INDEX" val="8"/>
  <p:tag name="KSO_WM_UNIT_FILL_TYPE" val="1"/>
  <p:tag name="KSO_WM_UNIT_TEXT_FILL_FORE_SCHEMECOLOR_INDEX" val="14"/>
  <p:tag name="KSO_WM_UNIT_TEXT_FILL_TYPE" val="1"/>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4_2"/>
  <p:tag name="KSO_WM_UNIT_ID" val="diagram627_4*l_h_i*1_4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53.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627_4*l_h_f*1_4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627_4*l_h_i*1_3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627_4*l_h_i*1_3_1"/>
  <p:tag name="KSO_WM_TEMPLATE_CATEGORY" val="diagram"/>
  <p:tag name="KSO_WM_TEMPLATE_INDEX" val="627"/>
  <p:tag name="KSO_WM_UNIT_LAYERLEVEL" val="1_1_1"/>
  <p:tag name="KSO_WM_TAG_VERSION" val="1.0"/>
  <p:tag name="KSO_WM_BEAUTIFY_FLAG" val="#wm#"/>
  <p:tag name="KSO_WM_UNIT_FILL_FORE_SCHEMECOLOR_INDEX" val="7"/>
  <p:tag name="KSO_WM_UNIT_FILL_TYPE" val="1"/>
  <p:tag name="KSO_WM_UNIT_TEXT_FILL_FORE_SCHEMECOLOR_INDEX" val="14"/>
  <p:tag name="KSO_WM_UNIT_TEXT_FILL_TYPE" val="1"/>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627_4*l_h_i*1_3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57.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627_4*l_h_f*1_3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627_4*l_h_i*1_1_3"/>
  <p:tag name="KSO_WM_TEMPLATE_CATEGORY" val="diagram"/>
  <p:tag name="KSO_WM_TEMPLATE_INDEX" val="627"/>
  <p:tag name="KSO_WM_UNIT_LAYERLEVEL" val="1_1_1"/>
  <p:tag name="KSO_WM_TAG_VERSION" val="1.0"/>
  <p:tag name="KSO_WM_BEAUTIFY_FLAG" val="#wm#"/>
  <p:tag name="KSO_WM_UNIT_LINE_FORE_SCHEMECOLOR_INDEX" val="5"/>
  <p:tag name="KSO_WM_UNIT_LINE_FILL_TYPE" val="2"/>
  <p:tag name="KSO_WM_UNIT_TEXT_FILL_FORE_SCHEMECOLOR_INDEX" val="14"/>
  <p:tag name="KSO_WM_UNIT_TEXT_FILL_TYPE" val="1"/>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627_4*l_h_i*1_1_1"/>
  <p:tag name="KSO_WM_TEMPLATE_CATEGORY" val="diagram"/>
  <p:tag name="KSO_WM_TEMPLATE_INDEX" val="627"/>
  <p:tag name="KSO_WM_UNIT_LAYERLEVEL" val="1_1_1"/>
  <p:tag name="KSO_WM_TAG_VERSION" val="1.0"/>
  <p:tag name="KSO_WM_BEAUTIFY_FLAG" val="#wm#"/>
  <p:tag name="KSO_WM_UNIT_FILL_FORE_SCHEMECOLOR_INDEX" val="5"/>
  <p:tag name="KSO_WM_UNIT_FILL_TYPE" val="1"/>
  <p:tag name="KSO_WM_UNIT_TEXT_FILL_FORE_SCHEMECOLOR_INDEX" val="14"/>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1"/>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627_4*l_h_i*1_1_2"/>
  <p:tag name="KSO_WM_TEMPLATE_CATEGORY" val="diagram"/>
  <p:tag name="KSO_WM_TEMPLATE_INDEX" val="627"/>
  <p:tag name="KSO_WM_UNIT_LAYERLEVEL" val="1_1_1"/>
  <p:tag name="KSO_WM_TAG_VERSION" val="1.0"/>
  <p:tag name="KSO_WM_BEAUTIFY_FLAG" val="#wm#"/>
  <p:tag name="KSO_WM_UNIT_TEXT_FILL_FORE_SCHEMECOLOR_INDEX" val="14"/>
  <p:tag name="KSO_WM_UNIT_TEXT_FILL_TYPE" val="1"/>
</p:tagLst>
</file>

<file path=ppt/tags/tag61.xml><?xml version="1.0" encoding="utf-8"?>
<p:tagLst xmlns:a="http://schemas.openxmlformats.org/drawingml/2006/main" xmlns:r="http://schemas.openxmlformats.org/officeDocument/2006/relationships" xmlns:p="http://schemas.openxmlformats.org/presentationml/2006/main">
  <p:tag name="KSO_WM_UNIT_SUBTYPE" val="a"/>
  <p:tag name="KSO_WM_UNIT_PRESET_TEXT" val="单击此处添加文本具体内容"/>
  <p:tag name="KSO_WM_UNIT_NOCLEAR" val="0"/>
  <p:tag name="KSO_WM_UNIT_VALUE" val="24"/>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627_4*l_h_f*1_1_1"/>
  <p:tag name="KSO_WM_TEMPLATE_CATEGORY" val="diagram"/>
  <p:tag name="KSO_WM_TEMPLATE_INDEX" val="627"/>
  <p:tag name="KSO_WM_UNIT_LAYERLEVEL" val="1_1_1"/>
  <p:tag name="KSO_WM_TAG_VERSION" val="1.0"/>
  <p:tag name="KSO_WM_BEAUTIFY_FLAG" val="#wm#"/>
  <p:tag name="KSO_WM_UNIT_TEXT_FILL_FORE_SCHEMECOLOR_INDEX" val="13"/>
  <p:tag name="KSO_WM_UNIT_TEXT_FILL_TYPE" val="1"/>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2"/>
  <p:tag name="KSO_WM_UNIT_ID" val="diagram20168787_4*l_i*1_2"/>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168787_4*l_i*1_1"/>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168787_4*l_h_i*1_3_1"/>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13"/>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168787_4*l_h_i*1_2_1"/>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13"/>
  <p:tag name="KSO_WM_UNIT_TEXT_FILL_TYPE" val="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168787_4*l_h_i*1_1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168787_4*l_h_i*1_1_2"/>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2"/>
  <p:tag name="KSO_WM_UNIT_TEXT_FILL_TYPE" val="1"/>
</p:tagLst>
</file>

<file path=ppt/tags/tag68.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168787_4*l_h_a*1_1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69.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168787_4*l_h_f*1_1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7.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2"/>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168787_4*l_h_i*1_2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168787_4*l_h_i*1_2_2"/>
  <p:tag name="KSO_WM_TEMPLATE_CATEGORY" val="diagram"/>
  <p:tag name="KSO_WM_TEMPLATE_INDEX" val="20168787"/>
  <p:tag name="KSO_WM_UNIT_LAYERLEVEL" val="1_1_1"/>
  <p:tag name="KSO_WM_TAG_VERSION" val="1.0"/>
  <p:tag name="KSO_WM_BEAUTIFY_FLAG" val="#wm#"/>
  <p:tag name="KSO_WM_UNIT_FILL_FORE_SCHEMECOLOR_INDEX" val="6"/>
  <p:tag name="KSO_WM_UNIT_FILL_TYPE" val="1"/>
  <p:tag name="KSO_WM_UNIT_TEXT_FILL_FORE_SCHEMECOLOR_INDEX" val="2"/>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168787_4*l_h_a*1_2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73.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168787_4*l_h_f*1_2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168787_4*l_h_i*1_3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168787_4*l_h_i*1_3_2"/>
  <p:tag name="KSO_WM_TEMPLATE_CATEGORY" val="diagram"/>
  <p:tag name="KSO_WM_TEMPLATE_INDEX" val="20168787"/>
  <p:tag name="KSO_WM_UNIT_LAYERLEVEL" val="1_1_1"/>
  <p:tag name="KSO_WM_TAG_VERSION" val="1.0"/>
  <p:tag name="KSO_WM_BEAUTIFY_FLAG" val="#wm#"/>
  <p:tag name="KSO_WM_UNIT_FILL_FORE_SCHEMECOLOR_INDEX" val="7"/>
  <p:tag name="KSO_WM_UNIT_FILL_TYPE" val="1"/>
  <p:tag name="KSO_WM_UNIT_TEXT_FILL_FORE_SCHEMECOLOR_INDEX" val="2"/>
  <p:tag name="KSO_WM_UNIT_TEXT_FILL_TYPE" val="1"/>
</p:tagLst>
</file>

<file path=ppt/tags/tag7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3_1"/>
  <p:tag name="KSO_WM_UNIT_ID" val="diagram20168787_4*l_h_a*1_3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77.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168787_4*l_h_f*1_3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3"/>
  <p:tag name="KSO_WM_UNIT_ID" val="diagram20168787_4*l_h_i*1_4_3"/>
  <p:tag name="KSO_WM_TEMPLATE_CATEGORY" val="diagram"/>
  <p:tag name="KSO_WM_TEMPLATE_INDEX" val="20168787"/>
  <p:tag name="KSO_WM_UNIT_LAYERLEVEL" val="1_1_1"/>
  <p:tag name="KSO_WM_TAG_VERSION" val="1.0"/>
  <p:tag name="KSO_WM_BEAUTIFY_FLAG" val="#wm#"/>
  <p:tag name="KSO_WM_UNIT_LINE_FORE_SCHEMECOLOR_INDEX" val="5"/>
  <p:tag name="KSO_WM_UNIT_LINE_FILL_TYPE" val="2"/>
  <p:tag name="KSO_WM_UNIT_TEXT_FILL_FORE_SCHEMECOLOR_INDEX" val="2"/>
  <p:tag name="KSO_WM_UNIT_TEXT_FILL_TYPE" val="1"/>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2"/>
  <p:tag name="KSO_WM_UNIT_ID" val="diagram20168787_4*l_h_i*1_4_2"/>
  <p:tag name="KSO_WM_TEMPLATE_CATEGORY" val="diagram"/>
  <p:tag name="KSO_WM_TEMPLATE_INDEX" val="20168787"/>
  <p:tag name="KSO_WM_UNIT_LAYERLEVEL" val="1_1_1"/>
  <p:tag name="KSO_WM_TAG_VERSION" val="1.0"/>
  <p:tag name="KSO_WM_BEAUTIFY_FLAG" val="#wm#"/>
  <p:tag name="KSO_WM_UNIT_FILL_FORE_SCHEMECOLOR_INDEX" val="8"/>
  <p:tag name="KSO_WM_UNIT_FILL_TYPE" val="1"/>
  <p:tag name="KSO_WM_UNIT_TEXT_FILL_FORE_SCHEMECOLOR_INDEX" val="2"/>
  <p:tag name="KSO_WM_UNIT_TEXT_FILL_TYPE" val="1"/>
</p:tagLst>
</file>

<file path=ppt/tags/tag8.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3"/>
</p:tagLst>
</file>

<file path=ppt/tags/tag80.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VALUE" val="7"/>
  <p:tag name="KSO_WM_UNIT_HIGHLIGHT" val="0"/>
  <p:tag name="KSO_WM_UNIT_COMPATIBLE" val="0"/>
  <p:tag name="KSO_WM_UNIT_DIAGRAM_ISNUMVISUAL" val="0"/>
  <p:tag name="KSO_WM_UNIT_DIAGRAM_ISREFERUNIT" val="0"/>
  <p:tag name="KSO_WM_DIAGRAM_GROUP_CODE" val="l1-1"/>
  <p:tag name="KSO_WM_UNIT_TYPE" val="l_h_a"/>
  <p:tag name="KSO_WM_UNIT_INDEX" val="1_4_1"/>
  <p:tag name="KSO_WM_UNIT_ID" val="diagram20168787_4*l_h_a*1_4_1"/>
  <p:tag name="KSO_WM_TEMPLATE_CATEGORY" val="diagram"/>
  <p:tag name="KSO_WM_TEMPLATE_INDEX" val="20168787"/>
  <p:tag name="KSO_WM_UNIT_LAYERLEVEL" val="1_1_1"/>
  <p:tag name="KSO_WM_TAG_VERSION" val="1.0"/>
  <p:tag name="KSO_WM_BEAUTIFY_FLAG" val="#wm#"/>
  <p:tag name="KSO_WM_UNIT_PRESET_TEXT" val="添加标题"/>
  <p:tag name="KSO_WM_UNIT_TEXT_FILL_FORE_SCHEMECOLOR_INDEX" val="14"/>
  <p:tag name="KSO_WM_UNIT_TEXT_FILL_TYPE" val="1"/>
</p:tagLst>
</file>

<file path=ppt/tags/tag81.xml><?xml version="1.0" encoding="utf-8"?>
<p:tagLst xmlns:a="http://schemas.openxmlformats.org/drawingml/2006/main" xmlns:r="http://schemas.openxmlformats.org/officeDocument/2006/relationships"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4_1"/>
  <p:tag name="KSO_WM_UNIT_ID" val="diagram20168787_4*l_h_f*1_4_1"/>
  <p:tag name="KSO_WM_TEMPLATE_CATEGORY" val="diagram"/>
  <p:tag name="KSO_WM_TEMPLATE_INDEX" val="20168787"/>
  <p:tag name="KSO_WM_UNIT_LAYERLEVEL" val="1_1_1"/>
  <p:tag name="KSO_WM_TAG_VERSION" val="1.0"/>
  <p:tag name="KSO_WM_BEAUTIFY_FLAG" val="#wm#"/>
  <p:tag name="KSO_WM_UNIT_PRESET_TEXT" val="单击此处添加文本具体内容，简明扼要的阐述您的观点。"/>
  <p:tag name="KSO_WM_UNIT_TEXT_FILL_FORE_SCHEMECOLOR_INDEX" val="13"/>
  <p:tag name="KSO_WM_UNIT_TEXT_FILL_TYPE" val="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168787_4*l_h_i*1_4_1"/>
  <p:tag name="KSO_WM_TEMPLATE_CATEGORY" val="diagram"/>
  <p:tag name="KSO_WM_TEMPLATE_INDEX" val="20168787"/>
  <p:tag name="KSO_WM_UNIT_LAYERLEVEL" val="1_1_1"/>
  <p:tag name="KSO_WM_TAG_VERSION" val="1.0"/>
  <p:tag name="KSO_WM_BEAUTIFY_FLAG" val="#wm#"/>
  <p:tag name="KSO_WM_UNIT_FILL_FORE_SCHEMECOLOR_INDEX" val="8"/>
  <p:tag name="KSO_WM_UNIT_FILL_TYPE" val="1"/>
  <p:tag name="KSO_WM_UNIT_TEXT_FILL_FORE_SCHEMECOLOR_INDEX" val="13"/>
  <p:tag name="KSO_WM_UNIT_TEXT_FILL_TYPE" val="1"/>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168787_4*l_h_i*1_1_1"/>
  <p:tag name="KSO_WM_TEMPLATE_CATEGORY" val="diagram"/>
  <p:tag name="KSO_WM_TEMPLATE_INDEX" val="20168787"/>
  <p:tag name="KSO_WM_UNIT_LAYERLEVEL" val="1_1_1"/>
  <p:tag name="KSO_WM_TAG_VERSION" val="1.0"/>
  <p:tag name="KSO_WM_BEAUTIFY_FLAG" val="#wm#"/>
  <p:tag name="KSO_WM_UNIT_FILL_FORE_SCHEMECOLOR_INDEX" val="5"/>
  <p:tag name="KSO_WM_UNIT_FILL_TYPE" val="1"/>
  <p:tag name="KSO_WM_UNIT_TEXT_FILL_FORE_SCHEMECOLOR_INDEX" val="13"/>
  <p:tag name="KSO_WM_UNIT_TEXT_FILL_TYPE" val="1"/>
</p:tagLst>
</file>

<file path=ppt/tags/tag84.xml><?xml version="1.0" encoding="utf-8"?>
<p:tagLst xmlns:a="http://schemas.openxmlformats.org/drawingml/2006/main" xmlns:r="http://schemas.openxmlformats.org/officeDocument/2006/relationships" xmlns:p="http://schemas.openxmlformats.org/presentationml/2006/main">
  <p:tag name="KSO_WM_UNIT_VALUE" val="107*84"/>
  <p:tag name="KSO_WM_UNIT_HIGHLIGHT" val="0"/>
  <p:tag name="KSO_WM_UNIT_COMPATIBLE" val="0"/>
  <p:tag name="KSO_WM_UNIT_DIAGRAM_ISNUMVISUAL" val="0"/>
  <p:tag name="KSO_WM_UNIT_DIAGRAM_ISREFERUNIT" val="0"/>
  <p:tag name="KSO_WM_DIAGRAM_GROUP_CODE" val="l1-1"/>
  <p:tag name="KSO_WM_UNIT_TYPE" val="l_h_x"/>
  <p:tag name="KSO_WM_UNIT_INDEX" val="1_4_1"/>
  <p:tag name="KSO_WM_UNIT_ID" val="diagram20168787_4*l_h_x*1_4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4"/>
  <p:tag name="KSO_WM_UNIT_TEXT_FILL_TYPE" val="1"/>
</p:tagLst>
</file>

<file path=ppt/tags/tag85.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168787_4*l_h_x*1_2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86.xml><?xml version="1.0" encoding="utf-8"?>
<p:tagLst xmlns:a="http://schemas.openxmlformats.org/drawingml/2006/main" xmlns:r="http://schemas.openxmlformats.org/officeDocument/2006/relationships" xmlns:p="http://schemas.openxmlformats.org/presentationml/2006/main">
  <p:tag name="KSO_WM_UNIT_VALUE" val="107*91"/>
  <p:tag name="KSO_WM_UNIT_HIGHLIGHT" val="0"/>
  <p:tag name="KSO_WM_UNIT_COMPATIBLE" val="0"/>
  <p:tag name="KSO_WM_UNIT_DIAGRAM_ISNUMVISUAL" val="0"/>
  <p:tag name="KSO_WM_UNIT_DIAGRAM_ISREFERUNIT" val="0"/>
  <p:tag name="KSO_WM_DIAGRAM_GROUP_CODE" val="l1-1"/>
  <p:tag name="KSO_WM_UNIT_TYPE" val="l_h_x"/>
  <p:tag name="KSO_WM_UNIT_INDEX" val="1_3_1"/>
  <p:tag name="KSO_WM_UNIT_ID" val="diagram20168787_4*l_h_x*1_3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87.xml><?xml version="1.0" encoding="utf-8"?>
<p:tagLst xmlns:a="http://schemas.openxmlformats.org/drawingml/2006/main" xmlns:r="http://schemas.openxmlformats.org/officeDocument/2006/relationships" xmlns:p="http://schemas.openxmlformats.org/presentationml/2006/main">
  <p:tag name="KSO_WM_UNIT_VALUE" val="107*95"/>
  <p:tag name="KSO_WM_UNIT_HIGHLIGHT" val="0"/>
  <p:tag name="KSO_WM_UNIT_COMPATIBLE" val="0"/>
  <p:tag name="KSO_WM_UNIT_DIAGRAM_ISNUMVISUAL" val="0"/>
  <p:tag name="KSO_WM_UNIT_DIAGRAM_ISREFERUNIT" val="0"/>
  <p:tag name="KSO_WM_DIAGRAM_GROUP_CODE" val="l1-1"/>
  <p:tag name="KSO_WM_UNIT_TYPE" val="l_x"/>
  <p:tag name="KSO_WM_UNIT_INDEX" val="1_3"/>
  <p:tag name="KSO_WM_UNIT_ID" val="diagram20168787_4*l_x*1_3"/>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88.xml><?xml version="1.0" encoding="utf-8"?>
<p:tagLst xmlns:a="http://schemas.openxmlformats.org/drawingml/2006/main" xmlns:r="http://schemas.openxmlformats.org/officeDocument/2006/relationships" xmlns:p="http://schemas.openxmlformats.org/presentationml/2006/main">
  <p:tag name="KSO_WM_UNIT_VALUE" val="107*107"/>
  <p:tag name="KSO_WM_UNIT_HIGHLIGHT" val="0"/>
  <p:tag name="KSO_WM_UNIT_COMPATIBLE" val="0"/>
  <p:tag name="KSO_WM_UNIT_DIAGRAM_ISNUMVISUAL" val="0"/>
  <p:tag name="KSO_WM_UNIT_DIAGRAM_ISREFERUNIT" val="0"/>
  <p:tag name="KSO_WM_DIAGRAM_GROUP_CODE" val="l1-1"/>
  <p:tag name="KSO_WM_UNIT_TYPE" val="l_x"/>
  <p:tag name="KSO_WM_UNIT_INDEX" val="1_2"/>
  <p:tag name="KSO_WM_UNIT_ID" val="diagram20168787_4*l_x*1_2"/>
  <p:tag name="KSO_WM_TEMPLATE_CATEGORY" val="diagram"/>
  <p:tag name="KSO_WM_TEMPLATE_INDEX" val="20168787"/>
  <p:tag name="KSO_WM_UNIT_LAYERLEVEL" val="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89.xml><?xml version="1.0" encoding="utf-8"?>
<p:tagLst xmlns:a="http://schemas.openxmlformats.org/drawingml/2006/main" xmlns:r="http://schemas.openxmlformats.org/officeDocument/2006/relationships" xmlns:p="http://schemas.openxmlformats.org/presentationml/2006/main">
  <p:tag name="KSO_WM_UNIT_VALUE" val="107*109"/>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168787_4*l_h_x*1_1_1"/>
  <p:tag name="KSO_WM_TEMPLATE_CATEGORY" val="diagram"/>
  <p:tag name="KSO_WM_TEMPLATE_INDEX" val="20168787"/>
  <p:tag name="KSO_WM_UNIT_LAYERLEVEL" val="1_1_1"/>
  <p:tag name="KSO_WM_TAG_VERSION" val="1.0"/>
  <p:tag name="KSO_WM_BEAUTIFY_FLAG" val="#wm#"/>
  <p:tag name="KSO_WM_UNIT_FILL_FORE_SCHEMECOLOR_INDEX" val="14"/>
  <p:tag name="KSO_WM_UNIT_FILL_TYPE" val="1"/>
  <p:tag name="KSO_WM_UNIT_TEXT_FILL_FORE_SCHEMECOLOR_INDEX" val="13"/>
  <p:tag name="KSO_WM_UNIT_TEXT_FILL_TYPE" val="1"/>
</p:tagLst>
</file>

<file path=ppt/tags/tag9.xml><?xml version="1.0" encoding="utf-8"?>
<p:tagLst xmlns:a="http://schemas.openxmlformats.org/drawingml/2006/main" xmlns:r="http://schemas.openxmlformats.org/officeDocument/2006/relationships" xmlns:p="http://schemas.openxmlformats.org/presentationml/2006/main">
  <p:tag name="MH" val="20200507123650"/>
  <p:tag name="MH_LIBRARY" val="GRAPHIC"/>
  <p:tag name="MH_TYPE" val="Other"/>
  <p:tag name="MH_ORDER" val="6"/>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3"/>
  <p:tag name="KSO_WM_UNIT_ID" val="diagram20168787_4*l_i*1_3"/>
  <p:tag name="KSO_WM_TEMPLATE_CATEGORY" val="diagram"/>
  <p:tag name="KSO_WM_TEMPLATE_INDEX" val="20168787"/>
  <p:tag name="KSO_WM_UNIT_LAYERLEVEL" val="1_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TOP" val="205.7761"/>
  <p:tag name="LEFT" val="173.0257"/>
  <p:tag name="WIDTH" val="632.3657"/>
  <p:tag name="HEIGHT" val="116.325"/>
  <p:tag name="FONTSIZE" val="96"/>
  <p:tag name="MARGINBOTTOM" val="0"/>
  <p:tag name="MARGINLEFT" val="0"/>
  <p:tag name="MARGINRIGHT" val="0"/>
  <p:tag name="MARGINTOP" val="0"/>
  <p:tag name="LINERULEAFTER" val="0"/>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16">
      <a:dk1>
        <a:sysClr val="windowText" lastClr="000000"/>
      </a:dk1>
      <a:lt1>
        <a:sysClr val="window" lastClr="FFFFFF"/>
      </a:lt1>
      <a:dk2>
        <a:srgbClr val="335B74"/>
      </a:dk2>
      <a:lt2>
        <a:srgbClr val="DFE3E5"/>
      </a:lt2>
      <a:accent1>
        <a:srgbClr val="1CADE4"/>
      </a:accent1>
      <a:accent2>
        <a:srgbClr val="2683C6"/>
      </a:accent2>
      <a:accent3>
        <a:srgbClr val="27CED7"/>
      </a:accent3>
      <a:accent4>
        <a:srgbClr val="027584"/>
      </a:accent4>
      <a:accent5>
        <a:srgbClr val="FFC000"/>
      </a:accent5>
      <a:accent6>
        <a:srgbClr val="62A39F"/>
      </a:accent6>
      <a:hlink>
        <a:srgbClr val="6EAC1C"/>
      </a:hlink>
      <a:folHlink>
        <a:srgbClr val="B26B0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2881</TotalTime>
  <Words>2796</Words>
  <Application>Microsoft Macintosh PowerPoint</Application>
  <PresentationFormat>宽屏</PresentationFormat>
  <Paragraphs>441</Paragraphs>
  <Slides>37</Slides>
  <Notes>12</Notes>
  <HiddenSlides>0</HiddenSlides>
  <MMClips>0</MMClips>
  <ScaleCrop>false</ScaleCrop>
  <HeadingPairs>
    <vt:vector size="6" baseType="variant">
      <vt:variant>
        <vt:lpstr>已用的字体</vt:lpstr>
      </vt:variant>
      <vt:variant>
        <vt:i4>26</vt:i4>
      </vt:variant>
      <vt:variant>
        <vt:lpstr>主题</vt:lpstr>
      </vt:variant>
      <vt:variant>
        <vt:i4>3</vt:i4>
      </vt:variant>
      <vt:variant>
        <vt:lpstr>幻灯片标题</vt:lpstr>
      </vt:variant>
      <vt:variant>
        <vt:i4>37</vt:i4>
      </vt:variant>
    </vt:vector>
  </HeadingPairs>
  <TitlesOfParts>
    <vt:vector size="66" baseType="lpstr">
      <vt:lpstr>等线</vt:lpstr>
      <vt:lpstr>等线 Light</vt:lpstr>
      <vt:lpstr>方正兰亭粗黑简体</vt:lpstr>
      <vt:lpstr>黑体</vt:lpstr>
      <vt:lpstr>思源黑体</vt:lpstr>
      <vt:lpstr>思源黑体 CN Bold</vt:lpstr>
      <vt:lpstr>思源宋体 CN</vt:lpstr>
      <vt:lpstr>思源宋体 CN Heavy</vt:lpstr>
      <vt:lpstr>宋体</vt:lpstr>
      <vt:lpstr>微软雅黑</vt:lpstr>
      <vt:lpstr>字魂59号-创粗黑</vt:lpstr>
      <vt:lpstr>Heiti SC Light</vt:lpstr>
      <vt:lpstr>Heiti SC Medium</vt:lpstr>
      <vt:lpstr>Lato Light</vt:lpstr>
      <vt:lpstr>Lato Regular</vt:lpstr>
      <vt:lpstr>Open Sans</vt:lpstr>
      <vt:lpstr>Open Sans Condensed Light</vt:lpstr>
      <vt:lpstr>Open Sans Light</vt:lpstr>
      <vt:lpstr>Agency FB</vt:lpstr>
      <vt:lpstr>Arial</vt:lpstr>
      <vt:lpstr>Arial Black</vt:lpstr>
      <vt:lpstr>Calibri</vt:lpstr>
      <vt:lpstr>Calibri Light</vt:lpstr>
      <vt:lpstr>Copperplate Gothic Bold</vt:lpstr>
      <vt:lpstr>Levenim MT</vt:lpstr>
      <vt:lpstr>Wingdings</vt:lpstr>
      <vt:lpstr>webwppDefTheme</vt:lpstr>
      <vt:lpstr>自定义设计方案</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Microsoft Office User</cp:lastModifiedBy>
  <cp:revision>300</cp:revision>
  <dcterms:created xsi:type="dcterms:W3CDTF">2021-06-18T04:01:00Z</dcterms:created>
  <dcterms:modified xsi:type="dcterms:W3CDTF">2022-03-25T09:25:38Z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2052-11.1.0.10700</vt:lpwstr>
  </property>
  <property fmtid="{D5CDD505-2E9C-101B-9397-08002B2CF9AE}" pid="3" name="ICV">
    <vt:lpwstr>F0F5A2079590439B9DABF9619F6EA82E</vt:lpwstr>
  </property>
</Properties>
</file>