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69" r:id="rId3"/>
  </p:sldMasterIdLst>
  <p:notesMasterIdLst>
    <p:notesMasterId r:id="rId41"/>
  </p:notesMasterIdLst>
  <p:handoutMasterIdLst>
    <p:handoutMasterId r:id="rId42"/>
  </p:handoutMasterIdLst>
  <p:sldIdLst>
    <p:sldId id="324" r:id="rId4"/>
    <p:sldId id="394" r:id="rId5"/>
    <p:sldId id="327" r:id="rId6"/>
    <p:sldId id="395" r:id="rId7"/>
    <p:sldId id="331" r:id="rId8"/>
    <p:sldId id="393" r:id="rId9"/>
    <p:sldId id="332" r:id="rId10"/>
    <p:sldId id="329" r:id="rId11"/>
    <p:sldId id="334" r:id="rId12"/>
    <p:sldId id="335" r:id="rId13"/>
    <p:sldId id="336" r:id="rId14"/>
    <p:sldId id="337" r:id="rId15"/>
    <p:sldId id="338" r:id="rId16"/>
    <p:sldId id="339" r:id="rId17"/>
    <p:sldId id="328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62" r:id="rId29"/>
    <p:sldId id="396" r:id="rId30"/>
    <p:sldId id="397" r:id="rId31"/>
    <p:sldId id="398" r:id="rId32"/>
    <p:sldId id="399" r:id="rId33"/>
    <p:sldId id="400" r:id="rId34"/>
    <p:sldId id="401" r:id="rId35"/>
    <p:sldId id="402" r:id="rId36"/>
    <p:sldId id="403" r:id="rId37"/>
    <p:sldId id="404" r:id="rId38"/>
    <p:sldId id="355" r:id="rId39"/>
    <p:sldId id="356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0FF"/>
    <a:srgbClr val="3AD9B5"/>
    <a:srgbClr val="FDA907"/>
    <a:srgbClr val="007684"/>
    <a:srgbClr val="2683C7"/>
    <a:srgbClr val="2683C6"/>
    <a:srgbClr val="1CAEE3"/>
    <a:srgbClr val="487B78"/>
    <a:srgbClr val="027584"/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55"/>
    <p:restoredTop sz="91762" autoAdjust="0"/>
  </p:normalViewPr>
  <p:slideViewPr>
    <p:cSldViewPr snapToGrid="0">
      <p:cViewPr varScale="1">
        <p:scale>
          <a:sx n="126" d="100"/>
          <a:sy n="126" d="100"/>
        </p:scale>
        <p:origin x="8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52"/>
    </p:cViewPr>
  </p:sorterViewPr>
  <p:notesViewPr>
    <p:cSldViewPr snapToGrid="0">
      <p:cViewPr varScale="1">
        <p:scale>
          <a:sx n="104" d="100"/>
          <a:sy n="104" d="100"/>
        </p:scale>
        <p:origin x="426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2554-1B9C-4777-9968-E297D0A885A3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22E4A-EEF8-472F-BB2E-CD7785939A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76285-0D65-8546-B987-DE75E4CA1BFD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5D1E5-22BF-CC43-93E2-9AD630DEB2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需要去除</a:t>
            </a:r>
            <a:r>
              <a:rPr lang="en-US" altLang="zh-CN" dirty="0"/>
              <a:t>AI</a:t>
            </a:r>
            <a:r>
              <a:rPr lang="zh-CN" altLang="en-US" dirty="0"/>
              <a:t>果蔬识别、自助收银。需要增加扫码点单。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突出网店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突出网店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多了一页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后台创建部门时，无法选择某一个门店或网店，只能选择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后台创建部门时，无法选择某一个门店或网店，只能选择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更改了第</a:t>
            </a:r>
            <a:r>
              <a:rPr lang="en-US" altLang="zh-CN" dirty="0"/>
              <a:t>1</a:t>
            </a:r>
            <a:r>
              <a:rPr lang="zh-CN" altLang="en-US"/>
              <a:t>项和第</a:t>
            </a:r>
            <a:r>
              <a:rPr lang="en-US" altLang="zh-CN" dirty="0"/>
              <a:t>3</a:t>
            </a:r>
            <a:r>
              <a:rPr lang="zh-CN" altLang="en-US" dirty="0"/>
              <a:t>项的内容和描述。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区分自营和加盟，调拨</a:t>
            </a:r>
            <a:r>
              <a:rPr lang="en-US" altLang="zh-CN" dirty="0"/>
              <a:t>/</a:t>
            </a:r>
            <a:r>
              <a:rPr lang="zh-CN" altLang="en-US" dirty="0"/>
              <a:t>配销，分货</a:t>
            </a:r>
            <a:r>
              <a:rPr lang="en-US" altLang="zh-CN" dirty="0"/>
              <a:t>/</a:t>
            </a:r>
            <a:r>
              <a:rPr lang="zh-CN" altLang="en-US" dirty="0"/>
              <a:t>要货的相关功能。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零售</a:t>
            </a:r>
            <a:r>
              <a:rPr lang="en-US" altLang="zh-CN" dirty="0"/>
              <a:t>/</a:t>
            </a:r>
            <a:r>
              <a:rPr lang="zh-CN" altLang="en-US" dirty="0"/>
              <a:t>批发混合经营页、</a:t>
            </a:r>
            <a:r>
              <a:rPr lang="en-US" altLang="zh-CN" dirty="0"/>
              <a:t>AI</a:t>
            </a:r>
            <a:r>
              <a:rPr lang="zh-CN" altLang="en-US" dirty="0"/>
              <a:t>果蔬识别去掉，替换成此页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新增的页面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突出网店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菱形 2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365126"/>
            <a:ext cx="2621280" cy="420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cxnSp>
        <p:nvCxnSpPr>
          <p:cNvPr id="3" name="直线连接符 2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菱形 4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菱形 5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693"/>
            <a:ext cx="9144000" cy="2387722"/>
          </a:xfrm>
          <a:prstGeom prst="rect">
            <a:avLst/>
          </a:prstGeom>
        </p:spPr>
        <p:txBody>
          <a:bodyPr anchor="b"/>
          <a:lstStyle>
            <a:lvl1pPr algn="ctr">
              <a:defRPr sz="519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1515"/>
            <a:ext cx="9144000" cy="16564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80"/>
            </a:lvl1pPr>
            <a:lvl2pPr marL="395605" indent="0" algn="ctr">
              <a:buNone/>
              <a:defRPr sz="1730"/>
            </a:lvl2pPr>
            <a:lvl3pPr marL="791845" indent="0" algn="ctr">
              <a:buNone/>
              <a:defRPr sz="1560"/>
            </a:lvl3pPr>
            <a:lvl4pPr marL="1187450" indent="0" algn="ctr">
              <a:buNone/>
              <a:defRPr sz="1385"/>
            </a:lvl4pPr>
            <a:lvl5pPr marL="1583690" indent="0" algn="ctr">
              <a:buNone/>
              <a:defRPr sz="1385"/>
            </a:lvl5pPr>
            <a:lvl6pPr marL="1979295" indent="0" algn="ctr">
              <a:buNone/>
              <a:defRPr sz="1385"/>
            </a:lvl6pPr>
            <a:lvl7pPr marL="2375535" indent="0" algn="ctr">
              <a:buNone/>
              <a:defRPr sz="1385"/>
            </a:lvl7pPr>
            <a:lvl8pPr marL="2771140" indent="0" algn="ctr">
              <a:buNone/>
              <a:defRPr sz="1385"/>
            </a:lvl8pPr>
            <a:lvl9pPr marL="3167380" indent="0" algn="ctr">
              <a:buNone/>
              <a:defRPr sz="1385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单击此处编辑正文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线连接符 11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菱形 12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菱形 13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3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slideLayout" Target="../slideLayouts/slideLayout21.xml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tags" Target="../tags/tag41.xml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3" Type="http://schemas.openxmlformats.org/officeDocument/2006/relationships/tags" Target="../tags/tag44.xml"/><Relationship Id="rId21" Type="http://schemas.openxmlformats.org/officeDocument/2006/relationships/slideLayout" Target="../slideLayouts/slideLayout21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tags" Target="../tags/tag87.xml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tags" Target="../tags/tag86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tags" Target="../tags/tag90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28" Type="http://schemas.openxmlformats.org/officeDocument/2006/relationships/tags" Target="../tags/tag89.xml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31" Type="http://schemas.openxmlformats.org/officeDocument/2006/relationships/image" Target="../media/image95.png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tags" Target="../tags/tag88.xml"/><Relationship Id="rId30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30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Graphic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747" t="23338" r="61364" b="32149"/>
          <a:stretch>
            <a:fillRect/>
          </a:stretch>
        </p:blipFill>
        <p:spPr>
          <a:xfrm>
            <a:off x="-1051" y="-3"/>
            <a:ext cx="3200401" cy="6858000"/>
          </a:xfrm>
          <a:custGeom>
            <a:avLst/>
            <a:gdLst>
              <a:gd name="connsiteX0" fmla="*/ 0 w 3200401"/>
              <a:gd name="connsiteY0" fmla="*/ 0 h 6858000"/>
              <a:gd name="connsiteX1" fmla="*/ 3200401 w 3200401"/>
              <a:gd name="connsiteY1" fmla="*/ 0 h 6858000"/>
              <a:gd name="connsiteX2" fmla="*/ 3200401 w 3200401"/>
              <a:gd name="connsiteY2" fmla="*/ 6464595 h 6858000"/>
              <a:gd name="connsiteX3" fmla="*/ 2796364 w 3200401"/>
              <a:gd name="connsiteY3" fmla="*/ 6464595 h 6858000"/>
              <a:gd name="connsiteX4" fmla="*/ 2796364 w 3200401"/>
              <a:gd name="connsiteY4" fmla="*/ 6858000 h 6858000"/>
              <a:gd name="connsiteX5" fmla="*/ 0 w 320040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401" h="6858000">
                <a:moveTo>
                  <a:pt x="0" y="0"/>
                </a:moveTo>
                <a:lnTo>
                  <a:pt x="3200401" y="0"/>
                </a:lnTo>
                <a:lnTo>
                  <a:pt x="3200401" y="6464595"/>
                </a:lnTo>
                <a:lnTo>
                  <a:pt x="2796364" y="6464595"/>
                </a:lnTo>
                <a:lnTo>
                  <a:pt x="27963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A_Graphic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4627" t="23338" r="15398" b="32149"/>
          <a:stretch>
            <a:fillRect/>
          </a:stretch>
        </p:blipFill>
        <p:spPr>
          <a:xfrm>
            <a:off x="5497033" y="0"/>
            <a:ext cx="6694967" cy="6858000"/>
          </a:xfrm>
          <a:custGeom>
            <a:avLst/>
            <a:gdLst>
              <a:gd name="connsiteX0" fmla="*/ 598967 w 6694967"/>
              <a:gd name="connsiteY0" fmla="*/ 0 h 6858000"/>
              <a:gd name="connsiteX1" fmla="*/ 6694967 w 6694967"/>
              <a:gd name="connsiteY1" fmla="*/ 0 h 6858000"/>
              <a:gd name="connsiteX2" fmla="*/ 6694967 w 6694967"/>
              <a:gd name="connsiteY2" fmla="*/ 6858000 h 6858000"/>
              <a:gd name="connsiteX3" fmla="*/ 0 w 6694967"/>
              <a:gd name="connsiteY3" fmla="*/ 6858000 h 6858000"/>
              <a:gd name="connsiteX4" fmla="*/ 0 w 6694967"/>
              <a:gd name="connsiteY4" fmla="*/ 744279 h 6858000"/>
              <a:gd name="connsiteX5" fmla="*/ 598967 w 6694967"/>
              <a:gd name="connsiteY5" fmla="*/ 744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4967" h="6858000">
                <a:moveTo>
                  <a:pt x="598967" y="0"/>
                </a:moveTo>
                <a:lnTo>
                  <a:pt x="6694967" y="0"/>
                </a:lnTo>
                <a:lnTo>
                  <a:pt x="6694967" y="6858000"/>
                </a:lnTo>
                <a:lnTo>
                  <a:pt x="0" y="6858000"/>
                </a:lnTo>
                <a:lnTo>
                  <a:pt x="0" y="744279"/>
                </a:lnTo>
                <a:lnTo>
                  <a:pt x="598967" y="744279"/>
                </a:lnTo>
                <a:close/>
              </a:path>
            </a:pathLst>
          </a:custGeom>
        </p:spPr>
      </p:pic>
      <p:pic>
        <p:nvPicPr>
          <p:cNvPr id="12" name="PA_Graphic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053" y="387423"/>
            <a:ext cx="11289893" cy="6083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81730" y="387422"/>
            <a:ext cx="6017032" cy="6083153"/>
          </a:xfrm>
          <a:prstGeom prst="rect">
            <a:avLst/>
          </a:prstGeom>
        </p:spPr>
      </p:pic>
      <p:sp>
        <p:nvSpPr>
          <p:cNvPr id="14" name="Freeform: Shape 3"/>
          <p:cNvSpPr/>
          <p:nvPr/>
        </p:nvSpPr>
        <p:spPr>
          <a:xfrm flipH="1">
            <a:off x="5893298" y="-3"/>
            <a:ext cx="6298701" cy="5809747"/>
          </a:xfrm>
          <a:custGeom>
            <a:avLst/>
            <a:gdLst>
              <a:gd name="connsiteX0" fmla="*/ 0 w 7629480"/>
              <a:gd name="connsiteY0" fmla="*/ 0 h 6442095"/>
              <a:gd name="connsiteX1" fmla="*/ 7629480 w 7629480"/>
              <a:gd name="connsiteY1" fmla="*/ 1 h 6442095"/>
              <a:gd name="connsiteX2" fmla="*/ 7629480 w 7629480"/>
              <a:gd name="connsiteY2" fmla="*/ 1401063 h 6442095"/>
              <a:gd name="connsiteX3" fmla="*/ 7624395 w 7629480"/>
              <a:gd name="connsiteY3" fmla="*/ 1501756 h 6442095"/>
              <a:gd name="connsiteX4" fmla="*/ 7622908 w 7629480"/>
              <a:gd name="connsiteY4" fmla="*/ 1511502 h 6442095"/>
              <a:gd name="connsiteX5" fmla="*/ 7622271 w 7629480"/>
              <a:gd name="connsiteY5" fmla="*/ 1539997 h 6442095"/>
              <a:gd name="connsiteX6" fmla="*/ 7132141 w 7629480"/>
              <a:gd name="connsiteY6" fmla="*/ 2324352 h 6442095"/>
              <a:gd name="connsiteX7" fmla="*/ 1 w 7629480"/>
              <a:gd name="connsiteY7" fmla="*/ 6442095 h 644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480" h="6442095">
                <a:moveTo>
                  <a:pt x="0" y="0"/>
                </a:moveTo>
                <a:lnTo>
                  <a:pt x="7629480" y="1"/>
                </a:lnTo>
                <a:lnTo>
                  <a:pt x="7629480" y="1401063"/>
                </a:lnTo>
                <a:cubicBezTo>
                  <a:pt x="7629480" y="1435057"/>
                  <a:pt x="7627757" y="1468650"/>
                  <a:pt x="7624395" y="1501756"/>
                </a:cubicBezTo>
                <a:lnTo>
                  <a:pt x="7622908" y="1511502"/>
                </a:lnTo>
                <a:lnTo>
                  <a:pt x="7622271" y="1539997"/>
                </a:lnTo>
                <a:cubicBezTo>
                  <a:pt x="7599984" y="1855361"/>
                  <a:pt x="7426541" y="2154381"/>
                  <a:pt x="7132141" y="2324352"/>
                </a:cubicBezTo>
                <a:lnTo>
                  <a:pt x="1" y="6442095"/>
                </a:lnTo>
                <a:close/>
              </a:path>
            </a:pathLst>
          </a:custGeom>
          <a:gradFill>
            <a:gsLst>
              <a:gs pos="0">
                <a:srgbClr val="38A2FA"/>
              </a:gs>
              <a:gs pos="100000">
                <a:srgbClr val="5361F0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矩形 80"/>
          <p:cNvSpPr/>
          <p:nvPr/>
        </p:nvSpPr>
        <p:spPr>
          <a:xfrm>
            <a:off x="884224" y="2291203"/>
            <a:ext cx="5400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银响力快餐行业</a:t>
            </a:r>
            <a:endParaRPr lang="en-US" altLang="zh-CN" sz="4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defRPr/>
            </a:pPr>
            <a:r>
              <a:rPr lang="zh-CN" altLang="en-US" sz="4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解决方案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8" y="277798"/>
            <a:ext cx="1665416" cy="667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4" y="781857"/>
            <a:ext cx="2202300" cy="8830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67" y="1528227"/>
            <a:ext cx="7785424" cy="44752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302295" y="5905331"/>
            <a:ext cx="3230576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dirty="0">
                <a:latin typeface="+mn-ea"/>
                <a:ea typeface="黑体" panose="02010609060101010101" pitchFamily="49" charset="-122"/>
                <a:sym typeface="+mn-ea"/>
              </a:rPr>
              <a:t>苏州中仑网络科技有限公司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A837C1B7-44D7-7544-9F9C-4A4446693400}"/>
              </a:ext>
            </a:extLst>
          </p:cNvPr>
          <p:cNvSpPr/>
          <p:nvPr/>
        </p:nvSpPr>
        <p:spPr>
          <a:xfrm>
            <a:off x="916916" y="4064433"/>
            <a:ext cx="4335803" cy="659968"/>
          </a:xfrm>
          <a:prstGeom prst="roundRect">
            <a:avLst>
              <a:gd name="adj" fmla="val 50000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spc="300" dirty="0">
                <a:solidFill>
                  <a:schemeClr val="bg1"/>
                </a:solidFill>
                <a:latin typeface="Heiti SC Medium" pitchFamily="2" charset="-128"/>
                <a:ea typeface="黑体" panose="02010609060101010101" pitchFamily="49" charset="-122"/>
                <a:sym typeface="思源黑体 CN Bold" panose="020B0800000000000000" pitchFamily="34" charset="-122"/>
              </a:rPr>
              <a:t>扫码点单</a:t>
            </a:r>
            <a:r>
              <a:rPr lang="en-US" altLang="zh-CN" sz="2000" spc="300" dirty="0">
                <a:solidFill>
                  <a:schemeClr val="bg1"/>
                </a:solidFill>
                <a:latin typeface="Heiti SC Medium" pitchFamily="2" charset="-128"/>
                <a:ea typeface="黑体" panose="02010609060101010101" pitchFamily="49" charset="-122"/>
                <a:sym typeface="思源黑体 CN Bold" panose="020B0800000000000000" pitchFamily="34" charset="-122"/>
              </a:rPr>
              <a:t>|</a:t>
            </a:r>
            <a:r>
              <a:rPr lang="zh-CN" altLang="en-US" sz="2000" spc="300" dirty="0">
                <a:solidFill>
                  <a:schemeClr val="bg1"/>
                </a:solidFill>
                <a:latin typeface="Heiti SC Medium" pitchFamily="2" charset="-128"/>
                <a:ea typeface="黑体" panose="02010609060101010101" pitchFamily="49" charset="-122"/>
                <a:sym typeface="思源黑体 CN Bold" panose="020B0800000000000000" pitchFamily="34" charset="-122"/>
              </a:rPr>
              <a:t>自营外卖</a:t>
            </a:r>
            <a:r>
              <a:rPr lang="en-US" altLang="zh-CN" sz="2000" spc="300" dirty="0">
                <a:solidFill>
                  <a:schemeClr val="bg1"/>
                </a:solidFill>
                <a:latin typeface="Heiti SC Medium" pitchFamily="2" charset="-128"/>
                <a:ea typeface="黑体" panose="02010609060101010101" pitchFamily="49" charset="-122"/>
                <a:sym typeface="思源黑体 CN Bold" panose="020B0800000000000000" pitchFamily="34" charset="-122"/>
              </a:rPr>
              <a:t>|</a:t>
            </a:r>
            <a:r>
              <a:rPr lang="zh-CN" altLang="en-US" sz="2000" spc="300" dirty="0">
                <a:solidFill>
                  <a:schemeClr val="bg1"/>
                </a:solidFill>
                <a:latin typeface="Heiti SC Medium" pitchFamily="2" charset="-128"/>
                <a:ea typeface="黑体" panose="02010609060101010101" pitchFamily="49" charset="-122"/>
                <a:sym typeface="思源黑体 CN Bold" panose="020B0800000000000000" pitchFamily="34" charset="-122"/>
              </a:rPr>
              <a:t>会员营销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25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6" grpId="0" bldLvl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完善的连锁配送体系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4" name="Picture 2" descr="C:\Documents and Settings\Administrator\桌面\高清配图\高清图片01\21.jpg">
            <a:extLst>
              <a:ext uri="{FF2B5EF4-FFF2-40B4-BE49-F238E27FC236}">
                <a16:creationId xmlns:a16="http://schemas.microsoft.com/office/drawing/2014/main" id="{0A47C373-EE56-0145-BB51-BA494334B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r="387"/>
          <a:stretch>
            <a:fillRect/>
          </a:stretch>
        </p:blipFill>
        <p:spPr bwMode="auto">
          <a:xfrm>
            <a:off x="4343473" y="1297219"/>
            <a:ext cx="1734459" cy="14954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Documents and Settings\Administrator\桌面\高清配图\高清图片01\20.jpg">
            <a:extLst>
              <a:ext uri="{FF2B5EF4-FFF2-40B4-BE49-F238E27FC236}">
                <a16:creationId xmlns:a16="http://schemas.microsoft.com/office/drawing/2014/main" id="{DA5B4A90-9689-1B40-B5B2-B966525E4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92"/>
          <a:stretch>
            <a:fillRect/>
          </a:stretch>
        </p:blipFill>
        <p:spPr bwMode="auto">
          <a:xfrm>
            <a:off x="6176071" y="1297219"/>
            <a:ext cx="1727952" cy="14954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Documents and Settings\Administrator\桌面\高清配图\高清图片01\22.jpg">
            <a:extLst>
              <a:ext uri="{FF2B5EF4-FFF2-40B4-BE49-F238E27FC236}">
                <a16:creationId xmlns:a16="http://schemas.microsoft.com/office/drawing/2014/main" id="{5C155487-519A-0041-89A0-33ECA24C8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9358"/>
          <a:stretch>
            <a:fillRect/>
          </a:stretch>
        </p:blipFill>
        <p:spPr bwMode="auto">
          <a:xfrm>
            <a:off x="8002162" y="1297219"/>
            <a:ext cx="1727952" cy="14954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68BBF222-923F-C543-A105-4909CA1BA677}"/>
              </a:ext>
            </a:extLst>
          </p:cNvPr>
          <p:cNvSpPr/>
          <p:nvPr/>
        </p:nvSpPr>
        <p:spPr>
          <a:xfrm>
            <a:off x="4353633" y="3052414"/>
            <a:ext cx="1734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直营店要货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TextBox 40">
            <a:extLst>
              <a:ext uri="{FF2B5EF4-FFF2-40B4-BE49-F238E27FC236}">
                <a16:creationId xmlns:a16="http://schemas.microsoft.com/office/drawing/2014/main" id="{54793D80-222C-534F-B69C-528D34361776}"/>
              </a:ext>
            </a:extLst>
          </p:cNvPr>
          <p:cNvSpPr txBox="1"/>
          <p:nvPr/>
        </p:nvSpPr>
        <p:spPr>
          <a:xfrm>
            <a:off x="4353633" y="3412454"/>
            <a:ext cx="1734459" cy="173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直营店根据经营需要，主动向总部发起要货，总部根据商品的配送方式响应门店要货请求将货物配送给门店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CFE7D9B-D366-6248-A5D4-39B7CFA4225F}"/>
              </a:ext>
            </a:extLst>
          </p:cNvPr>
          <p:cNvSpPr/>
          <p:nvPr/>
        </p:nvSpPr>
        <p:spPr>
          <a:xfrm>
            <a:off x="6181893" y="3052414"/>
            <a:ext cx="1734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加盟店要货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TextBox 45">
            <a:extLst>
              <a:ext uri="{FF2B5EF4-FFF2-40B4-BE49-F238E27FC236}">
                <a16:creationId xmlns:a16="http://schemas.microsoft.com/office/drawing/2014/main" id="{CB9CB93C-598A-A54D-9F39-415932189632}"/>
              </a:ext>
            </a:extLst>
          </p:cNvPr>
          <p:cNvSpPr txBox="1"/>
          <p:nvPr/>
        </p:nvSpPr>
        <p:spPr>
          <a:xfrm>
            <a:off x="6181893" y="3412454"/>
            <a:ext cx="1734459" cy="173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加盟店根据经营需要，主动向总部发起要货，总部根据商品的配送方式响应门店要货请求将货物配销给门店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EE92FC3-764B-BE49-A6C5-2A89400FB5C8}"/>
              </a:ext>
            </a:extLst>
          </p:cNvPr>
          <p:cNvSpPr/>
          <p:nvPr/>
        </p:nvSpPr>
        <p:spPr>
          <a:xfrm>
            <a:off x="8011780" y="3052414"/>
            <a:ext cx="1734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店间调拨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50">
            <a:extLst>
              <a:ext uri="{FF2B5EF4-FFF2-40B4-BE49-F238E27FC236}">
                <a16:creationId xmlns:a16="http://schemas.microsoft.com/office/drawing/2014/main" id="{E3E0B6E9-C44F-5E4E-AE58-A89542A65C2D}"/>
              </a:ext>
            </a:extLst>
          </p:cNvPr>
          <p:cNvSpPr txBox="1"/>
          <p:nvPr/>
        </p:nvSpPr>
        <p:spPr>
          <a:xfrm>
            <a:off x="8011780" y="3412454"/>
            <a:ext cx="1734459" cy="20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门店因经营需要，会向其他门店发起调拨请求，调出门店确认后将货物调拨出库，调入门店在线收货完成调拨流程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0E2CF9C-FF03-774E-89ED-9B8C80F50BAA}"/>
              </a:ext>
            </a:extLst>
          </p:cNvPr>
          <p:cNvSpPr/>
          <p:nvPr/>
        </p:nvSpPr>
        <p:spPr>
          <a:xfrm>
            <a:off x="1001555" y="1297219"/>
            <a:ext cx="2968642" cy="307296"/>
          </a:xfrm>
          <a:prstGeom prst="rect">
            <a:avLst/>
          </a:pr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id-ID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采购分货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500DDD8-4D4F-2F4E-AECD-CADA90B099CD}"/>
              </a:ext>
            </a:extLst>
          </p:cNvPr>
          <p:cNvSpPr/>
          <p:nvPr/>
        </p:nvSpPr>
        <p:spPr>
          <a:xfrm>
            <a:off x="1001555" y="1655342"/>
            <a:ext cx="2968641" cy="1609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基于采购订单的分货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总部的运营人员根据运营计划，定期给门店主动配货；采购人员基于采购订单创建分货单，当采购订单收货后，系统自动生成门店的配送单，仓库收货后快速拣货送货到门店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40F23B0-6BF8-FC49-AB97-78A39CAE37A3}"/>
              </a:ext>
            </a:extLst>
          </p:cNvPr>
          <p:cNvSpPr/>
          <p:nvPr/>
        </p:nvSpPr>
        <p:spPr>
          <a:xfrm>
            <a:off x="1001556" y="3472980"/>
            <a:ext cx="2968641" cy="307296"/>
          </a:xfrm>
          <a:prstGeom prst="rect">
            <a:avLst/>
          </a:pr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库存分货</a:t>
            </a:r>
            <a:endParaRPr lang="en-US" altLang="zh-CN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10D6172-590C-144A-A578-59674035CB38}"/>
              </a:ext>
            </a:extLst>
          </p:cNvPr>
          <p:cNvSpPr/>
          <p:nvPr/>
        </p:nvSpPr>
        <p:spPr>
          <a:xfrm>
            <a:off x="1001556" y="3831103"/>
            <a:ext cx="2968640" cy="135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总部主动批量分货给各门店：总部根据门店商品销售情况主动给门店进行配货，仓管员创建仓库分货单，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系统自动生成门店的配送单，快速拣货送货到门店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0" name="直接连接符 19">
            <a:extLst>
              <a:ext uri="{FF2B5EF4-FFF2-40B4-BE49-F238E27FC236}">
                <a16:creationId xmlns:a16="http://schemas.microsoft.com/office/drawing/2014/main" id="{D778616E-6101-B348-80C1-E0325E6FB8C3}"/>
              </a:ext>
            </a:extLst>
          </p:cNvPr>
          <p:cNvCxnSpPr/>
          <p:nvPr/>
        </p:nvCxnSpPr>
        <p:spPr>
          <a:xfrm>
            <a:off x="4151755" y="1297219"/>
            <a:ext cx="0" cy="3848338"/>
          </a:xfrm>
          <a:prstGeom prst="line">
            <a:avLst/>
          </a:prstGeom>
          <a:ln w="12700">
            <a:solidFill>
              <a:srgbClr val="1A9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6" descr="C:\Documents and Settings\Administrator\桌面\高清配图\高清图片01\22.jpg">
            <a:extLst>
              <a:ext uri="{FF2B5EF4-FFF2-40B4-BE49-F238E27FC236}">
                <a16:creationId xmlns:a16="http://schemas.microsoft.com/office/drawing/2014/main" id="{7E6FC59F-8955-DF40-9DEB-15982A281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9358"/>
          <a:stretch>
            <a:fillRect/>
          </a:stretch>
        </p:blipFill>
        <p:spPr bwMode="auto">
          <a:xfrm>
            <a:off x="9828253" y="1297219"/>
            <a:ext cx="1727952" cy="14954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00A11130-72EA-4A48-9ECE-F237E9E3EC23}"/>
              </a:ext>
            </a:extLst>
          </p:cNvPr>
          <p:cNvSpPr/>
          <p:nvPr/>
        </p:nvSpPr>
        <p:spPr>
          <a:xfrm>
            <a:off x="9842065" y="3052414"/>
            <a:ext cx="1734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店内调拨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TextBox 50">
            <a:extLst>
              <a:ext uri="{FF2B5EF4-FFF2-40B4-BE49-F238E27FC236}">
                <a16:creationId xmlns:a16="http://schemas.microsoft.com/office/drawing/2014/main" id="{FAC6FA13-A8F5-0F4E-867B-0C453A56685F}"/>
              </a:ext>
            </a:extLst>
          </p:cNvPr>
          <p:cNvSpPr txBox="1"/>
          <p:nvPr/>
        </p:nvSpPr>
        <p:spPr>
          <a:xfrm>
            <a:off x="9842065" y="3412454"/>
            <a:ext cx="1734459" cy="1172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仓库内部的移仓调拨，内部审核后即可调拨，无需调出方与调入方确认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4CDBFD8E-A509-D94B-BD97-5729D0CB24FA}"/>
              </a:ext>
            </a:extLst>
          </p:cNvPr>
          <p:cNvSpPr/>
          <p:nvPr/>
        </p:nvSpPr>
        <p:spPr>
          <a:xfrm>
            <a:off x="1001555" y="5428826"/>
            <a:ext cx="2968641" cy="307296"/>
          </a:xfrm>
          <a:prstGeom prst="rect">
            <a:avLst/>
          </a:pr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配销与调拨差异</a:t>
            </a:r>
            <a:endParaRPr lang="en-US" altLang="zh-CN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8C8258F-FC3C-534F-B15F-820F6358FE73}"/>
              </a:ext>
            </a:extLst>
          </p:cNvPr>
          <p:cNvSpPr/>
          <p:nvPr/>
        </p:nvSpPr>
        <p:spPr>
          <a:xfrm>
            <a:off x="1001555" y="5786949"/>
            <a:ext cx="10188889" cy="612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加盟店与总部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/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直营店之间、总部的仓库间、总部与直营店之间要货、退货，在运输过程中发生货品丢失、损耗，收货时系统自动化生成差异单调节库存以保证库存流水账务准确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专业的财务结算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MH_Other_1">
            <a:extLst>
              <a:ext uri="{FF2B5EF4-FFF2-40B4-BE49-F238E27FC236}">
                <a16:creationId xmlns:a16="http://schemas.microsoft.com/office/drawing/2014/main" id="{15BF7FA1-3D7F-AE4F-96C5-BD41202904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29003" y="1507686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BF82732-F435-7C4D-8476-37F14344FEDE}"/>
              </a:ext>
            </a:extLst>
          </p:cNvPr>
          <p:cNvSpPr/>
          <p:nvPr/>
        </p:nvSpPr>
        <p:spPr>
          <a:xfrm>
            <a:off x="2324168" y="1791463"/>
            <a:ext cx="4137592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支持库存追溯，查看供应商存货、存货明细、存货批次等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C049C65-6E2B-714F-99C1-5BFEDF45A032}"/>
              </a:ext>
            </a:extLst>
          </p:cNvPr>
          <p:cNvSpPr txBox="1"/>
          <p:nvPr/>
        </p:nvSpPr>
        <p:spPr>
          <a:xfrm>
            <a:off x="2324168" y="1374839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成本管理</a:t>
            </a:r>
          </a:p>
        </p:txBody>
      </p:sp>
      <p:sp>
        <p:nvSpPr>
          <p:cNvPr id="28" name="MH_Other_2">
            <a:extLst>
              <a:ext uri="{FF2B5EF4-FFF2-40B4-BE49-F238E27FC236}">
                <a16:creationId xmlns:a16="http://schemas.microsoft.com/office/drawing/2014/main" id="{C9D1FD6D-D32F-484E-961D-CEB1218A93E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11542" y="2724236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9C986C9-3878-AD47-9338-45091499240B}"/>
              </a:ext>
            </a:extLst>
          </p:cNvPr>
          <p:cNvSpPr/>
          <p:nvPr/>
        </p:nvSpPr>
        <p:spPr>
          <a:xfrm>
            <a:off x="1562875" y="3031808"/>
            <a:ext cx="4714248" cy="580740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支持供应商对账及供应商结算，提供严谨的采购结算流程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F3BE657-37B1-4F49-9FA7-E4C858D83970}"/>
              </a:ext>
            </a:extLst>
          </p:cNvPr>
          <p:cNvSpPr txBox="1"/>
          <p:nvPr/>
        </p:nvSpPr>
        <p:spPr>
          <a:xfrm>
            <a:off x="1559262" y="2614963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采购结算</a:t>
            </a:r>
          </a:p>
        </p:txBody>
      </p:sp>
      <p:sp>
        <p:nvSpPr>
          <p:cNvPr id="31" name="MH_Other_3">
            <a:extLst>
              <a:ext uri="{FF2B5EF4-FFF2-40B4-BE49-F238E27FC236}">
                <a16:creationId xmlns:a16="http://schemas.microsoft.com/office/drawing/2014/main" id="{2BDC7389-AE6D-684A-8422-CA08578D31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16294" y="4063111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1B52FA9-97A1-0749-897E-B01EDEFB9B56}"/>
              </a:ext>
            </a:extLst>
          </p:cNvPr>
          <p:cNvSpPr/>
          <p:nvPr/>
        </p:nvSpPr>
        <p:spPr>
          <a:xfrm>
            <a:off x="1315207" y="4440074"/>
            <a:ext cx="4620304" cy="58074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多种分佣政策及业绩归属政策，支持资金强管控及弱管控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81AAC12-D560-5243-A3C1-92E80A8B3756}"/>
              </a:ext>
            </a:extLst>
          </p:cNvPr>
          <p:cNvSpPr txBox="1"/>
          <p:nvPr/>
        </p:nvSpPr>
        <p:spPr>
          <a:xfrm>
            <a:off x="1313533" y="4025061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销售结算</a:t>
            </a:r>
          </a:p>
        </p:txBody>
      </p:sp>
      <p:sp>
        <p:nvSpPr>
          <p:cNvPr id="34" name="MH_Other_6">
            <a:extLst>
              <a:ext uri="{FF2B5EF4-FFF2-40B4-BE49-F238E27FC236}">
                <a16:creationId xmlns:a16="http://schemas.microsoft.com/office/drawing/2014/main" id="{3C4198DA-57EC-CD43-9F63-17466A50745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567229" y="5457368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9B077CF-2B19-9B4C-8BC2-EA38A44E1ACC}"/>
              </a:ext>
            </a:extLst>
          </p:cNvPr>
          <p:cNvSpPr/>
          <p:nvPr/>
        </p:nvSpPr>
        <p:spPr>
          <a:xfrm>
            <a:off x="2169237" y="5832143"/>
            <a:ext cx="3857635" cy="58074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支持总部与加盟店之间结算，结算线上化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58666D6-3E17-674F-8500-B30002523413}"/>
              </a:ext>
            </a:extLst>
          </p:cNvPr>
          <p:cNvSpPr txBox="1"/>
          <p:nvPr/>
        </p:nvSpPr>
        <p:spPr>
          <a:xfrm>
            <a:off x="2173242" y="5416957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加盟结算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42761C34-C6C1-5A4D-BB6C-F7AE027A44E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4520" y="1972241"/>
            <a:ext cx="4225960" cy="422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不同角色员工管理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9" name="TextBox 127">
            <a:extLst>
              <a:ext uri="{FF2B5EF4-FFF2-40B4-BE49-F238E27FC236}">
                <a16:creationId xmlns:a16="http://schemas.microsoft.com/office/drawing/2014/main" id="{3832977F-CDB9-934C-9419-8C5135D17B05}"/>
              </a:ext>
            </a:extLst>
          </p:cNvPr>
          <p:cNvSpPr txBox="1"/>
          <p:nvPr/>
        </p:nvSpPr>
        <p:spPr>
          <a:xfrm>
            <a:off x="5859904" y="4285757"/>
            <a:ext cx="4674984" cy="1881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Levenim MT" pitchFamily="2" charset="-79"/>
                <a:sym typeface="+mn-ea"/>
              </a:rPr>
              <a:t>系统内置高级管理员（老板）、普通管理员（店长）、财务、运营、商品管理员、仓管、收银员、普通员工等总部和门店角色，均可授予不同的权限，也支持临时授权，员工各司其职，提高工作效率的同时也可避免经营风险。</a:t>
            </a: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054FDA1D-A73D-AC46-B66C-9A58605A0D7D}"/>
              </a:ext>
            </a:extLst>
          </p:cNvPr>
          <p:cNvGrpSpPr/>
          <p:nvPr/>
        </p:nvGrpSpPr>
        <p:grpSpPr>
          <a:xfrm>
            <a:off x="1009650" y="1652494"/>
            <a:ext cx="4121237" cy="4397785"/>
            <a:chOff x="3705225" y="1104900"/>
            <a:chExt cx="4737100" cy="5054600"/>
          </a:xfrm>
        </p:grpSpPr>
        <p:sp>
          <p:nvSpPr>
            <p:cNvPr id="91" name="椭圆 63">
              <a:extLst>
                <a:ext uri="{FF2B5EF4-FFF2-40B4-BE49-F238E27FC236}">
                  <a16:creationId xmlns:a16="http://schemas.microsoft.com/office/drawing/2014/main" id="{2AB2AADA-55E4-3743-B752-8E844557F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225" y="1273175"/>
              <a:ext cx="4737100" cy="4737100"/>
            </a:xfrm>
            <a:prstGeom prst="ellipse">
              <a:avLst/>
            </a:prstGeom>
            <a:noFill/>
            <a:ln w="19050" cap="flat" cmpd="sng">
              <a:solidFill>
                <a:srgbClr val="91D3EA"/>
              </a:solidFill>
              <a:prstDash val="sysDot"/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92" name="椭圆 2">
              <a:extLst>
                <a:ext uri="{FF2B5EF4-FFF2-40B4-BE49-F238E27FC236}">
                  <a16:creationId xmlns:a16="http://schemas.microsoft.com/office/drawing/2014/main" id="{D9E0E965-0A23-F448-8619-5956615E0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663" y="1471613"/>
              <a:ext cx="4341812" cy="4341812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93" name="椭圆 3">
              <a:extLst>
                <a:ext uri="{FF2B5EF4-FFF2-40B4-BE49-F238E27FC236}">
                  <a16:creationId xmlns:a16="http://schemas.microsoft.com/office/drawing/2014/main" id="{854CE919-6472-AF4E-A98C-9CF6C6EF4F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00000">
              <a:off x="7555707" y="4309269"/>
              <a:ext cx="779462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94" name="椭圆 4">
              <a:extLst>
                <a:ext uri="{FF2B5EF4-FFF2-40B4-BE49-F238E27FC236}">
                  <a16:creationId xmlns:a16="http://schemas.microsoft.com/office/drawing/2014/main" id="{B90DF5E9-9CAF-2742-BBB0-88CC8CD26D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00000">
              <a:off x="7554913" y="2224088"/>
              <a:ext cx="781050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95" name="椭圆 5">
              <a:extLst>
                <a:ext uri="{FF2B5EF4-FFF2-40B4-BE49-F238E27FC236}">
                  <a16:creationId xmlns:a16="http://schemas.microsoft.com/office/drawing/2014/main" id="{1E57CF43-598E-B849-9FFA-2277C0AD7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5475" y="1104900"/>
              <a:ext cx="781050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96" name="椭圆 6">
              <a:extLst>
                <a:ext uri="{FF2B5EF4-FFF2-40B4-BE49-F238E27FC236}">
                  <a16:creationId xmlns:a16="http://schemas.microsoft.com/office/drawing/2014/main" id="{6BF75912-0B79-3445-8FAD-1B6FBF8B57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3855244" y="2172494"/>
              <a:ext cx="779462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97" name="椭圆 7">
              <a:extLst>
                <a:ext uri="{FF2B5EF4-FFF2-40B4-BE49-F238E27FC236}">
                  <a16:creationId xmlns:a16="http://schemas.microsoft.com/office/drawing/2014/main" id="{96452E8A-3CF7-5846-ACB2-496A149D6E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400000">
              <a:off x="3848894" y="4315619"/>
              <a:ext cx="779462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98" name="椭圆 8">
              <a:extLst>
                <a:ext uri="{FF2B5EF4-FFF2-40B4-BE49-F238E27FC236}">
                  <a16:creationId xmlns:a16="http://schemas.microsoft.com/office/drawing/2014/main" id="{A099EAC2-9B41-CB47-8A95-F54380F780F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705475" y="5378450"/>
              <a:ext cx="781050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grpSp>
          <p:nvGrpSpPr>
            <p:cNvPr id="99" name="组合 9">
              <a:extLst>
                <a:ext uri="{FF2B5EF4-FFF2-40B4-BE49-F238E27FC236}">
                  <a16:creationId xmlns:a16="http://schemas.microsoft.com/office/drawing/2014/main" id="{01B97041-FE44-BD45-92CE-435D3DAA078D}"/>
                </a:ext>
              </a:extLst>
            </p:cNvPr>
            <p:cNvGrpSpPr/>
            <p:nvPr/>
          </p:nvGrpSpPr>
          <p:grpSpPr bwMode="auto">
            <a:xfrm>
              <a:off x="4579938" y="2109788"/>
              <a:ext cx="3021012" cy="3022600"/>
              <a:chOff x="0" y="0"/>
              <a:chExt cx="2958730" cy="2958734"/>
            </a:xfrm>
          </p:grpSpPr>
          <p:grpSp>
            <p:nvGrpSpPr>
              <p:cNvPr id="136" name="组合 10">
                <a:extLst>
                  <a:ext uri="{FF2B5EF4-FFF2-40B4-BE49-F238E27FC236}">
                    <a16:creationId xmlns:a16="http://schemas.microsoft.com/office/drawing/2014/main" id="{E5E75713-2DF2-2C45-8EBA-6D8B0A39A6D2}"/>
                  </a:ext>
                </a:extLst>
              </p:cNvPr>
              <p:cNvGrpSpPr/>
              <p:nvPr/>
            </p:nvGrpSpPr>
            <p:grpSpPr bwMode="auto">
              <a:xfrm rot="7200000">
                <a:off x="-2" y="624369"/>
                <a:ext cx="2958731" cy="1709997"/>
                <a:chOff x="0" y="0"/>
                <a:chExt cx="2958731" cy="1709997"/>
              </a:xfrm>
            </p:grpSpPr>
            <p:sp useBgFill="1">
              <p:nvSpPr>
                <p:cNvPr id="143" name="任意多边形 17">
                  <a:extLst>
                    <a:ext uri="{FF2B5EF4-FFF2-40B4-BE49-F238E27FC236}">
                      <a16:creationId xmlns:a16="http://schemas.microsoft.com/office/drawing/2014/main" id="{DFA08B67-B481-1242-8764-0B571E449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58731" cy="855001"/>
                </a:xfrm>
                <a:custGeom>
                  <a:avLst/>
                  <a:gdLst>
                    <a:gd name="T0" fmla="*/ 2958730 w 2958730"/>
                    <a:gd name="T1" fmla="*/ 0 h 855000"/>
                    <a:gd name="T2" fmla="*/ 2897324 w 2958730"/>
                    <a:gd name="T3" fmla="*/ 101077 h 855000"/>
                    <a:gd name="T4" fmla="*/ 1479365 w 2958730"/>
                    <a:gd name="T5" fmla="*/ 855000 h 855000"/>
                    <a:gd name="T6" fmla="*/ 61406 w 2958730"/>
                    <a:gd name="T7" fmla="*/ 101077 h 855000"/>
                    <a:gd name="T8" fmla="*/ 0 w 2958730"/>
                    <a:gd name="T9" fmla="*/ 0 h 855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0"/>
                    <a:gd name="T17" fmla="*/ 2958730 w 2958730"/>
                    <a:gd name="T18" fmla="*/ 855000 h 855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0">
                      <a:moveTo>
                        <a:pt x="2958730" y="0"/>
                      </a:moveTo>
                      <a:lnTo>
                        <a:pt x="2897324" y="101077"/>
                      </a:lnTo>
                      <a:cubicBezTo>
                        <a:pt x="2590025" y="555940"/>
                        <a:pt x="2069619" y="855000"/>
                        <a:pt x="1479365" y="855000"/>
                      </a:cubicBezTo>
                      <a:cubicBezTo>
                        <a:pt x="889111" y="855000"/>
                        <a:pt x="368706" y="555940"/>
                        <a:pt x="61406" y="101077"/>
                      </a:cubicBezTo>
                      <a:lnTo>
                        <a:pt x="0" y="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  <p:sp useBgFill="1">
              <p:nvSpPr>
                <p:cNvPr id="144" name="任意多边形 18">
                  <a:extLst>
                    <a:ext uri="{FF2B5EF4-FFF2-40B4-BE49-F238E27FC236}">
                      <a16:creationId xmlns:a16="http://schemas.microsoft.com/office/drawing/2014/main" id="{64EAD9CA-A00F-2944-BED4-4BACEAE28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54996"/>
                  <a:ext cx="2958731" cy="855001"/>
                </a:xfrm>
                <a:custGeom>
                  <a:avLst/>
                  <a:gdLst>
                    <a:gd name="T0" fmla="*/ 0 w 2958730"/>
                    <a:gd name="T1" fmla="*/ 855000 h 855000"/>
                    <a:gd name="T2" fmla="*/ 61406 w 2958730"/>
                    <a:gd name="T3" fmla="*/ 753923 h 855000"/>
                    <a:gd name="T4" fmla="*/ 1479365 w 2958730"/>
                    <a:gd name="T5" fmla="*/ 0 h 855000"/>
                    <a:gd name="T6" fmla="*/ 2897324 w 2958730"/>
                    <a:gd name="T7" fmla="*/ 753923 h 855000"/>
                    <a:gd name="T8" fmla="*/ 2958730 w 2958730"/>
                    <a:gd name="T9" fmla="*/ 855000 h 855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0"/>
                    <a:gd name="T17" fmla="*/ 2958730 w 2958730"/>
                    <a:gd name="T18" fmla="*/ 855000 h 855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0">
                      <a:moveTo>
                        <a:pt x="0" y="855000"/>
                      </a:moveTo>
                      <a:lnTo>
                        <a:pt x="61406" y="753923"/>
                      </a:lnTo>
                      <a:cubicBezTo>
                        <a:pt x="368706" y="299060"/>
                        <a:pt x="889111" y="0"/>
                        <a:pt x="1479365" y="0"/>
                      </a:cubicBezTo>
                      <a:cubicBezTo>
                        <a:pt x="2069619" y="0"/>
                        <a:pt x="2590025" y="299060"/>
                        <a:pt x="2897324" y="753923"/>
                      </a:cubicBezTo>
                      <a:lnTo>
                        <a:pt x="2958730" y="85500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7" name="组合 11">
                <a:extLst>
                  <a:ext uri="{FF2B5EF4-FFF2-40B4-BE49-F238E27FC236}">
                    <a16:creationId xmlns:a16="http://schemas.microsoft.com/office/drawing/2014/main" id="{2FC489E6-3AE5-6A47-9894-63AF4626460A}"/>
                  </a:ext>
                </a:extLst>
              </p:cNvPr>
              <p:cNvGrpSpPr/>
              <p:nvPr/>
            </p:nvGrpSpPr>
            <p:grpSpPr bwMode="auto">
              <a:xfrm rot="14400000">
                <a:off x="-4" y="624367"/>
                <a:ext cx="2958734" cy="1710000"/>
                <a:chOff x="0" y="0"/>
                <a:chExt cx="2958734" cy="1710000"/>
              </a:xfrm>
            </p:grpSpPr>
            <p:sp useBgFill="1">
              <p:nvSpPr>
                <p:cNvPr id="141" name="任意多边形 15">
                  <a:extLst>
                    <a:ext uri="{FF2B5EF4-FFF2-40B4-BE49-F238E27FC236}">
                      <a16:creationId xmlns:a16="http://schemas.microsoft.com/office/drawing/2014/main" id="{D392B35E-E4A4-FB47-BF75-12621B3E8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" y="0"/>
                  <a:ext cx="2958732" cy="855001"/>
                </a:xfrm>
                <a:custGeom>
                  <a:avLst/>
                  <a:gdLst>
                    <a:gd name="T0" fmla="*/ 2958730 w 2958730"/>
                    <a:gd name="T1" fmla="*/ 0 h 855000"/>
                    <a:gd name="T2" fmla="*/ 2897324 w 2958730"/>
                    <a:gd name="T3" fmla="*/ 101077 h 855000"/>
                    <a:gd name="T4" fmla="*/ 1479365 w 2958730"/>
                    <a:gd name="T5" fmla="*/ 855000 h 855000"/>
                    <a:gd name="T6" fmla="*/ 61406 w 2958730"/>
                    <a:gd name="T7" fmla="*/ 101077 h 855000"/>
                    <a:gd name="T8" fmla="*/ 0 w 2958730"/>
                    <a:gd name="T9" fmla="*/ 0 h 855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0"/>
                    <a:gd name="T17" fmla="*/ 2958730 w 2958730"/>
                    <a:gd name="T18" fmla="*/ 855000 h 855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0">
                      <a:moveTo>
                        <a:pt x="2958730" y="0"/>
                      </a:moveTo>
                      <a:lnTo>
                        <a:pt x="2897324" y="101077"/>
                      </a:lnTo>
                      <a:cubicBezTo>
                        <a:pt x="2590025" y="555940"/>
                        <a:pt x="2069619" y="855000"/>
                        <a:pt x="1479365" y="855000"/>
                      </a:cubicBezTo>
                      <a:cubicBezTo>
                        <a:pt x="889111" y="855000"/>
                        <a:pt x="368706" y="555940"/>
                        <a:pt x="61406" y="101077"/>
                      </a:cubicBezTo>
                      <a:lnTo>
                        <a:pt x="0" y="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  <p:sp useBgFill="1">
              <p:nvSpPr>
                <p:cNvPr id="142" name="任意多边形 16">
                  <a:extLst>
                    <a:ext uri="{FF2B5EF4-FFF2-40B4-BE49-F238E27FC236}">
                      <a16:creationId xmlns:a16="http://schemas.microsoft.com/office/drawing/2014/main" id="{CC1BF841-60BF-364A-84D5-0F46266171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54999"/>
                  <a:ext cx="2958730" cy="855001"/>
                </a:xfrm>
                <a:custGeom>
                  <a:avLst/>
                  <a:gdLst>
                    <a:gd name="T0" fmla="*/ 0 w 2958730"/>
                    <a:gd name="T1" fmla="*/ 855000 h 855000"/>
                    <a:gd name="T2" fmla="*/ 61406 w 2958730"/>
                    <a:gd name="T3" fmla="*/ 753923 h 855000"/>
                    <a:gd name="T4" fmla="*/ 1479365 w 2958730"/>
                    <a:gd name="T5" fmla="*/ 0 h 855000"/>
                    <a:gd name="T6" fmla="*/ 2897324 w 2958730"/>
                    <a:gd name="T7" fmla="*/ 753923 h 855000"/>
                    <a:gd name="T8" fmla="*/ 2958730 w 2958730"/>
                    <a:gd name="T9" fmla="*/ 855000 h 855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0"/>
                    <a:gd name="T17" fmla="*/ 2958730 w 2958730"/>
                    <a:gd name="T18" fmla="*/ 855000 h 855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0">
                      <a:moveTo>
                        <a:pt x="0" y="855000"/>
                      </a:moveTo>
                      <a:lnTo>
                        <a:pt x="61406" y="753923"/>
                      </a:lnTo>
                      <a:cubicBezTo>
                        <a:pt x="368706" y="299060"/>
                        <a:pt x="889111" y="0"/>
                        <a:pt x="1479365" y="0"/>
                      </a:cubicBezTo>
                      <a:cubicBezTo>
                        <a:pt x="2069619" y="0"/>
                        <a:pt x="2590025" y="299060"/>
                        <a:pt x="2897324" y="753923"/>
                      </a:cubicBezTo>
                      <a:lnTo>
                        <a:pt x="2958730" y="85500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38" name="组合 12">
                <a:extLst>
                  <a:ext uri="{FF2B5EF4-FFF2-40B4-BE49-F238E27FC236}">
                    <a16:creationId xmlns:a16="http://schemas.microsoft.com/office/drawing/2014/main" id="{100EAE68-6C30-EE40-B21F-A97E72B08DFE}"/>
                  </a:ext>
                </a:extLst>
              </p:cNvPr>
              <p:cNvGrpSpPr/>
              <p:nvPr/>
            </p:nvGrpSpPr>
            <p:grpSpPr bwMode="auto">
              <a:xfrm>
                <a:off x="0" y="624368"/>
                <a:ext cx="2958730" cy="1710000"/>
                <a:chOff x="0" y="0"/>
                <a:chExt cx="2958730" cy="1710000"/>
              </a:xfrm>
            </p:grpSpPr>
            <p:sp useBgFill="1">
              <p:nvSpPr>
                <p:cNvPr id="139" name="任意多边形 13">
                  <a:extLst>
                    <a:ext uri="{FF2B5EF4-FFF2-40B4-BE49-F238E27FC236}">
                      <a16:creationId xmlns:a16="http://schemas.microsoft.com/office/drawing/2014/main" id="{00FF4C48-5CC5-8844-8F67-CFD0139457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58730" cy="855001"/>
                </a:xfrm>
                <a:custGeom>
                  <a:avLst/>
                  <a:gdLst>
                    <a:gd name="T0" fmla="*/ 2958730 w 2958730"/>
                    <a:gd name="T1" fmla="*/ 0 h 855000"/>
                    <a:gd name="T2" fmla="*/ 2897324 w 2958730"/>
                    <a:gd name="T3" fmla="*/ 101077 h 855000"/>
                    <a:gd name="T4" fmla="*/ 1479365 w 2958730"/>
                    <a:gd name="T5" fmla="*/ 855000 h 855000"/>
                    <a:gd name="T6" fmla="*/ 61406 w 2958730"/>
                    <a:gd name="T7" fmla="*/ 101077 h 855000"/>
                    <a:gd name="T8" fmla="*/ 0 w 2958730"/>
                    <a:gd name="T9" fmla="*/ 0 h 855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0"/>
                    <a:gd name="T17" fmla="*/ 2958730 w 2958730"/>
                    <a:gd name="T18" fmla="*/ 855000 h 855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0">
                      <a:moveTo>
                        <a:pt x="2958730" y="0"/>
                      </a:moveTo>
                      <a:lnTo>
                        <a:pt x="2897324" y="101077"/>
                      </a:lnTo>
                      <a:cubicBezTo>
                        <a:pt x="2590025" y="555940"/>
                        <a:pt x="2069619" y="855000"/>
                        <a:pt x="1479365" y="855000"/>
                      </a:cubicBezTo>
                      <a:cubicBezTo>
                        <a:pt x="889111" y="855000"/>
                        <a:pt x="368706" y="555940"/>
                        <a:pt x="61406" y="101077"/>
                      </a:cubicBezTo>
                      <a:lnTo>
                        <a:pt x="0" y="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  <p:sp useBgFill="1">
              <p:nvSpPr>
                <p:cNvPr id="140" name="任意多边形 14">
                  <a:extLst>
                    <a:ext uri="{FF2B5EF4-FFF2-40B4-BE49-F238E27FC236}">
                      <a16:creationId xmlns:a16="http://schemas.microsoft.com/office/drawing/2014/main" id="{ABB8E4F2-BC66-5D4E-83D7-7E874247F0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54999"/>
                  <a:ext cx="2958730" cy="855001"/>
                </a:xfrm>
                <a:custGeom>
                  <a:avLst/>
                  <a:gdLst>
                    <a:gd name="T0" fmla="*/ 0 w 2958730"/>
                    <a:gd name="T1" fmla="*/ 855000 h 855001"/>
                    <a:gd name="T2" fmla="*/ 61406 w 2958730"/>
                    <a:gd name="T3" fmla="*/ 753923 h 855001"/>
                    <a:gd name="T4" fmla="*/ 1479365 w 2958730"/>
                    <a:gd name="T5" fmla="*/ 0 h 855001"/>
                    <a:gd name="T6" fmla="*/ 2897324 w 2958730"/>
                    <a:gd name="T7" fmla="*/ 753923 h 855001"/>
                    <a:gd name="T8" fmla="*/ 2958730 w 2958730"/>
                    <a:gd name="T9" fmla="*/ 855000 h 855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1"/>
                    <a:gd name="T17" fmla="*/ 2958730 w 2958730"/>
                    <a:gd name="T18" fmla="*/ 855001 h 855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1">
                      <a:moveTo>
                        <a:pt x="0" y="855000"/>
                      </a:moveTo>
                      <a:lnTo>
                        <a:pt x="61406" y="753923"/>
                      </a:lnTo>
                      <a:cubicBezTo>
                        <a:pt x="368706" y="299060"/>
                        <a:pt x="889111" y="0"/>
                        <a:pt x="1479365" y="0"/>
                      </a:cubicBezTo>
                      <a:cubicBezTo>
                        <a:pt x="2069619" y="0"/>
                        <a:pt x="2590025" y="299060"/>
                        <a:pt x="2897324" y="753923"/>
                      </a:cubicBezTo>
                      <a:lnTo>
                        <a:pt x="2958730" y="85500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00" name="文本框 25">
              <a:extLst>
                <a:ext uri="{FF2B5EF4-FFF2-40B4-BE49-F238E27FC236}">
                  <a16:creationId xmlns:a16="http://schemas.microsoft.com/office/drawing/2014/main" id="{14F8DBA7-5BA1-6340-A785-EA7057656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801" y="1885950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Copperplate Gothic Bold" panose="020E0705020206020404" charset="0"/>
                  <a:ea typeface="黑体" panose="02010609060101010101" pitchFamily="49" charset="-122"/>
                  <a:sym typeface="Copperplate Gothic Bold" panose="020E0705020206020404" charset="0"/>
                </a:rPr>
                <a:t>老板</a:t>
              </a:r>
            </a:p>
          </p:txBody>
        </p:sp>
        <p:sp>
          <p:nvSpPr>
            <p:cNvPr id="101" name="文本框 26">
              <a:extLst>
                <a:ext uri="{FF2B5EF4-FFF2-40B4-BE49-F238E27FC236}">
                  <a16:creationId xmlns:a16="http://schemas.microsoft.com/office/drawing/2014/main" id="{FC4515B0-E425-8943-B37C-3D7AADAB7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801" y="4951415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opperplate Gothic Bold" panose="020E0705020206020404" charset="0"/>
                </a:rPr>
                <a:t>仓管</a:t>
              </a:r>
            </a:p>
          </p:txBody>
        </p:sp>
        <p:sp>
          <p:nvSpPr>
            <p:cNvPr id="102" name="文本框 27">
              <a:extLst>
                <a:ext uri="{FF2B5EF4-FFF2-40B4-BE49-F238E27FC236}">
                  <a16:creationId xmlns:a16="http://schemas.microsoft.com/office/drawing/2014/main" id="{D40DC793-953D-6D48-B9EB-4B356EAB5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8820" y="4280686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opperplate Gothic Bold" panose="020E0705020206020404" charset="0"/>
                </a:rPr>
                <a:t>运营</a:t>
              </a:r>
            </a:p>
          </p:txBody>
        </p:sp>
        <p:sp>
          <p:nvSpPr>
            <p:cNvPr id="103" name="文本框 28">
              <a:extLst>
                <a:ext uri="{FF2B5EF4-FFF2-40B4-BE49-F238E27FC236}">
                  <a16:creationId xmlns:a16="http://schemas.microsoft.com/office/drawing/2014/main" id="{A3090ED8-E234-5A4F-AE6A-977556996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6401" y="3000376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opperplate Gothic Bold" panose="020E0705020206020404" charset="0"/>
                </a:rPr>
                <a:t>财务</a:t>
              </a:r>
            </a:p>
          </p:txBody>
        </p:sp>
        <p:sp>
          <p:nvSpPr>
            <p:cNvPr id="104" name="文本框 29">
              <a:extLst>
                <a:ext uri="{FF2B5EF4-FFF2-40B4-BE49-F238E27FC236}">
                  <a16:creationId xmlns:a16="http://schemas.microsoft.com/office/drawing/2014/main" id="{58074048-62E6-6A41-A819-E7FDF5A04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729" y="4306438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opperplate Gothic Bold" panose="020E0705020206020404" charset="0"/>
                </a:rPr>
                <a:t>收银员</a:t>
              </a:r>
            </a:p>
          </p:txBody>
        </p:sp>
        <p:sp>
          <p:nvSpPr>
            <p:cNvPr id="105" name="文本框 30">
              <a:extLst>
                <a:ext uri="{FF2B5EF4-FFF2-40B4-BE49-F238E27FC236}">
                  <a16:creationId xmlns:a16="http://schemas.microsoft.com/office/drawing/2014/main" id="{DA5BFFD2-E5E3-C944-BBF6-340607EC6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2238" y="3000376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opperplate Gothic Bold" panose="020E0705020206020404" charset="0"/>
                </a:rPr>
                <a:t>店长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6" name="Freeform 67">
              <a:extLst>
                <a:ext uri="{FF2B5EF4-FFF2-40B4-BE49-F238E27FC236}">
                  <a16:creationId xmlns:a16="http://schemas.microsoft.com/office/drawing/2014/main" id="{2C7D6B00-94B1-9749-B862-A071B3B5DF7D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7781925" y="4452938"/>
              <a:ext cx="339725" cy="496887"/>
            </a:xfrm>
            <a:custGeom>
              <a:avLst/>
              <a:gdLst>
                <a:gd name="T0" fmla="*/ 20 w 77"/>
                <a:gd name="T1" fmla="*/ 37 h 113"/>
                <a:gd name="T2" fmla="*/ 20 w 77"/>
                <a:gd name="T3" fmla="*/ 12 h 113"/>
                <a:gd name="T4" fmla="*/ 57 w 77"/>
                <a:gd name="T5" fmla="*/ 12 h 113"/>
                <a:gd name="T6" fmla="*/ 56 w 77"/>
                <a:gd name="T7" fmla="*/ 36 h 113"/>
                <a:gd name="T8" fmla="*/ 52 w 77"/>
                <a:gd name="T9" fmla="*/ 47 h 113"/>
                <a:gd name="T10" fmla="*/ 38 w 77"/>
                <a:gd name="T11" fmla="*/ 54 h 113"/>
                <a:gd name="T12" fmla="*/ 38 w 77"/>
                <a:gd name="T13" fmla="*/ 54 h 113"/>
                <a:gd name="T14" fmla="*/ 25 w 77"/>
                <a:gd name="T15" fmla="*/ 47 h 113"/>
                <a:gd name="T16" fmla="*/ 20 w 77"/>
                <a:gd name="T17" fmla="*/ 37 h 113"/>
                <a:gd name="T18" fmla="*/ 12 w 77"/>
                <a:gd name="T19" fmla="*/ 108 h 113"/>
                <a:gd name="T20" fmla="*/ 66 w 77"/>
                <a:gd name="T21" fmla="*/ 108 h 113"/>
                <a:gd name="T22" fmla="*/ 63 w 77"/>
                <a:gd name="T23" fmla="*/ 113 h 113"/>
                <a:gd name="T24" fmla="*/ 15 w 77"/>
                <a:gd name="T25" fmla="*/ 113 h 113"/>
                <a:gd name="T26" fmla="*/ 12 w 77"/>
                <a:gd name="T27" fmla="*/ 108 h 113"/>
                <a:gd name="T28" fmla="*/ 69 w 77"/>
                <a:gd name="T29" fmla="*/ 67 h 113"/>
                <a:gd name="T30" fmla="*/ 75 w 77"/>
                <a:gd name="T31" fmla="*/ 90 h 113"/>
                <a:gd name="T32" fmla="*/ 67 w 77"/>
                <a:gd name="T33" fmla="*/ 104 h 113"/>
                <a:gd name="T34" fmla="*/ 65 w 77"/>
                <a:gd name="T35" fmla="*/ 104 h 113"/>
                <a:gd name="T36" fmla="*/ 65 w 77"/>
                <a:gd name="T37" fmla="*/ 73 h 113"/>
                <a:gd name="T38" fmla="*/ 41 w 77"/>
                <a:gd name="T39" fmla="*/ 73 h 113"/>
                <a:gd name="T40" fmla="*/ 48 w 77"/>
                <a:gd name="T41" fmla="*/ 57 h 113"/>
                <a:gd name="T42" fmla="*/ 50 w 77"/>
                <a:gd name="T43" fmla="*/ 55 h 113"/>
                <a:gd name="T44" fmla="*/ 64 w 77"/>
                <a:gd name="T45" fmla="*/ 58 h 113"/>
                <a:gd name="T46" fmla="*/ 65 w 77"/>
                <a:gd name="T47" fmla="*/ 58 h 113"/>
                <a:gd name="T48" fmla="*/ 65 w 77"/>
                <a:gd name="T49" fmla="*/ 59 h 113"/>
                <a:gd name="T50" fmla="*/ 69 w 77"/>
                <a:gd name="T51" fmla="*/ 68 h 113"/>
                <a:gd name="T52" fmla="*/ 69 w 77"/>
                <a:gd name="T53" fmla="*/ 67 h 113"/>
                <a:gd name="T54" fmla="*/ 13 w 77"/>
                <a:gd name="T55" fmla="*/ 104 h 113"/>
                <a:gd name="T56" fmla="*/ 10 w 77"/>
                <a:gd name="T57" fmla="*/ 104 h 113"/>
                <a:gd name="T58" fmla="*/ 2 w 77"/>
                <a:gd name="T59" fmla="*/ 90 h 113"/>
                <a:gd name="T60" fmla="*/ 8 w 77"/>
                <a:gd name="T61" fmla="*/ 67 h 113"/>
                <a:gd name="T62" fmla="*/ 13 w 77"/>
                <a:gd name="T63" fmla="*/ 58 h 113"/>
                <a:gd name="T64" fmla="*/ 13 w 77"/>
                <a:gd name="T65" fmla="*/ 58 h 113"/>
                <a:gd name="T66" fmla="*/ 14 w 77"/>
                <a:gd name="T67" fmla="*/ 58 h 113"/>
                <a:gd name="T68" fmla="*/ 27 w 77"/>
                <a:gd name="T69" fmla="*/ 55 h 113"/>
                <a:gd name="T70" fmla="*/ 29 w 77"/>
                <a:gd name="T71" fmla="*/ 57 h 113"/>
                <a:gd name="T72" fmla="*/ 37 w 77"/>
                <a:gd name="T73" fmla="*/ 73 h 113"/>
                <a:gd name="T74" fmla="*/ 13 w 77"/>
                <a:gd name="T75" fmla="*/ 73 h 113"/>
                <a:gd name="T76" fmla="*/ 13 w 77"/>
                <a:gd name="T77" fmla="*/ 104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7"/>
                <a:gd name="T118" fmla="*/ 0 h 113"/>
                <a:gd name="T119" fmla="*/ 77 w 77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7" h="113">
                  <a:moveTo>
                    <a:pt x="20" y="37"/>
                  </a:moveTo>
                  <a:cubicBezTo>
                    <a:pt x="19" y="28"/>
                    <a:pt x="19" y="19"/>
                    <a:pt x="20" y="12"/>
                  </a:cubicBezTo>
                  <a:cubicBezTo>
                    <a:pt x="37" y="0"/>
                    <a:pt x="44" y="14"/>
                    <a:pt x="57" y="12"/>
                  </a:cubicBezTo>
                  <a:cubicBezTo>
                    <a:pt x="58" y="20"/>
                    <a:pt x="58" y="30"/>
                    <a:pt x="56" y="36"/>
                  </a:cubicBezTo>
                  <a:cubicBezTo>
                    <a:pt x="56" y="41"/>
                    <a:pt x="54" y="44"/>
                    <a:pt x="52" y="47"/>
                  </a:cubicBezTo>
                  <a:cubicBezTo>
                    <a:pt x="48" y="51"/>
                    <a:pt x="44" y="54"/>
                    <a:pt x="38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3" y="54"/>
                    <a:pt x="28" y="51"/>
                    <a:pt x="25" y="47"/>
                  </a:cubicBezTo>
                  <a:cubicBezTo>
                    <a:pt x="23" y="44"/>
                    <a:pt x="21" y="41"/>
                    <a:pt x="20" y="37"/>
                  </a:cubicBezTo>
                  <a:close/>
                  <a:moveTo>
                    <a:pt x="12" y="108"/>
                  </a:moveTo>
                  <a:cubicBezTo>
                    <a:pt x="66" y="108"/>
                    <a:pt x="66" y="108"/>
                    <a:pt x="66" y="108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2" y="108"/>
                    <a:pt x="12" y="108"/>
                    <a:pt x="12" y="108"/>
                  </a:cubicBezTo>
                  <a:close/>
                  <a:moveTo>
                    <a:pt x="69" y="67"/>
                  </a:moveTo>
                  <a:cubicBezTo>
                    <a:pt x="75" y="90"/>
                    <a:pt x="75" y="90"/>
                    <a:pt x="75" y="90"/>
                  </a:cubicBezTo>
                  <a:cubicBezTo>
                    <a:pt x="77" y="98"/>
                    <a:pt x="76" y="104"/>
                    <a:pt x="67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7" y="61"/>
                    <a:pt x="68" y="64"/>
                    <a:pt x="69" y="68"/>
                  </a:cubicBezTo>
                  <a:cubicBezTo>
                    <a:pt x="69" y="67"/>
                    <a:pt x="69" y="67"/>
                    <a:pt x="69" y="67"/>
                  </a:cubicBezTo>
                  <a:close/>
                  <a:moveTo>
                    <a:pt x="13" y="104"/>
                  </a:moveTo>
                  <a:cubicBezTo>
                    <a:pt x="10" y="104"/>
                    <a:pt x="10" y="104"/>
                    <a:pt x="10" y="104"/>
                  </a:cubicBezTo>
                  <a:cubicBezTo>
                    <a:pt x="1" y="104"/>
                    <a:pt x="0" y="98"/>
                    <a:pt x="2" y="90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4"/>
                    <a:pt x="10" y="61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13" y="73"/>
                    <a:pt x="13" y="73"/>
                    <a:pt x="13" y="73"/>
                  </a:cubicBezTo>
                  <a:lnTo>
                    <a:pt x="13" y="104"/>
                  </a:lnTo>
                  <a:close/>
                </a:path>
              </a:pathLst>
            </a:custGeom>
            <a:solidFill>
              <a:srgbClr val="2FACD7"/>
            </a:solidFill>
            <a:ln w="9525" cmpd="sng">
              <a:noFill/>
              <a:bevel/>
            </a:ln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opperplate Gothic Bold" panose="020E0705020206020404" charset="0"/>
                <a:ea typeface="微软雅黑" panose="020B0503020204020204" pitchFamily="34" charset="-122"/>
                <a:sym typeface="Copperplate Gothic Bold" panose="020E0705020206020404" charset="0"/>
              </a:endParaRPr>
            </a:p>
          </p:txBody>
        </p:sp>
        <p:sp>
          <p:nvSpPr>
            <p:cNvPr id="107" name="Freeform 74">
              <a:extLst>
                <a:ext uri="{FF2B5EF4-FFF2-40B4-BE49-F238E27FC236}">
                  <a16:creationId xmlns:a16="http://schemas.microsoft.com/office/drawing/2014/main" id="{A12166C0-98CF-C143-9D09-1640EA4F8CE8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4032250" y="4600575"/>
              <a:ext cx="436563" cy="285750"/>
            </a:xfrm>
            <a:custGeom>
              <a:avLst/>
              <a:gdLst>
                <a:gd name="T0" fmla="*/ 18 w 99"/>
                <a:gd name="T1" fmla="*/ 58 h 65"/>
                <a:gd name="T2" fmla="*/ 53 w 99"/>
                <a:gd name="T3" fmla="*/ 65 h 65"/>
                <a:gd name="T4" fmla="*/ 87 w 99"/>
                <a:gd name="T5" fmla="*/ 57 h 65"/>
                <a:gd name="T6" fmla="*/ 87 w 99"/>
                <a:gd name="T7" fmla="*/ 23 h 65"/>
                <a:gd name="T8" fmla="*/ 53 w 99"/>
                <a:gd name="T9" fmla="*/ 28 h 65"/>
                <a:gd name="T10" fmla="*/ 18 w 99"/>
                <a:gd name="T11" fmla="*/ 23 h 65"/>
                <a:gd name="T12" fmla="*/ 18 w 99"/>
                <a:gd name="T13" fmla="*/ 58 h 65"/>
                <a:gd name="T14" fmla="*/ 99 w 99"/>
                <a:gd name="T15" fmla="*/ 8 h 65"/>
                <a:gd name="T16" fmla="*/ 99 w 99"/>
                <a:gd name="T17" fmla="*/ 17 h 65"/>
                <a:gd name="T18" fmla="*/ 53 w 99"/>
                <a:gd name="T19" fmla="*/ 24 h 65"/>
                <a:gd name="T20" fmla="*/ 7 w 99"/>
                <a:gd name="T21" fmla="*/ 17 h 65"/>
                <a:gd name="T22" fmla="*/ 7 w 99"/>
                <a:gd name="T23" fmla="*/ 34 h 65"/>
                <a:gd name="T24" fmla="*/ 9 w 99"/>
                <a:gd name="T25" fmla="*/ 37 h 65"/>
                <a:gd name="T26" fmla="*/ 5 w 99"/>
                <a:gd name="T27" fmla="*/ 41 h 65"/>
                <a:gd name="T28" fmla="*/ 2 w 99"/>
                <a:gd name="T29" fmla="*/ 37 h 65"/>
                <a:gd name="T30" fmla="*/ 4 w 99"/>
                <a:gd name="T31" fmla="*/ 34 h 65"/>
                <a:gd name="T32" fmla="*/ 4 w 99"/>
                <a:gd name="T33" fmla="*/ 8 h 65"/>
                <a:gd name="T34" fmla="*/ 53 w 99"/>
                <a:gd name="T35" fmla="*/ 0 h 65"/>
                <a:gd name="T36" fmla="*/ 99 w 99"/>
                <a:gd name="T37" fmla="*/ 8 h 65"/>
                <a:gd name="T38" fmla="*/ 8 w 99"/>
                <a:gd name="T39" fmla="*/ 42 h 65"/>
                <a:gd name="T40" fmla="*/ 3 w 99"/>
                <a:gd name="T41" fmla="*/ 42 h 65"/>
                <a:gd name="T42" fmla="*/ 0 w 99"/>
                <a:gd name="T43" fmla="*/ 58 h 65"/>
                <a:gd name="T44" fmla="*/ 2 w 99"/>
                <a:gd name="T45" fmla="*/ 58 h 65"/>
                <a:gd name="T46" fmla="*/ 3 w 99"/>
                <a:gd name="T47" fmla="*/ 56 h 65"/>
                <a:gd name="T48" fmla="*/ 3 w 99"/>
                <a:gd name="T49" fmla="*/ 58 h 65"/>
                <a:gd name="T50" fmla="*/ 6 w 99"/>
                <a:gd name="T51" fmla="*/ 59 h 65"/>
                <a:gd name="T52" fmla="*/ 7 w 99"/>
                <a:gd name="T53" fmla="*/ 57 h 65"/>
                <a:gd name="T54" fmla="*/ 7 w 99"/>
                <a:gd name="T55" fmla="*/ 59 h 65"/>
                <a:gd name="T56" fmla="*/ 8 w 99"/>
                <a:gd name="T57" fmla="*/ 59 h 65"/>
                <a:gd name="T58" fmla="*/ 8 w 99"/>
                <a:gd name="T59" fmla="*/ 51 h 65"/>
                <a:gd name="T60" fmla="*/ 9 w 99"/>
                <a:gd name="T61" fmla="*/ 58 h 65"/>
                <a:gd name="T62" fmla="*/ 11 w 99"/>
                <a:gd name="T63" fmla="*/ 58 h 65"/>
                <a:gd name="T64" fmla="*/ 8 w 99"/>
                <a:gd name="T65" fmla="*/ 42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65"/>
                <a:gd name="T101" fmla="*/ 99 w 99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65">
                  <a:moveTo>
                    <a:pt x="18" y="58"/>
                  </a:moveTo>
                  <a:cubicBezTo>
                    <a:pt x="30" y="58"/>
                    <a:pt x="42" y="60"/>
                    <a:pt x="53" y="65"/>
                  </a:cubicBezTo>
                  <a:cubicBezTo>
                    <a:pt x="64" y="60"/>
                    <a:pt x="75" y="57"/>
                    <a:pt x="87" y="57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99" y="8"/>
                  </a:moveTo>
                  <a:cubicBezTo>
                    <a:pt x="99" y="17"/>
                    <a:pt x="99" y="17"/>
                    <a:pt x="99" y="17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5"/>
                    <a:pt x="9" y="36"/>
                    <a:pt x="9" y="37"/>
                  </a:cubicBezTo>
                  <a:cubicBezTo>
                    <a:pt x="9" y="39"/>
                    <a:pt x="7" y="41"/>
                    <a:pt x="5" y="41"/>
                  </a:cubicBezTo>
                  <a:cubicBezTo>
                    <a:pt x="4" y="41"/>
                    <a:pt x="2" y="39"/>
                    <a:pt x="2" y="37"/>
                  </a:cubicBezTo>
                  <a:cubicBezTo>
                    <a:pt x="2" y="36"/>
                    <a:pt x="3" y="35"/>
                    <a:pt x="4" y="34"/>
                  </a:cubicBezTo>
                  <a:cubicBezTo>
                    <a:pt x="4" y="25"/>
                    <a:pt x="4" y="17"/>
                    <a:pt x="4" y="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99" y="8"/>
                    <a:pt x="99" y="8"/>
                    <a:pt x="99" y="8"/>
                  </a:cubicBezTo>
                  <a:close/>
                  <a:moveTo>
                    <a:pt x="8" y="42"/>
                  </a:moveTo>
                  <a:cubicBezTo>
                    <a:pt x="6" y="43"/>
                    <a:pt x="5" y="43"/>
                    <a:pt x="3" y="42"/>
                  </a:cubicBezTo>
                  <a:cubicBezTo>
                    <a:pt x="2" y="47"/>
                    <a:pt x="1" y="52"/>
                    <a:pt x="0" y="58"/>
                  </a:cubicBezTo>
                  <a:cubicBezTo>
                    <a:pt x="1" y="58"/>
                    <a:pt x="2" y="58"/>
                    <a:pt x="2" y="58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59"/>
                    <a:pt x="5" y="59"/>
                    <a:pt x="6" y="59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7" y="59"/>
                    <a:pt x="8" y="59"/>
                    <a:pt x="8" y="59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0" y="58"/>
                    <a:pt x="10" y="58"/>
                    <a:pt x="11" y="58"/>
                  </a:cubicBezTo>
                  <a:cubicBezTo>
                    <a:pt x="10" y="52"/>
                    <a:pt x="9" y="47"/>
                    <a:pt x="8" y="42"/>
                  </a:cubicBezTo>
                  <a:close/>
                </a:path>
              </a:pathLst>
            </a:custGeom>
            <a:solidFill>
              <a:srgbClr val="2FACD7"/>
            </a:solidFill>
            <a:ln w="9525" cmpd="sng">
              <a:noFill/>
              <a:bevel/>
            </a:ln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opperplate Gothic Bold" panose="020E0705020206020404" charset="0"/>
                <a:ea typeface="微软雅黑" panose="020B0503020204020204" pitchFamily="34" charset="-122"/>
                <a:sym typeface="Copperplate Gothic Bold" panose="020E0705020206020404" charset="0"/>
              </a:endParaRPr>
            </a:p>
          </p:txBody>
        </p:sp>
        <p:sp>
          <p:nvSpPr>
            <p:cNvPr id="108" name="Freeform 101">
              <a:extLst>
                <a:ext uri="{FF2B5EF4-FFF2-40B4-BE49-F238E27FC236}">
                  <a16:creationId xmlns:a16="http://schemas.microsoft.com/office/drawing/2014/main" id="{0EA4EECF-C0B4-D147-ADD3-E0014D20E13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972175" y="1285875"/>
              <a:ext cx="254000" cy="409575"/>
            </a:xfrm>
            <a:custGeom>
              <a:avLst/>
              <a:gdLst>
                <a:gd name="T0" fmla="*/ 82 w 119"/>
                <a:gd name="T1" fmla="*/ 146 h 191"/>
                <a:gd name="T2" fmla="*/ 78 w 119"/>
                <a:gd name="T3" fmla="*/ 154 h 191"/>
                <a:gd name="T4" fmla="*/ 111 w 119"/>
                <a:gd name="T5" fmla="*/ 168 h 191"/>
                <a:gd name="T6" fmla="*/ 60 w 119"/>
                <a:gd name="T7" fmla="*/ 183 h 191"/>
                <a:gd name="T8" fmla="*/ 9 w 119"/>
                <a:gd name="T9" fmla="*/ 168 h 191"/>
                <a:gd name="T10" fmla="*/ 53 w 119"/>
                <a:gd name="T11" fmla="*/ 153 h 191"/>
                <a:gd name="T12" fmla="*/ 60 w 119"/>
                <a:gd name="T13" fmla="*/ 166 h 191"/>
                <a:gd name="T14" fmla="*/ 104 w 119"/>
                <a:gd name="T15" fmla="*/ 76 h 191"/>
                <a:gd name="T16" fmla="*/ 104 w 119"/>
                <a:gd name="T17" fmla="*/ 76 h 191"/>
                <a:gd name="T18" fmla="*/ 111 w 119"/>
                <a:gd name="T19" fmla="*/ 51 h 191"/>
                <a:gd name="T20" fmla="*/ 60 w 119"/>
                <a:gd name="T21" fmla="*/ 0 h 191"/>
                <a:gd name="T22" fmla="*/ 8 w 119"/>
                <a:gd name="T23" fmla="*/ 51 h 191"/>
                <a:gd name="T24" fmla="*/ 15 w 119"/>
                <a:gd name="T25" fmla="*/ 76 h 191"/>
                <a:gd name="T26" fmla="*/ 15 w 119"/>
                <a:gd name="T27" fmla="*/ 76 h 191"/>
                <a:gd name="T28" fmla="*/ 49 w 119"/>
                <a:gd name="T29" fmla="*/ 145 h 191"/>
                <a:gd name="T30" fmla="*/ 0 w 119"/>
                <a:gd name="T31" fmla="*/ 168 h 191"/>
                <a:gd name="T32" fmla="*/ 60 w 119"/>
                <a:gd name="T33" fmla="*/ 191 h 191"/>
                <a:gd name="T34" fmla="*/ 119 w 119"/>
                <a:gd name="T35" fmla="*/ 168 h 191"/>
                <a:gd name="T36" fmla="*/ 82 w 119"/>
                <a:gd name="T37" fmla="*/ 146 h 191"/>
                <a:gd name="T38" fmla="*/ 38 w 119"/>
                <a:gd name="T39" fmla="*/ 44 h 191"/>
                <a:gd name="T40" fmla="*/ 60 w 119"/>
                <a:gd name="T41" fmla="*/ 23 h 191"/>
                <a:gd name="T42" fmla="*/ 81 w 119"/>
                <a:gd name="T43" fmla="*/ 44 h 191"/>
                <a:gd name="T44" fmla="*/ 60 w 119"/>
                <a:gd name="T45" fmla="*/ 66 h 191"/>
                <a:gd name="T46" fmla="*/ 38 w 119"/>
                <a:gd name="T47" fmla="*/ 44 h 19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9"/>
                <a:gd name="T73" fmla="*/ 0 h 191"/>
                <a:gd name="T74" fmla="*/ 119 w 119"/>
                <a:gd name="T75" fmla="*/ 191 h 19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9" h="191">
                  <a:moveTo>
                    <a:pt x="82" y="146"/>
                  </a:moveTo>
                  <a:cubicBezTo>
                    <a:pt x="78" y="154"/>
                    <a:pt x="78" y="154"/>
                    <a:pt x="78" y="154"/>
                  </a:cubicBezTo>
                  <a:cubicBezTo>
                    <a:pt x="99" y="157"/>
                    <a:pt x="111" y="163"/>
                    <a:pt x="111" y="168"/>
                  </a:cubicBezTo>
                  <a:cubicBezTo>
                    <a:pt x="111" y="174"/>
                    <a:pt x="91" y="183"/>
                    <a:pt x="60" y="183"/>
                  </a:cubicBezTo>
                  <a:cubicBezTo>
                    <a:pt x="28" y="183"/>
                    <a:pt x="9" y="174"/>
                    <a:pt x="9" y="168"/>
                  </a:cubicBezTo>
                  <a:cubicBezTo>
                    <a:pt x="9" y="162"/>
                    <a:pt x="26" y="154"/>
                    <a:pt x="53" y="153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8" y="69"/>
                    <a:pt x="111" y="60"/>
                    <a:pt x="111" y="51"/>
                  </a:cubicBezTo>
                  <a:cubicBezTo>
                    <a:pt x="111" y="22"/>
                    <a:pt x="88" y="0"/>
                    <a:pt x="60" y="0"/>
                  </a:cubicBezTo>
                  <a:cubicBezTo>
                    <a:pt x="31" y="0"/>
                    <a:pt x="8" y="22"/>
                    <a:pt x="8" y="51"/>
                  </a:cubicBezTo>
                  <a:cubicBezTo>
                    <a:pt x="8" y="60"/>
                    <a:pt x="11" y="69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49" y="145"/>
                    <a:pt x="49" y="145"/>
                    <a:pt x="49" y="145"/>
                  </a:cubicBezTo>
                  <a:cubicBezTo>
                    <a:pt x="24" y="147"/>
                    <a:pt x="0" y="155"/>
                    <a:pt x="0" y="168"/>
                  </a:cubicBezTo>
                  <a:cubicBezTo>
                    <a:pt x="0" y="183"/>
                    <a:pt x="30" y="191"/>
                    <a:pt x="60" y="191"/>
                  </a:cubicBezTo>
                  <a:cubicBezTo>
                    <a:pt x="89" y="191"/>
                    <a:pt x="119" y="183"/>
                    <a:pt x="119" y="168"/>
                  </a:cubicBezTo>
                  <a:cubicBezTo>
                    <a:pt x="119" y="157"/>
                    <a:pt x="103" y="149"/>
                    <a:pt x="82" y="146"/>
                  </a:cubicBezTo>
                  <a:close/>
                  <a:moveTo>
                    <a:pt x="38" y="44"/>
                  </a:moveTo>
                  <a:cubicBezTo>
                    <a:pt x="38" y="33"/>
                    <a:pt x="48" y="23"/>
                    <a:pt x="60" y="23"/>
                  </a:cubicBezTo>
                  <a:cubicBezTo>
                    <a:pt x="72" y="23"/>
                    <a:pt x="81" y="33"/>
                    <a:pt x="81" y="44"/>
                  </a:cubicBezTo>
                  <a:cubicBezTo>
                    <a:pt x="81" y="56"/>
                    <a:pt x="72" y="66"/>
                    <a:pt x="60" y="66"/>
                  </a:cubicBezTo>
                  <a:cubicBezTo>
                    <a:pt x="48" y="66"/>
                    <a:pt x="38" y="56"/>
                    <a:pt x="38" y="44"/>
                  </a:cubicBezTo>
                  <a:close/>
                </a:path>
              </a:pathLst>
            </a:custGeom>
            <a:solidFill>
              <a:srgbClr val="2FACD7"/>
            </a:solidFill>
            <a:ln w="9525" cmpd="sng">
              <a:noFill/>
              <a:bevel/>
            </a:ln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opperplate Gothic Bold" panose="020E0705020206020404" charset="0"/>
                <a:ea typeface="微软雅黑" panose="020B0503020204020204" pitchFamily="34" charset="-122"/>
                <a:sym typeface="Copperplate Gothic Bold" panose="020E0705020206020404" charset="0"/>
              </a:endParaRPr>
            </a:p>
          </p:txBody>
        </p:sp>
        <p:grpSp>
          <p:nvGrpSpPr>
            <p:cNvPr id="109" name="组合 34">
              <a:extLst>
                <a:ext uri="{FF2B5EF4-FFF2-40B4-BE49-F238E27FC236}">
                  <a16:creationId xmlns:a16="http://schemas.microsoft.com/office/drawing/2014/main" id="{782D428B-FFB3-8744-8AEE-4A80D86CA2E0}"/>
                </a:ext>
              </a:extLst>
            </p:cNvPr>
            <p:cNvGrpSpPr/>
            <p:nvPr/>
          </p:nvGrpSpPr>
          <p:grpSpPr bwMode="auto">
            <a:xfrm>
              <a:off x="5894388" y="5575300"/>
              <a:ext cx="411162" cy="379413"/>
              <a:chOff x="0" y="0"/>
              <a:chExt cx="1530351" cy="1409703"/>
            </a:xfrm>
          </p:grpSpPr>
          <p:sp>
            <p:nvSpPr>
              <p:cNvPr id="132" name="Freeform 244">
                <a:extLst>
                  <a:ext uri="{FF2B5EF4-FFF2-40B4-BE49-F238E27FC236}">
                    <a16:creationId xmlns:a16="http://schemas.microsoft.com/office/drawing/2014/main" id="{DC402CD8-D011-4B49-826B-C5E89D4C8004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615952" y="0"/>
                <a:ext cx="914399" cy="915985"/>
              </a:xfrm>
              <a:custGeom>
                <a:avLst/>
                <a:gdLst>
                  <a:gd name="T0" fmla="*/ 221 w 244"/>
                  <a:gd name="T1" fmla="*/ 22 h 244"/>
                  <a:gd name="T2" fmla="*/ 141 w 244"/>
                  <a:gd name="T3" fmla="*/ 22 h 244"/>
                  <a:gd name="T4" fmla="*/ 0 w 244"/>
                  <a:gd name="T5" fmla="*/ 164 h 244"/>
                  <a:gd name="T6" fmla="*/ 80 w 244"/>
                  <a:gd name="T7" fmla="*/ 244 h 244"/>
                  <a:gd name="T8" fmla="*/ 221 w 244"/>
                  <a:gd name="T9" fmla="*/ 102 h 244"/>
                  <a:gd name="T10" fmla="*/ 221 w 244"/>
                  <a:gd name="T11" fmla="*/ 22 h 244"/>
                  <a:gd name="T12" fmla="*/ 48 w 244"/>
                  <a:gd name="T13" fmla="*/ 165 h 244"/>
                  <a:gd name="T14" fmla="*/ 38 w 244"/>
                  <a:gd name="T15" fmla="*/ 156 h 244"/>
                  <a:gd name="T16" fmla="*/ 158 w 244"/>
                  <a:gd name="T17" fmla="*/ 36 h 244"/>
                  <a:gd name="T18" fmla="*/ 168 w 244"/>
                  <a:gd name="T19" fmla="*/ 36 h 244"/>
                  <a:gd name="T20" fmla="*/ 168 w 244"/>
                  <a:gd name="T21" fmla="*/ 46 h 244"/>
                  <a:gd name="T22" fmla="*/ 48 w 244"/>
                  <a:gd name="T23" fmla="*/ 165 h 244"/>
                  <a:gd name="T24" fmla="*/ 68 w 244"/>
                  <a:gd name="T25" fmla="*/ 185 h 244"/>
                  <a:gd name="T26" fmla="*/ 58 w 244"/>
                  <a:gd name="T27" fmla="*/ 176 h 244"/>
                  <a:gd name="T28" fmla="*/ 188 w 244"/>
                  <a:gd name="T29" fmla="*/ 46 h 244"/>
                  <a:gd name="T30" fmla="*/ 197 w 244"/>
                  <a:gd name="T31" fmla="*/ 46 h 244"/>
                  <a:gd name="T32" fmla="*/ 197 w 244"/>
                  <a:gd name="T33" fmla="*/ 56 h 244"/>
                  <a:gd name="T34" fmla="*/ 68 w 244"/>
                  <a:gd name="T35" fmla="*/ 185 h 244"/>
                  <a:gd name="T36" fmla="*/ 88 w 244"/>
                  <a:gd name="T37" fmla="*/ 205 h 244"/>
                  <a:gd name="T38" fmla="*/ 78 w 244"/>
                  <a:gd name="T39" fmla="*/ 196 h 244"/>
                  <a:gd name="T40" fmla="*/ 198 w 244"/>
                  <a:gd name="T41" fmla="*/ 76 h 244"/>
                  <a:gd name="T42" fmla="*/ 207 w 244"/>
                  <a:gd name="T43" fmla="*/ 76 h 244"/>
                  <a:gd name="T44" fmla="*/ 207 w 244"/>
                  <a:gd name="T45" fmla="*/ 86 h 244"/>
                  <a:gd name="T46" fmla="*/ 88 w 244"/>
                  <a:gd name="T47" fmla="*/ 205 h 24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44"/>
                  <a:gd name="T73" fmla="*/ 0 h 244"/>
                  <a:gd name="T74" fmla="*/ 244 w 244"/>
                  <a:gd name="T75" fmla="*/ 244 h 24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44" h="244">
                    <a:moveTo>
                      <a:pt x="221" y="22"/>
                    </a:moveTo>
                    <a:cubicBezTo>
                      <a:pt x="199" y="0"/>
                      <a:pt x="163" y="0"/>
                      <a:pt x="141" y="22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80" y="244"/>
                      <a:pt x="80" y="244"/>
                      <a:pt x="80" y="244"/>
                    </a:cubicBezTo>
                    <a:cubicBezTo>
                      <a:pt x="221" y="102"/>
                      <a:pt x="221" y="102"/>
                      <a:pt x="221" y="102"/>
                    </a:cubicBezTo>
                    <a:cubicBezTo>
                      <a:pt x="244" y="80"/>
                      <a:pt x="244" y="44"/>
                      <a:pt x="221" y="22"/>
                    </a:cubicBezTo>
                    <a:close/>
                    <a:moveTo>
                      <a:pt x="48" y="165"/>
                    </a:moveTo>
                    <a:cubicBezTo>
                      <a:pt x="38" y="156"/>
                      <a:pt x="38" y="156"/>
                      <a:pt x="38" y="156"/>
                    </a:cubicBezTo>
                    <a:cubicBezTo>
                      <a:pt x="158" y="36"/>
                      <a:pt x="158" y="36"/>
                      <a:pt x="158" y="36"/>
                    </a:cubicBezTo>
                    <a:cubicBezTo>
                      <a:pt x="161" y="34"/>
                      <a:pt x="165" y="34"/>
                      <a:pt x="168" y="36"/>
                    </a:cubicBezTo>
                    <a:cubicBezTo>
                      <a:pt x="170" y="39"/>
                      <a:pt x="170" y="43"/>
                      <a:pt x="168" y="46"/>
                    </a:cubicBezTo>
                    <a:lnTo>
                      <a:pt x="48" y="165"/>
                    </a:lnTo>
                    <a:close/>
                    <a:moveTo>
                      <a:pt x="68" y="185"/>
                    </a:moveTo>
                    <a:cubicBezTo>
                      <a:pt x="58" y="176"/>
                      <a:pt x="58" y="176"/>
                      <a:pt x="58" y="176"/>
                    </a:cubicBezTo>
                    <a:cubicBezTo>
                      <a:pt x="188" y="46"/>
                      <a:pt x="188" y="46"/>
                      <a:pt x="188" y="46"/>
                    </a:cubicBezTo>
                    <a:cubicBezTo>
                      <a:pt x="191" y="44"/>
                      <a:pt x="195" y="44"/>
                      <a:pt x="197" y="46"/>
                    </a:cubicBezTo>
                    <a:cubicBezTo>
                      <a:pt x="200" y="49"/>
                      <a:pt x="200" y="53"/>
                      <a:pt x="197" y="56"/>
                    </a:cubicBezTo>
                    <a:lnTo>
                      <a:pt x="68" y="185"/>
                    </a:lnTo>
                    <a:close/>
                    <a:moveTo>
                      <a:pt x="88" y="205"/>
                    </a:moveTo>
                    <a:cubicBezTo>
                      <a:pt x="78" y="196"/>
                      <a:pt x="78" y="196"/>
                      <a:pt x="78" y="196"/>
                    </a:cubicBezTo>
                    <a:cubicBezTo>
                      <a:pt x="198" y="76"/>
                      <a:pt x="198" y="76"/>
                      <a:pt x="198" y="76"/>
                    </a:cubicBezTo>
                    <a:cubicBezTo>
                      <a:pt x="200" y="73"/>
                      <a:pt x="205" y="73"/>
                      <a:pt x="207" y="76"/>
                    </a:cubicBezTo>
                    <a:cubicBezTo>
                      <a:pt x="210" y="79"/>
                      <a:pt x="210" y="83"/>
                      <a:pt x="207" y="86"/>
                    </a:cubicBezTo>
                    <a:lnTo>
                      <a:pt x="88" y="205"/>
                    </a:ln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33" name="Freeform 245">
                <a:extLst>
                  <a:ext uri="{FF2B5EF4-FFF2-40B4-BE49-F238E27FC236}">
                    <a16:creationId xmlns:a16="http://schemas.microsoft.com/office/drawing/2014/main" id="{316F5F24-B8E8-1744-A026-6631B9C78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537" y="781050"/>
                <a:ext cx="633415" cy="628648"/>
              </a:xfrm>
              <a:custGeom>
                <a:avLst/>
                <a:gdLst>
                  <a:gd name="T0" fmla="*/ 257 w 399"/>
                  <a:gd name="T1" fmla="*/ 236 h 396"/>
                  <a:gd name="T2" fmla="*/ 241 w 399"/>
                  <a:gd name="T3" fmla="*/ 219 h 396"/>
                  <a:gd name="T4" fmla="*/ 399 w 399"/>
                  <a:gd name="T5" fmla="*/ 61 h 396"/>
                  <a:gd name="T6" fmla="*/ 335 w 399"/>
                  <a:gd name="T7" fmla="*/ 0 h 396"/>
                  <a:gd name="T8" fmla="*/ 179 w 399"/>
                  <a:gd name="T9" fmla="*/ 156 h 396"/>
                  <a:gd name="T10" fmla="*/ 160 w 399"/>
                  <a:gd name="T11" fmla="*/ 139 h 396"/>
                  <a:gd name="T12" fmla="*/ 125 w 399"/>
                  <a:gd name="T13" fmla="*/ 160 h 396"/>
                  <a:gd name="T14" fmla="*/ 0 w 399"/>
                  <a:gd name="T15" fmla="*/ 359 h 396"/>
                  <a:gd name="T16" fmla="*/ 38 w 399"/>
                  <a:gd name="T17" fmla="*/ 396 h 396"/>
                  <a:gd name="T18" fmla="*/ 236 w 399"/>
                  <a:gd name="T19" fmla="*/ 274 h 396"/>
                  <a:gd name="T20" fmla="*/ 257 w 399"/>
                  <a:gd name="T21" fmla="*/ 236 h 3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9"/>
                  <a:gd name="T34" fmla="*/ 0 h 396"/>
                  <a:gd name="T35" fmla="*/ 399 w 399"/>
                  <a:gd name="T36" fmla="*/ 396 h 3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9" h="396">
                    <a:moveTo>
                      <a:pt x="257" y="236"/>
                    </a:moveTo>
                    <a:lnTo>
                      <a:pt x="241" y="219"/>
                    </a:lnTo>
                    <a:lnTo>
                      <a:pt x="399" y="61"/>
                    </a:lnTo>
                    <a:lnTo>
                      <a:pt x="335" y="0"/>
                    </a:lnTo>
                    <a:lnTo>
                      <a:pt x="179" y="156"/>
                    </a:lnTo>
                    <a:lnTo>
                      <a:pt x="160" y="139"/>
                    </a:lnTo>
                    <a:lnTo>
                      <a:pt x="125" y="160"/>
                    </a:lnTo>
                    <a:lnTo>
                      <a:pt x="0" y="359"/>
                    </a:lnTo>
                    <a:lnTo>
                      <a:pt x="38" y="396"/>
                    </a:lnTo>
                    <a:lnTo>
                      <a:pt x="236" y="274"/>
                    </a:lnTo>
                    <a:lnTo>
                      <a:pt x="257" y="236"/>
                    </a:ln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34" name="Freeform 246">
                <a:extLst>
                  <a:ext uri="{FF2B5EF4-FFF2-40B4-BE49-F238E27FC236}">
                    <a16:creationId xmlns:a16="http://schemas.microsoft.com/office/drawing/2014/main" id="{024312BC-B8AB-834C-9E20-5C5313FCA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2701"/>
                <a:ext cx="671513" cy="669923"/>
              </a:xfrm>
              <a:custGeom>
                <a:avLst/>
                <a:gdLst>
                  <a:gd name="T0" fmla="*/ 90 w 179"/>
                  <a:gd name="T1" fmla="*/ 0 h 179"/>
                  <a:gd name="T2" fmla="*/ 67 w 179"/>
                  <a:gd name="T3" fmla="*/ 3 h 179"/>
                  <a:gd name="T4" fmla="*/ 70 w 179"/>
                  <a:gd name="T5" fmla="*/ 5 h 179"/>
                  <a:gd name="T6" fmla="*/ 102 w 179"/>
                  <a:gd name="T7" fmla="*/ 37 h 179"/>
                  <a:gd name="T8" fmla="*/ 102 w 179"/>
                  <a:gd name="T9" fmla="*/ 96 h 179"/>
                  <a:gd name="T10" fmla="*/ 42 w 179"/>
                  <a:gd name="T11" fmla="*/ 96 h 179"/>
                  <a:gd name="T12" fmla="*/ 10 w 179"/>
                  <a:gd name="T13" fmla="*/ 64 h 179"/>
                  <a:gd name="T14" fmla="*/ 6 w 179"/>
                  <a:gd name="T15" fmla="*/ 59 h 179"/>
                  <a:gd name="T16" fmla="*/ 0 w 179"/>
                  <a:gd name="T17" fmla="*/ 89 h 179"/>
                  <a:gd name="T18" fmla="*/ 90 w 179"/>
                  <a:gd name="T19" fmla="*/ 179 h 179"/>
                  <a:gd name="T20" fmla="*/ 179 w 179"/>
                  <a:gd name="T21" fmla="*/ 89 h 179"/>
                  <a:gd name="T22" fmla="*/ 90 w 179"/>
                  <a:gd name="T23" fmla="*/ 0 h 17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9"/>
                  <a:gd name="T37" fmla="*/ 0 h 179"/>
                  <a:gd name="T38" fmla="*/ 179 w 179"/>
                  <a:gd name="T39" fmla="*/ 179 h 17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9" h="179">
                    <a:moveTo>
                      <a:pt x="90" y="0"/>
                    </a:moveTo>
                    <a:cubicBezTo>
                      <a:pt x="82" y="0"/>
                      <a:pt x="75" y="1"/>
                      <a:pt x="67" y="3"/>
                    </a:cubicBezTo>
                    <a:cubicBezTo>
                      <a:pt x="68" y="4"/>
                      <a:pt x="69" y="4"/>
                      <a:pt x="70" y="5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18" y="53"/>
                      <a:pt x="118" y="80"/>
                      <a:pt x="102" y="96"/>
                    </a:cubicBezTo>
                    <a:cubicBezTo>
                      <a:pt x="85" y="113"/>
                      <a:pt x="59" y="113"/>
                      <a:pt x="42" y="96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9" y="63"/>
                      <a:pt x="7" y="61"/>
                      <a:pt x="6" y="59"/>
                    </a:cubicBezTo>
                    <a:cubicBezTo>
                      <a:pt x="2" y="68"/>
                      <a:pt x="0" y="79"/>
                      <a:pt x="0" y="89"/>
                    </a:cubicBezTo>
                    <a:cubicBezTo>
                      <a:pt x="0" y="139"/>
                      <a:pt x="40" y="179"/>
                      <a:pt x="90" y="179"/>
                    </a:cubicBezTo>
                    <a:cubicBezTo>
                      <a:pt x="139" y="179"/>
                      <a:pt x="179" y="139"/>
                      <a:pt x="179" y="89"/>
                    </a:cubicBezTo>
                    <a:cubicBezTo>
                      <a:pt x="179" y="40"/>
                      <a:pt x="139" y="0"/>
                      <a:pt x="9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35" name="Freeform 247">
                <a:extLst>
                  <a:ext uri="{FF2B5EF4-FFF2-40B4-BE49-F238E27FC236}">
                    <a16:creationId xmlns:a16="http://schemas.microsoft.com/office/drawing/2014/main" id="{763B203C-1461-1344-BDFC-D5BF8BF1B0DD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828669" y="806452"/>
                <a:ext cx="604837" cy="603251"/>
              </a:xfrm>
              <a:custGeom>
                <a:avLst/>
                <a:gdLst>
                  <a:gd name="T0" fmla="*/ 142 w 161"/>
                  <a:gd name="T1" fmla="*/ 142 h 161"/>
                  <a:gd name="T2" fmla="*/ 142 w 161"/>
                  <a:gd name="T3" fmla="*/ 71 h 161"/>
                  <a:gd name="T4" fmla="*/ 70 w 161"/>
                  <a:gd name="T5" fmla="*/ 0 h 161"/>
                  <a:gd name="T6" fmla="*/ 0 w 161"/>
                  <a:gd name="T7" fmla="*/ 70 h 161"/>
                  <a:gd name="T8" fmla="*/ 72 w 161"/>
                  <a:gd name="T9" fmla="*/ 142 h 161"/>
                  <a:gd name="T10" fmla="*/ 142 w 161"/>
                  <a:gd name="T11" fmla="*/ 142 h 161"/>
                  <a:gd name="T12" fmla="*/ 94 w 161"/>
                  <a:gd name="T13" fmla="*/ 94 h 161"/>
                  <a:gd name="T14" fmla="*/ 123 w 161"/>
                  <a:gd name="T15" fmla="*/ 94 h 161"/>
                  <a:gd name="T16" fmla="*/ 123 w 161"/>
                  <a:gd name="T17" fmla="*/ 123 h 161"/>
                  <a:gd name="T18" fmla="*/ 94 w 161"/>
                  <a:gd name="T19" fmla="*/ 123 h 161"/>
                  <a:gd name="T20" fmla="*/ 94 w 161"/>
                  <a:gd name="T21" fmla="*/ 94 h 1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1"/>
                  <a:gd name="T34" fmla="*/ 0 h 161"/>
                  <a:gd name="T35" fmla="*/ 161 w 161"/>
                  <a:gd name="T36" fmla="*/ 161 h 1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1" h="161">
                    <a:moveTo>
                      <a:pt x="142" y="142"/>
                    </a:moveTo>
                    <a:cubicBezTo>
                      <a:pt x="161" y="122"/>
                      <a:pt x="161" y="91"/>
                      <a:pt x="142" y="7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72" y="142"/>
                      <a:pt x="72" y="142"/>
                      <a:pt x="72" y="142"/>
                    </a:cubicBezTo>
                    <a:cubicBezTo>
                      <a:pt x="91" y="161"/>
                      <a:pt x="122" y="161"/>
                      <a:pt x="142" y="142"/>
                    </a:cubicBezTo>
                    <a:close/>
                    <a:moveTo>
                      <a:pt x="94" y="94"/>
                    </a:moveTo>
                    <a:cubicBezTo>
                      <a:pt x="102" y="86"/>
                      <a:pt x="115" y="86"/>
                      <a:pt x="123" y="94"/>
                    </a:cubicBezTo>
                    <a:cubicBezTo>
                      <a:pt x="131" y="102"/>
                      <a:pt x="131" y="115"/>
                      <a:pt x="123" y="123"/>
                    </a:cubicBezTo>
                    <a:cubicBezTo>
                      <a:pt x="115" y="131"/>
                      <a:pt x="102" y="131"/>
                      <a:pt x="94" y="123"/>
                    </a:cubicBezTo>
                    <a:cubicBezTo>
                      <a:pt x="86" y="115"/>
                      <a:pt x="86" y="102"/>
                      <a:pt x="94" y="94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</p:grpSp>
        <p:grpSp>
          <p:nvGrpSpPr>
            <p:cNvPr id="110" name="组合 39">
              <a:extLst>
                <a:ext uri="{FF2B5EF4-FFF2-40B4-BE49-F238E27FC236}">
                  <a16:creationId xmlns:a16="http://schemas.microsoft.com/office/drawing/2014/main" id="{685E427A-D644-6544-8585-1C33E05A7164}"/>
                </a:ext>
              </a:extLst>
            </p:cNvPr>
            <p:cNvGrpSpPr/>
            <p:nvPr/>
          </p:nvGrpSpPr>
          <p:grpSpPr bwMode="auto">
            <a:xfrm>
              <a:off x="7735888" y="2387600"/>
              <a:ext cx="438150" cy="427038"/>
              <a:chOff x="0" y="0"/>
              <a:chExt cx="1720850" cy="1679575"/>
            </a:xfrm>
          </p:grpSpPr>
          <p:sp>
            <p:nvSpPr>
              <p:cNvPr id="124" name="Freeform 186">
                <a:extLst>
                  <a:ext uri="{FF2B5EF4-FFF2-40B4-BE49-F238E27FC236}">
                    <a16:creationId xmlns:a16="http://schemas.microsoft.com/office/drawing/2014/main" id="{9DAAD227-5EEE-584E-AE3C-2CEB4415F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4923" y="0"/>
                <a:ext cx="415927" cy="503239"/>
              </a:xfrm>
              <a:custGeom>
                <a:avLst/>
                <a:gdLst>
                  <a:gd name="T0" fmla="*/ 111 w 111"/>
                  <a:gd name="T1" fmla="*/ 42 h 134"/>
                  <a:gd name="T2" fmla="*/ 0 w 111"/>
                  <a:gd name="T3" fmla="*/ 81 h 134"/>
                  <a:gd name="T4" fmla="*/ 79 w 111"/>
                  <a:gd name="T5" fmla="*/ 51 h 134"/>
                  <a:gd name="T6" fmla="*/ 1 w 111"/>
                  <a:gd name="T7" fmla="*/ 85 h 134"/>
                  <a:gd name="T8" fmla="*/ 111 w 111"/>
                  <a:gd name="T9" fmla="*/ 42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134"/>
                  <a:gd name="T17" fmla="*/ 111 w 111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134">
                    <a:moveTo>
                      <a:pt x="111" y="42"/>
                    </a:moveTo>
                    <a:cubicBezTo>
                      <a:pt x="36" y="0"/>
                      <a:pt x="6" y="66"/>
                      <a:pt x="0" y="81"/>
                    </a:cubicBezTo>
                    <a:cubicBezTo>
                      <a:pt x="18" y="74"/>
                      <a:pt x="46" y="58"/>
                      <a:pt x="79" y="51"/>
                    </a:cubicBezTo>
                    <a:cubicBezTo>
                      <a:pt x="79" y="51"/>
                      <a:pt x="44" y="74"/>
                      <a:pt x="1" y="85"/>
                    </a:cubicBezTo>
                    <a:cubicBezTo>
                      <a:pt x="85" y="134"/>
                      <a:pt x="111" y="42"/>
                      <a:pt x="111" y="42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25" name="Freeform 187">
                <a:extLst>
                  <a:ext uri="{FF2B5EF4-FFF2-40B4-BE49-F238E27FC236}">
                    <a16:creationId xmlns:a16="http://schemas.microsoft.com/office/drawing/2014/main" id="{8871FF55-2B49-FB45-975A-6EE779311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824" y="0"/>
                <a:ext cx="360363" cy="285752"/>
              </a:xfrm>
              <a:custGeom>
                <a:avLst/>
                <a:gdLst>
                  <a:gd name="T0" fmla="*/ 48 w 96"/>
                  <a:gd name="T1" fmla="*/ 31 h 76"/>
                  <a:gd name="T2" fmla="*/ 67 w 96"/>
                  <a:gd name="T3" fmla="*/ 75 h 76"/>
                  <a:gd name="T4" fmla="*/ 36 w 96"/>
                  <a:gd name="T5" fmla="*/ 0 h 76"/>
                  <a:gd name="T6" fmla="*/ 63 w 96"/>
                  <a:gd name="T7" fmla="*/ 76 h 76"/>
                  <a:gd name="T8" fmla="*/ 48 w 96"/>
                  <a:gd name="T9" fmla="*/ 31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76"/>
                  <a:gd name="T17" fmla="*/ 96 w 9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76">
                    <a:moveTo>
                      <a:pt x="48" y="31"/>
                    </a:moveTo>
                    <a:cubicBezTo>
                      <a:pt x="48" y="31"/>
                      <a:pt x="61" y="52"/>
                      <a:pt x="67" y="75"/>
                    </a:cubicBezTo>
                    <a:cubicBezTo>
                      <a:pt x="74" y="65"/>
                      <a:pt x="96" y="22"/>
                      <a:pt x="36" y="0"/>
                    </a:cubicBezTo>
                    <a:cubicBezTo>
                      <a:pt x="36" y="0"/>
                      <a:pt x="0" y="57"/>
                      <a:pt x="63" y="76"/>
                    </a:cubicBezTo>
                    <a:cubicBezTo>
                      <a:pt x="56" y="61"/>
                      <a:pt x="51" y="40"/>
                      <a:pt x="48" y="3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26" name="Freeform 188">
                <a:extLst>
                  <a:ext uri="{FF2B5EF4-FFF2-40B4-BE49-F238E27FC236}">
                    <a16:creationId xmlns:a16="http://schemas.microsoft.com/office/drawing/2014/main" id="{34D6393D-3C25-1145-81D0-D2E4709B78A0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498476" y="563561"/>
                <a:ext cx="461964" cy="468315"/>
              </a:xfrm>
              <a:custGeom>
                <a:avLst/>
                <a:gdLst>
                  <a:gd name="T0" fmla="*/ 91 w 123"/>
                  <a:gd name="T1" fmla="*/ 33 h 125"/>
                  <a:gd name="T2" fmla="*/ 87 w 123"/>
                  <a:gd name="T3" fmla="*/ 71 h 125"/>
                  <a:gd name="T4" fmla="*/ 86 w 123"/>
                  <a:gd name="T5" fmla="*/ 78 h 125"/>
                  <a:gd name="T6" fmla="*/ 90 w 123"/>
                  <a:gd name="T7" fmla="*/ 82 h 125"/>
                  <a:gd name="T8" fmla="*/ 101 w 123"/>
                  <a:gd name="T9" fmla="*/ 74 h 125"/>
                  <a:gd name="T10" fmla="*/ 107 w 123"/>
                  <a:gd name="T11" fmla="*/ 54 h 125"/>
                  <a:gd name="T12" fmla="*/ 95 w 123"/>
                  <a:gd name="T13" fmla="*/ 26 h 125"/>
                  <a:gd name="T14" fmla="*/ 64 w 123"/>
                  <a:gd name="T15" fmla="*/ 14 h 125"/>
                  <a:gd name="T16" fmla="*/ 30 w 123"/>
                  <a:gd name="T17" fmla="*/ 28 h 125"/>
                  <a:gd name="T18" fmla="*/ 17 w 123"/>
                  <a:gd name="T19" fmla="*/ 63 h 125"/>
                  <a:gd name="T20" fmla="*/ 30 w 123"/>
                  <a:gd name="T21" fmla="*/ 96 h 125"/>
                  <a:gd name="T22" fmla="*/ 65 w 123"/>
                  <a:gd name="T23" fmla="*/ 110 h 125"/>
                  <a:gd name="T24" fmla="*/ 102 w 123"/>
                  <a:gd name="T25" fmla="*/ 100 h 125"/>
                  <a:gd name="T26" fmla="*/ 108 w 123"/>
                  <a:gd name="T27" fmla="*/ 114 h 125"/>
                  <a:gd name="T28" fmla="*/ 65 w 123"/>
                  <a:gd name="T29" fmla="*/ 125 h 125"/>
                  <a:gd name="T30" fmla="*/ 17 w 123"/>
                  <a:gd name="T31" fmla="*/ 106 h 125"/>
                  <a:gd name="T32" fmla="*/ 0 w 123"/>
                  <a:gd name="T33" fmla="*/ 63 h 125"/>
                  <a:gd name="T34" fmla="*/ 18 w 123"/>
                  <a:gd name="T35" fmla="*/ 18 h 125"/>
                  <a:gd name="T36" fmla="*/ 64 w 123"/>
                  <a:gd name="T37" fmla="*/ 0 h 125"/>
                  <a:gd name="T38" fmla="*/ 106 w 123"/>
                  <a:gd name="T39" fmla="*/ 16 h 125"/>
                  <a:gd name="T40" fmla="*/ 123 w 123"/>
                  <a:gd name="T41" fmla="*/ 54 h 125"/>
                  <a:gd name="T42" fmla="*/ 113 w 123"/>
                  <a:gd name="T43" fmla="*/ 84 h 125"/>
                  <a:gd name="T44" fmla="*/ 88 w 123"/>
                  <a:gd name="T45" fmla="*/ 96 h 125"/>
                  <a:gd name="T46" fmla="*/ 73 w 123"/>
                  <a:gd name="T47" fmla="*/ 89 h 125"/>
                  <a:gd name="T48" fmla="*/ 57 w 123"/>
                  <a:gd name="T49" fmla="*/ 97 h 125"/>
                  <a:gd name="T50" fmla="*/ 39 w 123"/>
                  <a:gd name="T51" fmla="*/ 88 h 125"/>
                  <a:gd name="T52" fmla="*/ 32 w 123"/>
                  <a:gd name="T53" fmla="*/ 65 h 125"/>
                  <a:gd name="T54" fmla="*/ 40 w 123"/>
                  <a:gd name="T55" fmla="*/ 41 h 125"/>
                  <a:gd name="T56" fmla="*/ 60 w 123"/>
                  <a:gd name="T57" fmla="*/ 31 h 125"/>
                  <a:gd name="T58" fmla="*/ 74 w 123"/>
                  <a:gd name="T59" fmla="*/ 36 h 125"/>
                  <a:gd name="T60" fmla="*/ 75 w 123"/>
                  <a:gd name="T61" fmla="*/ 33 h 125"/>
                  <a:gd name="T62" fmla="*/ 91 w 123"/>
                  <a:gd name="T63" fmla="*/ 33 h 125"/>
                  <a:gd name="T64" fmla="*/ 58 w 123"/>
                  <a:gd name="T65" fmla="*/ 80 h 125"/>
                  <a:gd name="T66" fmla="*/ 69 w 123"/>
                  <a:gd name="T67" fmla="*/ 74 h 125"/>
                  <a:gd name="T68" fmla="*/ 73 w 123"/>
                  <a:gd name="T69" fmla="*/ 61 h 125"/>
                  <a:gd name="T70" fmla="*/ 69 w 123"/>
                  <a:gd name="T71" fmla="*/ 52 h 125"/>
                  <a:gd name="T72" fmla="*/ 61 w 123"/>
                  <a:gd name="T73" fmla="*/ 48 h 125"/>
                  <a:gd name="T74" fmla="*/ 53 w 123"/>
                  <a:gd name="T75" fmla="*/ 53 h 125"/>
                  <a:gd name="T76" fmla="*/ 49 w 123"/>
                  <a:gd name="T77" fmla="*/ 65 h 125"/>
                  <a:gd name="T78" fmla="*/ 52 w 123"/>
                  <a:gd name="T79" fmla="*/ 76 h 125"/>
                  <a:gd name="T80" fmla="*/ 58 w 123"/>
                  <a:gd name="T81" fmla="*/ 80 h 1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3"/>
                  <a:gd name="T124" fmla="*/ 0 h 125"/>
                  <a:gd name="T125" fmla="*/ 123 w 123"/>
                  <a:gd name="T126" fmla="*/ 125 h 12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3" h="125">
                    <a:moveTo>
                      <a:pt x="91" y="33"/>
                    </a:moveTo>
                    <a:cubicBezTo>
                      <a:pt x="87" y="71"/>
                      <a:pt x="87" y="71"/>
                      <a:pt x="87" y="71"/>
                    </a:cubicBezTo>
                    <a:cubicBezTo>
                      <a:pt x="86" y="74"/>
                      <a:pt x="86" y="76"/>
                      <a:pt x="86" y="78"/>
                    </a:cubicBezTo>
                    <a:cubicBezTo>
                      <a:pt x="86" y="81"/>
                      <a:pt x="87" y="82"/>
                      <a:pt x="90" y="82"/>
                    </a:cubicBezTo>
                    <a:cubicBezTo>
                      <a:pt x="94" y="82"/>
                      <a:pt x="98" y="79"/>
                      <a:pt x="101" y="74"/>
                    </a:cubicBezTo>
                    <a:cubicBezTo>
                      <a:pt x="105" y="69"/>
                      <a:pt x="107" y="62"/>
                      <a:pt x="107" y="54"/>
                    </a:cubicBezTo>
                    <a:cubicBezTo>
                      <a:pt x="107" y="43"/>
                      <a:pt x="103" y="33"/>
                      <a:pt x="95" y="26"/>
                    </a:cubicBezTo>
                    <a:cubicBezTo>
                      <a:pt x="86" y="18"/>
                      <a:pt x="76" y="14"/>
                      <a:pt x="64" y="14"/>
                    </a:cubicBezTo>
                    <a:cubicBezTo>
                      <a:pt x="51" y="14"/>
                      <a:pt x="40" y="19"/>
                      <a:pt x="30" y="28"/>
                    </a:cubicBezTo>
                    <a:cubicBezTo>
                      <a:pt x="21" y="37"/>
                      <a:pt x="17" y="49"/>
                      <a:pt x="17" y="63"/>
                    </a:cubicBezTo>
                    <a:cubicBezTo>
                      <a:pt x="17" y="75"/>
                      <a:pt x="21" y="86"/>
                      <a:pt x="30" y="96"/>
                    </a:cubicBezTo>
                    <a:cubicBezTo>
                      <a:pt x="38" y="105"/>
                      <a:pt x="50" y="110"/>
                      <a:pt x="65" y="110"/>
                    </a:cubicBezTo>
                    <a:cubicBezTo>
                      <a:pt x="77" y="110"/>
                      <a:pt x="90" y="107"/>
                      <a:pt x="102" y="100"/>
                    </a:cubicBezTo>
                    <a:cubicBezTo>
                      <a:pt x="108" y="114"/>
                      <a:pt x="108" y="114"/>
                      <a:pt x="108" y="114"/>
                    </a:cubicBezTo>
                    <a:cubicBezTo>
                      <a:pt x="94" y="121"/>
                      <a:pt x="80" y="125"/>
                      <a:pt x="65" y="125"/>
                    </a:cubicBezTo>
                    <a:cubicBezTo>
                      <a:pt x="45" y="125"/>
                      <a:pt x="29" y="119"/>
                      <a:pt x="17" y="106"/>
                    </a:cubicBezTo>
                    <a:cubicBezTo>
                      <a:pt x="6" y="94"/>
                      <a:pt x="0" y="80"/>
                      <a:pt x="0" y="63"/>
                    </a:cubicBezTo>
                    <a:cubicBezTo>
                      <a:pt x="0" y="45"/>
                      <a:pt x="6" y="30"/>
                      <a:pt x="18" y="18"/>
                    </a:cubicBezTo>
                    <a:cubicBezTo>
                      <a:pt x="31" y="6"/>
                      <a:pt x="46" y="0"/>
                      <a:pt x="64" y="0"/>
                    </a:cubicBezTo>
                    <a:cubicBezTo>
                      <a:pt x="80" y="0"/>
                      <a:pt x="95" y="6"/>
                      <a:pt x="106" y="16"/>
                    </a:cubicBezTo>
                    <a:cubicBezTo>
                      <a:pt x="117" y="27"/>
                      <a:pt x="123" y="39"/>
                      <a:pt x="123" y="54"/>
                    </a:cubicBezTo>
                    <a:cubicBezTo>
                      <a:pt x="123" y="66"/>
                      <a:pt x="119" y="76"/>
                      <a:pt x="113" y="84"/>
                    </a:cubicBezTo>
                    <a:cubicBezTo>
                      <a:pt x="106" y="92"/>
                      <a:pt x="97" y="96"/>
                      <a:pt x="88" y="96"/>
                    </a:cubicBezTo>
                    <a:cubicBezTo>
                      <a:pt x="81" y="96"/>
                      <a:pt x="76" y="94"/>
                      <a:pt x="73" y="89"/>
                    </a:cubicBezTo>
                    <a:cubicBezTo>
                      <a:pt x="69" y="94"/>
                      <a:pt x="63" y="97"/>
                      <a:pt x="57" y="97"/>
                    </a:cubicBezTo>
                    <a:cubicBezTo>
                      <a:pt x="50" y="97"/>
                      <a:pt x="44" y="94"/>
                      <a:pt x="39" y="88"/>
                    </a:cubicBezTo>
                    <a:cubicBezTo>
                      <a:pt x="34" y="82"/>
                      <a:pt x="32" y="74"/>
                      <a:pt x="32" y="65"/>
                    </a:cubicBezTo>
                    <a:cubicBezTo>
                      <a:pt x="32" y="55"/>
                      <a:pt x="35" y="47"/>
                      <a:pt x="40" y="41"/>
                    </a:cubicBezTo>
                    <a:cubicBezTo>
                      <a:pt x="46" y="35"/>
                      <a:pt x="53" y="31"/>
                      <a:pt x="60" y="31"/>
                    </a:cubicBezTo>
                    <a:cubicBezTo>
                      <a:pt x="65" y="31"/>
                      <a:pt x="70" y="33"/>
                      <a:pt x="74" y="36"/>
                    </a:cubicBezTo>
                    <a:cubicBezTo>
                      <a:pt x="75" y="33"/>
                      <a:pt x="75" y="33"/>
                      <a:pt x="75" y="33"/>
                    </a:cubicBezTo>
                    <a:lnTo>
                      <a:pt x="91" y="33"/>
                    </a:lnTo>
                    <a:close/>
                    <a:moveTo>
                      <a:pt x="58" y="80"/>
                    </a:moveTo>
                    <a:cubicBezTo>
                      <a:pt x="62" y="80"/>
                      <a:pt x="66" y="78"/>
                      <a:pt x="69" y="74"/>
                    </a:cubicBezTo>
                    <a:cubicBezTo>
                      <a:pt x="71" y="71"/>
                      <a:pt x="73" y="66"/>
                      <a:pt x="73" y="61"/>
                    </a:cubicBezTo>
                    <a:cubicBezTo>
                      <a:pt x="73" y="57"/>
                      <a:pt x="72" y="54"/>
                      <a:pt x="69" y="52"/>
                    </a:cubicBezTo>
                    <a:cubicBezTo>
                      <a:pt x="67" y="49"/>
                      <a:pt x="64" y="48"/>
                      <a:pt x="61" y="48"/>
                    </a:cubicBezTo>
                    <a:cubicBezTo>
                      <a:pt x="58" y="48"/>
                      <a:pt x="55" y="50"/>
                      <a:pt x="53" y="53"/>
                    </a:cubicBezTo>
                    <a:cubicBezTo>
                      <a:pt x="50" y="56"/>
                      <a:pt x="49" y="60"/>
                      <a:pt x="49" y="65"/>
                    </a:cubicBezTo>
                    <a:cubicBezTo>
                      <a:pt x="49" y="70"/>
                      <a:pt x="50" y="73"/>
                      <a:pt x="52" y="76"/>
                    </a:cubicBezTo>
                    <a:cubicBezTo>
                      <a:pt x="53" y="79"/>
                      <a:pt x="56" y="80"/>
                      <a:pt x="58" y="8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27" name="Freeform 189">
                <a:extLst>
                  <a:ext uri="{FF2B5EF4-FFF2-40B4-BE49-F238E27FC236}">
                    <a16:creationId xmlns:a16="http://schemas.microsoft.com/office/drawing/2014/main" id="{6B8111CA-4A44-D64F-BC52-64A8E14BFB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38" y="674689"/>
                <a:ext cx="77786" cy="123824"/>
              </a:xfrm>
              <a:custGeom>
                <a:avLst/>
                <a:gdLst>
                  <a:gd name="T0" fmla="*/ 0 w 21"/>
                  <a:gd name="T1" fmla="*/ 17 h 33"/>
                  <a:gd name="T2" fmla="*/ 21 w 21"/>
                  <a:gd name="T3" fmla="*/ 33 h 33"/>
                  <a:gd name="T4" fmla="*/ 21 w 21"/>
                  <a:gd name="T5" fmla="*/ 0 h 33"/>
                  <a:gd name="T6" fmla="*/ 0 w 21"/>
                  <a:gd name="T7" fmla="*/ 17 h 3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33"/>
                  <a:gd name="T14" fmla="*/ 21 w 21"/>
                  <a:gd name="T15" fmla="*/ 33 h 3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33">
                    <a:moveTo>
                      <a:pt x="0" y="17"/>
                    </a:moveTo>
                    <a:cubicBezTo>
                      <a:pt x="5" y="25"/>
                      <a:pt x="13" y="30"/>
                      <a:pt x="21" y="33"/>
                    </a:cubicBezTo>
                    <a:cubicBezTo>
                      <a:pt x="21" y="0"/>
                      <a:pt x="21" y="0"/>
                      <a:pt x="21" y="0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28" name="Freeform 190">
                <a:extLst>
                  <a:ext uri="{FF2B5EF4-FFF2-40B4-BE49-F238E27FC236}">
                    <a16:creationId xmlns:a16="http://schemas.microsoft.com/office/drawing/2014/main" id="{D08FD446-B128-2046-A37C-5BA53D512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789" y="195260"/>
                <a:ext cx="284164" cy="101601"/>
              </a:xfrm>
              <a:custGeom>
                <a:avLst/>
                <a:gdLst>
                  <a:gd name="T0" fmla="*/ 52 w 76"/>
                  <a:gd name="T1" fmla="*/ 6 h 27"/>
                  <a:gd name="T2" fmla="*/ 25 w 76"/>
                  <a:gd name="T3" fmla="*/ 6 h 27"/>
                  <a:gd name="T4" fmla="*/ 0 w 76"/>
                  <a:gd name="T5" fmla="*/ 27 h 27"/>
                  <a:gd name="T6" fmla="*/ 76 w 76"/>
                  <a:gd name="T7" fmla="*/ 27 h 27"/>
                  <a:gd name="T8" fmla="*/ 52 w 76"/>
                  <a:gd name="T9" fmla="*/ 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27"/>
                  <a:gd name="T17" fmla="*/ 76 w 7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27">
                    <a:moveTo>
                      <a:pt x="52" y="6"/>
                    </a:moveTo>
                    <a:cubicBezTo>
                      <a:pt x="44" y="0"/>
                      <a:pt x="32" y="0"/>
                      <a:pt x="25" y="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76" y="27"/>
                      <a:pt x="76" y="27"/>
                      <a:pt x="76" y="27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29" name="Freeform 191">
                <a:extLst>
                  <a:ext uri="{FF2B5EF4-FFF2-40B4-BE49-F238E27FC236}">
                    <a16:creationId xmlns:a16="http://schemas.microsoft.com/office/drawing/2014/main" id="{8FF70E13-588B-B841-A4CF-848C1A475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1913" y="674688"/>
                <a:ext cx="82549" cy="123824"/>
              </a:xfrm>
              <a:custGeom>
                <a:avLst/>
                <a:gdLst>
                  <a:gd name="T0" fmla="*/ 22 w 22"/>
                  <a:gd name="T1" fmla="*/ 17 h 33"/>
                  <a:gd name="T2" fmla="*/ 0 w 22"/>
                  <a:gd name="T3" fmla="*/ 0 h 33"/>
                  <a:gd name="T4" fmla="*/ 0 w 22"/>
                  <a:gd name="T5" fmla="*/ 33 h 33"/>
                  <a:gd name="T6" fmla="*/ 22 w 22"/>
                  <a:gd name="T7" fmla="*/ 17 h 3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33"/>
                  <a:gd name="T14" fmla="*/ 22 w 22"/>
                  <a:gd name="T15" fmla="*/ 33 h 3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33">
                    <a:moveTo>
                      <a:pt x="22" y="1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9" y="30"/>
                      <a:pt x="17" y="25"/>
                      <a:pt x="22" y="17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30" name="Freeform 192">
                <a:extLst>
                  <a:ext uri="{FF2B5EF4-FFF2-40B4-BE49-F238E27FC236}">
                    <a16:creationId xmlns:a16="http://schemas.microsoft.com/office/drawing/2014/main" id="{CA8A1D41-72F5-3845-98C3-D0CC5E9DB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824" y="296861"/>
                <a:ext cx="1208089" cy="996948"/>
              </a:xfrm>
              <a:custGeom>
                <a:avLst/>
                <a:gdLst>
                  <a:gd name="T0" fmla="*/ 18 w 322"/>
                  <a:gd name="T1" fmla="*/ 266 h 266"/>
                  <a:gd name="T2" fmla="*/ 18 w 322"/>
                  <a:gd name="T3" fmla="*/ 42 h 266"/>
                  <a:gd name="T4" fmla="*/ 26 w 322"/>
                  <a:gd name="T5" fmla="*/ 25 h 266"/>
                  <a:gd name="T6" fmla="*/ 45 w 322"/>
                  <a:gd name="T7" fmla="*/ 18 h 266"/>
                  <a:gd name="T8" fmla="*/ 277 w 322"/>
                  <a:gd name="T9" fmla="*/ 18 h 266"/>
                  <a:gd name="T10" fmla="*/ 296 w 322"/>
                  <a:gd name="T11" fmla="*/ 25 h 266"/>
                  <a:gd name="T12" fmla="*/ 304 w 322"/>
                  <a:gd name="T13" fmla="*/ 42 h 266"/>
                  <a:gd name="T14" fmla="*/ 304 w 322"/>
                  <a:gd name="T15" fmla="*/ 266 h 266"/>
                  <a:gd name="T16" fmla="*/ 322 w 322"/>
                  <a:gd name="T17" fmla="*/ 266 h 266"/>
                  <a:gd name="T18" fmla="*/ 322 w 322"/>
                  <a:gd name="T19" fmla="*/ 42 h 266"/>
                  <a:gd name="T20" fmla="*/ 277 w 322"/>
                  <a:gd name="T21" fmla="*/ 0 h 266"/>
                  <a:gd name="T22" fmla="*/ 45 w 322"/>
                  <a:gd name="T23" fmla="*/ 0 h 266"/>
                  <a:gd name="T24" fmla="*/ 0 w 322"/>
                  <a:gd name="T25" fmla="*/ 42 h 266"/>
                  <a:gd name="T26" fmla="*/ 0 w 322"/>
                  <a:gd name="T27" fmla="*/ 266 h 266"/>
                  <a:gd name="T28" fmla="*/ 18 w 322"/>
                  <a:gd name="T29" fmla="*/ 266 h 2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22"/>
                  <a:gd name="T46" fmla="*/ 0 h 266"/>
                  <a:gd name="T47" fmla="*/ 322 w 322"/>
                  <a:gd name="T48" fmla="*/ 266 h 2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22" h="266">
                    <a:moveTo>
                      <a:pt x="18" y="266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35"/>
                      <a:pt x="21" y="29"/>
                      <a:pt x="26" y="25"/>
                    </a:cubicBezTo>
                    <a:cubicBezTo>
                      <a:pt x="31" y="20"/>
                      <a:pt x="38" y="18"/>
                      <a:pt x="45" y="18"/>
                    </a:cubicBezTo>
                    <a:cubicBezTo>
                      <a:pt x="277" y="18"/>
                      <a:pt x="277" y="18"/>
                      <a:pt x="277" y="18"/>
                    </a:cubicBezTo>
                    <a:cubicBezTo>
                      <a:pt x="285" y="18"/>
                      <a:pt x="292" y="20"/>
                      <a:pt x="296" y="25"/>
                    </a:cubicBezTo>
                    <a:cubicBezTo>
                      <a:pt x="301" y="29"/>
                      <a:pt x="304" y="35"/>
                      <a:pt x="304" y="42"/>
                    </a:cubicBezTo>
                    <a:cubicBezTo>
                      <a:pt x="304" y="266"/>
                      <a:pt x="304" y="266"/>
                      <a:pt x="304" y="266"/>
                    </a:cubicBezTo>
                    <a:cubicBezTo>
                      <a:pt x="322" y="266"/>
                      <a:pt x="322" y="266"/>
                      <a:pt x="322" y="266"/>
                    </a:cubicBezTo>
                    <a:cubicBezTo>
                      <a:pt x="322" y="42"/>
                      <a:pt x="322" y="42"/>
                      <a:pt x="322" y="42"/>
                    </a:cubicBezTo>
                    <a:cubicBezTo>
                      <a:pt x="322" y="18"/>
                      <a:pt x="301" y="0"/>
                      <a:pt x="277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1" y="0"/>
                      <a:pt x="1" y="18"/>
                      <a:pt x="0" y="42"/>
                    </a:cubicBezTo>
                    <a:cubicBezTo>
                      <a:pt x="0" y="266"/>
                      <a:pt x="0" y="266"/>
                      <a:pt x="0" y="266"/>
                    </a:cubicBezTo>
                    <a:lnTo>
                      <a:pt x="18" y="266"/>
                    </a:ln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31" name="Freeform 193">
                <a:extLst>
                  <a:ext uri="{FF2B5EF4-FFF2-40B4-BE49-F238E27FC236}">
                    <a16:creationId xmlns:a16="http://schemas.microsoft.com/office/drawing/2014/main" id="{8F3209DD-D899-374E-B69C-D01E1206CD6C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784224"/>
                <a:ext cx="1455737" cy="895351"/>
              </a:xfrm>
              <a:custGeom>
                <a:avLst/>
                <a:gdLst>
                  <a:gd name="T0" fmla="*/ 383 w 388"/>
                  <a:gd name="T1" fmla="*/ 0 h 239"/>
                  <a:gd name="T2" fmla="*/ 208 w 388"/>
                  <a:gd name="T3" fmla="*/ 144 h 239"/>
                  <a:gd name="T4" fmla="*/ 180 w 388"/>
                  <a:gd name="T5" fmla="*/ 144 h 239"/>
                  <a:gd name="T6" fmla="*/ 6 w 388"/>
                  <a:gd name="T7" fmla="*/ 0 h 239"/>
                  <a:gd name="T8" fmla="*/ 0 w 388"/>
                  <a:gd name="T9" fmla="*/ 19 h 239"/>
                  <a:gd name="T10" fmla="*/ 0 w 388"/>
                  <a:gd name="T11" fmla="*/ 203 h 239"/>
                  <a:gd name="T12" fmla="*/ 36 w 388"/>
                  <a:gd name="T13" fmla="*/ 239 h 239"/>
                  <a:gd name="T14" fmla="*/ 352 w 388"/>
                  <a:gd name="T15" fmla="*/ 239 h 239"/>
                  <a:gd name="T16" fmla="*/ 388 w 388"/>
                  <a:gd name="T17" fmla="*/ 203 h 239"/>
                  <a:gd name="T18" fmla="*/ 388 w 388"/>
                  <a:gd name="T19" fmla="*/ 19 h 239"/>
                  <a:gd name="T20" fmla="*/ 383 w 388"/>
                  <a:gd name="T21" fmla="*/ 0 h 239"/>
                  <a:gd name="T22" fmla="*/ 128 w 388"/>
                  <a:gd name="T23" fmla="*/ 155 h 239"/>
                  <a:gd name="T24" fmla="*/ 38 w 388"/>
                  <a:gd name="T25" fmla="*/ 211 h 239"/>
                  <a:gd name="T26" fmla="*/ 28 w 388"/>
                  <a:gd name="T27" fmla="*/ 208 h 239"/>
                  <a:gd name="T28" fmla="*/ 30 w 388"/>
                  <a:gd name="T29" fmla="*/ 198 h 239"/>
                  <a:gd name="T30" fmla="*/ 120 w 388"/>
                  <a:gd name="T31" fmla="*/ 142 h 239"/>
                  <a:gd name="T32" fmla="*/ 131 w 388"/>
                  <a:gd name="T33" fmla="*/ 145 h 239"/>
                  <a:gd name="T34" fmla="*/ 128 w 388"/>
                  <a:gd name="T35" fmla="*/ 155 h 239"/>
                  <a:gd name="T36" fmla="*/ 361 w 388"/>
                  <a:gd name="T37" fmla="*/ 208 h 239"/>
                  <a:gd name="T38" fmla="*/ 351 w 388"/>
                  <a:gd name="T39" fmla="*/ 211 h 239"/>
                  <a:gd name="T40" fmla="*/ 260 w 388"/>
                  <a:gd name="T41" fmla="*/ 155 h 239"/>
                  <a:gd name="T42" fmla="*/ 258 w 388"/>
                  <a:gd name="T43" fmla="*/ 145 h 239"/>
                  <a:gd name="T44" fmla="*/ 268 w 388"/>
                  <a:gd name="T45" fmla="*/ 142 h 239"/>
                  <a:gd name="T46" fmla="*/ 359 w 388"/>
                  <a:gd name="T47" fmla="*/ 198 h 239"/>
                  <a:gd name="T48" fmla="*/ 361 w 388"/>
                  <a:gd name="T49" fmla="*/ 208 h 23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8"/>
                  <a:gd name="T76" fmla="*/ 0 h 239"/>
                  <a:gd name="T77" fmla="*/ 388 w 388"/>
                  <a:gd name="T78" fmla="*/ 239 h 23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8" h="239">
                    <a:moveTo>
                      <a:pt x="383" y="0"/>
                    </a:moveTo>
                    <a:cubicBezTo>
                      <a:pt x="208" y="144"/>
                      <a:pt x="208" y="144"/>
                      <a:pt x="208" y="144"/>
                    </a:cubicBezTo>
                    <a:cubicBezTo>
                      <a:pt x="201" y="150"/>
                      <a:pt x="188" y="150"/>
                      <a:pt x="180" y="14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6"/>
                      <a:pt x="0" y="12"/>
                      <a:pt x="0" y="19"/>
                    </a:cubicBez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23"/>
                      <a:pt x="16" y="239"/>
                      <a:pt x="36" y="239"/>
                    </a:cubicBezTo>
                    <a:cubicBezTo>
                      <a:pt x="352" y="239"/>
                      <a:pt x="352" y="239"/>
                      <a:pt x="352" y="239"/>
                    </a:cubicBezTo>
                    <a:cubicBezTo>
                      <a:pt x="372" y="239"/>
                      <a:pt x="388" y="223"/>
                      <a:pt x="388" y="203"/>
                    </a:cubicBezTo>
                    <a:cubicBezTo>
                      <a:pt x="388" y="19"/>
                      <a:pt x="388" y="19"/>
                      <a:pt x="388" y="19"/>
                    </a:cubicBezTo>
                    <a:cubicBezTo>
                      <a:pt x="388" y="12"/>
                      <a:pt x="386" y="6"/>
                      <a:pt x="383" y="0"/>
                    </a:cubicBezTo>
                    <a:close/>
                    <a:moveTo>
                      <a:pt x="128" y="155"/>
                    </a:moveTo>
                    <a:cubicBezTo>
                      <a:pt x="38" y="211"/>
                      <a:pt x="38" y="211"/>
                      <a:pt x="38" y="211"/>
                    </a:cubicBezTo>
                    <a:cubicBezTo>
                      <a:pt x="34" y="213"/>
                      <a:pt x="30" y="212"/>
                      <a:pt x="28" y="208"/>
                    </a:cubicBezTo>
                    <a:cubicBezTo>
                      <a:pt x="25" y="205"/>
                      <a:pt x="27" y="200"/>
                      <a:pt x="30" y="198"/>
                    </a:cubicBezTo>
                    <a:cubicBezTo>
                      <a:pt x="120" y="142"/>
                      <a:pt x="120" y="142"/>
                      <a:pt x="120" y="142"/>
                    </a:cubicBezTo>
                    <a:cubicBezTo>
                      <a:pt x="124" y="140"/>
                      <a:pt x="129" y="141"/>
                      <a:pt x="131" y="145"/>
                    </a:cubicBezTo>
                    <a:cubicBezTo>
                      <a:pt x="133" y="148"/>
                      <a:pt x="132" y="153"/>
                      <a:pt x="128" y="155"/>
                    </a:cubicBezTo>
                    <a:close/>
                    <a:moveTo>
                      <a:pt x="361" y="208"/>
                    </a:moveTo>
                    <a:cubicBezTo>
                      <a:pt x="359" y="212"/>
                      <a:pt x="354" y="213"/>
                      <a:pt x="351" y="211"/>
                    </a:cubicBezTo>
                    <a:cubicBezTo>
                      <a:pt x="260" y="155"/>
                      <a:pt x="260" y="155"/>
                      <a:pt x="260" y="155"/>
                    </a:cubicBezTo>
                    <a:cubicBezTo>
                      <a:pt x="257" y="153"/>
                      <a:pt x="256" y="148"/>
                      <a:pt x="258" y="145"/>
                    </a:cubicBezTo>
                    <a:cubicBezTo>
                      <a:pt x="260" y="141"/>
                      <a:pt x="265" y="140"/>
                      <a:pt x="268" y="142"/>
                    </a:cubicBezTo>
                    <a:cubicBezTo>
                      <a:pt x="359" y="198"/>
                      <a:pt x="359" y="198"/>
                      <a:pt x="359" y="198"/>
                    </a:cubicBezTo>
                    <a:cubicBezTo>
                      <a:pt x="362" y="200"/>
                      <a:pt x="363" y="205"/>
                      <a:pt x="361" y="208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</p:grpSp>
        <p:grpSp>
          <p:nvGrpSpPr>
            <p:cNvPr id="111" name="组合 54">
              <a:extLst>
                <a:ext uri="{FF2B5EF4-FFF2-40B4-BE49-F238E27FC236}">
                  <a16:creationId xmlns:a16="http://schemas.microsoft.com/office/drawing/2014/main" id="{B9B228E4-8262-F14A-A3E1-8844FB8BE1B3}"/>
                </a:ext>
              </a:extLst>
            </p:cNvPr>
            <p:cNvGrpSpPr/>
            <p:nvPr/>
          </p:nvGrpSpPr>
          <p:grpSpPr bwMode="auto">
            <a:xfrm>
              <a:off x="4010025" y="2335213"/>
              <a:ext cx="471488" cy="444500"/>
              <a:chOff x="0" y="0"/>
              <a:chExt cx="1826946" cy="1717745"/>
            </a:xfrm>
          </p:grpSpPr>
          <p:sp>
            <p:nvSpPr>
              <p:cNvPr id="116" name="Freeform 92">
                <a:extLst>
                  <a:ext uri="{FF2B5EF4-FFF2-40B4-BE49-F238E27FC236}">
                    <a16:creationId xmlns:a16="http://schemas.microsoft.com/office/drawing/2014/main" id="{5E6DE6CC-60EB-AA4C-AB2B-4CCE26C900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0607" y="1324030"/>
                <a:ext cx="160314" cy="168281"/>
              </a:xfrm>
              <a:custGeom>
                <a:avLst/>
                <a:gdLst>
                  <a:gd name="T0" fmla="*/ 5 w 43"/>
                  <a:gd name="T1" fmla="*/ 4 h 45"/>
                  <a:gd name="T2" fmla="*/ 20 w 43"/>
                  <a:gd name="T3" fmla="*/ 5 h 45"/>
                  <a:gd name="T4" fmla="*/ 20 w 43"/>
                  <a:gd name="T5" fmla="*/ 5 h 45"/>
                  <a:gd name="T6" fmla="*/ 39 w 43"/>
                  <a:gd name="T7" fmla="*/ 25 h 45"/>
                  <a:gd name="T8" fmla="*/ 38 w 43"/>
                  <a:gd name="T9" fmla="*/ 41 h 45"/>
                  <a:gd name="T10" fmla="*/ 38 w 43"/>
                  <a:gd name="T11" fmla="*/ 41 h 45"/>
                  <a:gd name="T12" fmla="*/ 23 w 43"/>
                  <a:gd name="T13" fmla="*/ 40 h 45"/>
                  <a:gd name="T14" fmla="*/ 23 w 43"/>
                  <a:gd name="T15" fmla="*/ 40 h 45"/>
                  <a:gd name="T16" fmla="*/ 4 w 43"/>
                  <a:gd name="T17" fmla="*/ 20 h 45"/>
                  <a:gd name="T18" fmla="*/ 2 w 43"/>
                  <a:gd name="T19" fmla="*/ 18 h 45"/>
                  <a:gd name="T20" fmla="*/ 2 w 43"/>
                  <a:gd name="T21" fmla="*/ 18 h 45"/>
                  <a:gd name="T22" fmla="*/ 5 w 43"/>
                  <a:gd name="T23" fmla="*/ 4 h 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45"/>
                  <a:gd name="T38" fmla="*/ 43 w 43"/>
                  <a:gd name="T39" fmla="*/ 45 h 4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45">
                    <a:moveTo>
                      <a:pt x="5" y="4"/>
                    </a:moveTo>
                    <a:cubicBezTo>
                      <a:pt x="9" y="0"/>
                      <a:pt x="16" y="0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3" y="30"/>
                      <a:pt x="43" y="37"/>
                      <a:pt x="38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4" y="45"/>
                      <a:pt x="27" y="45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3"/>
                      <a:pt x="1" y="8"/>
                      <a:pt x="5" y="4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17" name="Freeform 93">
                <a:extLst>
                  <a:ext uri="{FF2B5EF4-FFF2-40B4-BE49-F238E27FC236}">
                    <a16:creationId xmlns:a16="http://schemas.microsoft.com/office/drawing/2014/main" id="{A98F9DE9-E078-784C-945B-717D1A0BB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828" y="1158924"/>
                <a:ext cx="190471" cy="131768"/>
              </a:xfrm>
              <a:custGeom>
                <a:avLst/>
                <a:gdLst>
                  <a:gd name="T0" fmla="*/ 2 w 51"/>
                  <a:gd name="T1" fmla="*/ 27 h 35"/>
                  <a:gd name="T2" fmla="*/ 17 w 51"/>
                  <a:gd name="T3" fmla="*/ 33 h 35"/>
                  <a:gd name="T4" fmla="*/ 17 w 51"/>
                  <a:gd name="T5" fmla="*/ 33 h 35"/>
                  <a:gd name="T6" fmla="*/ 42 w 51"/>
                  <a:gd name="T7" fmla="*/ 23 h 35"/>
                  <a:gd name="T8" fmla="*/ 49 w 51"/>
                  <a:gd name="T9" fmla="*/ 9 h 35"/>
                  <a:gd name="T10" fmla="*/ 49 w 51"/>
                  <a:gd name="T11" fmla="*/ 9 h 35"/>
                  <a:gd name="T12" fmla="*/ 34 w 51"/>
                  <a:gd name="T13" fmla="*/ 2 h 35"/>
                  <a:gd name="T14" fmla="*/ 34 w 51"/>
                  <a:gd name="T15" fmla="*/ 2 h 35"/>
                  <a:gd name="T16" fmla="*/ 9 w 51"/>
                  <a:gd name="T17" fmla="*/ 12 h 35"/>
                  <a:gd name="T18" fmla="*/ 6 w 51"/>
                  <a:gd name="T19" fmla="*/ 14 h 35"/>
                  <a:gd name="T20" fmla="*/ 6 w 51"/>
                  <a:gd name="T21" fmla="*/ 14 h 35"/>
                  <a:gd name="T22" fmla="*/ 2 w 51"/>
                  <a:gd name="T23" fmla="*/ 27 h 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1"/>
                  <a:gd name="T37" fmla="*/ 0 h 35"/>
                  <a:gd name="T38" fmla="*/ 51 w 51"/>
                  <a:gd name="T39" fmla="*/ 35 h 3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1" h="35">
                    <a:moveTo>
                      <a:pt x="2" y="27"/>
                    </a:moveTo>
                    <a:cubicBezTo>
                      <a:pt x="4" y="33"/>
                      <a:pt x="11" y="35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8" y="21"/>
                      <a:pt x="51" y="14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7" y="3"/>
                      <a:pt x="40" y="0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7" y="13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2" y="17"/>
                      <a:pt x="0" y="22"/>
                      <a:pt x="2" y="27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18" name="Freeform 94">
                <a:extLst>
                  <a:ext uri="{FF2B5EF4-FFF2-40B4-BE49-F238E27FC236}">
                    <a16:creationId xmlns:a16="http://schemas.microsoft.com/office/drawing/2014/main" id="{043FE3E5-E0A2-E941-81BE-8E6D9207A125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304754" y="608036"/>
                <a:ext cx="801572" cy="806484"/>
              </a:xfrm>
              <a:custGeom>
                <a:avLst/>
                <a:gdLst>
                  <a:gd name="T0" fmla="*/ 0 w 214"/>
                  <a:gd name="T1" fmla="*/ 108 h 215"/>
                  <a:gd name="T2" fmla="*/ 107 w 214"/>
                  <a:gd name="T3" fmla="*/ 0 h 215"/>
                  <a:gd name="T4" fmla="*/ 107 w 214"/>
                  <a:gd name="T5" fmla="*/ 0 h 215"/>
                  <a:gd name="T6" fmla="*/ 214 w 214"/>
                  <a:gd name="T7" fmla="*/ 108 h 215"/>
                  <a:gd name="T8" fmla="*/ 214 w 214"/>
                  <a:gd name="T9" fmla="*/ 108 h 215"/>
                  <a:gd name="T10" fmla="*/ 107 w 214"/>
                  <a:gd name="T11" fmla="*/ 215 h 215"/>
                  <a:gd name="T12" fmla="*/ 107 w 214"/>
                  <a:gd name="T13" fmla="*/ 215 h 215"/>
                  <a:gd name="T14" fmla="*/ 0 w 214"/>
                  <a:gd name="T15" fmla="*/ 108 h 215"/>
                  <a:gd name="T16" fmla="*/ 10 w 214"/>
                  <a:gd name="T17" fmla="*/ 108 h 215"/>
                  <a:gd name="T18" fmla="*/ 107 w 214"/>
                  <a:gd name="T19" fmla="*/ 205 h 215"/>
                  <a:gd name="T20" fmla="*/ 107 w 214"/>
                  <a:gd name="T21" fmla="*/ 205 h 215"/>
                  <a:gd name="T22" fmla="*/ 204 w 214"/>
                  <a:gd name="T23" fmla="*/ 108 h 215"/>
                  <a:gd name="T24" fmla="*/ 204 w 214"/>
                  <a:gd name="T25" fmla="*/ 108 h 215"/>
                  <a:gd name="T26" fmla="*/ 107 w 214"/>
                  <a:gd name="T27" fmla="*/ 11 h 215"/>
                  <a:gd name="T28" fmla="*/ 107 w 214"/>
                  <a:gd name="T29" fmla="*/ 11 h 215"/>
                  <a:gd name="T30" fmla="*/ 10 w 214"/>
                  <a:gd name="T31" fmla="*/ 108 h 215"/>
                  <a:gd name="T32" fmla="*/ 10 w 214"/>
                  <a:gd name="T33" fmla="*/ 108 h 2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4"/>
                  <a:gd name="T52" fmla="*/ 0 h 215"/>
                  <a:gd name="T53" fmla="*/ 214 w 214"/>
                  <a:gd name="T54" fmla="*/ 215 h 2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4" h="215">
                    <a:moveTo>
                      <a:pt x="0" y="108"/>
                    </a:moveTo>
                    <a:cubicBezTo>
                      <a:pt x="0" y="48"/>
                      <a:pt x="48" y="0"/>
                      <a:pt x="10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66" y="0"/>
                      <a:pt x="214" y="48"/>
                      <a:pt x="214" y="108"/>
                    </a:cubicBezTo>
                    <a:cubicBezTo>
                      <a:pt x="214" y="108"/>
                      <a:pt x="214" y="108"/>
                      <a:pt x="214" y="108"/>
                    </a:cubicBezTo>
                    <a:cubicBezTo>
                      <a:pt x="214" y="167"/>
                      <a:pt x="166" y="215"/>
                      <a:pt x="107" y="215"/>
                    </a:cubicBezTo>
                    <a:cubicBezTo>
                      <a:pt x="107" y="215"/>
                      <a:pt x="107" y="215"/>
                      <a:pt x="107" y="215"/>
                    </a:cubicBezTo>
                    <a:cubicBezTo>
                      <a:pt x="48" y="215"/>
                      <a:pt x="0" y="167"/>
                      <a:pt x="0" y="108"/>
                    </a:cubicBezTo>
                    <a:close/>
                    <a:moveTo>
                      <a:pt x="10" y="108"/>
                    </a:moveTo>
                    <a:cubicBezTo>
                      <a:pt x="10" y="161"/>
                      <a:pt x="54" y="204"/>
                      <a:pt x="107" y="205"/>
                    </a:cubicBezTo>
                    <a:cubicBezTo>
                      <a:pt x="107" y="205"/>
                      <a:pt x="107" y="205"/>
                      <a:pt x="107" y="205"/>
                    </a:cubicBezTo>
                    <a:cubicBezTo>
                      <a:pt x="161" y="204"/>
                      <a:pt x="204" y="161"/>
                      <a:pt x="204" y="108"/>
                    </a:cubicBezTo>
                    <a:cubicBezTo>
                      <a:pt x="204" y="108"/>
                      <a:pt x="204" y="108"/>
                      <a:pt x="204" y="108"/>
                    </a:cubicBezTo>
                    <a:cubicBezTo>
                      <a:pt x="204" y="54"/>
                      <a:pt x="161" y="11"/>
                      <a:pt x="107" y="11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54" y="11"/>
                      <a:pt x="10" y="54"/>
                      <a:pt x="10" y="108"/>
                    </a:cubicBezTo>
                    <a:cubicBezTo>
                      <a:pt x="10" y="108"/>
                      <a:pt x="10" y="108"/>
                      <a:pt x="10" y="108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19" name="Freeform 95">
                <a:extLst>
                  <a:ext uri="{FF2B5EF4-FFF2-40B4-BE49-F238E27FC236}">
                    <a16:creationId xmlns:a16="http://schemas.microsoft.com/office/drawing/2014/main" id="{E4C672BD-CDBF-0C40-A9B0-53CA589B4FEA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0" y="304811"/>
                <a:ext cx="1414255" cy="1412934"/>
              </a:xfrm>
              <a:custGeom>
                <a:avLst/>
                <a:gdLst>
                  <a:gd name="T0" fmla="*/ 377 w 377"/>
                  <a:gd name="T1" fmla="*/ 182 h 377"/>
                  <a:gd name="T2" fmla="*/ 341 w 377"/>
                  <a:gd name="T3" fmla="*/ 149 h 377"/>
                  <a:gd name="T4" fmla="*/ 325 w 377"/>
                  <a:gd name="T5" fmla="*/ 110 h 377"/>
                  <a:gd name="T6" fmla="*/ 327 w 377"/>
                  <a:gd name="T7" fmla="*/ 61 h 377"/>
                  <a:gd name="T8" fmla="*/ 324 w 377"/>
                  <a:gd name="T9" fmla="*/ 58 h 377"/>
                  <a:gd name="T10" fmla="*/ 319 w 377"/>
                  <a:gd name="T11" fmla="*/ 53 h 377"/>
                  <a:gd name="T12" fmla="*/ 317 w 377"/>
                  <a:gd name="T13" fmla="*/ 51 h 377"/>
                  <a:gd name="T14" fmla="*/ 268 w 377"/>
                  <a:gd name="T15" fmla="*/ 53 h 377"/>
                  <a:gd name="T16" fmla="*/ 229 w 377"/>
                  <a:gd name="T17" fmla="*/ 36 h 377"/>
                  <a:gd name="T18" fmla="*/ 196 w 377"/>
                  <a:gd name="T19" fmla="*/ 0 h 377"/>
                  <a:gd name="T20" fmla="*/ 192 w 377"/>
                  <a:gd name="T21" fmla="*/ 0 h 377"/>
                  <a:gd name="T22" fmla="*/ 185 w 377"/>
                  <a:gd name="T23" fmla="*/ 0 h 377"/>
                  <a:gd name="T24" fmla="*/ 182 w 377"/>
                  <a:gd name="T25" fmla="*/ 0 h 377"/>
                  <a:gd name="T26" fmla="*/ 149 w 377"/>
                  <a:gd name="T27" fmla="*/ 36 h 377"/>
                  <a:gd name="T28" fmla="*/ 109 w 377"/>
                  <a:gd name="T29" fmla="*/ 52 h 377"/>
                  <a:gd name="T30" fmla="*/ 60 w 377"/>
                  <a:gd name="T31" fmla="*/ 50 h 377"/>
                  <a:gd name="T32" fmla="*/ 58 w 377"/>
                  <a:gd name="T33" fmla="*/ 52 h 377"/>
                  <a:gd name="T34" fmla="*/ 53 w 377"/>
                  <a:gd name="T35" fmla="*/ 57 h 377"/>
                  <a:gd name="T36" fmla="*/ 50 w 377"/>
                  <a:gd name="T37" fmla="*/ 60 h 377"/>
                  <a:gd name="T38" fmla="*/ 52 w 377"/>
                  <a:gd name="T39" fmla="*/ 108 h 377"/>
                  <a:gd name="T40" fmla="*/ 36 w 377"/>
                  <a:gd name="T41" fmla="*/ 148 h 377"/>
                  <a:gd name="T42" fmla="*/ 0 w 377"/>
                  <a:gd name="T43" fmla="*/ 181 h 377"/>
                  <a:gd name="T44" fmla="*/ 0 w 377"/>
                  <a:gd name="T45" fmla="*/ 184 h 377"/>
                  <a:gd name="T46" fmla="*/ 0 w 377"/>
                  <a:gd name="T47" fmla="*/ 191 h 377"/>
                  <a:gd name="T48" fmla="*/ 0 w 377"/>
                  <a:gd name="T49" fmla="*/ 195 h 377"/>
                  <a:gd name="T50" fmla="*/ 35 w 377"/>
                  <a:gd name="T51" fmla="*/ 228 h 377"/>
                  <a:gd name="T52" fmla="*/ 51 w 377"/>
                  <a:gd name="T53" fmla="*/ 267 h 377"/>
                  <a:gd name="T54" fmla="*/ 49 w 377"/>
                  <a:gd name="T55" fmla="*/ 316 h 377"/>
                  <a:gd name="T56" fmla="*/ 52 w 377"/>
                  <a:gd name="T57" fmla="*/ 319 h 377"/>
                  <a:gd name="T58" fmla="*/ 57 w 377"/>
                  <a:gd name="T59" fmla="*/ 324 h 377"/>
                  <a:gd name="T60" fmla="*/ 59 w 377"/>
                  <a:gd name="T61" fmla="*/ 326 h 377"/>
                  <a:gd name="T62" fmla="*/ 108 w 377"/>
                  <a:gd name="T63" fmla="*/ 324 h 377"/>
                  <a:gd name="T64" fmla="*/ 147 w 377"/>
                  <a:gd name="T65" fmla="*/ 341 h 377"/>
                  <a:gd name="T66" fmla="*/ 180 w 377"/>
                  <a:gd name="T67" fmla="*/ 377 h 377"/>
                  <a:gd name="T68" fmla="*/ 184 w 377"/>
                  <a:gd name="T69" fmla="*/ 377 h 377"/>
                  <a:gd name="T70" fmla="*/ 191 w 377"/>
                  <a:gd name="T71" fmla="*/ 377 h 377"/>
                  <a:gd name="T72" fmla="*/ 194 w 377"/>
                  <a:gd name="T73" fmla="*/ 377 h 377"/>
                  <a:gd name="T74" fmla="*/ 227 w 377"/>
                  <a:gd name="T75" fmla="*/ 341 h 377"/>
                  <a:gd name="T76" fmla="*/ 267 w 377"/>
                  <a:gd name="T77" fmla="*/ 325 h 377"/>
                  <a:gd name="T78" fmla="*/ 316 w 377"/>
                  <a:gd name="T79" fmla="*/ 327 h 377"/>
                  <a:gd name="T80" fmla="*/ 318 w 377"/>
                  <a:gd name="T81" fmla="*/ 325 h 377"/>
                  <a:gd name="T82" fmla="*/ 323 w 377"/>
                  <a:gd name="T83" fmla="*/ 320 h 377"/>
                  <a:gd name="T84" fmla="*/ 326 w 377"/>
                  <a:gd name="T85" fmla="*/ 317 h 377"/>
                  <a:gd name="T86" fmla="*/ 324 w 377"/>
                  <a:gd name="T87" fmla="*/ 269 h 377"/>
                  <a:gd name="T88" fmla="*/ 341 w 377"/>
                  <a:gd name="T89" fmla="*/ 229 h 377"/>
                  <a:gd name="T90" fmla="*/ 377 w 377"/>
                  <a:gd name="T91" fmla="*/ 196 h 377"/>
                  <a:gd name="T92" fmla="*/ 377 w 377"/>
                  <a:gd name="T93" fmla="*/ 193 h 377"/>
                  <a:gd name="T94" fmla="*/ 377 w 377"/>
                  <a:gd name="T95" fmla="*/ 186 h 377"/>
                  <a:gd name="T96" fmla="*/ 377 w 377"/>
                  <a:gd name="T97" fmla="*/ 182 h 377"/>
                  <a:gd name="T98" fmla="*/ 188 w 377"/>
                  <a:gd name="T99" fmla="*/ 303 h 377"/>
                  <a:gd name="T100" fmla="*/ 73 w 377"/>
                  <a:gd name="T101" fmla="*/ 189 h 377"/>
                  <a:gd name="T102" fmla="*/ 188 w 377"/>
                  <a:gd name="T103" fmla="*/ 74 h 377"/>
                  <a:gd name="T104" fmla="*/ 303 w 377"/>
                  <a:gd name="T105" fmla="*/ 189 h 377"/>
                  <a:gd name="T106" fmla="*/ 188 w 377"/>
                  <a:gd name="T107" fmla="*/ 303 h 37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77"/>
                  <a:gd name="T163" fmla="*/ 0 h 377"/>
                  <a:gd name="T164" fmla="*/ 377 w 377"/>
                  <a:gd name="T165" fmla="*/ 377 h 37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77" h="377">
                    <a:moveTo>
                      <a:pt x="377" y="182"/>
                    </a:moveTo>
                    <a:cubicBezTo>
                      <a:pt x="377" y="160"/>
                      <a:pt x="354" y="152"/>
                      <a:pt x="341" y="149"/>
                    </a:cubicBezTo>
                    <a:cubicBezTo>
                      <a:pt x="337" y="135"/>
                      <a:pt x="332" y="122"/>
                      <a:pt x="325" y="110"/>
                    </a:cubicBezTo>
                    <a:cubicBezTo>
                      <a:pt x="332" y="99"/>
                      <a:pt x="343" y="77"/>
                      <a:pt x="327" y="61"/>
                    </a:cubicBezTo>
                    <a:cubicBezTo>
                      <a:pt x="324" y="58"/>
                      <a:pt x="324" y="58"/>
                      <a:pt x="324" y="58"/>
                    </a:cubicBezTo>
                    <a:cubicBezTo>
                      <a:pt x="319" y="53"/>
                      <a:pt x="319" y="53"/>
                      <a:pt x="319" y="53"/>
                    </a:cubicBezTo>
                    <a:cubicBezTo>
                      <a:pt x="317" y="51"/>
                      <a:pt x="317" y="51"/>
                      <a:pt x="317" y="51"/>
                    </a:cubicBezTo>
                    <a:cubicBezTo>
                      <a:pt x="301" y="35"/>
                      <a:pt x="280" y="45"/>
                      <a:pt x="268" y="53"/>
                    </a:cubicBezTo>
                    <a:cubicBezTo>
                      <a:pt x="256" y="45"/>
                      <a:pt x="243" y="40"/>
                      <a:pt x="229" y="36"/>
                    </a:cubicBezTo>
                    <a:cubicBezTo>
                      <a:pt x="226" y="23"/>
                      <a:pt x="218" y="0"/>
                      <a:pt x="196" y="0"/>
                    </a:cubicBezTo>
                    <a:cubicBezTo>
                      <a:pt x="192" y="0"/>
                      <a:pt x="192" y="0"/>
                      <a:pt x="192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60" y="0"/>
                      <a:pt x="152" y="23"/>
                      <a:pt x="149" y="36"/>
                    </a:cubicBezTo>
                    <a:cubicBezTo>
                      <a:pt x="135" y="39"/>
                      <a:pt x="121" y="45"/>
                      <a:pt x="109" y="52"/>
                    </a:cubicBezTo>
                    <a:cubicBezTo>
                      <a:pt x="98" y="44"/>
                      <a:pt x="76" y="34"/>
                      <a:pt x="60" y="50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35" y="75"/>
                      <a:pt x="45" y="97"/>
                      <a:pt x="52" y="108"/>
                    </a:cubicBezTo>
                    <a:cubicBezTo>
                      <a:pt x="45" y="120"/>
                      <a:pt x="39" y="134"/>
                      <a:pt x="36" y="148"/>
                    </a:cubicBezTo>
                    <a:cubicBezTo>
                      <a:pt x="23" y="150"/>
                      <a:pt x="0" y="158"/>
                      <a:pt x="0" y="181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7"/>
                      <a:pt x="22" y="225"/>
                      <a:pt x="35" y="228"/>
                    </a:cubicBezTo>
                    <a:cubicBezTo>
                      <a:pt x="39" y="242"/>
                      <a:pt x="44" y="255"/>
                      <a:pt x="51" y="267"/>
                    </a:cubicBezTo>
                    <a:cubicBezTo>
                      <a:pt x="44" y="279"/>
                      <a:pt x="33" y="300"/>
                      <a:pt x="49" y="316"/>
                    </a:cubicBezTo>
                    <a:cubicBezTo>
                      <a:pt x="52" y="319"/>
                      <a:pt x="52" y="319"/>
                      <a:pt x="52" y="319"/>
                    </a:cubicBezTo>
                    <a:cubicBezTo>
                      <a:pt x="57" y="324"/>
                      <a:pt x="57" y="324"/>
                      <a:pt x="57" y="324"/>
                    </a:cubicBezTo>
                    <a:cubicBezTo>
                      <a:pt x="59" y="326"/>
                      <a:pt x="59" y="326"/>
                      <a:pt x="59" y="326"/>
                    </a:cubicBezTo>
                    <a:cubicBezTo>
                      <a:pt x="75" y="342"/>
                      <a:pt x="97" y="332"/>
                      <a:pt x="108" y="324"/>
                    </a:cubicBezTo>
                    <a:cubicBezTo>
                      <a:pt x="120" y="332"/>
                      <a:pt x="133" y="337"/>
                      <a:pt x="147" y="341"/>
                    </a:cubicBezTo>
                    <a:cubicBezTo>
                      <a:pt x="150" y="354"/>
                      <a:pt x="158" y="377"/>
                      <a:pt x="180" y="377"/>
                    </a:cubicBezTo>
                    <a:cubicBezTo>
                      <a:pt x="184" y="377"/>
                      <a:pt x="184" y="377"/>
                      <a:pt x="184" y="377"/>
                    </a:cubicBezTo>
                    <a:cubicBezTo>
                      <a:pt x="191" y="377"/>
                      <a:pt x="191" y="377"/>
                      <a:pt x="191" y="377"/>
                    </a:cubicBezTo>
                    <a:cubicBezTo>
                      <a:pt x="194" y="377"/>
                      <a:pt x="194" y="377"/>
                      <a:pt x="194" y="377"/>
                    </a:cubicBezTo>
                    <a:cubicBezTo>
                      <a:pt x="217" y="377"/>
                      <a:pt x="225" y="355"/>
                      <a:pt x="227" y="341"/>
                    </a:cubicBezTo>
                    <a:cubicBezTo>
                      <a:pt x="241" y="338"/>
                      <a:pt x="255" y="332"/>
                      <a:pt x="267" y="325"/>
                    </a:cubicBezTo>
                    <a:cubicBezTo>
                      <a:pt x="278" y="333"/>
                      <a:pt x="300" y="343"/>
                      <a:pt x="316" y="327"/>
                    </a:cubicBezTo>
                    <a:cubicBezTo>
                      <a:pt x="318" y="325"/>
                      <a:pt x="318" y="325"/>
                      <a:pt x="318" y="325"/>
                    </a:cubicBezTo>
                    <a:cubicBezTo>
                      <a:pt x="323" y="320"/>
                      <a:pt x="323" y="320"/>
                      <a:pt x="323" y="320"/>
                    </a:cubicBezTo>
                    <a:cubicBezTo>
                      <a:pt x="326" y="317"/>
                      <a:pt x="326" y="317"/>
                      <a:pt x="326" y="317"/>
                    </a:cubicBezTo>
                    <a:cubicBezTo>
                      <a:pt x="342" y="302"/>
                      <a:pt x="331" y="280"/>
                      <a:pt x="324" y="269"/>
                    </a:cubicBezTo>
                    <a:cubicBezTo>
                      <a:pt x="331" y="257"/>
                      <a:pt x="337" y="243"/>
                      <a:pt x="341" y="229"/>
                    </a:cubicBezTo>
                    <a:cubicBezTo>
                      <a:pt x="354" y="227"/>
                      <a:pt x="377" y="219"/>
                      <a:pt x="377" y="196"/>
                    </a:cubicBezTo>
                    <a:cubicBezTo>
                      <a:pt x="377" y="193"/>
                      <a:pt x="377" y="193"/>
                      <a:pt x="377" y="193"/>
                    </a:cubicBezTo>
                    <a:cubicBezTo>
                      <a:pt x="377" y="186"/>
                      <a:pt x="377" y="186"/>
                      <a:pt x="377" y="186"/>
                    </a:cubicBezTo>
                    <a:lnTo>
                      <a:pt x="377" y="182"/>
                    </a:lnTo>
                    <a:close/>
                    <a:moveTo>
                      <a:pt x="188" y="303"/>
                    </a:moveTo>
                    <a:cubicBezTo>
                      <a:pt x="125" y="303"/>
                      <a:pt x="73" y="252"/>
                      <a:pt x="73" y="189"/>
                    </a:cubicBezTo>
                    <a:cubicBezTo>
                      <a:pt x="73" y="125"/>
                      <a:pt x="125" y="74"/>
                      <a:pt x="188" y="74"/>
                    </a:cubicBezTo>
                    <a:cubicBezTo>
                      <a:pt x="252" y="74"/>
                      <a:pt x="303" y="125"/>
                      <a:pt x="303" y="189"/>
                    </a:cubicBezTo>
                    <a:cubicBezTo>
                      <a:pt x="303" y="252"/>
                      <a:pt x="252" y="303"/>
                      <a:pt x="188" y="303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20" name="Freeform 96">
                <a:extLst>
                  <a:ext uri="{FF2B5EF4-FFF2-40B4-BE49-F238E27FC236}">
                    <a16:creationId xmlns:a16="http://schemas.microsoft.com/office/drawing/2014/main" id="{EBD47020-D2C3-9649-9D0B-39DE11587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347" y="0"/>
                <a:ext cx="847599" cy="847758"/>
              </a:xfrm>
              <a:custGeom>
                <a:avLst/>
                <a:gdLst>
                  <a:gd name="T0" fmla="*/ 204 w 226"/>
                  <a:gd name="T1" fmla="*/ 90 h 226"/>
                  <a:gd name="T2" fmla="*/ 195 w 226"/>
                  <a:gd name="T3" fmla="*/ 66 h 226"/>
                  <a:gd name="T4" fmla="*/ 196 w 226"/>
                  <a:gd name="T5" fmla="*/ 37 h 226"/>
                  <a:gd name="T6" fmla="*/ 195 w 226"/>
                  <a:gd name="T7" fmla="*/ 35 h 226"/>
                  <a:gd name="T8" fmla="*/ 192 w 226"/>
                  <a:gd name="T9" fmla="*/ 32 h 226"/>
                  <a:gd name="T10" fmla="*/ 190 w 226"/>
                  <a:gd name="T11" fmla="*/ 31 h 226"/>
                  <a:gd name="T12" fmla="*/ 161 w 226"/>
                  <a:gd name="T13" fmla="*/ 32 h 226"/>
                  <a:gd name="T14" fmla="*/ 137 w 226"/>
                  <a:gd name="T15" fmla="*/ 22 h 226"/>
                  <a:gd name="T16" fmla="*/ 117 w 226"/>
                  <a:gd name="T17" fmla="*/ 0 h 226"/>
                  <a:gd name="T18" fmla="*/ 115 w 226"/>
                  <a:gd name="T19" fmla="*/ 0 h 226"/>
                  <a:gd name="T20" fmla="*/ 111 w 226"/>
                  <a:gd name="T21" fmla="*/ 0 h 226"/>
                  <a:gd name="T22" fmla="*/ 109 w 226"/>
                  <a:gd name="T23" fmla="*/ 0 h 226"/>
                  <a:gd name="T24" fmla="*/ 89 w 226"/>
                  <a:gd name="T25" fmla="*/ 22 h 226"/>
                  <a:gd name="T26" fmla="*/ 66 w 226"/>
                  <a:gd name="T27" fmla="*/ 31 h 226"/>
                  <a:gd name="T28" fmla="*/ 36 w 226"/>
                  <a:gd name="T29" fmla="*/ 30 h 226"/>
                  <a:gd name="T30" fmla="*/ 35 w 226"/>
                  <a:gd name="T31" fmla="*/ 32 h 226"/>
                  <a:gd name="T32" fmla="*/ 32 w 226"/>
                  <a:gd name="T33" fmla="*/ 35 h 226"/>
                  <a:gd name="T34" fmla="*/ 30 w 226"/>
                  <a:gd name="T35" fmla="*/ 36 h 226"/>
                  <a:gd name="T36" fmla="*/ 31 w 226"/>
                  <a:gd name="T37" fmla="*/ 65 h 226"/>
                  <a:gd name="T38" fmla="*/ 21 w 226"/>
                  <a:gd name="T39" fmla="*/ 89 h 226"/>
                  <a:gd name="T40" fmla="*/ 0 w 226"/>
                  <a:gd name="T41" fmla="*/ 109 h 226"/>
                  <a:gd name="T42" fmla="*/ 0 w 226"/>
                  <a:gd name="T43" fmla="*/ 111 h 226"/>
                  <a:gd name="T44" fmla="*/ 0 w 226"/>
                  <a:gd name="T45" fmla="*/ 115 h 226"/>
                  <a:gd name="T46" fmla="*/ 0 w 226"/>
                  <a:gd name="T47" fmla="*/ 117 h 226"/>
                  <a:gd name="T48" fmla="*/ 0 w 226"/>
                  <a:gd name="T49" fmla="*/ 119 h 226"/>
                  <a:gd name="T50" fmla="*/ 7 w 226"/>
                  <a:gd name="T51" fmla="*/ 122 h 226"/>
                  <a:gd name="T52" fmla="*/ 36 w 226"/>
                  <a:gd name="T53" fmla="*/ 114 h 226"/>
                  <a:gd name="T54" fmla="*/ 44 w 226"/>
                  <a:gd name="T55" fmla="*/ 115 h 226"/>
                  <a:gd name="T56" fmla="*/ 44 w 226"/>
                  <a:gd name="T57" fmla="*/ 113 h 226"/>
                  <a:gd name="T58" fmla="*/ 113 w 226"/>
                  <a:gd name="T59" fmla="*/ 44 h 226"/>
                  <a:gd name="T60" fmla="*/ 182 w 226"/>
                  <a:gd name="T61" fmla="*/ 113 h 226"/>
                  <a:gd name="T62" fmla="*/ 113 w 226"/>
                  <a:gd name="T63" fmla="*/ 182 h 226"/>
                  <a:gd name="T64" fmla="*/ 82 w 226"/>
                  <a:gd name="T65" fmla="*/ 175 h 226"/>
                  <a:gd name="T66" fmla="*/ 75 w 226"/>
                  <a:gd name="T67" fmla="*/ 191 h 226"/>
                  <a:gd name="T68" fmla="*/ 80 w 226"/>
                  <a:gd name="T69" fmla="*/ 202 h 226"/>
                  <a:gd name="T70" fmla="*/ 88 w 226"/>
                  <a:gd name="T71" fmla="*/ 205 h 226"/>
                  <a:gd name="T72" fmla="*/ 108 w 226"/>
                  <a:gd name="T73" fmla="*/ 226 h 226"/>
                  <a:gd name="T74" fmla="*/ 110 w 226"/>
                  <a:gd name="T75" fmla="*/ 226 h 226"/>
                  <a:gd name="T76" fmla="*/ 114 w 226"/>
                  <a:gd name="T77" fmla="*/ 226 h 226"/>
                  <a:gd name="T78" fmla="*/ 117 w 226"/>
                  <a:gd name="T79" fmla="*/ 226 h 226"/>
                  <a:gd name="T80" fmla="*/ 136 w 226"/>
                  <a:gd name="T81" fmla="*/ 205 h 226"/>
                  <a:gd name="T82" fmla="*/ 160 w 226"/>
                  <a:gd name="T83" fmla="*/ 195 h 226"/>
                  <a:gd name="T84" fmla="*/ 189 w 226"/>
                  <a:gd name="T85" fmla="*/ 196 h 226"/>
                  <a:gd name="T86" fmla="*/ 191 w 226"/>
                  <a:gd name="T87" fmla="*/ 195 h 226"/>
                  <a:gd name="T88" fmla="*/ 194 w 226"/>
                  <a:gd name="T89" fmla="*/ 192 h 226"/>
                  <a:gd name="T90" fmla="*/ 195 w 226"/>
                  <a:gd name="T91" fmla="*/ 191 h 226"/>
                  <a:gd name="T92" fmla="*/ 194 w 226"/>
                  <a:gd name="T93" fmla="*/ 161 h 226"/>
                  <a:gd name="T94" fmla="*/ 204 w 226"/>
                  <a:gd name="T95" fmla="*/ 138 h 226"/>
                  <a:gd name="T96" fmla="*/ 226 w 226"/>
                  <a:gd name="T97" fmla="*/ 118 h 226"/>
                  <a:gd name="T98" fmla="*/ 226 w 226"/>
                  <a:gd name="T99" fmla="*/ 116 h 226"/>
                  <a:gd name="T100" fmla="*/ 226 w 226"/>
                  <a:gd name="T101" fmla="*/ 112 h 226"/>
                  <a:gd name="T102" fmla="*/ 226 w 226"/>
                  <a:gd name="T103" fmla="*/ 110 h 226"/>
                  <a:gd name="T104" fmla="*/ 204 w 226"/>
                  <a:gd name="T105" fmla="*/ 90 h 22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6"/>
                  <a:gd name="T160" fmla="*/ 0 h 226"/>
                  <a:gd name="T161" fmla="*/ 226 w 226"/>
                  <a:gd name="T162" fmla="*/ 226 h 22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6" h="226">
                    <a:moveTo>
                      <a:pt x="204" y="90"/>
                    </a:moveTo>
                    <a:cubicBezTo>
                      <a:pt x="202" y="81"/>
                      <a:pt x="199" y="73"/>
                      <a:pt x="195" y="66"/>
                    </a:cubicBezTo>
                    <a:cubicBezTo>
                      <a:pt x="199" y="59"/>
                      <a:pt x="206" y="46"/>
                      <a:pt x="196" y="37"/>
                    </a:cubicBezTo>
                    <a:cubicBezTo>
                      <a:pt x="195" y="35"/>
                      <a:pt x="195" y="35"/>
                      <a:pt x="195" y="35"/>
                    </a:cubicBezTo>
                    <a:cubicBezTo>
                      <a:pt x="192" y="32"/>
                      <a:pt x="192" y="32"/>
                      <a:pt x="192" y="32"/>
                    </a:cubicBezTo>
                    <a:cubicBezTo>
                      <a:pt x="190" y="31"/>
                      <a:pt x="190" y="31"/>
                      <a:pt x="190" y="31"/>
                    </a:cubicBezTo>
                    <a:cubicBezTo>
                      <a:pt x="181" y="21"/>
                      <a:pt x="168" y="27"/>
                      <a:pt x="161" y="32"/>
                    </a:cubicBezTo>
                    <a:cubicBezTo>
                      <a:pt x="154" y="28"/>
                      <a:pt x="146" y="24"/>
                      <a:pt x="137" y="22"/>
                    </a:cubicBezTo>
                    <a:cubicBezTo>
                      <a:pt x="136" y="14"/>
                      <a:pt x="131" y="0"/>
                      <a:pt x="117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96" y="0"/>
                      <a:pt x="91" y="14"/>
                      <a:pt x="89" y="22"/>
                    </a:cubicBezTo>
                    <a:cubicBezTo>
                      <a:pt x="81" y="24"/>
                      <a:pt x="73" y="27"/>
                      <a:pt x="66" y="31"/>
                    </a:cubicBezTo>
                    <a:cubicBezTo>
                      <a:pt x="59" y="27"/>
                      <a:pt x="46" y="21"/>
                      <a:pt x="36" y="30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1" y="45"/>
                      <a:pt x="27" y="58"/>
                      <a:pt x="31" y="65"/>
                    </a:cubicBezTo>
                    <a:cubicBezTo>
                      <a:pt x="27" y="72"/>
                      <a:pt x="24" y="80"/>
                      <a:pt x="21" y="89"/>
                    </a:cubicBezTo>
                    <a:cubicBezTo>
                      <a:pt x="14" y="90"/>
                      <a:pt x="0" y="95"/>
                      <a:pt x="0" y="109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8"/>
                      <a:pt x="0" y="118"/>
                      <a:pt x="0" y="119"/>
                    </a:cubicBezTo>
                    <a:cubicBezTo>
                      <a:pt x="2" y="120"/>
                      <a:pt x="5" y="121"/>
                      <a:pt x="7" y="122"/>
                    </a:cubicBezTo>
                    <a:cubicBezTo>
                      <a:pt x="15" y="118"/>
                      <a:pt x="25" y="114"/>
                      <a:pt x="36" y="114"/>
                    </a:cubicBezTo>
                    <a:cubicBezTo>
                      <a:pt x="39" y="114"/>
                      <a:pt x="41" y="114"/>
                      <a:pt x="44" y="115"/>
                    </a:cubicBezTo>
                    <a:cubicBezTo>
                      <a:pt x="44" y="114"/>
                      <a:pt x="44" y="114"/>
                      <a:pt x="44" y="113"/>
                    </a:cubicBezTo>
                    <a:cubicBezTo>
                      <a:pt x="44" y="75"/>
                      <a:pt x="75" y="44"/>
                      <a:pt x="113" y="44"/>
                    </a:cubicBezTo>
                    <a:cubicBezTo>
                      <a:pt x="151" y="44"/>
                      <a:pt x="182" y="75"/>
                      <a:pt x="182" y="113"/>
                    </a:cubicBezTo>
                    <a:cubicBezTo>
                      <a:pt x="182" y="151"/>
                      <a:pt x="151" y="182"/>
                      <a:pt x="113" y="182"/>
                    </a:cubicBezTo>
                    <a:cubicBezTo>
                      <a:pt x="102" y="182"/>
                      <a:pt x="91" y="179"/>
                      <a:pt x="82" y="175"/>
                    </a:cubicBezTo>
                    <a:cubicBezTo>
                      <a:pt x="80" y="181"/>
                      <a:pt x="78" y="186"/>
                      <a:pt x="75" y="191"/>
                    </a:cubicBezTo>
                    <a:cubicBezTo>
                      <a:pt x="77" y="195"/>
                      <a:pt x="79" y="198"/>
                      <a:pt x="80" y="202"/>
                    </a:cubicBezTo>
                    <a:cubicBezTo>
                      <a:pt x="83" y="203"/>
                      <a:pt x="86" y="204"/>
                      <a:pt x="88" y="205"/>
                    </a:cubicBezTo>
                    <a:cubicBezTo>
                      <a:pt x="90" y="212"/>
                      <a:pt x="95" y="226"/>
                      <a:pt x="108" y="226"/>
                    </a:cubicBezTo>
                    <a:cubicBezTo>
                      <a:pt x="110" y="226"/>
                      <a:pt x="110" y="226"/>
                      <a:pt x="110" y="226"/>
                    </a:cubicBezTo>
                    <a:cubicBezTo>
                      <a:pt x="114" y="226"/>
                      <a:pt x="114" y="226"/>
                      <a:pt x="114" y="226"/>
                    </a:cubicBezTo>
                    <a:cubicBezTo>
                      <a:pt x="117" y="226"/>
                      <a:pt x="117" y="226"/>
                      <a:pt x="117" y="226"/>
                    </a:cubicBezTo>
                    <a:cubicBezTo>
                      <a:pt x="130" y="226"/>
                      <a:pt x="135" y="213"/>
                      <a:pt x="136" y="205"/>
                    </a:cubicBezTo>
                    <a:cubicBezTo>
                      <a:pt x="145" y="203"/>
                      <a:pt x="153" y="199"/>
                      <a:pt x="160" y="195"/>
                    </a:cubicBezTo>
                    <a:cubicBezTo>
                      <a:pt x="167" y="200"/>
                      <a:pt x="180" y="206"/>
                      <a:pt x="189" y="196"/>
                    </a:cubicBezTo>
                    <a:cubicBezTo>
                      <a:pt x="191" y="195"/>
                      <a:pt x="191" y="195"/>
                      <a:pt x="191" y="195"/>
                    </a:cubicBezTo>
                    <a:cubicBezTo>
                      <a:pt x="194" y="192"/>
                      <a:pt x="194" y="192"/>
                      <a:pt x="194" y="192"/>
                    </a:cubicBezTo>
                    <a:cubicBezTo>
                      <a:pt x="195" y="191"/>
                      <a:pt x="195" y="191"/>
                      <a:pt x="195" y="191"/>
                    </a:cubicBezTo>
                    <a:cubicBezTo>
                      <a:pt x="205" y="181"/>
                      <a:pt x="199" y="168"/>
                      <a:pt x="194" y="161"/>
                    </a:cubicBezTo>
                    <a:cubicBezTo>
                      <a:pt x="199" y="154"/>
                      <a:pt x="202" y="146"/>
                      <a:pt x="204" y="138"/>
                    </a:cubicBezTo>
                    <a:cubicBezTo>
                      <a:pt x="212" y="136"/>
                      <a:pt x="226" y="131"/>
                      <a:pt x="226" y="118"/>
                    </a:cubicBezTo>
                    <a:cubicBezTo>
                      <a:pt x="226" y="116"/>
                      <a:pt x="226" y="116"/>
                      <a:pt x="226" y="116"/>
                    </a:cubicBezTo>
                    <a:cubicBezTo>
                      <a:pt x="226" y="112"/>
                      <a:pt x="226" y="112"/>
                      <a:pt x="226" y="112"/>
                    </a:cubicBezTo>
                    <a:cubicBezTo>
                      <a:pt x="226" y="110"/>
                      <a:pt x="226" y="110"/>
                      <a:pt x="226" y="110"/>
                    </a:cubicBezTo>
                    <a:cubicBezTo>
                      <a:pt x="226" y="96"/>
                      <a:pt x="212" y="91"/>
                      <a:pt x="204" y="9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21" name="Freeform 97">
                <a:extLst>
                  <a:ext uri="{FF2B5EF4-FFF2-40B4-BE49-F238E27FC236}">
                    <a16:creationId xmlns:a16="http://schemas.microsoft.com/office/drawing/2014/main" id="{D0999979-A7F6-2A4B-948A-75F278F30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8707" y="184155"/>
                <a:ext cx="484118" cy="484209"/>
              </a:xfrm>
              <a:custGeom>
                <a:avLst/>
                <a:gdLst>
                  <a:gd name="T0" fmla="*/ 129 w 129"/>
                  <a:gd name="T1" fmla="*/ 64 h 129"/>
                  <a:gd name="T2" fmla="*/ 65 w 129"/>
                  <a:gd name="T3" fmla="*/ 0 h 129"/>
                  <a:gd name="T4" fmla="*/ 0 w 129"/>
                  <a:gd name="T5" fmla="*/ 64 h 129"/>
                  <a:gd name="T6" fmla="*/ 1 w 129"/>
                  <a:gd name="T7" fmla="*/ 67 h 129"/>
                  <a:gd name="T8" fmla="*/ 7 w 129"/>
                  <a:gd name="T9" fmla="*/ 70 h 129"/>
                  <a:gd name="T10" fmla="*/ 7 w 129"/>
                  <a:gd name="T11" fmla="*/ 64 h 129"/>
                  <a:gd name="T12" fmla="*/ 65 w 129"/>
                  <a:gd name="T13" fmla="*/ 6 h 129"/>
                  <a:gd name="T14" fmla="*/ 123 w 129"/>
                  <a:gd name="T15" fmla="*/ 64 h 129"/>
                  <a:gd name="T16" fmla="*/ 65 w 129"/>
                  <a:gd name="T17" fmla="*/ 122 h 129"/>
                  <a:gd name="T18" fmla="*/ 36 w 129"/>
                  <a:gd name="T19" fmla="*/ 115 h 129"/>
                  <a:gd name="T20" fmla="*/ 35 w 129"/>
                  <a:gd name="T21" fmla="*/ 121 h 129"/>
                  <a:gd name="T22" fmla="*/ 65 w 129"/>
                  <a:gd name="T23" fmla="*/ 129 h 129"/>
                  <a:gd name="T24" fmla="*/ 129 w 129"/>
                  <a:gd name="T25" fmla="*/ 64 h 1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9"/>
                  <a:gd name="T40" fmla="*/ 0 h 129"/>
                  <a:gd name="T41" fmla="*/ 129 w 129"/>
                  <a:gd name="T42" fmla="*/ 129 h 1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9" h="129">
                    <a:moveTo>
                      <a:pt x="129" y="64"/>
                    </a:moveTo>
                    <a:cubicBezTo>
                      <a:pt x="129" y="29"/>
                      <a:pt x="100" y="0"/>
                      <a:pt x="65" y="0"/>
                    </a:cubicBezTo>
                    <a:cubicBezTo>
                      <a:pt x="29" y="0"/>
                      <a:pt x="0" y="29"/>
                      <a:pt x="0" y="64"/>
                    </a:cubicBezTo>
                    <a:cubicBezTo>
                      <a:pt x="0" y="65"/>
                      <a:pt x="1" y="66"/>
                      <a:pt x="1" y="67"/>
                    </a:cubicBezTo>
                    <a:cubicBezTo>
                      <a:pt x="3" y="68"/>
                      <a:pt x="5" y="69"/>
                      <a:pt x="7" y="70"/>
                    </a:cubicBezTo>
                    <a:cubicBezTo>
                      <a:pt x="7" y="68"/>
                      <a:pt x="7" y="66"/>
                      <a:pt x="7" y="64"/>
                    </a:cubicBezTo>
                    <a:cubicBezTo>
                      <a:pt x="7" y="32"/>
                      <a:pt x="33" y="6"/>
                      <a:pt x="65" y="6"/>
                    </a:cubicBezTo>
                    <a:cubicBezTo>
                      <a:pt x="97" y="6"/>
                      <a:pt x="123" y="32"/>
                      <a:pt x="123" y="64"/>
                    </a:cubicBezTo>
                    <a:cubicBezTo>
                      <a:pt x="123" y="96"/>
                      <a:pt x="97" y="122"/>
                      <a:pt x="65" y="122"/>
                    </a:cubicBezTo>
                    <a:cubicBezTo>
                      <a:pt x="54" y="122"/>
                      <a:pt x="44" y="120"/>
                      <a:pt x="36" y="115"/>
                    </a:cubicBezTo>
                    <a:cubicBezTo>
                      <a:pt x="36" y="117"/>
                      <a:pt x="35" y="119"/>
                      <a:pt x="35" y="121"/>
                    </a:cubicBezTo>
                    <a:cubicBezTo>
                      <a:pt x="44" y="126"/>
                      <a:pt x="54" y="129"/>
                      <a:pt x="65" y="129"/>
                    </a:cubicBezTo>
                    <a:cubicBezTo>
                      <a:pt x="100" y="129"/>
                      <a:pt x="129" y="100"/>
                      <a:pt x="129" y="64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22" name="Freeform 98">
                <a:extLst>
                  <a:ext uri="{FF2B5EF4-FFF2-40B4-BE49-F238E27FC236}">
                    <a16:creationId xmlns:a16="http://schemas.microsoft.com/office/drawing/2014/main" id="{F53E859E-C8F9-0642-87B6-4405C32AE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25" y="1027006"/>
                <a:ext cx="7935" cy="7937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2 w 2"/>
                  <a:gd name="T5" fmla="*/ 0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2"/>
                  <a:gd name="T20" fmla="*/ 2 w 2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123" name="Freeform 99">
                <a:extLst>
                  <a:ext uri="{FF2B5EF4-FFF2-40B4-BE49-F238E27FC236}">
                    <a16:creationId xmlns:a16="http://schemas.microsoft.com/office/drawing/2014/main" id="{23B18221-B37F-2741-B4C2-E23C487FA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4" y="1009504"/>
                <a:ext cx="3175" cy="635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1 w 1"/>
                  <a:gd name="T7" fmla="*/ 0 h 2"/>
                  <a:gd name="T8" fmla="*/ 1 w 1"/>
                  <a:gd name="T9" fmla="*/ 0 h 2"/>
                  <a:gd name="T10" fmla="*/ 0 w 1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</p:grpSp>
        <p:grpSp>
          <p:nvGrpSpPr>
            <p:cNvPr id="112" name="组合 87">
              <a:extLst>
                <a:ext uri="{FF2B5EF4-FFF2-40B4-BE49-F238E27FC236}">
                  <a16:creationId xmlns:a16="http://schemas.microsoft.com/office/drawing/2014/main" id="{34404844-1BC1-B846-BDAB-474DFACB90D8}"/>
                </a:ext>
              </a:extLst>
            </p:cNvPr>
            <p:cNvGrpSpPr/>
            <p:nvPr/>
          </p:nvGrpSpPr>
          <p:grpSpPr bwMode="auto">
            <a:xfrm>
              <a:off x="5159375" y="3416300"/>
              <a:ext cx="1873250" cy="482601"/>
              <a:chOff x="0" y="0"/>
              <a:chExt cx="1873021" cy="482601"/>
            </a:xfrm>
          </p:grpSpPr>
          <p:sp>
            <p:nvSpPr>
              <p:cNvPr id="113" name="直接连接符 84">
                <a:extLst>
                  <a:ext uri="{FF2B5EF4-FFF2-40B4-BE49-F238E27FC236}">
                    <a16:creationId xmlns:a16="http://schemas.microsoft.com/office/drawing/2014/main" id="{95240DA0-1F42-6A41-95FE-D1131B30E3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482600"/>
                <a:ext cx="1873021" cy="1"/>
              </a:xfrm>
              <a:prstGeom prst="line">
                <a:avLst/>
              </a:prstGeom>
              <a:noFill/>
              <a:ln w="19050" cap="flat" cmpd="sng">
                <a:solidFill>
                  <a:schemeClr val="accent1"/>
                </a:solidFill>
                <a:beve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直接连接符 85">
                <a:extLst>
                  <a:ext uri="{FF2B5EF4-FFF2-40B4-BE49-F238E27FC236}">
                    <a16:creationId xmlns:a16="http://schemas.microsoft.com/office/drawing/2014/main" id="{02F7264A-BB89-1547-A4A0-3B6C510140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873021" cy="1"/>
              </a:xfrm>
              <a:prstGeom prst="line">
                <a:avLst/>
              </a:prstGeom>
              <a:noFill/>
              <a:ln w="19050" cap="flat" cmpd="sng">
                <a:solidFill>
                  <a:schemeClr val="accent1"/>
                </a:solidFill>
                <a:beve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5" name="文本框 86">
                <a:extLst>
                  <a:ext uri="{FF2B5EF4-FFF2-40B4-BE49-F238E27FC236}">
                    <a16:creationId xmlns:a16="http://schemas.microsoft.com/office/drawing/2014/main" id="{43D0BB39-3AE4-2D4A-9987-E50165B8B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207" y="56636"/>
                <a:ext cx="1425620" cy="409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3F3F3F"/>
                    </a:solidFill>
                    <a:latin typeface="Copperplate Gothic Bold" panose="020E0705020206020404" charset="0"/>
                    <a:ea typeface="黑体" panose="02010609060101010101" pitchFamily="49" charset="-122"/>
                    <a:sym typeface="Copperplate Gothic Bold" panose="020E0705020206020404" charset="0"/>
                  </a:rPr>
                  <a:t>总部</a:t>
                </a:r>
              </a:p>
            </p:txBody>
          </p:sp>
        </p:grpSp>
      </p:grpSp>
      <p:sp>
        <p:nvSpPr>
          <p:cNvPr id="145" name="Freeform 58">
            <a:extLst>
              <a:ext uri="{FF2B5EF4-FFF2-40B4-BE49-F238E27FC236}">
                <a16:creationId xmlns:a16="http://schemas.microsoft.com/office/drawing/2014/main" id="{59AD8724-5CBA-F949-81C2-E2EB5E0FC283}"/>
              </a:ext>
            </a:extLst>
          </p:cNvPr>
          <p:cNvSpPr/>
          <p:nvPr/>
        </p:nvSpPr>
        <p:spPr bwMode="auto">
          <a:xfrm rot="415178">
            <a:off x="6480993" y="1638558"/>
            <a:ext cx="1723018" cy="1712985"/>
          </a:xfrm>
          <a:custGeom>
            <a:avLst/>
            <a:gdLst>
              <a:gd name="T0" fmla="*/ 135 w 145"/>
              <a:gd name="T1" fmla="*/ 77 h 144"/>
              <a:gd name="T2" fmla="*/ 143 w 145"/>
              <a:gd name="T3" fmla="*/ 65 h 144"/>
              <a:gd name="T4" fmla="*/ 143 w 145"/>
              <a:gd name="T5" fmla="*/ 53 h 144"/>
              <a:gd name="T6" fmla="*/ 141 w 145"/>
              <a:gd name="T7" fmla="*/ 51 h 144"/>
              <a:gd name="T8" fmla="*/ 129 w 145"/>
              <a:gd name="T9" fmla="*/ 45 h 144"/>
              <a:gd name="T10" fmla="*/ 135 w 145"/>
              <a:gd name="T11" fmla="*/ 39 h 144"/>
              <a:gd name="T12" fmla="*/ 130 w 145"/>
              <a:gd name="T13" fmla="*/ 28 h 144"/>
              <a:gd name="T14" fmla="*/ 127 w 145"/>
              <a:gd name="T15" fmla="*/ 27 h 144"/>
              <a:gd name="T16" fmla="*/ 113 w 145"/>
              <a:gd name="T17" fmla="*/ 25 h 144"/>
              <a:gd name="T18" fmla="*/ 117 w 145"/>
              <a:gd name="T19" fmla="*/ 15 h 144"/>
              <a:gd name="T20" fmla="*/ 108 w 145"/>
              <a:gd name="T21" fmla="*/ 9 h 144"/>
              <a:gd name="T22" fmla="*/ 101 w 145"/>
              <a:gd name="T23" fmla="*/ 17 h 144"/>
              <a:gd name="T24" fmla="*/ 92 w 145"/>
              <a:gd name="T25" fmla="*/ 13 h 144"/>
              <a:gd name="T26" fmla="*/ 92 w 145"/>
              <a:gd name="T27" fmla="*/ 2 h 144"/>
              <a:gd name="T28" fmla="*/ 82 w 145"/>
              <a:gd name="T29" fmla="*/ 0 h 144"/>
              <a:gd name="T30" fmla="*/ 78 w 145"/>
              <a:gd name="T31" fmla="*/ 10 h 144"/>
              <a:gd name="T32" fmla="*/ 72 w 145"/>
              <a:gd name="T33" fmla="*/ 10 h 144"/>
              <a:gd name="T34" fmla="*/ 66 w 145"/>
              <a:gd name="T35" fmla="*/ 2 h 144"/>
              <a:gd name="T36" fmla="*/ 63 w 145"/>
              <a:gd name="T37" fmla="*/ 0 h 144"/>
              <a:gd name="T38" fmla="*/ 52 w 145"/>
              <a:gd name="T39" fmla="*/ 4 h 144"/>
              <a:gd name="T40" fmla="*/ 45 w 145"/>
              <a:gd name="T41" fmla="*/ 17 h 144"/>
              <a:gd name="T42" fmla="*/ 38 w 145"/>
              <a:gd name="T43" fmla="*/ 9 h 144"/>
              <a:gd name="T44" fmla="*/ 28 w 145"/>
              <a:gd name="T45" fmla="*/ 14 h 144"/>
              <a:gd name="T46" fmla="*/ 32 w 145"/>
              <a:gd name="T47" fmla="*/ 25 h 144"/>
              <a:gd name="T48" fmla="*/ 18 w 145"/>
              <a:gd name="T49" fmla="*/ 27 h 144"/>
              <a:gd name="T50" fmla="*/ 15 w 145"/>
              <a:gd name="T51" fmla="*/ 28 h 144"/>
              <a:gd name="T52" fmla="*/ 10 w 145"/>
              <a:gd name="T53" fmla="*/ 39 h 144"/>
              <a:gd name="T54" fmla="*/ 14 w 145"/>
              <a:gd name="T55" fmla="*/ 52 h 144"/>
              <a:gd name="T56" fmla="*/ 5 w 145"/>
              <a:gd name="T57" fmla="*/ 51 h 144"/>
              <a:gd name="T58" fmla="*/ 2 w 145"/>
              <a:gd name="T59" fmla="*/ 53 h 144"/>
              <a:gd name="T60" fmla="*/ 2 w 145"/>
              <a:gd name="T61" fmla="*/ 65 h 144"/>
              <a:gd name="T62" fmla="*/ 11 w 145"/>
              <a:gd name="T63" fmla="*/ 77 h 144"/>
              <a:gd name="T64" fmla="*/ 0 w 145"/>
              <a:gd name="T65" fmla="*/ 82 h 144"/>
              <a:gd name="T66" fmla="*/ 5 w 145"/>
              <a:gd name="T67" fmla="*/ 93 h 144"/>
              <a:gd name="T68" fmla="*/ 14 w 145"/>
              <a:gd name="T69" fmla="*/ 91 h 144"/>
              <a:gd name="T70" fmla="*/ 17 w 145"/>
              <a:gd name="T71" fmla="*/ 100 h 144"/>
              <a:gd name="T72" fmla="*/ 10 w 145"/>
              <a:gd name="T73" fmla="*/ 108 h 144"/>
              <a:gd name="T74" fmla="*/ 17 w 145"/>
              <a:gd name="T75" fmla="*/ 117 h 144"/>
              <a:gd name="T76" fmla="*/ 26 w 145"/>
              <a:gd name="T77" fmla="*/ 112 h 144"/>
              <a:gd name="T78" fmla="*/ 28 w 145"/>
              <a:gd name="T79" fmla="*/ 127 h 144"/>
              <a:gd name="T80" fmla="*/ 37 w 145"/>
              <a:gd name="T81" fmla="*/ 135 h 144"/>
              <a:gd name="T82" fmla="*/ 40 w 145"/>
              <a:gd name="T83" fmla="*/ 134 h 144"/>
              <a:gd name="T84" fmla="*/ 53 w 145"/>
              <a:gd name="T85" fmla="*/ 131 h 144"/>
              <a:gd name="T86" fmla="*/ 52 w 145"/>
              <a:gd name="T87" fmla="*/ 140 h 144"/>
              <a:gd name="T88" fmla="*/ 63 w 145"/>
              <a:gd name="T89" fmla="*/ 144 h 144"/>
              <a:gd name="T90" fmla="*/ 66 w 145"/>
              <a:gd name="T91" fmla="*/ 142 h 144"/>
              <a:gd name="T92" fmla="*/ 73 w 145"/>
              <a:gd name="T93" fmla="*/ 134 h 144"/>
              <a:gd name="T94" fmla="*/ 80 w 145"/>
              <a:gd name="T95" fmla="*/ 142 h 144"/>
              <a:gd name="T96" fmla="*/ 82 w 145"/>
              <a:gd name="T97" fmla="*/ 144 h 144"/>
              <a:gd name="T98" fmla="*/ 93 w 145"/>
              <a:gd name="T99" fmla="*/ 140 h 144"/>
              <a:gd name="T100" fmla="*/ 101 w 145"/>
              <a:gd name="T101" fmla="*/ 127 h 144"/>
              <a:gd name="T102" fmla="*/ 108 w 145"/>
              <a:gd name="T103" fmla="*/ 136 h 144"/>
              <a:gd name="T104" fmla="*/ 117 w 145"/>
              <a:gd name="T105" fmla="*/ 130 h 144"/>
              <a:gd name="T106" fmla="*/ 113 w 145"/>
              <a:gd name="T107" fmla="*/ 119 h 144"/>
              <a:gd name="T108" fmla="*/ 128 w 145"/>
              <a:gd name="T109" fmla="*/ 117 h 144"/>
              <a:gd name="T110" fmla="*/ 131 w 145"/>
              <a:gd name="T111" fmla="*/ 117 h 144"/>
              <a:gd name="T112" fmla="*/ 135 w 145"/>
              <a:gd name="T113" fmla="*/ 106 h 144"/>
              <a:gd name="T114" fmla="*/ 132 w 145"/>
              <a:gd name="T115" fmla="*/ 92 h 144"/>
              <a:gd name="T116" fmla="*/ 141 w 145"/>
              <a:gd name="T117" fmla="*/ 93 h 144"/>
              <a:gd name="T118" fmla="*/ 143 w 145"/>
              <a:gd name="T119" fmla="*/ 91 h 144"/>
              <a:gd name="T120" fmla="*/ 143 w 145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5" h="144">
                <a:moveTo>
                  <a:pt x="143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4"/>
                  <a:pt x="135" y="70"/>
                  <a:pt x="135" y="67"/>
                </a:cubicBezTo>
                <a:cubicBezTo>
                  <a:pt x="143" y="65"/>
                  <a:pt x="143" y="65"/>
                  <a:pt x="143" y="65"/>
                </a:cubicBezTo>
                <a:cubicBezTo>
                  <a:pt x="144" y="65"/>
                  <a:pt x="145" y="64"/>
                  <a:pt x="145" y="63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8"/>
                  <a:pt x="129" y="45"/>
                </a:cubicBezTo>
                <a:cubicBezTo>
                  <a:pt x="128" y="45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6" y="37"/>
                  <a:pt x="136" y="36"/>
                </a:cubicBezTo>
                <a:cubicBezTo>
                  <a:pt x="134" y="33"/>
                  <a:pt x="132" y="30"/>
                  <a:pt x="130" y="28"/>
                </a:cubicBezTo>
                <a:cubicBezTo>
                  <a:pt x="130" y="27"/>
                  <a:pt x="129" y="27"/>
                  <a:pt x="129" y="27"/>
                </a:cubicBezTo>
                <a:cubicBezTo>
                  <a:pt x="128" y="27"/>
                  <a:pt x="128" y="27"/>
                  <a:pt x="127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5" y="27"/>
                  <a:pt x="113" y="25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8" y="17"/>
                  <a:pt x="118" y="15"/>
                  <a:pt x="117" y="15"/>
                </a:cubicBezTo>
                <a:cubicBezTo>
                  <a:pt x="114" y="13"/>
                  <a:pt x="112" y="11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6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8" y="16"/>
                  <a:pt x="96" y="15"/>
                  <a:pt x="93" y="14"/>
                </a:cubicBezTo>
                <a:cubicBezTo>
                  <a:pt x="92" y="14"/>
                  <a:pt x="92" y="13"/>
                  <a:pt x="92" y="13"/>
                </a:cubicBezTo>
                <a:cubicBezTo>
                  <a:pt x="93" y="5"/>
                  <a:pt x="93" y="5"/>
                  <a:pt x="93" y="5"/>
                </a:cubicBezTo>
                <a:cubicBezTo>
                  <a:pt x="94" y="4"/>
                  <a:pt x="93" y="2"/>
                  <a:pt x="92" y="2"/>
                </a:cubicBezTo>
                <a:cubicBezTo>
                  <a:pt x="88" y="1"/>
                  <a:pt x="85" y="1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1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4" y="10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1" y="10"/>
                  <a:pt x="69" y="10"/>
                  <a:pt x="68" y="10"/>
                </a:cubicBezTo>
                <a:cubicBezTo>
                  <a:pt x="66" y="2"/>
                  <a:pt x="66" y="2"/>
                  <a:pt x="66" y="2"/>
                </a:cubicBezTo>
                <a:cubicBezTo>
                  <a:pt x="66" y="1"/>
                  <a:pt x="65" y="0"/>
                  <a:pt x="64" y="0"/>
                </a:cubicBezTo>
                <a:cubicBezTo>
                  <a:pt x="64" y="0"/>
                  <a:pt x="64" y="0"/>
                  <a:pt x="63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0" y="14"/>
                  <a:pt x="47" y="15"/>
                  <a:pt x="45" y="17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9"/>
                  <a:pt x="38" y="9"/>
                  <a:pt x="38" y="9"/>
                </a:cubicBezTo>
                <a:cubicBezTo>
                  <a:pt x="37" y="9"/>
                  <a:pt x="37" y="9"/>
                  <a:pt x="36" y="9"/>
                </a:cubicBezTo>
                <a:cubicBezTo>
                  <a:pt x="34" y="11"/>
                  <a:pt x="31" y="12"/>
                  <a:pt x="28" y="14"/>
                </a:cubicBezTo>
                <a:cubicBezTo>
                  <a:pt x="27" y="15"/>
                  <a:pt x="27" y="16"/>
                  <a:pt x="28" y="17"/>
                </a:cubicBezTo>
                <a:cubicBezTo>
                  <a:pt x="32" y="25"/>
                  <a:pt x="32" y="25"/>
                  <a:pt x="32" y="25"/>
                </a:cubicBezTo>
                <a:cubicBezTo>
                  <a:pt x="30" y="27"/>
                  <a:pt x="28" y="29"/>
                  <a:pt x="25" y="32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7"/>
                </a:cubicBezTo>
                <a:cubicBezTo>
                  <a:pt x="16" y="27"/>
                  <a:pt x="15" y="27"/>
                  <a:pt x="15" y="28"/>
                </a:cubicBezTo>
                <a:cubicBezTo>
                  <a:pt x="13" y="30"/>
                  <a:pt x="11" y="33"/>
                  <a:pt x="9" y="36"/>
                </a:cubicBezTo>
                <a:cubicBezTo>
                  <a:pt x="9" y="37"/>
                  <a:pt x="9" y="38"/>
                  <a:pt x="10" y="39"/>
                </a:cubicBezTo>
                <a:cubicBezTo>
                  <a:pt x="17" y="44"/>
                  <a:pt x="17" y="44"/>
                  <a:pt x="17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3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4" y="51"/>
                </a:cubicBezTo>
                <a:cubicBezTo>
                  <a:pt x="3" y="51"/>
                  <a:pt x="3" y="52"/>
                  <a:pt x="2" y="53"/>
                </a:cubicBezTo>
                <a:cubicBezTo>
                  <a:pt x="1" y="56"/>
                  <a:pt x="1" y="60"/>
                  <a:pt x="0" y="63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70"/>
                  <a:pt x="10" y="74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0" y="80"/>
                  <a:pt x="0" y="82"/>
                </a:cubicBezTo>
                <a:cubicBezTo>
                  <a:pt x="1" y="85"/>
                  <a:pt x="2" y="88"/>
                  <a:pt x="2" y="91"/>
                </a:cubicBezTo>
                <a:cubicBezTo>
                  <a:pt x="3" y="92"/>
                  <a:pt x="4" y="93"/>
                  <a:pt x="5" y="93"/>
                </a:cubicBezTo>
                <a:cubicBezTo>
                  <a:pt x="5" y="93"/>
                  <a:pt x="5" y="93"/>
                  <a:pt x="5" y="93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7"/>
                  <a:pt x="17" y="99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0" y="105"/>
                  <a:pt x="10" y="105"/>
                  <a:pt x="10" y="105"/>
                </a:cubicBezTo>
                <a:cubicBezTo>
                  <a:pt x="9" y="106"/>
                  <a:pt x="9" y="107"/>
                  <a:pt x="10" y="108"/>
                </a:cubicBezTo>
                <a:cubicBezTo>
                  <a:pt x="11" y="111"/>
                  <a:pt x="13" y="114"/>
                  <a:pt x="15" y="117"/>
                </a:cubicBezTo>
                <a:cubicBezTo>
                  <a:pt x="16" y="117"/>
                  <a:pt x="16" y="117"/>
                  <a:pt x="17" y="117"/>
                </a:cubicBezTo>
                <a:cubicBezTo>
                  <a:pt x="17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5"/>
                  <a:pt x="30" y="117"/>
                  <a:pt x="33" y="119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7" y="128"/>
                  <a:pt x="27" y="129"/>
                  <a:pt x="28" y="130"/>
                </a:cubicBezTo>
                <a:cubicBezTo>
                  <a:pt x="31" y="132"/>
                  <a:pt x="34" y="133"/>
                  <a:pt x="37" y="135"/>
                </a:cubicBezTo>
                <a:cubicBezTo>
                  <a:pt x="37" y="135"/>
                  <a:pt x="37" y="135"/>
                  <a:pt x="38" y="135"/>
                </a:cubicBezTo>
                <a:cubicBezTo>
                  <a:pt x="38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7" y="129"/>
                  <a:pt x="50" y="130"/>
                  <a:pt x="53" y="131"/>
                </a:cubicBezTo>
                <a:cubicBezTo>
                  <a:pt x="53" y="131"/>
                  <a:pt x="53" y="131"/>
                  <a:pt x="54" y="131"/>
                </a:cubicBezTo>
                <a:cubicBezTo>
                  <a:pt x="52" y="140"/>
                  <a:pt x="52" y="140"/>
                  <a:pt x="52" y="140"/>
                </a:cubicBezTo>
                <a:cubicBezTo>
                  <a:pt x="52" y="141"/>
                  <a:pt x="53" y="142"/>
                  <a:pt x="54" y="142"/>
                </a:cubicBezTo>
                <a:cubicBezTo>
                  <a:pt x="57" y="143"/>
                  <a:pt x="60" y="144"/>
                  <a:pt x="63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4"/>
                  <a:pt x="68" y="134"/>
                  <a:pt x="68" y="134"/>
                </a:cubicBezTo>
                <a:cubicBezTo>
                  <a:pt x="70" y="134"/>
                  <a:pt x="71" y="134"/>
                  <a:pt x="73" y="134"/>
                </a:cubicBezTo>
                <a:cubicBezTo>
                  <a:pt x="75" y="134"/>
                  <a:pt x="76" y="134"/>
                  <a:pt x="78" y="134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5" y="144"/>
                  <a:pt x="89" y="143"/>
                  <a:pt x="92" y="142"/>
                </a:cubicBezTo>
                <a:cubicBezTo>
                  <a:pt x="93" y="142"/>
                  <a:pt x="94" y="141"/>
                  <a:pt x="93" y="140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5"/>
                  <a:pt x="106" y="135"/>
                  <a:pt x="106" y="135"/>
                </a:cubicBezTo>
                <a:cubicBezTo>
                  <a:pt x="106" y="135"/>
                  <a:pt x="107" y="136"/>
                  <a:pt x="108" y="136"/>
                </a:cubicBezTo>
                <a:cubicBezTo>
                  <a:pt x="108" y="136"/>
                  <a:pt x="109" y="135"/>
                  <a:pt x="109" y="135"/>
                </a:cubicBezTo>
                <a:cubicBezTo>
                  <a:pt x="112" y="134"/>
                  <a:pt x="115" y="132"/>
                  <a:pt x="117" y="130"/>
                </a:cubicBezTo>
                <a:cubicBezTo>
                  <a:pt x="118" y="129"/>
                  <a:pt x="118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8" y="118"/>
                  <a:pt x="129" y="118"/>
                </a:cubicBezTo>
                <a:cubicBezTo>
                  <a:pt x="129" y="118"/>
                  <a:pt x="130" y="117"/>
                  <a:pt x="131" y="117"/>
                </a:cubicBezTo>
                <a:cubicBezTo>
                  <a:pt x="133" y="114"/>
                  <a:pt x="134" y="111"/>
                  <a:pt x="136" y="109"/>
                </a:cubicBezTo>
                <a:cubicBezTo>
                  <a:pt x="137" y="108"/>
                  <a:pt x="136" y="106"/>
                  <a:pt x="135" y="106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29" y="98"/>
                  <a:pt x="131" y="95"/>
                  <a:pt x="132" y="92"/>
                </a:cubicBezTo>
                <a:cubicBezTo>
                  <a:pt x="132" y="92"/>
                  <a:pt x="132" y="92"/>
                  <a:pt x="132" y="91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2" y="93"/>
                  <a:pt x="143" y="92"/>
                  <a:pt x="143" y="91"/>
                </a:cubicBezTo>
                <a:cubicBezTo>
                  <a:pt x="144" y="88"/>
                  <a:pt x="145" y="85"/>
                  <a:pt x="145" y="82"/>
                </a:cubicBezTo>
                <a:cubicBezTo>
                  <a:pt x="145" y="80"/>
                  <a:pt x="145" y="79"/>
                  <a:pt x="143" y="79"/>
                </a:cubicBezTo>
                <a:close/>
              </a:path>
            </a:pathLst>
          </a:custGeom>
          <a:solidFill>
            <a:srgbClr val="1A90FF"/>
          </a:solidFill>
          <a:ln w="19050" cap="rnd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>
              <a:latin typeface="Agency FB" panose="020B0503020202020204" pitchFamily="34" charset="0"/>
            </a:endParaRPr>
          </a:p>
        </p:txBody>
      </p:sp>
      <p:grpSp>
        <p:nvGrpSpPr>
          <p:cNvPr id="146" name="Group 63">
            <a:extLst>
              <a:ext uri="{FF2B5EF4-FFF2-40B4-BE49-F238E27FC236}">
                <a16:creationId xmlns:a16="http://schemas.microsoft.com/office/drawing/2014/main" id="{9B3D3E87-FBFA-7049-95E2-81B34A563892}"/>
              </a:ext>
            </a:extLst>
          </p:cNvPr>
          <p:cNvGrpSpPr>
            <a:grpSpLocks noChangeAspect="1"/>
          </p:cNvGrpSpPr>
          <p:nvPr/>
        </p:nvGrpSpPr>
        <p:grpSpPr>
          <a:xfrm>
            <a:off x="7009337" y="1926945"/>
            <a:ext cx="639435" cy="679099"/>
            <a:chOff x="476250" y="5167313"/>
            <a:chExt cx="1484313" cy="1576387"/>
          </a:xfrm>
        </p:grpSpPr>
        <p:sp>
          <p:nvSpPr>
            <p:cNvPr id="147" name="Freeform 13">
              <a:extLst>
                <a:ext uri="{FF2B5EF4-FFF2-40B4-BE49-F238E27FC236}">
                  <a16:creationId xmlns:a16="http://schemas.microsoft.com/office/drawing/2014/main" id="{DC3E75C1-799C-8D4B-9DC4-16346E440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250" y="5167313"/>
              <a:ext cx="1484313" cy="1576387"/>
            </a:xfrm>
            <a:custGeom>
              <a:avLst/>
              <a:gdLst>
                <a:gd name="T0" fmla="*/ 177 w 185"/>
                <a:gd name="T1" fmla="*/ 153 h 196"/>
                <a:gd name="T2" fmla="*/ 123 w 185"/>
                <a:gd name="T3" fmla="*/ 42 h 196"/>
                <a:gd name="T4" fmla="*/ 123 w 185"/>
                <a:gd name="T5" fmla="*/ 23 h 196"/>
                <a:gd name="T6" fmla="*/ 130 w 185"/>
                <a:gd name="T7" fmla="*/ 23 h 196"/>
                <a:gd name="T8" fmla="*/ 133 w 185"/>
                <a:gd name="T9" fmla="*/ 21 h 196"/>
                <a:gd name="T10" fmla="*/ 133 w 185"/>
                <a:gd name="T11" fmla="*/ 2 h 196"/>
                <a:gd name="T12" fmla="*/ 130 w 185"/>
                <a:gd name="T13" fmla="*/ 0 h 196"/>
                <a:gd name="T14" fmla="*/ 53 w 185"/>
                <a:gd name="T15" fmla="*/ 0 h 196"/>
                <a:gd name="T16" fmla="*/ 51 w 185"/>
                <a:gd name="T17" fmla="*/ 2 h 196"/>
                <a:gd name="T18" fmla="*/ 51 w 185"/>
                <a:gd name="T19" fmla="*/ 21 h 196"/>
                <a:gd name="T20" fmla="*/ 53 w 185"/>
                <a:gd name="T21" fmla="*/ 23 h 196"/>
                <a:gd name="T22" fmla="*/ 62 w 185"/>
                <a:gd name="T23" fmla="*/ 23 h 196"/>
                <a:gd name="T24" fmla="*/ 62 w 185"/>
                <a:gd name="T25" fmla="*/ 42 h 196"/>
                <a:gd name="T26" fmla="*/ 8 w 185"/>
                <a:gd name="T27" fmla="*/ 153 h 196"/>
                <a:gd name="T28" fmla="*/ 5 w 185"/>
                <a:gd name="T29" fmla="*/ 188 h 196"/>
                <a:gd name="T30" fmla="*/ 24 w 185"/>
                <a:gd name="T31" fmla="*/ 196 h 196"/>
                <a:gd name="T32" fmla="*/ 162 w 185"/>
                <a:gd name="T33" fmla="*/ 196 h 196"/>
                <a:gd name="T34" fmla="*/ 180 w 185"/>
                <a:gd name="T35" fmla="*/ 188 h 196"/>
                <a:gd name="T36" fmla="*/ 177 w 185"/>
                <a:gd name="T37" fmla="*/ 153 h 196"/>
                <a:gd name="T38" fmla="*/ 55 w 185"/>
                <a:gd name="T39" fmla="*/ 4 h 196"/>
                <a:gd name="T40" fmla="*/ 128 w 185"/>
                <a:gd name="T41" fmla="*/ 4 h 196"/>
                <a:gd name="T42" fmla="*/ 128 w 185"/>
                <a:gd name="T43" fmla="*/ 18 h 196"/>
                <a:gd name="T44" fmla="*/ 121 w 185"/>
                <a:gd name="T45" fmla="*/ 18 h 196"/>
                <a:gd name="T46" fmla="*/ 65 w 185"/>
                <a:gd name="T47" fmla="*/ 18 h 196"/>
                <a:gd name="T48" fmla="*/ 55 w 185"/>
                <a:gd name="T49" fmla="*/ 18 h 196"/>
                <a:gd name="T50" fmla="*/ 55 w 185"/>
                <a:gd name="T51" fmla="*/ 4 h 196"/>
                <a:gd name="T52" fmla="*/ 176 w 185"/>
                <a:gd name="T53" fmla="*/ 185 h 196"/>
                <a:gd name="T54" fmla="*/ 162 w 185"/>
                <a:gd name="T55" fmla="*/ 191 h 196"/>
                <a:gd name="T56" fmla="*/ 24 w 185"/>
                <a:gd name="T57" fmla="*/ 191 h 196"/>
                <a:gd name="T58" fmla="*/ 9 w 185"/>
                <a:gd name="T59" fmla="*/ 185 h 196"/>
                <a:gd name="T60" fmla="*/ 13 w 185"/>
                <a:gd name="T61" fmla="*/ 155 h 196"/>
                <a:gd name="T62" fmla="*/ 67 w 185"/>
                <a:gd name="T63" fmla="*/ 44 h 196"/>
                <a:gd name="T64" fmla="*/ 67 w 185"/>
                <a:gd name="T65" fmla="*/ 43 h 196"/>
                <a:gd name="T66" fmla="*/ 67 w 185"/>
                <a:gd name="T67" fmla="*/ 23 h 196"/>
                <a:gd name="T68" fmla="*/ 118 w 185"/>
                <a:gd name="T69" fmla="*/ 23 h 196"/>
                <a:gd name="T70" fmla="*/ 118 w 185"/>
                <a:gd name="T71" fmla="*/ 43 h 196"/>
                <a:gd name="T72" fmla="*/ 119 w 185"/>
                <a:gd name="T73" fmla="*/ 44 h 196"/>
                <a:gd name="T74" fmla="*/ 173 w 185"/>
                <a:gd name="T75" fmla="*/ 155 h 196"/>
                <a:gd name="T76" fmla="*/ 176 w 185"/>
                <a:gd name="T77" fmla="*/ 18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5" h="196">
                  <a:moveTo>
                    <a:pt x="177" y="153"/>
                  </a:moveTo>
                  <a:cubicBezTo>
                    <a:pt x="123" y="42"/>
                    <a:pt x="123" y="42"/>
                    <a:pt x="123" y="42"/>
                  </a:cubicBezTo>
                  <a:cubicBezTo>
                    <a:pt x="123" y="23"/>
                    <a:pt x="123" y="23"/>
                    <a:pt x="123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32" y="23"/>
                    <a:pt x="133" y="22"/>
                    <a:pt x="133" y="21"/>
                  </a:cubicBezTo>
                  <a:cubicBezTo>
                    <a:pt x="133" y="2"/>
                    <a:pt x="133" y="2"/>
                    <a:pt x="133" y="2"/>
                  </a:cubicBezTo>
                  <a:cubicBezTo>
                    <a:pt x="133" y="1"/>
                    <a:pt x="132" y="0"/>
                    <a:pt x="130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1" y="1"/>
                    <a:pt x="51" y="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2"/>
                    <a:pt x="52" y="23"/>
                    <a:pt x="53" y="23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8" y="153"/>
                    <a:pt x="8" y="153"/>
                    <a:pt x="8" y="153"/>
                  </a:cubicBezTo>
                  <a:cubicBezTo>
                    <a:pt x="1" y="169"/>
                    <a:pt x="0" y="181"/>
                    <a:pt x="5" y="188"/>
                  </a:cubicBezTo>
                  <a:cubicBezTo>
                    <a:pt x="9" y="193"/>
                    <a:pt x="15" y="196"/>
                    <a:pt x="24" y="196"/>
                  </a:cubicBezTo>
                  <a:cubicBezTo>
                    <a:pt x="162" y="196"/>
                    <a:pt x="162" y="196"/>
                    <a:pt x="162" y="196"/>
                  </a:cubicBezTo>
                  <a:cubicBezTo>
                    <a:pt x="171" y="196"/>
                    <a:pt x="177" y="193"/>
                    <a:pt x="180" y="188"/>
                  </a:cubicBezTo>
                  <a:cubicBezTo>
                    <a:pt x="185" y="181"/>
                    <a:pt x="184" y="169"/>
                    <a:pt x="177" y="153"/>
                  </a:cubicBezTo>
                  <a:close/>
                  <a:moveTo>
                    <a:pt x="55" y="4"/>
                  </a:moveTo>
                  <a:cubicBezTo>
                    <a:pt x="128" y="4"/>
                    <a:pt x="128" y="4"/>
                    <a:pt x="128" y="4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55" y="18"/>
                    <a:pt x="55" y="18"/>
                    <a:pt x="55" y="18"/>
                  </a:cubicBezTo>
                  <a:lnTo>
                    <a:pt x="55" y="4"/>
                  </a:lnTo>
                  <a:close/>
                  <a:moveTo>
                    <a:pt x="176" y="185"/>
                  </a:moveTo>
                  <a:cubicBezTo>
                    <a:pt x="174" y="189"/>
                    <a:pt x="169" y="191"/>
                    <a:pt x="162" y="191"/>
                  </a:cubicBezTo>
                  <a:cubicBezTo>
                    <a:pt x="24" y="191"/>
                    <a:pt x="24" y="191"/>
                    <a:pt x="24" y="191"/>
                  </a:cubicBezTo>
                  <a:cubicBezTo>
                    <a:pt x="16" y="191"/>
                    <a:pt x="12" y="189"/>
                    <a:pt x="9" y="185"/>
                  </a:cubicBezTo>
                  <a:cubicBezTo>
                    <a:pt x="5" y="180"/>
                    <a:pt x="7" y="169"/>
                    <a:pt x="13" y="155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44"/>
                    <a:pt x="67" y="43"/>
                    <a:pt x="67" y="43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18" y="43"/>
                    <a:pt x="118" y="44"/>
                    <a:pt x="119" y="44"/>
                  </a:cubicBezTo>
                  <a:cubicBezTo>
                    <a:pt x="173" y="155"/>
                    <a:pt x="173" y="155"/>
                    <a:pt x="173" y="155"/>
                  </a:cubicBezTo>
                  <a:cubicBezTo>
                    <a:pt x="179" y="169"/>
                    <a:pt x="180" y="180"/>
                    <a:pt x="176" y="1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48" name="Freeform 14">
              <a:extLst>
                <a:ext uri="{FF2B5EF4-FFF2-40B4-BE49-F238E27FC236}">
                  <a16:creationId xmlns:a16="http://schemas.microsoft.com/office/drawing/2014/main" id="{CEF2E1C5-F058-B54E-ACED-8371708A80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800" y="5770563"/>
              <a:ext cx="811213" cy="812800"/>
            </a:xfrm>
            <a:custGeom>
              <a:avLst/>
              <a:gdLst>
                <a:gd name="T0" fmla="*/ 99 w 101"/>
                <a:gd name="T1" fmla="*/ 35 h 101"/>
                <a:gd name="T2" fmla="*/ 99 w 101"/>
                <a:gd name="T3" fmla="*/ 35 h 101"/>
                <a:gd name="T4" fmla="*/ 99 w 101"/>
                <a:gd name="T5" fmla="*/ 35 h 101"/>
                <a:gd name="T6" fmla="*/ 99 w 101"/>
                <a:gd name="T7" fmla="*/ 35 h 101"/>
                <a:gd name="T8" fmla="*/ 98 w 101"/>
                <a:gd name="T9" fmla="*/ 35 h 101"/>
                <a:gd name="T10" fmla="*/ 98 w 101"/>
                <a:gd name="T11" fmla="*/ 35 h 101"/>
                <a:gd name="T12" fmla="*/ 98 w 101"/>
                <a:gd name="T13" fmla="*/ 34 h 101"/>
                <a:gd name="T14" fmla="*/ 98 w 101"/>
                <a:gd name="T15" fmla="*/ 34 h 101"/>
                <a:gd name="T16" fmla="*/ 98 w 101"/>
                <a:gd name="T17" fmla="*/ 34 h 101"/>
                <a:gd name="T18" fmla="*/ 98 w 101"/>
                <a:gd name="T19" fmla="*/ 34 h 101"/>
                <a:gd name="T20" fmla="*/ 97 w 101"/>
                <a:gd name="T21" fmla="*/ 34 h 101"/>
                <a:gd name="T22" fmla="*/ 97 w 101"/>
                <a:gd name="T23" fmla="*/ 34 h 101"/>
                <a:gd name="T24" fmla="*/ 96 w 101"/>
                <a:gd name="T25" fmla="*/ 34 h 101"/>
                <a:gd name="T26" fmla="*/ 74 w 101"/>
                <a:gd name="T27" fmla="*/ 40 h 101"/>
                <a:gd name="T28" fmla="*/ 51 w 101"/>
                <a:gd name="T29" fmla="*/ 0 h 101"/>
                <a:gd name="T30" fmla="*/ 26 w 101"/>
                <a:gd name="T31" fmla="*/ 39 h 101"/>
                <a:gd name="T32" fmla="*/ 6 w 101"/>
                <a:gd name="T33" fmla="*/ 34 h 101"/>
                <a:gd name="T34" fmla="*/ 6 w 101"/>
                <a:gd name="T35" fmla="*/ 33 h 101"/>
                <a:gd name="T36" fmla="*/ 3 w 101"/>
                <a:gd name="T37" fmla="*/ 35 h 101"/>
                <a:gd name="T38" fmla="*/ 3 w 101"/>
                <a:gd name="T39" fmla="*/ 35 h 101"/>
                <a:gd name="T40" fmla="*/ 3 w 101"/>
                <a:gd name="T41" fmla="*/ 35 h 101"/>
                <a:gd name="T42" fmla="*/ 0 w 101"/>
                <a:gd name="T43" fmla="*/ 50 h 101"/>
                <a:gd name="T44" fmla="*/ 51 w 101"/>
                <a:gd name="T45" fmla="*/ 101 h 101"/>
                <a:gd name="T46" fmla="*/ 101 w 101"/>
                <a:gd name="T47" fmla="*/ 50 h 101"/>
                <a:gd name="T48" fmla="*/ 99 w 101"/>
                <a:gd name="T49" fmla="*/ 35 h 101"/>
                <a:gd name="T50" fmla="*/ 99 w 101"/>
                <a:gd name="T51" fmla="*/ 35 h 101"/>
                <a:gd name="T52" fmla="*/ 51 w 101"/>
                <a:gd name="T53" fmla="*/ 5 h 101"/>
                <a:gd name="T54" fmla="*/ 70 w 101"/>
                <a:gd name="T55" fmla="*/ 42 h 101"/>
                <a:gd name="T56" fmla="*/ 52 w 101"/>
                <a:gd name="T57" fmla="*/ 60 h 101"/>
                <a:gd name="T58" fmla="*/ 31 w 101"/>
                <a:gd name="T59" fmla="*/ 41 h 101"/>
                <a:gd name="T60" fmla="*/ 51 w 101"/>
                <a:gd name="T61" fmla="*/ 5 h 101"/>
                <a:gd name="T62" fmla="*/ 5 w 101"/>
                <a:gd name="T63" fmla="*/ 50 h 101"/>
                <a:gd name="T64" fmla="*/ 7 w 101"/>
                <a:gd name="T65" fmla="*/ 38 h 101"/>
                <a:gd name="T66" fmla="*/ 49 w 101"/>
                <a:gd name="T67" fmla="*/ 64 h 101"/>
                <a:gd name="T68" fmla="*/ 41 w 101"/>
                <a:gd name="T69" fmla="*/ 93 h 101"/>
                <a:gd name="T70" fmla="*/ 41 w 101"/>
                <a:gd name="T71" fmla="*/ 95 h 101"/>
                <a:gd name="T72" fmla="*/ 5 w 101"/>
                <a:gd name="T73" fmla="*/ 50 h 101"/>
                <a:gd name="T74" fmla="*/ 51 w 101"/>
                <a:gd name="T75" fmla="*/ 96 h 101"/>
                <a:gd name="T76" fmla="*/ 46 w 101"/>
                <a:gd name="T77" fmla="*/ 96 h 101"/>
                <a:gd name="T78" fmla="*/ 46 w 101"/>
                <a:gd name="T79" fmla="*/ 93 h 101"/>
                <a:gd name="T80" fmla="*/ 95 w 101"/>
                <a:gd name="T81" fmla="*/ 39 h 101"/>
                <a:gd name="T82" fmla="*/ 96 w 101"/>
                <a:gd name="T83" fmla="*/ 50 h 101"/>
                <a:gd name="T84" fmla="*/ 51 w 101"/>
                <a:gd name="T85" fmla="*/ 9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" h="101">
                  <a:moveTo>
                    <a:pt x="99" y="35"/>
                  </a:move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7" y="34"/>
                    <a:pt x="96" y="34"/>
                    <a:pt x="96" y="34"/>
                  </a:cubicBezTo>
                  <a:cubicBezTo>
                    <a:pt x="88" y="34"/>
                    <a:pt x="81" y="36"/>
                    <a:pt x="74" y="40"/>
                  </a:cubicBezTo>
                  <a:cubicBezTo>
                    <a:pt x="69" y="17"/>
                    <a:pt x="56" y="0"/>
                    <a:pt x="51" y="0"/>
                  </a:cubicBezTo>
                  <a:cubicBezTo>
                    <a:pt x="46" y="0"/>
                    <a:pt x="30" y="15"/>
                    <a:pt x="26" y="39"/>
                  </a:cubicBezTo>
                  <a:cubicBezTo>
                    <a:pt x="20" y="36"/>
                    <a:pt x="13" y="34"/>
                    <a:pt x="6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3" y="34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40"/>
                    <a:pt x="0" y="45"/>
                    <a:pt x="0" y="50"/>
                  </a:cubicBezTo>
                  <a:cubicBezTo>
                    <a:pt x="0" y="78"/>
                    <a:pt x="23" y="101"/>
                    <a:pt x="51" y="101"/>
                  </a:cubicBezTo>
                  <a:cubicBezTo>
                    <a:pt x="78" y="101"/>
                    <a:pt x="101" y="78"/>
                    <a:pt x="101" y="50"/>
                  </a:cubicBezTo>
                  <a:cubicBezTo>
                    <a:pt x="101" y="45"/>
                    <a:pt x="100" y="40"/>
                    <a:pt x="99" y="35"/>
                  </a:cubicBezTo>
                  <a:cubicBezTo>
                    <a:pt x="99" y="35"/>
                    <a:pt x="99" y="35"/>
                    <a:pt x="99" y="35"/>
                  </a:cubicBezTo>
                  <a:close/>
                  <a:moveTo>
                    <a:pt x="51" y="5"/>
                  </a:moveTo>
                  <a:cubicBezTo>
                    <a:pt x="53" y="6"/>
                    <a:pt x="66" y="20"/>
                    <a:pt x="70" y="42"/>
                  </a:cubicBezTo>
                  <a:cubicBezTo>
                    <a:pt x="63" y="47"/>
                    <a:pt x="57" y="53"/>
                    <a:pt x="52" y="60"/>
                  </a:cubicBezTo>
                  <a:cubicBezTo>
                    <a:pt x="46" y="52"/>
                    <a:pt x="39" y="45"/>
                    <a:pt x="31" y="41"/>
                  </a:cubicBezTo>
                  <a:cubicBezTo>
                    <a:pt x="34" y="19"/>
                    <a:pt x="48" y="5"/>
                    <a:pt x="51" y="5"/>
                  </a:cubicBezTo>
                  <a:close/>
                  <a:moveTo>
                    <a:pt x="5" y="50"/>
                  </a:moveTo>
                  <a:cubicBezTo>
                    <a:pt x="5" y="46"/>
                    <a:pt x="6" y="42"/>
                    <a:pt x="7" y="38"/>
                  </a:cubicBezTo>
                  <a:cubicBezTo>
                    <a:pt x="24" y="40"/>
                    <a:pt x="40" y="49"/>
                    <a:pt x="49" y="64"/>
                  </a:cubicBezTo>
                  <a:cubicBezTo>
                    <a:pt x="44" y="73"/>
                    <a:pt x="41" y="83"/>
                    <a:pt x="41" y="93"/>
                  </a:cubicBezTo>
                  <a:cubicBezTo>
                    <a:pt x="41" y="94"/>
                    <a:pt x="41" y="94"/>
                    <a:pt x="41" y="95"/>
                  </a:cubicBezTo>
                  <a:cubicBezTo>
                    <a:pt x="21" y="91"/>
                    <a:pt x="5" y="72"/>
                    <a:pt x="5" y="50"/>
                  </a:cubicBezTo>
                  <a:close/>
                  <a:moveTo>
                    <a:pt x="51" y="96"/>
                  </a:moveTo>
                  <a:cubicBezTo>
                    <a:pt x="49" y="96"/>
                    <a:pt x="48" y="96"/>
                    <a:pt x="46" y="96"/>
                  </a:cubicBezTo>
                  <a:cubicBezTo>
                    <a:pt x="46" y="95"/>
                    <a:pt x="46" y="94"/>
                    <a:pt x="46" y="93"/>
                  </a:cubicBezTo>
                  <a:cubicBezTo>
                    <a:pt x="46" y="65"/>
                    <a:pt x="67" y="42"/>
                    <a:pt x="95" y="39"/>
                  </a:cubicBezTo>
                  <a:cubicBezTo>
                    <a:pt x="96" y="42"/>
                    <a:pt x="96" y="46"/>
                    <a:pt x="96" y="50"/>
                  </a:cubicBezTo>
                  <a:cubicBezTo>
                    <a:pt x="96" y="75"/>
                    <a:pt x="76" y="96"/>
                    <a:pt x="51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149" name="Rectangle 70">
            <a:extLst>
              <a:ext uri="{FF2B5EF4-FFF2-40B4-BE49-F238E27FC236}">
                <a16:creationId xmlns:a16="http://schemas.microsoft.com/office/drawing/2014/main" id="{3FAF1A05-3F42-7342-86A7-FE306A0433D6}"/>
              </a:ext>
            </a:extLst>
          </p:cNvPr>
          <p:cNvSpPr/>
          <p:nvPr/>
        </p:nvSpPr>
        <p:spPr>
          <a:xfrm>
            <a:off x="6612012" y="2768511"/>
            <a:ext cx="1508633" cy="246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角色权限</a:t>
            </a:r>
            <a:endParaRPr lang="en-US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Freeform 61">
            <a:extLst>
              <a:ext uri="{FF2B5EF4-FFF2-40B4-BE49-F238E27FC236}">
                <a16:creationId xmlns:a16="http://schemas.microsoft.com/office/drawing/2014/main" id="{95B66CE7-28E8-EB45-8D02-31BD44A91546}"/>
              </a:ext>
            </a:extLst>
          </p:cNvPr>
          <p:cNvSpPr/>
          <p:nvPr/>
        </p:nvSpPr>
        <p:spPr bwMode="auto">
          <a:xfrm>
            <a:off x="7937691" y="2525246"/>
            <a:ext cx="1734729" cy="1712981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rgbClr val="3AD8B4"/>
          </a:solidFill>
          <a:ln w="19050" cap="rnd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>
              <a:latin typeface="Agency FB" panose="020B0503020202020204" pitchFamily="34" charset="0"/>
            </a:endParaRPr>
          </a:p>
        </p:txBody>
      </p:sp>
      <p:sp>
        <p:nvSpPr>
          <p:cNvPr id="151" name="Rectangle 71">
            <a:extLst>
              <a:ext uri="{FF2B5EF4-FFF2-40B4-BE49-F238E27FC236}">
                <a16:creationId xmlns:a16="http://schemas.microsoft.com/office/drawing/2014/main" id="{A9168D31-16D8-B847-876B-A4432C8BEFBF}"/>
              </a:ext>
            </a:extLst>
          </p:cNvPr>
          <p:cNvSpPr/>
          <p:nvPr/>
        </p:nvSpPr>
        <p:spPr>
          <a:xfrm>
            <a:off x="8063030" y="3670647"/>
            <a:ext cx="1508633" cy="246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临时授权</a:t>
            </a:r>
            <a:endParaRPr lang="en-US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52" name="Group 8">
            <a:extLst>
              <a:ext uri="{FF2B5EF4-FFF2-40B4-BE49-F238E27FC236}">
                <a16:creationId xmlns:a16="http://schemas.microsoft.com/office/drawing/2014/main" id="{59617164-48E7-B94F-AF08-233FEA7AEE5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74475" y="3004209"/>
            <a:ext cx="461160" cy="499992"/>
            <a:chOff x="2853" y="1431"/>
            <a:chExt cx="190" cy="206"/>
          </a:xfrm>
        </p:grpSpPr>
        <p:sp>
          <p:nvSpPr>
            <p:cNvPr id="153" name="Freeform 9">
              <a:extLst>
                <a:ext uri="{FF2B5EF4-FFF2-40B4-BE49-F238E27FC236}">
                  <a16:creationId xmlns:a16="http://schemas.microsoft.com/office/drawing/2014/main" id="{894D1B4E-BB5C-D841-88E9-27FD580BE059}"/>
                </a:ext>
              </a:extLst>
            </p:cNvPr>
            <p:cNvSpPr/>
            <p:nvPr/>
          </p:nvSpPr>
          <p:spPr bwMode="auto">
            <a:xfrm>
              <a:off x="2906" y="1450"/>
              <a:ext cx="84" cy="0"/>
            </a:xfrm>
            <a:custGeom>
              <a:avLst/>
              <a:gdLst>
                <a:gd name="T0" fmla="*/ 0 w 785"/>
                <a:gd name="T1" fmla="*/ 0 w 785"/>
                <a:gd name="T2" fmla="*/ 785 w 7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85">
                  <a:moveTo>
                    <a:pt x="0" y="0"/>
                  </a:moveTo>
                  <a:lnTo>
                    <a:pt x="0" y="0"/>
                  </a:lnTo>
                  <a:lnTo>
                    <a:pt x="785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  <p:sp>
          <p:nvSpPr>
            <p:cNvPr id="154" name="Freeform 10">
              <a:extLst>
                <a:ext uri="{FF2B5EF4-FFF2-40B4-BE49-F238E27FC236}">
                  <a16:creationId xmlns:a16="http://schemas.microsoft.com/office/drawing/2014/main" id="{68FAD052-4362-9F4A-B6F0-FF50E1BE0B03}"/>
                </a:ext>
              </a:extLst>
            </p:cNvPr>
            <p:cNvSpPr/>
            <p:nvPr/>
          </p:nvSpPr>
          <p:spPr bwMode="auto">
            <a:xfrm>
              <a:off x="2853" y="1450"/>
              <a:ext cx="190" cy="187"/>
            </a:xfrm>
            <a:custGeom>
              <a:avLst/>
              <a:gdLst>
                <a:gd name="T0" fmla="*/ 1427 w 1778"/>
                <a:gd name="T1" fmla="*/ 0 h 1745"/>
                <a:gd name="T2" fmla="*/ 1427 w 1778"/>
                <a:gd name="T3" fmla="*/ 0 h 1745"/>
                <a:gd name="T4" fmla="*/ 1778 w 1778"/>
                <a:gd name="T5" fmla="*/ 0 h 1745"/>
                <a:gd name="T6" fmla="*/ 1778 w 1778"/>
                <a:gd name="T7" fmla="*/ 1745 h 1745"/>
                <a:gd name="T8" fmla="*/ 0 w 1778"/>
                <a:gd name="T9" fmla="*/ 1745 h 1745"/>
                <a:gd name="T10" fmla="*/ 0 w 1778"/>
                <a:gd name="T11" fmla="*/ 0 h 1745"/>
                <a:gd name="T12" fmla="*/ 350 w 1778"/>
                <a:gd name="T13" fmla="*/ 0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8" h="1745">
                  <a:moveTo>
                    <a:pt x="1427" y="0"/>
                  </a:moveTo>
                  <a:lnTo>
                    <a:pt x="1427" y="0"/>
                  </a:lnTo>
                  <a:lnTo>
                    <a:pt x="1778" y="0"/>
                  </a:lnTo>
                  <a:lnTo>
                    <a:pt x="1778" y="1745"/>
                  </a:lnTo>
                  <a:lnTo>
                    <a:pt x="0" y="1745"/>
                  </a:lnTo>
                  <a:lnTo>
                    <a:pt x="0" y="0"/>
                  </a:lnTo>
                  <a:lnTo>
                    <a:pt x="35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87C93866-A685-DE48-8DDE-4E7EA94F97E9}"/>
                </a:ext>
              </a:extLst>
            </p:cNvPr>
            <p:cNvSpPr/>
            <p:nvPr/>
          </p:nvSpPr>
          <p:spPr bwMode="auto">
            <a:xfrm>
              <a:off x="2853" y="1494"/>
              <a:ext cx="190" cy="0"/>
            </a:xfrm>
            <a:custGeom>
              <a:avLst/>
              <a:gdLst>
                <a:gd name="T0" fmla="*/ 0 w 1778"/>
                <a:gd name="T1" fmla="*/ 0 w 1778"/>
                <a:gd name="T2" fmla="*/ 1778 w 17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778">
                  <a:moveTo>
                    <a:pt x="0" y="0"/>
                  </a:moveTo>
                  <a:lnTo>
                    <a:pt x="0" y="0"/>
                  </a:lnTo>
                  <a:lnTo>
                    <a:pt x="1778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  <p:sp>
          <p:nvSpPr>
            <p:cNvPr id="156" name="Freeform 12">
              <a:extLst>
                <a:ext uri="{FF2B5EF4-FFF2-40B4-BE49-F238E27FC236}">
                  <a16:creationId xmlns:a16="http://schemas.microsoft.com/office/drawing/2014/main" id="{097E65C2-46AF-A64D-A6C6-24CCC46B642C}"/>
                </a:ext>
              </a:extLst>
            </p:cNvPr>
            <p:cNvSpPr/>
            <p:nvPr/>
          </p:nvSpPr>
          <p:spPr bwMode="auto">
            <a:xfrm>
              <a:off x="2890" y="1431"/>
              <a:ext cx="16" cy="38"/>
            </a:xfrm>
            <a:custGeom>
              <a:avLst/>
              <a:gdLst>
                <a:gd name="T0" fmla="*/ 0 w 146"/>
                <a:gd name="T1" fmla="*/ 73 h 356"/>
                <a:gd name="T2" fmla="*/ 0 w 146"/>
                <a:gd name="T3" fmla="*/ 73 h 356"/>
                <a:gd name="T4" fmla="*/ 73 w 146"/>
                <a:gd name="T5" fmla="*/ 0 h 356"/>
                <a:gd name="T6" fmla="*/ 146 w 146"/>
                <a:gd name="T7" fmla="*/ 73 h 356"/>
                <a:gd name="T8" fmla="*/ 146 w 146"/>
                <a:gd name="T9" fmla="*/ 283 h 356"/>
                <a:gd name="T10" fmla="*/ 73 w 146"/>
                <a:gd name="T11" fmla="*/ 356 h 356"/>
                <a:gd name="T12" fmla="*/ 0 w 146"/>
                <a:gd name="T13" fmla="*/ 283 h 356"/>
                <a:gd name="T14" fmla="*/ 0 w 146"/>
                <a:gd name="T15" fmla="*/ 73 h 356"/>
                <a:gd name="T16" fmla="*/ 0 w 146"/>
                <a:gd name="T17" fmla="*/ 7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6">
                  <a:moveTo>
                    <a:pt x="0" y="73"/>
                  </a:moveTo>
                  <a:lnTo>
                    <a:pt x="0" y="73"/>
                  </a:lnTo>
                  <a:cubicBezTo>
                    <a:pt x="0" y="33"/>
                    <a:pt x="32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lnTo>
                    <a:pt x="146" y="283"/>
                  </a:lnTo>
                  <a:cubicBezTo>
                    <a:pt x="146" y="323"/>
                    <a:pt x="113" y="356"/>
                    <a:pt x="73" y="356"/>
                  </a:cubicBezTo>
                  <a:cubicBezTo>
                    <a:pt x="32" y="356"/>
                    <a:pt x="0" y="323"/>
                    <a:pt x="0" y="283"/>
                  </a:cubicBez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  <p:sp>
          <p:nvSpPr>
            <p:cNvPr id="157" name="Freeform 13">
              <a:extLst>
                <a:ext uri="{FF2B5EF4-FFF2-40B4-BE49-F238E27FC236}">
                  <a16:creationId xmlns:a16="http://schemas.microsoft.com/office/drawing/2014/main" id="{9E16A650-A69B-0C4F-A837-C0CBB38BB2D4}"/>
                </a:ext>
              </a:extLst>
            </p:cNvPr>
            <p:cNvSpPr/>
            <p:nvPr/>
          </p:nvSpPr>
          <p:spPr bwMode="auto">
            <a:xfrm>
              <a:off x="2990" y="1431"/>
              <a:ext cx="15" cy="38"/>
            </a:xfrm>
            <a:custGeom>
              <a:avLst/>
              <a:gdLst>
                <a:gd name="T0" fmla="*/ 0 w 146"/>
                <a:gd name="T1" fmla="*/ 73 h 356"/>
                <a:gd name="T2" fmla="*/ 0 w 146"/>
                <a:gd name="T3" fmla="*/ 73 h 356"/>
                <a:gd name="T4" fmla="*/ 73 w 146"/>
                <a:gd name="T5" fmla="*/ 0 h 356"/>
                <a:gd name="T6" fmla="*/ 146 w 146"/>
                <a:gd name="T7" fmla="*/ 73 h 356"/>
                <a:gd name="T8" fmla="*/ 146 w 146"/>
                <a:gd name="T9" fmla="*/ 283 h 356"/>
                <a:gd name="T10" fmla="*/ 73 w 146"/>
                <a:gd name="T11" fmla="*/ 356 h 356"/>
                <a:gd name="T12" fmla="*/ 0 w 146"/>
                <a:gd name="T13" fmla="*/ 283 h 356"/>
                <a:gd name="T14" fmla="*/ 0 w 146"/>
                <a:gd name="T15" fmla="*/ 73 h 356"/>
                <a:gd name="T16" fmla="*/ 0 w 146"/>
                <a:gd name="T17" fmla="*/ 7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6">
                  <a:moveTo>
                    <a:pt x="0" y="73"/>
                  </a:moveTo>
                  <a:lnTo>
                    <a:pt x="0" y="73"/>
                  </a:lnTo>
                  <a:cubicBezTo>
                    <a:pt x="0" y="33"/>
                    <a:pt x="32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lnTo>
                    <a:pt x="146" y="283"/>
                  </a:lnTo>
                  <a:cubicBezTo>
                    <a:pt x="146" y="323"/>
                    <a:pt x="113" y="356"/>
                    <a:pt x="73" y="356"/>
                  </a:cubicBezTo>
                  <a:cubicBezTo>
                    <a:pt x="32" y="356"/>
                    <a:pt x="0" y="323"/>
                    <a:pt x="0" y="283"/>
                  </a:cubicBez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  <p:sp>
          <p:nvSpPr>
            <p:cNvPr id="158" name="Freeform 14">
              <a:extLst>
                <a:ext uri="{FF2B5EF4-FFF2-40B4-BE49-F238E27FC236}">
                  <a16:creationId xmlns:a16="http://schemas.microsoft.com/office/drawing/2014/main" id="{8E88D9A3-B4EC-0B4D-906B-80AADFB2C56B}"/>
                </a:ext>
              </a:extLst>
            </p:cNvPr>
            <p:cNvSpPr/>
            <p:nvPr/>
          </p:nvSpPr>
          <p:spPr bwMode="auto">
            <a:xfrm>
              <a:off x="2892" y="1520"/>
              <a:ext cx="112" cy="93"/>
            </a:xfrm>
            <a:custGeom>
              <a:avLst/>
              <a:gdLst>
                <a:gd name="T0" fmla="*/ 0 w 1040"/>
                <a:gd name="T1" fmla="*/ 554 h 863"/>
                <a:gd name="T2" fmla="*/ 0 w 1040"/>
                <a:gd name="T3" fmla="*/ 554 h 863"/>
                <a:gd name="T4" fmla="*/ 346 w 1040"/>
                <a:gd name="T5" fmla="*/ 863 h 863"/>
                <a:gd name="T6" fmla="*/ 1040 w 1040"/>
                <a:gd name="T7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0" h="863">
                  <a:moveTo>
                    <a:pt x="0" y="554"/>
                  </a:moveTo>
                  <a:lnTo>
                    <a:pt x="0" y="554"/>
                  </a:lnTo>
                  <a:lnTo>
                    <a:pt x="346" y="863"/>
                  </a:lnTo>
                  <a:lnTo>
                    <a:pt x="104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口味选择、标签打印，轻松管控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流程图: 手动输入 8"/>
          <p:cNvSpPr/>
          <p:nvPr/>
        </p:nvSpPr>
        <p:spPr>
          <a:xfrm>
            <a:off x="2923844" y="1650195"/>
            <a:ext cx="1959173" cy="1496096"/>
          </a:xfrm>
          <a:prstGeom prst="flowChartManualInput">
            <a:avLst/>
          </a:pr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流程图: 手动输入 9"/>
          <p:cNvSpPr/>
          <p:nvPr/>
        </p:nvSpPr>
        <p:spPr>
          <a:xfrm flipH="1">
            <a:off x="6914600" y="1654841"/>
            <a:ext cx="1947007" cy="1486805"/>
          </a:xfrm>
          <a:prstGeom prst="flowChartManualInput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23843" y="3306650"/>
            <a:ext cx="195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DA90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口味</a:t>
            </a:r>
            <a:r>
              <a:rPr lang="en-US" altLang="zh-CN" b="1" dirty="0">
                <a:solidFill>
                  <a:srgbClr val="FDA90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b="1" dirty="0">
                <a:solidFill>
                  <a:srgbClr val="FDA90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做法</a:t>
            </a:r>
            <a:endParaRPr lang="en-US" altLang="zh-CN" b="1" dirty="0">
              <a:solidFill>
                <a:srgbClr val="FDA907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b="1" dirty="0">
                <a:solidFill>
                  <a:srgbClr val="FDA907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精细化管理</a:t>
            </a:r>
            <a:endParaRPr lang="en-US" altLang="zh-CN" b="1" dirty="0">
              <a:solidFill>
                <a:srgbClr val="FDA907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2686220" y="4137405"/>
            <a:ext cx="2434420" cy="1007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口味偏好、加料、份量大小，提升产品个性化，满足门店实际经营场景</a:t>
            </a:r>
          </a:p>
        </p:txBody>
      </p:sp>
      <p:sp>
        <p:nvSpPr>
          <p:cNvPr id="15" name="矩形 14"/>
          <p:cNvSpPr/>
          <p:nvPr/>
        </p:nvSpPr>
        <p:spPr>
          <a:xfrm>
            <a:off x="6908516" y="3306650"/>
            <a:ext cx="1959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杯贴打印</a:t>
            </a:r>
            <a:endParaRPr lang="en-US" altLang="zh-CN" b="1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b="1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模板自定义</a:t>
            </a:r>
            <a:endParaRPr lang="en-US" altLang="zh-CN" b="1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TextBox 36"/>
          <p:cNvSpPr txBox="1"/>
          <p:nvPr/>
        </p:nvSpPr>
        <p:spPr>
          <a:xfrm>
            <a:off x="6764286" y="4137405"/>
            <a:ext cx="2247634" cy="68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自定义杯贴模板，出餐井然有序，不易出错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C9EEAE82-B7F7-5F45-BE20-DC8FCCB30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4170" y="2084828"/>
            <a:ext cx="858520" cy="85852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DFFA28B6-181C-1942-B9D7-FE91B4DB9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4429" y="2056000"/>
            <a:ext cx="887348" cy="8873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行业精细化管理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流程图: 手动输入 4"/>
          <p:cNvSpPr/>
          <p:nvPr/>
        </p:nvSpPr>
        <p:spPr>
          <a:xfrm>
            <a:off x="1766583" y="1650195"/>
            <a:ext cx="1959173" cy="1496096"/>
          </a:xfrm>
          <a:prstGeom prst="flowChartManualInput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流程图: 手动输入 5"/>
          <p:cNvSpPr/>
          <p:nvPr/>
        </p:nvSpPr>
        <p:spPr>
          <a:xfrm flipH="1">
            <a:off x="4000076" y="1650195"/>
            <a:ext cx="1947007" cy="1486805"/>
          </a:xfrm>
          <a:prstGeom prst="flowChartManualInput">
            <a:avLst/>
          </a:prstGeom>
          <a:solidFill>
            <a:srgbClr val="3AD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66583" y="3316810"/>
            <a:ext cx="1959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桌台管理</a:t>
            </a:r>
            <a:endParaRPr lang="en-US" altLang="zh-CN" b="1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1766582" y="3995165"/>
            <a:ext cx="1959174" cy="132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通过桌台快速定位到顾客位置，及时上菜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蛋糕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饮料，提升服务品质</a:t>
            </a:r>
          </a:p>
        </p:txBody>
      </p:sp>
      <p:sp>
        <p:nvSpPr>
          <p:cNvPr id="12" name="矩形 11"/>
          <p:cNvSpPr/>
          <p:nvPr/>
        </p:nvSpPr>
        <p:spPr>
          <a:xfrm>
            <a:off x="3987909" y="3312164"/>
            <a:ext cx="1959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3AD9B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厨打管理</a:t>
            </a:r>
            <a:endParaRPr lang="en-US" altLang="zh-CN" b="1" dirty="0">
              <a:solidFill>
                <a:srgbClr val="3AD9B5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Box 36"/>
          <p:cNvSpPr txBox="1"/>
          <p:nvPr/>
        </p:nvSpPr>
        <p:spPr>
          <a:xfrm>
            <a:off x="3987908" y="3990519"/>
            <a:ext cx="1959174" cy="1007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门店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外卖的厨房单打印功能，灵活多变的厨打方案</a:t>
            </a:r>
          </a:p>
        </p:txBody>
      </p:sp>
      <p:sp>
        <p:nvSpPr>
          <p:cNvPr id="14" name="流程图: 手动输入 13"/>
          <p:cNvSpPr/>
          <p:nvPr/>
        </p:nvSpPr>
        <p:spPr>
          <a:xfrm>
            <a:off x="6244918" y="1650195"/>
            <a:ext cx="1959173" cy="1496096"/>
          </a:xfrm>
          <a:prstGeom prst="flowChartManualInput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244918" y="3316810"/>
            <a:ext cx="1959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叫号大屏</a:t>
            </a:r>
            <a:endParaRPr lang="en-US" altLang="zh-CN" b="1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TextBox 31"/>
          <p:cNvSpPr txBox="1"/>
          <p:nvPr/>
        </p:nvSpPr>
        <p:spPr>
          <a:xfrm>
            <a:off x="6244917" y="3995165"/>
            <a:ext cx="1959174" cy="132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电视屏显实时显示门店和网店订单，顾客实时可查看菜品是否备餐完成</a:t>
            </a:r>
          </a:p>
        </p:txBody>
      </p:sp>
      <p:sp>
        <p:nvSpPr>
          <p:cNvPr id="18" name="流程图: 手动输入 17"/>
          <p:cNvSpPr/>
          <p:nvPr/>
        </p:nvSpPr>
        <p:spPr>
          <a:xfrm flipH="1">
            <a:off x="8478411" y="1650195"/>
            <a:ext cx="1947007" cy="1486805"/>
          </a:xfrm>
          <a:prstGeom prst="flowChartManualInput">
            <a:avLst/>
          </a:prstGeom>
          <a:solidFill>
            <a:srgbClr val="3AD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466244" y="3312164"/>
            <a:ext cx="1959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3AD9B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堂食打包</a:t>
            </a:r>
            <a:endParaRPr lang="en-US" altLang="zh-CN" b="1" dirty="0">
              <a:solidFill>
                <a:srgbClr val="3AD9B5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TextBox 36"/>
          <p:cNvSpPr txBox="1"/>
          <p:nvPr/>
        </p:nvSpPr>
        <p:spPr>
          <a:xfrm>
            <a:off x="8466243" y="3990519"/>
            <a:ext cx="1959174" cy="1007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门店可选堂食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打包，打包费根据商家规则自动计算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7AB096CC-CD4E-7540-A6C6-343FBE8CA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1799" y="2045706"/>
            <a:ext cx="917012" cy="917012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C49DE805-CD6F-4643-8B82-1C85CC159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3673" y="2114032"/>
            <a:ext cx="863110" cy="863110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26389242-3CD1-0A4D-9D18-7DC543CC0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0607" y="1936707"/>
            <a:ext cx="1066434" cy="1066434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FF6AA53C-DF70-FE49-A070-255DB069C9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37679" y="2169458"/>
            <a:ext cx="758777" cy="6695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AA4B9C9-E689-F145-982D-8B4859056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446" y="1758909"/>
            <a:ext cx="5280977" cy="3521092"/>
          </a:xfrm>
          <a:prstGeom prst="rect">
            <a:avLst/>
          </a:prstGeom>
        </p:spPr>
      </p:pic>
      <p:sp>
        <p:nvSpPr>
          <p:cNvPr id="11" name="椭圆 14">
            <a:extLst>
              <a:ext uri="{FF2B5EF4-FFF2-40B4-BE49-F238E27FC236}">
                <a16:creationId xmlns:a16="http://schemas.microsoft.com/office/drawing/2014/main" id="{90B48835-CDAA-7448-87B6-5AD218FEA5DD}"/>
              </a:ext>
            </a:extLst>
          </p:cNvPr>
          <p:cNvSpPr/>
          <p:nvPr/>
        </p:nvSpPr>
        <p:spPr>
          <a:xfrm flipH="1">
            <a:off x="3911600" y="1758909"/>
            <a:ext cx="6634480" cy="36183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76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思源宋体 CN" panose="02020400000000000000" pitchFamily="18" charset="-122"/>
                <a:ea typeface="思源宋体 CN" panose="02020400000000000000" pitchFamily="18" charset="-122"/>
              </a:rPr>
              <a:t>     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74856" y="276675"/>
            <a:ext cx="770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扫码点单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32"/>
          <p:cNvSpPr txBox="1"/>
          <p:nvPr/>
        </p:nvSpPr>
        <p:spPr>
          <a:xfrm>
            <a:off x="4526141" y="2350159"/>
            <a:ext cx="5225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通过微信、支付宝扫码，实现自主点餐、下单、支付等功能，降低人力成本。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TextBox 34"/>
          <p:cNvSpPr txBox="1"/>
          <p:nvPr/>
        </p:nvSpPr>
        <p:spPr>
          <a:xfrm>
            <a:off x="4526141" y="3367055"/>
            <a:ext cx="557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订单直达厨房，清晰准确，减少菜品丢失、错单现象。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TextBox 36"/>
          <p:cNvSpPr txBox="1"/>
          <p:nvPr/>
        </p:nvSpPr>
        <p:spPr>
          <a:xfrm>
            <a:off x="4526141" y="4288803"/>
            <a:ext cx="519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后台直接生成数据报表，当日营收情况一目了然，运营效率大大提升。</a:t>
            </a:r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会员经营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38F33518-29C0-064A-A556-E2781F1975E6}"/>
              </a:ext>
            </a:extLst>
          </p:cNvPr>
          <p:cNvSpPr txBox="1"/>
          <p:nvPr/>
        </p:nvSpPr>
        <p:spPr bwMode="auto">
          <a:xfrm flipH="1">
            <a:off x="8622704" y="3664685"/>
            <a:ext cx="2875380" cy="618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自动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手动标签，更精准刻画会员特征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E55660CE-C71C-C240-9099-30B3486844E5}"/>
              </a:ext>
            </a:extLst>
          </p:cNvPr>
          <p:cNvSpPr txBox="1"/>
          <p:nvPr/>
        </p:nvSpPr>
        <p:spPr bwMode="auto">
          <a:xfrm flipH="1">
            <a:off x="8635759" y="3235465"/>
            <a:ext cx="2659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会员画像</a:t>
            </a:r>
          </a:p>
        </p:txBody>
      </p:sp>
      <p:sp>
        <p:nvSpPr>
          <p:cNvPr id="74" name="文本框 149">
            <a:extLst>
              <a:ext uri="{FF2B5EF4-FFF2-40B4-BE49-F238E27FC236}">
                <a16:creationId xmlns:a16="http://schemas.microsoft.com/office/drawing/2014/main" id="{17DAA6F0-CDCA-2847-8000-7C7F58F04AEC}"/>
              </a:ext>
            </a:extLst>
          </p:cNvPr>
          <p:cNvSpPr txBox="1"/>
          <p:nvPr/>
        </p:nvSpPr>
        <p:spPr bwMode="auto">
          <a:xfrm>
            <a:off x="1068098" y="1996776"/>
            <a:ext cx="2892753" cy="618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整合会员线上线下消费数据、行为数据、属性数据</a:t>
            </a:r>
          </a:p>
        </p:txBody>
      </p:sp>
      <p:sp>
        <p:nvSpPr>
          <p:cNvPr id="75" name="文本框 150">
            <a:extLst>
              <a:ext uri="{FF2B5EF4-FFF2-40B4-BE49-F238E27FC236}">
                <a16:creationId xmlns:a16="http://schemas.microsoft.com/office/drawing/2014/main" id="{FF114665-56B5-BA4C-BD67-325A9ECA1E29}"/>
              </a:ext>
            </a:extLst>
          </p:cNvPr>
          <p:cNvSpPr txBox="1"/>
          <p:nvPr/>
        </p:nvSpPr>
        <p:spPr bwMode="auto">
          <a:xfrm>
            <a:off x="1068098" y="1560045"/>
            <a:ext cx="287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多渠道整合</a:t>
            </a:r>
          </a:p>
        </p:txBody>
      </p:sp>
      <p:sp>
        <p:nvSpPr>
          <p:cNvPr id="76" name="文本框 155">
            <a:extLst>
              <a:ext uri="{FF2B5EF4-FFF2-40B4-BE49-F238E27FC236}">
                <a16:creationId xmlns:a16="http://schemas.microsoft.com/office/drawing/2014/main" id="{0D308F15-DC15-F442-901A-DCCB5C39EB91}"/>
              </a:ext>
            </a:extLst>
          </p:cNvPr>
          <p:cNvSpPr txBox="1"/>
          <p:nvPr/>
        </p:nvSpPr>
        <p:spPr bwMode="auto">
          <a:xfrm>
            <a:off x="1118870" y="5255024"/>
            <a:ext cx="2791180" cy="898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礼品卡券、更低折扣、更多积分等营销触达，及数据监测、效果分析</a:t>
            </a:r>
          </a:p>
        </p:txBody>
      </p:sp>
      <p:sp>
        <p:nvSpPr>
          <p:cNvPr id="77" name="文本框 156">
            <a:extLst>
              <a:ext uri="{FF2B5EF4-FFF2-40B4-BE49-F238E27FC236}">
                <a16:creationId xmlns:a16="http://schemas.microsoft.com/office/drawing/2014/main" id="{6C4CFFD1-8616-9149-A5B2-F464DD4B6684}"/>
              </a:ext>
            </a:extLst>
          </p:cNvPr>
          <p:cNvSpPr txBox="1"/>
          <p:nvPr/>
        </p:nvSpPr>
        <p:spPr bwMode="auto">
          <a:xfrm>
            <a:off x="1220444" y="4863844"/>
            <a:ext cx="2676848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b="1" dirty="0">
                <a:solidFill>
                  <a:schemeClr val="accent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精细化运营</a:t>
            </a: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0059212F-46AE-9B40-B1DA-121C864C1052}"/>
              </a:ext>
            </a:extLst>
          </p:cNvPr>
          <p:cNvGrpSpPr/>
          <p:nvPr/>
        </p:nvGrpSpPr>
        <p:grpSpPr>
          <a:xfrm>
            <a:off x="3697564" y="1507932"/>
            <a:ext cx="4796873" cy="4279844"/>
            <a:chOff x="3297620" y="1406332"/>
            <a:chExt cx="4796873" cy="4279844"/>
          </a:xfrm>
        </p:grpSpPr>
        <p:grpSp>
          <p:nvGrpSpPr>
            <p:cNvPr id="79" name="组合 157">
              <a:extLst>
                <a:ext uri="{FF2B5EF4-FFF2-40B4-BE49-F238E27FC236}">
                  <a16:creationId xmlns:a16="http://schemas.microsoft.com/office/drawing/2014/main" id="{2C44EB2A-AF4B-924A-86C7-1F6455747796}"/>
                </a:ext>
              </a:extLst>
            </p:cNvPr>
            <p:cNvGrpSpPr/>
            <p:nvPr/>
          </p:nvGrpSpPr>
          <p:grpSpPr>
            <a:xfrm>
              <a:off x="5362026" y="3350946"/>
              <a:ext cx="460587" cy="394948"/>
              <a:chOff x="3546346" y="2339026"/>
              <a:chExt cx="897787" cy="769842"/>
            </a:xfrm>
            <a:solidFill>
              <a:schemeClr val="bg1">
                <a:lumMod val="50000"/>
              </a:schemeClr>
            </a:solidFill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121" name="Rectangle 227">
                <a:extLst>
                  <a:ext uri="{FF2B5EF4-FFF2-40B4-BE49-F238E27FC236}">
                    <a16:creationId xmlns:a16="http://schemas.microsoft.com/office/drawing/2014/main" id="{B6DA511E-89CA-B740-99BA-72700AB75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1526" y="3077423"/>
                <a:ext cx="882607" cy="3144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228">
                <a:extLst>
                  <a:ext uri="{FF2B5EF4-FFF2-40B4-BE49-F238E27FC236}">
                    <a16:creationId xmlns:a16="http://schemas.microsoft.com/office/drawing/2014/main" id="{B437DD52-3ED9-EA45-A12C-69F670050569}"/>
                  </a:ext>
                </a:extLst>
              </p:cNvPr>
              <p:cNvSpPr/>
              <p:nvPr/>
            </p:nvSpPr>
            <p:spPr bwMode="auto">
              <a:xfrm>
                <a:off x="3617909" y="2844302"/>
                <a:ext cx="125777" cy="210351"/>
              </a:xfrm>
              <a:custGeom>
                <a:avLst/>
                <a:gdLst>
                  <a:gd name="T0" fmla="*/ 6 w 49"/>
                  <a:gd name="T1" fmla="*/ 82 h 82"/>
                  <a:gd name="T2" fmla="*/ 43 w 49"/>
                  <a:gd name="T3" fmla="*/ 82 h 82"/>
                  <a:gd name="T4" fmla="*/ 49 w 49"/>
                  <a:gd name="T5" fmla="*/ 76 h 82"/>
                  <a:gd name="T6" fmla="*/ 49 w 49"/>
                  <a:gd name="T7" fmla="*/ 0 h 82"/>
                  <a:gd name="T8" fmla="*/ 0 w 49"/>
                  <a:gd name="T9" fmla="*/ 49 h 82"/>
                  <a:gd name="T10" fmla="*/ 0 w 49"/>
                  <a:gd name="T11" fmla="*/ 76 h 82"/>
                  <a:gd name="T12" fmla="*/ 6 w 49"/>
                  <a:gd name="T13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82">
                    <a:moveTo>
                      <a:pt x="6" y="82"/>
                    </a:moveTo>
                    <a:cubicBezTo>
                      <a:pt x="43" y="82"/>
                      <a:pt x="43" y="82"/>
                      <a:pt x="43" y="82"/>
                    </a:cubicBezTo>
                    <a:cubicBezTo>
                      <a:pt x="46" y="82"/>
                      <a:pt x="49" y="79"/>
                      <a:pt x="49" y="76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9"/>
                      <a:pt x="3" y="82"/>
                      <a:pt x="6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229">
                <a:extLst>
                  <a:ext uri="{FF2B5EF4-FFF2-40B4-BE49-F238E27FC236}">
                    <a16:creationId xmlns:a16="http://schemas.microsoft.com/office/drawing/2014/main" id="{C97B3D82-85F8-804F-B814-C4DE9EE569F3}"/>
                  </a:ext>
                </a:extLst>
              </p:cNvPr>
              <p:cNvSpPr/>
              <p:nvPr/>
            </p:nvSpPr>
            <p:spPr bwMode="auto">
              <a:xfrm>
                <a:off x="3779467" y="2682744"/>
                <a:ext cx="122524" cy="371910"/>
              </a:xfrm>
              <a:custGeom>
                <a:avLst/>
                <a:gdLst>
                  <a:gd name="T0" fmla="*/ 5 w 48"/>
                  <a:gd name="T1" fmla="*/ 145 h 145"/>
                  <a:gd name="T2" fmla="*/ 43 w 48"/>
                  <a:gd name="T3" fmla="*/ 145 h 145"/>
                  <a:gd name="T4" fmla="*/ 48 w 48"/>
                  <a:gd name="T5" fmla="*/ 139 h 145"/>
                  <a:gd name="T6" fmla="*/ 48 w 48"/>
                  <a:gd name="T7" fmla="*/ 0 h 145"/>
                  <a:gd name="T8" fmla="*/ 0 w 48"/>
                  <a:gd name="T9" fmla="*/ 49 h 145"/>
                  <a:gd name="T10" fmla="*/ 0 w 48"/>
                  <a:gd name="T11" fmla="*/ 139 h 145"/>
                  <a:gd name="T12" fmla="*/ 5 w 48"/>
                  <a:gd name="T1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5">
                    <a:moveTo>
                      <a:pt x="5" y="145"/>
                    </a:moveTo>
                    <a:cubicBezTo>
                      <a:pt x="43" y="145"/>
                      <a:pt x="43" y="145"/>
                      <a:pt x="43" y="145"/>
                    </a:cubicBezTo>
                    <a:cubicBezTo>
                      <a:pt x="46" y="145"/>
                      <a:pt x="48" y="142"/>
                      <a:pt x="48" y="13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42"/>
                      <a:pt x="2" y="145"/>
                      <a:pt x="5" y="1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230">
                <a:extLst>
                  <a:ext uri="{FF2B5EF4-FFF2-40B4-BE49-F238E27FC236}">
                    <a16:creationId xmlns:a16="http://schemas.microsoft.com/office/drawing/2014/main" id="{B97213AE-75A9-A642-9DFD-494E35A5C31D}"/>
                  </a:ext>
                </a:extLst>
              </p:cNvPr>
              <p:cNvSpPr/>
              <p:nvPr/>
            </p:nvSpPr>
            <p:spPr bwMode="auto">
              <a:xfrm>
                <a:off x="3938857" y="2713104"/>
                <a:ext cx="124693" cy="341550"/>
              </a:xfrm>
              <a:custGeom>
                <a:avLst/>
                <a:gdLst>
                  <a:gd name="T0" fmla="*/ 22 w 49"/>
                  <a:gd name="T1" fmla="*/ 22 h 133"/>
                  <a:gd name="T2" fmla="*/ 0 w 49"/>
                  <a:gd name="T3" fmla="*/ 0 h 133"/>
                  <a:gd name="T4" fmla="*/ 0 w 49"/>
                  <a:gd name="T5" fmla="*/ 127 h 133"/>
                  <a:gd name="T6" fmla="*/ 6 w 49"/>
                  <a:gd name="T7" fmla="*/ 133 h 133"/>
                  <a:gd name="T8" fmla="*/ 43 w 49"/>
                  <a:gd name="T9" fmla="*/ 133 h 133"/>
                  <a:gd name="T10" fmla="*/ 49 w 49"/>
                  <a:gd name="T11" fmla="*/ 127 h 133"/>
                  <a:gd name="T12" fmla="*/ 49 w 49"/>
                  <a:gd name="T13" fmla="*/ 26 h 133"/>
                  <a:gd name="T14" fmla="*/ 38 w 49"/>
                  <a:gd name="T15" fmla="*/ 29 h 133"/>
                  <a:gd name="T16" fmla="*/ 22 w 49"/>
                  <a:gd name="T17" fmla="*/ 2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33">
                    <a:moveTo>
                      <a:pt x="22" y="2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30"/>
                      <a:pt x="3" y="133"/>
                      <a:pt x="6" y="133"/>
                    </a:cubicBezTo>
                    <a:cubicBezTo>
                      <a:pt x="43" y="133"/>
                      <a:pt x="43" y="133"/>
                      <a:pt x="43" y="133"/>
                    </a:cubicBezTo>
                    <a:cubicBezTo>
                      <a:pt x="46" y="133"/>
                      <a:pt x="49" y="130"/>
                      <a:pt x="49" y="127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6" y="28"/>
                      <a:pt x="42" y="29"/>
                      <a:pt x="38" y="29"/>
                    </a:cubicBezTo>
                    <a:cubicBezTo>
                      <a:pt x="32" y="29"/>
                      <a:pt x="27" y="26"/>
                      <a:pt x="2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231">
                <a:extLst>
                  <a:ext uri="{FF2B5EF4-FFF2-40B4-BE49-F238E27FC236}">
                    <a16:creationId xmlns:a16="http://schemas.microsoft.com/office/drawing/2014/main" id="{3E16EFA9-68CC-5147-81E4-795466C07A2B}"/>
                  </a:ext>
                </a:extLst>
              </p:cNvPr>
              <p:cNvSpPr/>
              <p:nvPr/>
            </p:nvSpPr>
            <p:spPr bwMode="auto">
              <a:xfrm>
                <a:off x="4100415" y="2624193"/>
                <a:ext cx="122524" cy="430461"/>
              </a:xfrm>
              <a:custGeom>
                <a:avLst/>
                <a:gdLst>
                  <a:gd name="T0" fmla="*/ 5 w 48"/>
                  <a:gd name="T1" fmla="*/ 168 h 168"/>
                  <a:gd name="T2" fmla="*/ 43 w 48"/>
                  <a:gd name="T3" fmla="*/ 168 h 168"/>
                  <a:gd name="T4" fmla="*/ 48 w 48"/>
                  <a:gd name="T5" fmla="*/ 162 h 168"/>
                  <a:gd name="T6" fmla="*/ 48 w 48"/>
                  <a:gd name="T7" fmla="*/ 0 h 168"/>
                  <a:gd name="T8" fmla="*/ 0 w 48"/>
                  <a:gd name="T9" fmla="*/ 48 h 168"/>
                  <a:gd name="T10" fmla="*/ 0 w 48"/>
                  <a:gd name="T11" fmla="*/ 162 h 168"/>
                  <a:gd name="T12" fmla="*/ 5 w 48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68">
                    <a:moveTo>
                      <a:pt x="5" y="168"/>
                    </a:moveTo>
                    <a:cubicBezTo>
                      <a:pt x="43" y="168"/>
                      <a:pt x="43" y="168"/>
                      <a:pt x="43" y="168"/>
                    </a:cubicBezTo>
                    <a:cubicBezTo>
                      <a:pt x="46" y="168"/>
                      <a:pt x="48" y="165"/>
                      <a:pt x="48" y="16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5"/>
                      <a:pt x="2" y="168"/>
                      <a:pt x="5" y="1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232">
                <a:extLst>
                  <a:ext uri="{FF2B5EF4-FFF2-40B4-BE49-F238E27FC236}">
                    <a16:creationId xmlns:a16="http://schemas.microsoft.com/office/drawing/2014/main" id="{1DEAF2F9-2D01-C044-8710-646D8F60E511}"/>
                  </a:ext>
                </a:extLst>
              </p:cNvPr>
              <p:cNvSpPr/>
              <p:nvPr/>
            </p:nvSpPr>
            <p:spPr bwMode="auto">
              <a:xfrm>
                <a:off x="4258721" y="2513596"/>
                <a:ext cx="125777" cy="541058"/>
              </a:xfrm>
              <a:custGeom>
                <a:avLst/>
                <a:gdLst>
                  <a:gd name="T0" fmla="*/ 29 w 49"/>
                  <a:gd name="T1" fmla="*/ 0 h 211"/>
                  <a:gd name="T2" fmla="*/ 0 w 49"/>
                  <a:gd name="T3" fmla="*/ 29 h 211"/>
                  <a:gd name="T4" fmla="*/ 0 w 49"/>
                  <a:gd name="T5" fmla="*/ 205 h 211"/>
                  <a:gd name="T6" fmla="*/ 6 w 49"/>
                  <a:gd name="T7" fmla="*/ 211 h 211"/>
                  <a:gd name="T8" fmla="*/ 43 w 49"/>
                  <a:gd name="T9" fmla="*/ 211 h 211"/>
                  <a:gd name="T10" fmla="*/ 49 w 49"/>
                  <a:gd name="T11" fmla="*/ 205 h 211"/>
                  <a:gd name="T12" fmla="*/ 49 w 49"/>
                  <a:gd name="T13" fmla="*/ 22 h 211"/>
                  <a:gd name="T14" fmla="*/ 29 w 49"/>
                  <a:gd name="T15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211">
                    <a:moveTo>
                      <a:pt x="29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08"/>
                      <a:pt x="3" y="211"/>
                      <a:pt x="6" y="211"/>
                    </a:cubicBezTo>
                    <a:cubicBezTo>
                      <a:pt x="43" y="211"/>
                      <a:pt x="43" y="211"/>
                      <a:pt x="43" y="211"/>
                    </a:cubicBezTo>
                    <a:cubicBezTo>
                      <a:pt x="46" y="211"/>
                      <a:pt x="49" y="208"/>
                      <a:pt x="49" y="205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38" y="21"/>
                      <a:pt x="29" y="1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233">
                <a:extLst>
                  <a:ext uri="{FF2B5EF4-FFF2-40B4-BE49-F238E27FC236}">
                    <a16:creationId xmlns:a16="http://schemas.microsoft.com/office/drawing/2014/main" id="{7E67270B-14B6-DC49-8D3F-CA1FAA7DE683}"/>
                  </a:ext>
                </a:extLst>
              </p:cNvPr>
              <p:cNvSpPr/>
              <p:nvPr/>
            </p:nvSpPr>
            <p:spPr bwMode="auto">
              <a:xfrm>
                <a:off x="3546346" y="2339026"/>
                <a:ext cx="871764" cy="610452"/>
              </a:xfrm>
              <a:custGeom>
                <a:avLst/>
                <a:gdLst>
                  <a:gd name="T0" fmla="*/ 20 w 340"/>
                  <a:gd name="T1" fmla="*/ 234 h 238"/>
                  <a:gd name="T2" fmla="*/ 140 w 340"/>
                  <a:gd name="T3" fmla="*/ 113 h 238"/>
                  <a:gd name="T4" fmla="*/ 183 w 340"/>
                  <a:gd name="T5" fmla="*/ 156 h 238"/>
                  <a:gd name="T6" fmla="*/ 199 w 340"/>
                  <a:gd name="T7" fmla="*/ 156 h 238"/>
                  <a:gd name="T8" fmla="*/ 318 w 340"/>
                  <a:gd name="T9" fmla="*/ 37 h 238"/>
                  <a:gd name="T10" fmla="*/ 318 w 340"/>
                  <a:gd name="T11" fmla="*/ 64 h 238"/>
                  <a:gd name="T12" fmla="*/ 329 w 340"/>
                  <a:gd name="T13" fmla="*/ 75 h 238"/>
                  <a:gd name="T14" fmla="*/ 340 w 340"/>
                  <a:gd name="T15" fmla="*/ 64 h 238"/>
                  <a:gd name="T16" fmla="*/ 340 w 340"/>
                  <a:gd name="T17" fmla="*/ 11 h 238"/>
                  <a:gd name="T18" fmla="*/ 337 w 340"/>
                  <a:gd name="T19" fmla="*/ 3 h 238"/>
                  <a:gd name="T20" fmla="*/ 329 w 340"/>
                  <a:gd name="T21" fmla="*/ 0 h 238"/>
                  <a:gd name="T22" fmla="*/ 276 w 340"/>
                  <a:gd name="T23" fmla="*/ 0 h 238"/>
                  <a:gd name="T24" fmla="*/ 265 w 340"/>
                  <a:gd name="T25" fmla="*/ 11 h 238"/>
                  <a:gd name="T26" fmla="*/ 276 w 340"/>
                  <a:gd name="T27" fmla="*/ 22 h 238"/>
                  <a:gd name="T28" fmla="*/ 302 w 340"/>
                  <a:gd name="T29" fmla="*/ 22 h 238"/>
                  <a:gd name="T30" fmla="*/ 191 w 340"/>
                  <a:gd name="T31" fmla="*/ 133 h 238"/>
                  <a:gd name="T32" fmla="*/ 148 w 340"/>
                  <a:gd name="T33" fmla="*/ 90 h 238"/>
                  <a:gd name="T34" fmla="*/ 133 w 340"/>
                  <a:gd name="T35" fmla="*/ 90 h 238"/>
                  <a:gd name="T36" fmla="*/ 4 w 340"/>
                  <a:gd name="T37" fmla="*/ 219 h 238"/>
                  <a:gd name="T38" fmla="*/ 4 w 340"/>
                  <a:gd name="T39" fmla="*/ 234 h 238"/>
                  <a:gd name="T40" fmla="*/ 20 w 340"/>
                  <a:gd name="T41" fmla="*/ 23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0" h="238">
                    <a:moveTo>
                      <a:pt x="20" y="234"/>
                    </a:moveTo>
                    <a:cubicBezTo>
                      <a:pt x="140" y="113"/>
                      <a:pt x="140" y="113"/>
                      <a:pt x="140" y="113"/>
                    </a:cubicBezTo>
                    <a:cubicBezTo>
                      <a:pt x="183" y="156"/>
                      <a:pt x="183" y="156"/>
                      <a:pt x="183" y="156"/>
                    </a:cubicBezTo>
                    <a:cubicBezTo>
                      <a:pt x="188" y="160"/>
                      <a:pt x="195" y="160"/>
                      <a:pt x="199" y="156"/>
                    </a:cubicBezTo>
                    <a:cubicBezTo>
                      <a:pt x="318" y="37"/>
                      <a:pt x="318" y="37"/>
                      <a:pt x="318" y="37"/>
                    </a:cubicBezTo>
                    <a:cubicBezTo>
                      <a:pt x="318" y="64"/>
                      <a:pt x="318" y="64"/>
                      <a:pt x="318" y="64"/>
                    </a:cubicBezTo>
                    <a:cubicBezTo>
                      <a:pt x="318" y="70"/>
                      <a:pt x="323" y="75"/>
                      <a:pt x="329" y="75"/>
                    </a:cubicBezTo>
                    <a:cubicBezTo>
                      <a:pt x="335" y="75"/>
                      <a:pt x="340" y="70"/>
                      <a:pt x="340" y="64"/>
                    </a:cubicBezTo>
                    <a:cubicBezTo>
                      <a:pt x="340" y="11"/>
                      <a:pt x="340" y="11"/>
                      <a:pt x="340" y="11"/>
                    </a:cubicBezTo>
                    <a:cubicBezTo>
                      <a:pt x="340" y="8"/>
                      <a:pt x="339" y="5"/>
                      <a:pt x="337" y="3"/>
                    </a:cubicBezTo>
                    <a:cubicBezTo>
                      <a:pt x="335" y="1"/>
                      <a:pt x="332" y="0"/>
                      <a:pt x="329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70" y="0"/>
                      <a:pt x="265" y="4"/>
                      <a:pt x="265" y="11"/>
                    </a:cubicBezTo>
                    <a:cubicBezTo>
                      <a:pt x="265" y="17"/>
                      <a:pt x="270" y="22"/>
                      <a:pt x="276" y="22"/>
                    </a:cubicBezTo>
                    <a:cubicBezTo>
                      <a:pt x="302" y="22"/>
                      <a:pt x="302" y="22"/>
                      <a:pt x="302" y="22"/>
                    </a:cubicBezTo>
                    <a:cubicBezTo>
                      <a:pt x="191" y="133"/>
                      <a:pt x="191" y="133"/>
                      <a:pt x="191" y="133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4" y="86"/>
                      <a:pt x="137" y="86"/>
                      <a:pt x="133" y="90"/>
                    </a:cubicBezTo>
                    <a:cubicBezTo>
                      <a:pt x="4" y="219"/>
                      <a:pt x="4" y="219"/>
                      <a:pt x="4" y="219"/>
                    </a:cubicBezTo>
                    <a:cubicBezTo>
                      <a:pt x="0" y="223"/>
                      <a:pt x="0" y="230"/>
                      <a:pt x="4" y="234"/>
                    </a:cubicBezTo>
                    <a:cubicBezTo>
                      <a:pt x="8" y="238"/>
                      <a:pt x="15" y="238"/>
                      <a:pt x="2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0" name="组合 28">
              <a:extLst>
                <a:ext uri="{FF2B5EF4-FFF2-40B4-BE49-F238E27FC236}">
                  <a16:creationId xmlns:a16="http://schemas.microsoft.com/office/drawing/2014/main" id="{15855079-B389-D94E-920E-459D55B7AB4D}"/>
                </a:ext>
              </a:extLst>
            </p:cNvPr>
            <p:cNvGrpSpPr/>
            <p:nvPr/>
          </p:nvGrpSpPr>
          <p:grpSpPr>
            <a:xfrm>
              <a:off x="3297620" y="1519514"/>
              <a:ext cx="4020275" cy="4087141"/>
              <a:chOff x="4076701" y="1384898"/>
              <a:chExt cx="4021322" cy="4088205"/>
            </a:xfrm>
            <a:effectLst>
              <a:outerShdw blurRad="152400" dist="88900" dir="2700000" sx="99000" sy="99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118" name="任意多边形 24">
                <a:extLst>
                  <a:ext uri="{FF2B5EF4-FFF2-40B4-BE49-F238E27FC236}">
                    <a16:creationId xmlns:a16="http://schemas.microsoft.com/office/drawing/2014/main" id="{A7E31BE9-24FF-7E43-8177-CBC082F97DA8}"/>
                  </a:ext>
                </a:extLst>
              </p:cNvPr>
              <p:cNvSpPr/>
              <p:nvPr/>
            </p:nvSpPr>
            <p:spPr>
              <a:xfrm>
                <a:off x="4076701" y="2446530"/>
                <a:ext cx="2026434" cy="1964942"/>
              </a:xfrm>
              <a:custGeom>
                <a:avLst/>
                <a:gdLst>
                  <a:gd name="connsiteX0" fmla="*/ 648884 w 2026434"/>
                  <a:gd name="connsiteY0" fmla="*/ 0 h 1964942"/>
                  <a:gd name="connsiteX1" fmla="*/ 1551718 w 2026434"/>
                  <a:gd name="connsiteY1" fmla="*/ 229 h 1964942"/>
                  <a:gd name="connsiteX2" fmla="*/ 1724865 w 2026434"/>
                  <a:gd name="connsiteY2" fmla="*/ 100196 h 1964942"/>
                  <a:gd name="connsiteX3" fmla="*/ 1985955 w 2026434"/>
                  <a:gd name="connsiteY3" fmla="*/ 552154 h 1964942"/>
                  <a:gd name="connsiteX4" fmla="*/ 2016766 w 2026434"/>
                  <a:gd name="connsiteY4" fmla="*/ 605484 h 1964942"/>
                  <a:gd name="connsiteX5" fmla="*/ 1976958 w 2026434"/>
                  <a:gd name="connsiteY5" fmla="*/ 638328 h 1964942"/>
                  <a:gd name="connsiteX6" fmla="*/ 1839723 w 2026434"/>
                  <a:gd name="connsiteY6" fmla="*/ 969642 h 1964942"/>
                  <a:gd name="connsiteX7" fmla="*/ 1976958 w 2026434"/>
                  <a:gd name="connsiteY7" fmla="*/ 1300955 h 1964942"/>
                  <a:gd name="connsiteX8" fmla="*/ 2026434 w 2026434"/>
                  <a:gd name="connsiteY8" fmla="*/ 1341779 h 1964942"/>
                  <a:gd name="connsiteX9" fmla="*/ 1966837 w 2026434"/>
                  <a:gd name="connsiteY9" fmla="*/ 1445004 h 1964942"/>
                  <a:gd name="connsiteX10" fmla="*/ 1724816 w 2026434"/>
                  <a:gd name="connsiteY10" fmla="*/ 1864201 h 1964942"/>
                  <a:gd name="connsiteX11" fmla="*/ 1551222 w 2026434"/>
                  <a:gd name="connsiteY11" fmla="*/ 1964942 h 1964942"/>
                  <a:gd name="connsiteX12" fmla="*/ 648386 w 2026434"/>
                  <a:gd name="connsiteY12" fmla="*/ 1964713 h 1964942"/>
                  <a:gd name="connsiteX13" fmla="*/ 475240 w 2026434"/>
                  <a:gd name="connsiteY13" fmla="*/ 1864748 h 1964942"/>
                  <a:gd name="connsiteX14" fmla="*/ 23624 w 2026434"/>
                  <a:gd name="connsiteY14" fmla="*/ 1082984 h 1964942"/>
                  <a:gd name="connsiteX15" fmla="*/ 24071 w 2026434"/>
                  <a:gd name="connsiteY15" fmla="*/ 882276 h 1964942"/>
                  <a:gd name="connsiteX16" fmla="*/ 475291 w 2026434"/>
                  <a:gd name="connsiteY16" fmla="*/ 100743 h 1964942"/>
                  <a:gd name="connsiteX17" fmla="*/ 648884 w 2026434"/>
                  <a:gd name="connsiteY17" fmla="*/ 0 h 196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26434" h="1964942">
                    <a:moveTo>
                      <a:pt x="648884" y="0"/>
                    </a:moveTo>
                    <a:cubicBezTo>
                      <a:pt x="1551718" y="229"/>
                      <a:pt x="1551718" y="229"/>
                      <a:pt x="1551718" y="229"/>
                    </a:cubicBezTo>
                    <a:cubicBezTo>
                      <a:pt x="1614503" y="1124"/>
                      <a:pt x="1692699" y="46270"/>
                      <a:pt x="1724865" y="100196"/>
                    </a:cubicBezTo>
                    <a:cubicBezTo>
                      <a:pt x="1837770" y="295637"/>
                      <a:pt x="1922447" y="442218"/>
                      <a:pt x="1985955" y="552154"/>
                    </a:cubicBezTo>
                    <a:lnTo>
                      <a:pt x="2016766" y="605484"/>
                    </a:lnTo>
                    <a:lnTo>
                      <a:pt x="1976958" y="638328"/>
                    </a:lnTo>
                    <a:cubicBezTo>
                      <a:pt x="1892167" y="723118"/>
                      <a:pt x="1839723" y="840256"/>
                      <a:pt x="1839723" y="969642"/>
                    </a:cubicBezTo>
                    <a:cubicBezTo>
                      <a:pt x="1839723" y="1099028"/>
                      <a:pt x="1892167" y="1216165"/>
                      <a:pt x="1976958" y="1300955"/>
                    </a:cubicBezTo>
                    <a:lnTo>
                      <a:pt x="2026434" y="1341779"/>
                    </a:lnTo>
                    <a:lnTo>
                      <a:pt x="1966837" y="1445004"/>
                    </a:lnTo>
                    <a:cubicBezTo>
                      <a:pt x="1724816" y="1864201"/>
                      <a:pt x="1724816" y="1864201"/>
                      <a:pt x="1724816" y="1864201"/>
                    </a:cubicBezTo>
                    <a:cubicBezTo>
                      <a:pt x="1692584" y="1920025"/>
                      <a:pt x="1614811" y="1964440"/>
                      <a:pt x="1551222" y="1964942"/>
                    </a:cubicBezTo>
                    <a:cubicBezTo>
                      <a:pt x="648386" y="1964713"/>
                      <a:pt x="648386" y="1964713"/>
                      <a:pt x="648386" y="1964713"/>
                    </a:cubicBezTo>
                    <a:cubicBezTo>
                      <a:pt x="584795" y="1965216"/>
                      <a:pt x="506600" y="1920070"/>
                      <a:pt x="475240" y="1864748"/>
                    </a:cubicBezTo>
                    <a:cubicBezTo>
                      <a:pt x="23624" y="1082984"/>
                      <a:pt x="23624" y="1082984"/>
                      <a:pt x="23624" y="1082984"/>
                    </a:cubicBezTo>
                    <a:cubicBezTo>
                      <a:pt x="-7738" y="1027662"/>
                      <a:pt x="-8160" y="938100"/>
                      <a:pt x="24071" y="882276"/>
                    </a:cubicBezTo>
                    <a:lnTo>
                      <a:pt x="475291" y="100743"/>
                    </a:lnTo>
                    <a:cubicBezTo>
                      <a:pt x="506715" y="46313"/>
                      <a:pt x="585293" y="503"/>
                      <a:pt x="648884" y="0"/>
                    </a:cubicBezTo>
                    <a:close/>
                  </a:path>
                </a:pathLst>
              </a:custGeom>
              <a:pattFill prst="dkDnDiag">
                <a:fgClr>
                  <a:srgbClr val="F8F8F8"/>
                </a:fgClr>
                <a:bgClr>
                  <a:schemeClr val="bg1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任意多边形 27">
                <a:extLst>
                  <a:ext uri="{FF2B5EF4-FFF2-40B4-BE49-F238E27FC236}">
                    <a16:creationId xmlns:a16="http://schemas.microsoft.com/office/drawing/2014/main" id="{02D22317-84D2-054E-B982-0B3C69593B8C}"/>
                  </a:ext>
                </a:extLst>
              </p:cNvPr>
              <p:cNvSpPr/>
              <p:nvPr/>
            </p:nvSpPr>
            <p:spPr>
              <a:xfrm>
                <a:off x="5898221" y="1384898"/>
                <a:ext cx="2199801" cy="1964942"/>
              </a:xfrm>
              <a:custGeom>
                <a:avLst/>
                <a:gdLst>
                  <a:gd name="connsiteX0" fmla="*/ 648882 w 2199801"/>
                  <a:gd name="connsiteY0" fmla="*/ 0 h 1964942"/>
                  <a:gd name="connsiteX1" fmla="*/ 1551718 w 2199801"/>
                  <a:gd name="connsiteY1" fmla="*/ 229 h 1964942"/>
                  <a:gd name="connsiteX2" fmla="*/ 1724863 w 2199801"/>
                  <a:gd name="connsiteY2" fmla="*/ 100196 h 1964942"/>
                  <a:gd name="connsiteX3" fmla="*/ 2176480 w 2199801"/>
                  <a:gd name="connsiteY3" fmla="*/ 881958 h 1964942"/>
                  <a:gd name="connsiteX4" fmla="*/ 2176032 w 2199801"/>
                  <a:gd name="connsiteY4" fmla="*/ 1082667 h 1964942"/>
                  <a:gd name="connsiteX5" fmla="*/ 1724813 w 2199801"/>
                  <a:gd name="connsiteY5" fmla="*/ 1864201 h 1964942"/>
                  <a:gd name="connsiteX6" fmla="*/ 1551218 w 2199801"/>
                  <a:gd name="connsiteY6" fmla="*/ 1964942 h 1964942"/>
                  <a:gd name="connsiteX7" fmla="*/ 941762 w 2199801"/>
                  <a:gd name="connsiteY7" fmla="*/ 1964788 h 1964942"/>
                  <a:gd name="connsiteX8" fmla="*/ 931314 w 2199801"/>
                  <a:gd name="connsiteY8" fmla="*/ 1964785 h 1964942"/>
                  <a:gd name="connsiteX9" fmla="*/ 928498 w 2199801"/>
                  <a:gd name="connsiteY9" fmla="*/ 1936844 h 1964942"/>
                  <a:gd name="connsiteX10" fmla="*/ 469470 w 2199801"/>
                  <a:gd name="connsiteY10" fmla="*/ 1562725 h 1964942"/>
                  <a:gd name="connsiteX11" fmla="*/ 375041 w 2199801"/>
                  <a:gd name="connsiteY11" fmla="*/ 1572245 h 1964942"/>
                  <a:gd name="connsiteX12" fmla="*/ 316721 w 2199801"/>
                  <a:gd name="connsiteY12" fmla="*/ 1590348 h 1964942"/>
                  <a:gd name="connsiteX13" fmla="*/ 265859 w 2199801"/>
                  <a:gd name="connsiteY13" fmla="*/ 1502303 h 1964942"/>
                  <a:gd name="connsiteX14" fmla="*/ 23623 w 2199801"/>
                  <a:gd name="connsiteY14" fmla="*/ 1082984 h 1964942"/>
                  <a:gd name="connsiteX15" fmla="*/ 24070 w 2199801"/>
                  <a:gd name="connsiteY15" fmla="*/ 882276 h 1964942"/>
                  <a:gd name="connsiteX16" fmla="*/ 475290 w 2199801"/>
                  <a:gd name="connsiteY16" fmla="*/ 100743 h 1964942"/>
                  <a:gd name="connsiteX17" fmla="*/ 648882 w 2199801"/>
                  <a:gd name="connsiteY17" fmla="*/ 0 h 196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99801" h="1964942">
                    <a:moveTo>
                      <a:pt x="648882" y="0"/>
                    </a:moveTo>
                    <a:cubicBezTo>
                      <a:pt x="1551718" y="229"/>
                      <a:pt x="1551718" y="229"/>
                      <a:pt x="1551718" y="229"/>
                    </a:cubicBezTo>
                    <a:cubicBezTo>
                      <a:pt x="1614502" y="1124"/>
                      <a:pt x="1692697" y="46270"/>
                      <a:pt x="1724863" y="100196"/>
                    </a:cubicBezTo>
                    <a:cubicBezTo>
                      <a:pt x="2176480" y="881958"/>
                      <a:pt x="2176480" y="881958"/>
                      <a:pt x="2176480" y="881958"/>
                    </a:cubicBezTo>
                    <a:cubicBezTo>
                      <a:pt x="2207840" y="937281"/>
                      <a:pt x="2207456" y="1028239"/>
                      <a:pt x="2176032" y="1082667"/>
                    </a:cubicBezTo>
                    <a:cubicBezTo>
                      <a:pt x="1724813" y="1864201"/>
                      <a:pt x="1724813" y="1864201"/>
                      <a:pt x="1724813" y="1864201"/>
                    </a:cubicBezTo>
                    <a:cubicBezTo>
                      <a:pt x="1692584" y="1920025"/>
                      <a:pt x="1614809" y="1964441"/>
                      <a:pt x="1551218" y="1964942"/>
                    </a:cubicBezTo>
                    <a:cubicBezTo>
                      <a:pt x="1269083" y="1964870"/>
                      <a:pt x="1075114" y="1964821"/>
                      <a:pt x="941762" y="1964788"/>
                    </a:cubicBezTo>
                    <a:lnTo>
                      <a:pt x="931314" y="1964785"/>
                    </a:lnTo>
                    <a:lnTo>
                      <a:pt x="928498" y="1936844"/>
                    </a:lnTo>
                    <a:cubicBezTo>
                      <a:pt x="884808" y="1723335"/>
                      <a:pt x="695895" y="1562727"/>
                      <a:pt x="469470" y="1562725"/>
                    </a:cubicBezTo>
                    <a:cubicBezTo>
                      <a:pt x="437124" y="1562727"/>
                      <a:pt x="405542" y="1566003"/>
                      <a:pt x="375041" y="1572245"/>
                    </a:cubicBezTo>
                    <a:lnTo>
                      <a:pt x="316721" y="1590348"/>
                    </a:lnTo>
                    <a:lnTo>
                      <a:pt x="265859" y="1502303"/>
                    </a:lnTo>
                    <a:cubicBezTo>
                      <a:pt x="23623" y="1082984"/>
                      <a:pt x="23623" y="1082984"/>
                      <a:pt x="23623" y="1082984"/>
                    </a:cubicBezTo>
                    <a:cubicBezTo>
                      <a:pt x="-7738" y="1027661"/>
                      <a:pt x="-8158" y="938100"/>
                      <a:pt x="24070" y="882276"/>
                    </a:cubicBezTo>
                    <a:lnTo>
                      <a:pt x="475290" y="100743"/>
                    </a:lnTo>
                    <a:cubicBezTo>
                      <a:pt x="506713" y="46314"/>
                      <a:pt x="585292" y="502"/>
                      <a:pt x="648882" y="0"/>
                    </a:cubicBezTo>
                    <a:close/>
                  </a:path>
                </a:pathLst>
              </a:custGeom>
              <a:pattFill prst="dkDnDiag">
                <a:fgClr>
                  <a:srgbClr val="F8F8F8"/>
                </a:fgClr>
                <a:bgClr>
                  <a:schemeClr val="bg1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任意多边形 10">
                <a:extLst>
                  <a:ext uri="{FF2B5EF4-FFF2-40B4-BE49-F238E27FC236}">
                    <a16:creationId xmlns:a16="http://schemas.microsoft.com/office/drawing/2014/main" id="{FBBF3B63-EC3E-3D46-841E-EF4072044FB2}"/>
                  </a:ext>
                </a:extLst>
              </p:cNvPr>
              <p:cNvSpPr/>
              <p:nvPr/>
            </p:nvSpPr>
            <p:spPr>
              <a:xfrm>
                <a:off x="5898222" y="3508232"/>
                <a:ext cx="2199801" cy="1964871"/>
              </a:xfrm>
              <a:custGeom>
                <a:avLst/>
                <a:gdLst>
                  <a:gd name="connsiteX0" fmla="*/ 928740 w 2199801"/>
                  <a:gd name="connsiteY0" fmla="*/ 0 h 1964871"/>
                  <a:gd name="connsiteX1" fmla="*/ 946889 w 2199801"/>
                  <a:gd name="connsiteY1" fmla="*/ 5 h 1964871"/>
                  <a:gd name="connsiteX2" fmla="*/ 1551718 w 2199801"/>
                  <a:gd name="connsiteY2" fmla="*/ 160 h 1964871"/>
                  <a:gd name="connsiteX3" fmla="*/ 1724864 w 2199801"/>
                  <a:gd name="connsiteY3" fmla="*/ 100126 h 1964871"/>
                  <a:gd name="connsiteX4" fmla="*/ 2176481 w 2199801"/>
                  <a:gd name="connsiteY4" fmla="*/ 881887 h 1964871"/>
                  <a:gd name="connsiteX5" fmla="*/ 2176033 w 2199801"/>
                  <a:gd name="connsiteY5" fmla="*/ 1082596 h 1964871"/>
                  <a:gd name="connsiteX6" fmla="*/ 1724814 w 2199801"/>
                  <a:gd name="connsiteY6" fmla="*/ 1864130 h 1964871"/>
                  <a:gd name="connsiteX7" fmla="*/ 1551220 w 2199801"/>
                  <a:gd name="connsiteY7" fmla="*/ 1964871 h 1964871"/>
                  <a:gd name="connsiteX8" fmla="*/ 648385 w 2199801"/>
                  <a:gd name="connsiteY8" fmla="*/ 1964642 h 1964871"/>
                  <a:gd name="connsiteX9" fmla="*/ 475239 w 2199801"/>
                  <a:gd name="connsiteY9" fmla="*/ 1864676 h 1964871"/>
                  <a:gd name="connsiteX10" fmla="*/ 23624 w 2199801"/>
                  <a:gd name="connsiteY10" fmla="*/ 1082914 h 1964871"/>
                  <a:gd name="connsiteX11" fmla="*/ 24071 w 2199801"/>
                  <a:gd name="connsiteY11" fmla="*/ 882205 h 1964871"/>
                  <a:gd name="connsiteX12" fmla="*/ 329674 w 2199801"/>
                  <a:gd name="connsiteY12" fmla="*/ 352885 h 1964871"/>
                  <a:gd name="connsiteX13" fmla="*/ 375044 w 2199801"/>
                  <a:gd name="connsiteY13" fmla="*/ 366968 h 1964871"/>
                  <a:gd name="connsiteX14" fmla="*/ 469472 w 2199801"/>
                  <a:gd name="connsiteY14" fmla="*/ 376487 h 1964871"/>
                  <a:gd name="connsiteX15" fmla="*/ 928501 w 2199801"/>
                  <a:gd name="connsiteY15" fmla="*/ 2368 h 19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9801" h="1964871">
                    <a:moveTo>
                      <a:pt x="928740" y="0"/>
                    </a:moveTo>
                    <a:lnTo>
                      <a:pt x="946889" y="5"/>
                    </a:lnTo>
                    <a:lnTo>
                      <a:pt x="1551718" y="160"/>
                    </a:lnTo>
                    <a:cubicBezTo>
                      <a:pt x="1614503" y="1053"/>
                      <a:pt x="1692699" y="46199"/>
                      <a:pt x="1724864" y="100126"/>
                    </a:cubicBezTo>
                    <a:lnTo>
                      <a:pt x="2176481" y="881887"/>
                    </a:lnTo>
                    <a:cubicBezTo>
                      <a:pt x="2207841" y="937210"/>
                      <a:pt x="2207456" y="1028168"/>
                      <a:pt x="2176033" y="1082596"/>
                    </a:cubicBezTo>
                    <a:lnTo>
                      <a:pt x="1724814" y="1864130"/>
                    </a:lnTo>
                    <a:cubicBezTo>
                      <a:pt x="1692584" y="1919954"/>
                      <a:pt x="1614812" y="1964370"/>
                      <a:pt x="1551220" y="1964871"/>
                    </a:cubicBezTo>
                    <a:lnTo>
                      <a:pt x="648385" y="1964642"/>
                    </a:lnTo>
                    <a:cubicBezTo>
                      <a:pt x="584796" y="1965145"/>
                      <a:pt x="506599" y="1919999"/>
                      <a:pt x="475239" y="1864676"/>
                    </a:cubicBezTo>
                    <a:lnTo>
                      <a:pt x="23624" y="1082914"/>
                    </a:lnTo>
                    <a:cubicBezTo>
                      <a:pt x="-7737" y="1027591"/>
                      <a:pt x="-8159" y="938029"/>
                      <a:pt x="24071" y="882205"/>
                    </a:cubicBezTo>
                    <a:lnTo>
                      <a:pt x="329674" y="352885"/>
                    </a:lnTo>
                    <a:lnTo>
                      <a:pt x="375044" y="366968"/>
                    </a:lnTo>
                    <a:cubicBezTo>
                      <a:pt x="405546" y="373210"/>
                      <a:pt x="437126" y="376488"/>
                      <a:pt x="469472" y="376487"/>
                    </a:cubicBezTo>
                    <a:cubicBezTo>
                      <a:pt x="695899" y="376487"/>
                      <a:pt x="884810" y="215877"/>
                      <a:pt x="928501" y="2368"/>
                    </a:cubicBezTo>
                    <a:close/>
                  </a:path>
                </a:pathLst>
              </a:custGeom>
              <a:pattFill prst="dkDnDiag">
                <a:fgClr>
                  <a:srgbClr val="F8F8F8"/>
                </a:fgClr>
                <a:bgClr>
                  <a:schemeClr val="bg1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EE5F73E6-33A0-334A-AA53-2732AAF081F3}"/>
                </a:ext>
              </a:extLst>
            </p:cNvPr>
            <p:cNvSpPr/>
            <p:nvPr/>
          </p:nvSpPr>
          <p:spPr bwMode="auto">
            <a:xfrm>
              <a:off x="3724015" y="2992583"/>
              <a:ext cx="1287386" cy="114100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15875"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82" name="文本框 41">
              <a:extLst>
                <a:ext uri="{FF2B5EF4-FFF2-40B4-BE49-F238E27FC236}">
                  <a16:creationId xmlns:a16="http://schemas.microsoft.com/office/drawing/2014/main" id="{851A95D6-8D97-C644-A03F-C187BA6FFA8E}"/>
                </a:ext>
              </a:extLst>
            </p:cNvPr>
            <p:cNvSpPr txBox="1"/>
            <p:nvPr/>
          </p:nvSpPr>
          <p:spPr>
            <a:xfrm>
              <a:off x="3891581" y="3180951"/>
              <a:ext cx="952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01</a:t>
              </a:r>
              <a:endParaRPr lang="zh-CN" altLang="en-US" sz="4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CE709D91-5CD8-3946-B855-FED20EC84DF2}"/>
                </a:ext>
              </a:extLst>
            </p:cNvPr>
            <p:cNvSpPr/>
            <p:nvPr/>
          </p:nvSpPr>
          <p:spPr bwMode="auto">
            <a:xfrm>
              <a:off x="5574585" y="1921706"/>
              <a:ext cx="1287386" cy="114100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/>
            </a:solidFill>
            <a:ln w="15875"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84" name="文本框 44">
              <a:extLst>
                <a:ext uri="{FF2B5EF4-FFF2-40B4-BE49-F238E27FC236}">
                  <a16:creationId xmlns:a16="http://schemas.microsoft.com/office/drawing/2014/main" id="{0503FB2E-AAF4-A741-A093-AD2CA328CA49}"/>
                </a:ext>
              </a:extLst>
            </p:cNvPr>
            <p:cNvSpPr txBox="1"/>
            <p:nvPr/>
          </p:nvSpPr>
          <p:spPr>
            <a:xfrm>
              <a:off x="5742152" y="2110073"/>
              <a:ext cx="952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02</a:t>
              </a:r>
              <a:endParaRPr lang="zh-CN" altLang="en-US" sz="4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id="{4DB9E880-B191-AC42-9A37-BD65E17751FF}"/>
                </a:ext>
              </a:extLst>
            </p:cNvPr>
            <p:cNvSpPr/>
            <p:nvPr/>
          </p:nvSpPr>
          <p:spPr bwMode="auto">
            <a:xfrm>
              <a:off x="5574585" y="4053974"/>
              <a:ext cx="1287386" cy="114100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3"/>
            </a:solidFill>
            <a:ln w="15875"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86" name="文本框 47">
              <a:extLst>
                <a:ext uri="{FF2B5EF4-FFF2-40B4-BE49-F238E27FC236}">
                  <a16:creationId xmlns:a16="http://schemas.microsoft.com/office/drawing/2014/main" id="{549305FD-92DD-2140-9B07-3DA307008766}"/>
                </a:ext>
              </a:extLst>
            </p:cNvPr>
            <p:cNvSpPr txBox="1"/>
            <p:nvPr/>
          </p:nvSpPr>
          <p:spPr>
            <a:xfrm>
              <a:off x="5742152" y="4242342"/>
              <a:ext cx="952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03</a:t>
              </a:r>
              <a:endParaRPr lang="zh-CN" altLang="en-US" sz="4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87" name="Group 153">
              <a:extLst>
                <a:ext uri="{FF2B5EF4-FFF2-40B4-BE49-F238E27FC236}">
                  <a16:creationId xmlns:a16="http://schemas.microsoft.com/office/drawing/2014/main" id="{389143AE-7995-EB42-9999-786188B411BD}"/>
                </a:ext>
              </a:extLst>
            </p:cNvPr>
            <p:cNvGrpSpPr/>
            <p:nvPr/>
          </p:nvGrpSpPr>
          <p:grpSpPr>
            <a:xfrm>
              <a:off x="4112748" y="4719053"/>
              <a:ext cx="1091200" cy="967123"/>
              <a:chOff x="3312773" y="3438953"/>
              <a:chExt cx="818613" cy="725531"/>
            </a:xfrm>
          </p:grpSpPr>
          <p:sp>
            <p:nvSpPr>
              <p:cNvPr id="110" name="Freeform 5">
                <a:extLst>
                  <a:ext uri="{FF2B5EF4-FFF2-40B4-BE49-F238E27FC236}">
                    <a16:creationId xmlns:a16="http://schemas.microsoft.com/office/drawing/2014/main" id="{B5CC4DBA-D4BA-8940-9103-0CF6795FA519}"/>
                  </a:ext>
                </a:extLst>
              </p:cNvPr>
              <p:cNvSpPr/>
              <p:nvPr/>
            </p:nvSpPr>
            <p:spPr bwMode="auto">
              <a:xfrm>
                <a:off x="3312773" y="3438953"/>
                <a:ext cx="818613" cy="72553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noFill/>
              <a:ln w="15875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111" name="组合 139">
                <a:extLst>
                  <a:ext uri="{FF2B5EF4-FFF2-40B4-BE49-F238E27FC236}">
                    <a16:creationId xmlns:a16="http://schemas.microsoft.com/office/drawing/2014/main" id="{BBD0A2DE-10DF-D04E-AAB6-9D74266B68A3}"/>
                  </a:ext>
                </a:extLst>
              </p:cNvPr>
              <p:cNvGrpSpPr/>
              <p:nvPr/>
            </p:nvGrpSpPr>
            <p:grpSpPr>
              <a:xfrm>
                <a:off x="3555105" y="3661606"/>
                <a:ext cx="330878" cy="272606"/>
                <a:chOff x="7623010" y="5580803"/>
                <a:chExt cx="645918" cy="532165"/>
              </a:xfrm>
              <a:solidFill>
                <a:schemeClr val="accent3"/>
              </a:solidFill>
            </p:grpSpPr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43BD037B-690E-5049-B1B4-A15C0C7005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53866" y="5580803"/>
                  <a:ext cx="115062" cy="120293"/>
                </a:xfrm>
                <a:custGeom>
                  <a:avLst/>
                  <a:gdLst>
                    <a:gd name="T0" fmla="*/ 0 w 88"/>
                    <a:gd name="T1" fmla="*/ 0 h 92"/>
                    <a:gd name="T2" fmla="*/ 0 w 88"/>
                    <a:gd name="T3" fmla="*/ 92 h 92"/>
                    <a:gd name="T4" fmla="*/ 88 w 88"/>
                    <a:gd name="T5" fmla="*/ 92 h 92"/>
                    <a:gd name="T6" fmla="*/ 88 w 88"/>
                    <a:gd name="T7" fmla="*/ 0 h 92"/>
                    <a:gd name="T8" fmla="*/ 0 w 88"/>
                    <a:gd name="T9" fmla="*/ 0 h 92"/>
                    <a:gd name="T10" fmla="*/ 74 w 88"/>
                    <a:gd name="T11" fmla="*/ 76 h 92"/>
                    <a:gd name="T12" fmla="*/ 15 w 88"/>
                    <a:gd name="T13" fmla="*/ 76 h 92"/>
                    <a:gd name="T14" fmla="*/ 15 w 88"/>
                    <a:gd name="T15" fmla="*/ 14 h 92"/>
                    <a:gd name="T16" fmla="*/ 74 w 88"/>
                    <a:gd name="T17" fmla="*/ 14 h 92"/>
                    <a:gd name="T18" fmla="*/ 74 w 88"/>
                    <a:gd name="T19" fmla="*/ 76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92">
                      <a:moveTo>
                        <a:pt x="0" y="0"/>
                      </a:moveTo>
                      <a:lnTo>
                        <a:pt x="0" y="92"/>
                      </a:lnTo>
                      <a:lnTo>
                        <a:pt x="88" y="92"/>
                      </a:lnTo>
                      <a:lnTo>
                        <a:pt x="88" y="0"/>
                      </a:lnTo>
                      <a:lnTo>
                        <a:pt x="0" y="0"/>
                      </a:lnTo>
                      <a:close/>
                      <a:moveTo>
                        <a:pt x="74" y="76"/>
                      </a:moveTo>
                      <a:lnTo>
                        <a:pt x="15" y="76"/>
                      </a:lnTo>
                      <a:lnTo>
                        <a:pt x="15" y="14"/>
                      </a:lnTo>
                      <a:lnTo>
                        <a:pt x="74" y="14"/>
                      </a:lnTo>
                      <a:lnTo>
                        <a:pt x="74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56E1152A-B781-FF4C-B20B-E150CC53695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53866" y="5787393"/>
                  <a:ext cx="115062" cy="121601"/>
                </a:xfrm>
                <a:custGeom>
                  <a:avLst/>
                  <a:gdLst>
                    <a:gd name="T0" fmla="*/ 0 w 88"/>
                    <a:gd name="T1" fmla="*/ 93 h 93"/>
                    <a:gd name="T2" fmla="*/ 88 w 88"/>
                    <a:gd name="T3" fmla="*/ 93 h 93"/>
                    <a:gd name="T4" fmla="*/ 88 w 88"/>
                    <a:gd name="T5" fmla="*/ 0 h 93"/>
                    <a:gd name="T6" fmla="*/ 0 w 88"/>
                    <a:gd name="T7" fmla="*/ 0 h 93"/>
                    <a:gd name="T8" fmla="*/ 0 w 88"/>
                    <a:gd name="T9" fmla="*/ 93 h 93"/>
                    <a:gd name="T10" fmla="*/ 15 w 88"/>
                    <a:gd name="T11" fmla="*/ 15 h 93"/>
                    <a:gd name="T12" fmla="*/ 74 w 88"/>
                    <a:gd name="T13" fmla="*/ 15 h 93"/>
                    <a:gd name="T14" fmla="*/ 74 w 88"/>
                    <a:gd name="T15" fmla="*/ 78 h 93"/>
                    <a:gd name="T16" fmla="*/ 15 w 88"/>
                    <a:gd name="T17" fmla="*/ 78 h 93"/>
                    <a:gd name="T18" fmla="*/ 15 w 88"/>
                    <a:gd name="T19" fmla="*/ 1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93">
                      <a:moveTo>
                        <a:pt x="0" y="93"/>
                      </a:moveTo>
                      <a:lnTo>
                        <a:pt x="88" y="93"/>
                      </a:lnTo>
                      <a:lnTo>
                        <a:pt x="88" y="0"/>
                      </a:lnTo>
                      <a:lnTo>
                        <a:pt x="0" y="0"/>
                      </a:lnTo>
                      <a:lnTo>
                        <a:pt x="0" y="93"/>
                      </a:lnTo>
                      <a:close/>
                      <a:moveTo>
                        <a:pt x="15" y="15"/>
                      </a:moveTo>
                      <a:lnTo>
                        <a:pt x="74" y="15"/>
                      </a:lnTo>
                      <a:lnTo>
                        <a:pt x="74" y="78"/>
                      </a:lnTo>
                      <a:lnTo>
                        <a:pt x="15" y="78"/>
                      </a:lnTo>
                      <a:lnTo>
                        <a:pt x="15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14" name="Freeform 93">
                  <a:extLst>
                    <a:ext uri="{FF2B5EF4-FFF2-40B4-BE49-F238E27FC236}">
                      <a16:creationId xmlns:a16="http://schemas.microsoft.com/office/drawing/2014/main" id="{86C90A9D-6930-4D49-8C95-85D74D859C7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53866" y="5988752"/>
                  <a:ext cx="115062" cy="124216"/>
                </a:xfrm>
                <a:custGeom>
                  <a:avLst/>
                  <a:gdLst>
                    <a:gd name="T0" fmla="*/ 0 w 88"/>
                    <a:gd name="T1" fmla="*/ 95 h 95"/>
                    <a:gd name="T2" fmla="*/ 88 w 88"/>
                    <a:gd name="T3" fmla="*/ 95 h 95"/>
                    <a:gd name="T4" fmla="*/ 88 w 88"/>
                    <a:gd name="T5" fmla="*/ 0 h 95"/>
                    <a:gd name="T6" fmla="*/ 0 w 88"/>
                    <a:gd name="T7" fmla="*/ 0 h 95"/>
                    <a:gd name="T8" fmla="*/ 0 w 88"/>
                    <a:gd name="T9" fmla="*/ 95 h 95"/>
                    <a:gd name="T10" fmla="*/ 15 w 88"/>
                    <a:gd name="T11" fmla="*/ 17 h 95"/>
                    <a:gd name="T12" fmla="*/ 74 w 88"/>
                    <a:gd name="T13" fmla="*/ 17 h 95"/>
                    <a:gd name="T14" fmla="*/ 74 w 88"/>
                    <a:gd name="T15" fmla="*/ 78 h 95"/>
                    <a:gd name="T16" fmla="*/ 15 w 88"/>
                    <a:gd name="T17" fmla="*/ 78 h 95"/>
                    <a:gd name="T18" fmla="*/ 15 w 88"/>
                    <a:gd name="T19" fmla="*/ 17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95">
                      <a:moveTo>
                        <a:pt x="0" y="95"/>
                      </a:moveTo>
                      <a:lnTo>
                        <a:pt x="88" y="95"/>
                      </a:lnTo>
                      <a:lnTo>
                        <a:pt x="88" y="0"/>
                      </a:lnTo>
                      <a:lnTo>
                        <a:pt x="0" y="0"/>
                      </a:lnTo>
                      <a:lnTo>
                        <a:pt x="0" y="95"/>
                      </a:lnTo>
                      <a:close/>
                      <a:moveTo>
                        <a:pt x="15" y="17"/>
                      </a:moveTo>
                      <a:lnTo>
                        <a:pt x="74" y="17"/>
                      </a:lnTo>
                      <a:lnTo>
                        <a:pt x="74" y="78"/>
                      </a:lnTo>
                      <a:lnTo>
                        <a:pt x="15" y="78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15" name="Freeform 94">
                  <a:extLst>
                    <a:ext uri="{FF2B5EF4-FFF2-40B4-BE49-F238E27FC236}">
                      <a16:creationId xmlns:a16="http://schemas.microsoft.com/office/drawing/2014/main" id="{18A69166-00C2-5648-9C78-3A4C3444CC2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23010" y="5694558"/>
                  <a:ext cx="305962" cy="307270"/>
                </a:xfrm>
                <a:custGeom>
                  <a:avLst/>
                  <a:gdLst>
                    <a:gd name="T0" fmla="*/ 49 w 99"/>
                    <a:gd name="T1" fmla="*/ 0 h 99"/>
                    <a:gd name="T2" fmla="*/ 0 w 99"/>
                    <a:gd name="T3" fmla="*/ 49 h 99"/>
                    <a:gd name="T4" fmla="*/ 49 w 99"/>
                    <a:gd name="T5" fmla="*/ 99 h 99"/>
                    <a:gd name="T6" fmla="*/ 99 w 99"/>
                    <a:gd name="T7" fmla="*/ 49 h 99"/>
                    <a:gd name="T8" fmla="*/ 49 w 99"/>
                    <a:gd name="T9" fmla="*/ 0 h 99"/>
                    <a:gd name="T10" fmla="*/ 49 w 99"/>
                    <a:gd name="T11" fmla="*/ 90 h 99"/>
                    <a:gd name="T12" fmla="*/ 9 w 99"/>
                    <a:gd name="T13" fmla="*/ 49 h 99"/>
                    <a:gd name="T14" fmla="*/ 49 w 99"/>
                    <a:gd name="T15" fmla="*/ 9 h 99"/>
                    <a:gd name="T16" fmla="*/ 90 w 99"/>
                    <a:gd name="T17" fmla="*/ 49 h 99"/>
                    <a:gd name="T18" fmla="*/ 49 w 99"/>
                    <a:gd name="T19" fmla="*/ 9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9" h="99">
                      <a:moveTo>
                        <a:pt x="49" y="0"/>
                      </a:moveTo>
                      <a:cubicBezTo>
                        <a:pt x="22" y="0"/>
                        <a:pt x="0" y="22"/>
                        <a:pt x="0" y="49"/>
                      </a:cubicBezTo>
                      <a:cubicBezTo>
                        <a:pt x="0" y="77"/>
                        <a:pt x="22" y="99"/>
                        <a:pt x="49" y="99"/>
                      </a:cubicBezTo>
                      <a:cubicBezTo>
                        <a:pt x="77" y="99"/>
                        <a:pt x="99" y="77"/>
                        <a:pt x="99" y="49"/>
                      </a:cubicBezTo>
                      <a:cubicBezTo>
                        <a:pt x="99" y="22"/>
                        <a:pt x="77" y="0"/>
                        <a:pt x="49" y="0"/>
                      </a:cubicBezTo>
                      <a:close/>
                      <a:moveTo>
                        <a:pt x="49" y="90"/>
                      </a:moveTo>
                      <a:cubicBezTo>
                        <a:pt x="27" y="90"/>
                        <a:pt x="9" y="72"/>
                        <a:pt x="9" y="49"/>
                      </a:cubicBezTo>
                      <a:cubicBezTo>
                        <a:pt x="9" y="27"/>
                        <a:pt x="27" y="9"/>
                        <a:pt x="49" y="9"/>
                      </a:cubicBezTo>
                      <a:cubicBezTo>
                        <a:pt x="72" y="9"/>
                        <a:pt x="90" y="27"/>
                        <a:pt x="90" y="49"/>
                      </a:cubicBezTo>
                      <a:cubicBezTo>
                        <a:pt x="90" y="72"/>
                        <a:pt x="72" y="90"/>
                        <a:pt x="49" y="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16" name="Freeform 95">
                  <a:extLst>
                    <a:ext uri="{FF2B5EF4-FFF2-40B4-BE49-F238E27FC236}">
                      <a16:creationId xmlns:a16="http://schemas.microsoft.com/office/drawing/2014/main" id="{4764E3F2-5250-9C4E-BA2B-959741F0CB6E}"/>
                    </a:ext>
                  </a:extLst>
                </p:cNvPr>
                <p:cNvSpPr/>
                <p:nvPr/>
              </p:nvSpPr>
              <p:spPr bwMode="auto">
                <a:xfrm>
                  <a:off x="7938125" y="5626567"/>
                  <a:ext cx="206589" cy="443252"/>
                </a:xfrm>
                <a:custGeom>
                  <a:avLst/>
                  <a:gdLst>
                    <a:gd name="T0" fmla="*/ 14 w 67"/>
                    <a:gd name="T1" fmla="*/ 65 h 143"/>
                    <a:gd name="T2" fmla="*/ 0 w 67"/>
                    <a:gd name="T3" fmla="*/ 65 h 143"/>
                    <a:gd name="T4" fmla="*/ 0 w 67"/>
                    <a:gd name="T5" fmla="*/ 71 h 143"/>
                    <a:gd name="T6" fmla="*/ 0 w 67"/>
                    <a:gd name="T7" fmla="*/ 76 h 143"/>
                    <a:gd name="T8" fmla="*/ 14 w 67"/>
                    <a:gd name="T9" fmla="*/ 76 h 143"/>
                    <a:gd name="T10" fmla="*/ 14 w 67"/>
                    <a:gd name="T11" fmla="*/ 143 h 143"/>
                    <a:gd name="T12" fmla="*/ 67 w 67"/>
                    <a:gd name="T13" fmla="*/ 143 h 143"/>
                    <a:gd name="T14" fmla="*/ 67 w 67"/>
                    <a:gd name="T15" fmla="*/ 132 h 143"/>
                    <a:gd name="T16" fmla="*/ 25 w 67"/>
                    <a:gd name="T17" fmla="*/ 132 h 143"/>
                    <a:gd name="T18" fmla="*/ 25 w 67"/>
                    <a:gd name="T19" fmla="*/ 76 h 143"/>
                    <a:gd name="T20" fmla="*/ 67 w 67"/>
                    <a:gd name="T21" fmla="*/ 76 h 143"/>
                    <a:gd name="T22" fmla="*/ 67 w 67"/>
                    <a:gd name="T23" fmla="*/ 65 h 143"/>
                    <a:gd name="T24" fmla="*/ 25 w 67"/>
                    <a:gd name="T25" fmla="*/ 65 h 143"/>
                    <a:gd name="T26" fmla="*/ 25 w 67"/>
                    <a:gd name="T27" fmla="*/ 11 h 143"/>
                    <a:gd name="T28" fmla="*/ 67 w 67"/>
                    <a:gd name="T29" fmla="*/ 11 h 143"/>
                    <a:gd name="T30" fmla="*/ 67 w 67"/>
                    <a:gd name="T31" fmla="*/ 0 h 143"/>
                    <a:gd name="T32" fmla="*/ 14 w 67"/>
                    <a:gd name="T33" fmla="*/ 0 h 143"/>
                    <a:gd name="T34" fmla="*/ 14 w 67"/>
                    <a:gd name="T35" fmla="*/ 65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7" h="143">
                      <a:moveTo>
                        <a:pt x="14" y="65"/>
                      </a:move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0" y="67"/>
                        <a:pt x="0" y="69"/>
                        <a:pt x="0" y="71"/>
                      </a:cubicBezTo>
                      <a:cubicBezTo>
                        <a:pt x="0" y="73"/>
                        <a:pt x="0" y="75"/>
                        <a:pt x="0" y="76"/>
                      </a:cubicBezTo>
                      <a:cubicBezTo>
                        <a:pt x="14" y="76"/>
                        <a:pt x="14" y="76"/>
                        <a:pt x="14" y="76"/>
                      </a:cubicBezTo>
                      <a:cubicBezTo>
                        <a:pt x="14" y="143"/>
                        <a:pt x="14" y="143"/>
                        <a:pt x="14" y="143"/>
                      </a:cubicBezTo>
                      <a:cubicBezTo>
                        <a:pt x="67" y="143"/>
                        <a:pt x="67" y="143"/>
                        <a:pt x="67" y="143"/>
                      </a:cubicBezTo>
                      <a:cubicBezTo>
                        <a:pt x="67" y="132"/>
                        <a:pt x="67" y="132"/>
                        <a:pt x="67" y="132"/>
                      </a:cubicBezTo>
                      <a:cubicBezTo>
                        <a:pt x="25" y="132"/>
                        <a:pt x="25" y="132"/>
                        <a:pt x="25" y="132"/>
                      </a:cubicBezTo>
                      <a:cubicBezTo>
                        <a:pt x="25" y="76"/>
                        <a:pt x="25" y="76"/>
                        <a:pt x="25" y="76"/>
                      </a:cubicBezTo>
                      <a:cubicBezTo>
                        <a:pt x="67" y="76"/>
                        <a:pt x="67" y="76"/>
                        <a:pt x="67" y="76"/>
                      </a:cubicBezTo>
                      <a:cubicBezTo>
                        <a:pt x="67" y="65"/>
                        <a:pt x="67" y="65"/>
                        <a:pt x="67" y="65"/>
                      </a:cubicBezTo>
                      <a:cubicBezTo>
                        <a:pt x="25" y="65"/>
                        <a:pt x="25" y="65"/>
                        <a:pt x="25" y="65"/>
                      </a:cubicBezTo>
                      <a:cubicBezTo>
                        <a:pt x="25" y="11"/>
                        <a:pt x="25" y="11"/>
                        <a:pt x="25" y="11"/>
                      </a:cubicBezTo>
                      <a:cubicBezTo>
                        <a:pt x="67" y="11"/>
                        <a:pt x="67" y="11"/>
                        <a:pt x="67" y="11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lnTo>
                        <a:pt x="14" y="6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17" name="Freeform 96">
                  <a:extLst>
                    <a:ext uri="{FF2B5EF4-FFF2-40B4-BE49-F238E27FC236}">
                      <a16:creationId xmlns:a16="http://schemas.microsoft.com/office/drawing/2014/main" id="{A330B42E-821B-A947-9C59-2B0E8C3A3D1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675311" y="5748167"/>
                  <a:ext cx="201359" cy="200052"/>
                </a:xfrm>
                <a:custGeom>
                  <a:avLst/>
                  <a:gdLst>
                    <a:gd name="T0" fmla="*/ 32 w 65"/>
                    <a:gd name="T1" fmla="*/ 0 h 65"/>
                    <a:gd name="T2" fmla="*/ 0 w 65"/>
                    <a:gd name="T3" fmla="*/ 32 h 65"/>
                    <a:gd name="T4" fmla="*/ 32 w 65"/>
                    <a:gd name="T5" fmla="*/ 65 h 65"/>
                    <a:gd name="T6" fmla="*/ 65 w 65"/>
                    <a:gd name="T7" fmla="*/ 32 h 65"/>
                    <a:gd name="T8" fmla="*/ 32 w 65"/>
                    <a:gd name="T9" fmla="*/ 0 h 65"/>
                    <a:gd name="T10" fmla="*/ 36 w 65"/>
                    <a:gd name="T11" fmla="*/ 53 h 65"/>
                    <a:gd name="T12" fmla="*/ 36 w 65"/>
                    <a:gd name="T13" fmla="*/ 60 h 65"/>
                    <a:gd name="T14" fmla="*/ 29 w 65"/>
                    <a:gd name="T15" fmla="*/ 60 h 65"/>
                    <a:gd name="T16" fmla="*/ 29 w 65"/>
                    <a:gd name="T17" fmla="*/ 53 h 65"/>
                    <a:gd name="T18" fmla="*/ 18 w 65"/>
                    <a:gd name="T19" fmla="*/ 51 h 65"/>
                    <a:gd name="T20" fmla="*/ 20 w 65"/>
                    <a:gd name="T21" fmla="*/ 43 h 65"/>
                    <a:gd name="T22" fmla="*/ 31 w 65"/>
                    <a:gd name="T23" fmla="*/ 46 h 65"/>
                    <a:gd name="T24" fmla="*/ 37 w 65"/>
                    <a:gd name="T25" fmla="*/ 42 h 65"/>
                    <a:gd name="T26" fmla="*/ 30 w 65"/>
                    <a:gd name="T27" fmla="*/ 36 h 65"/>
                    <a:gd name="T28" fmla="*/ 18 w 65"/>
                    <a:gd name="T29" fmla="*/ 24 h 65"/>
                    <a:gd name="T30" fmla="*/ 29 w 65"/>
                    <a:gd name="T31" fmla="*/ 12 h 65"/>
                    <a:gd name="T32" fmla="*/ 29 w 65"/>
                    <a:gd name="T33" fmla="*/ 5 h 65"/>
                    <a:gd name="T34" fmla="*/ 36 w 65"/>
                    <a:gd name="T35" fmla="*/ 5 h 65"/>
                    <a:gd name="T36" fmla="*/ 36 w 65"/>
                    <a:gd name="T37" fmla="*/ 11 h 65"/>
                    <a:gd name="T38" fmla="*/ 46 w 65"/>
                    <a:gd name="T39" fmla="*/ 13 h 65"/>
                    <a:gd name="T40" fmla="*/ 44 w 65"/>
                    <a:gd name="T41" fmla="*/ 21 h 65"/>
                    <a:gd name="T42" fmla="*/ 34 w 65"/>
                    <a:gd name="T43" fmla="*/ 19 h 65"/>
                    <a:gd name="T44" fmla="*/ 28 w 65"/>
                    <a:gd name="T45" fmla="*/ 22 h 65"/>
                    <a:gd name="T46" fmla="*/ 36 w 65"/>
                    <a:gd name="T47" fmla="*/ 28 h 65"/>
                    <a:gd name="T48" fmla="*/ 47 w 65"/>
                    <a:gd name="T49" fmla="*/ 41 h 65"/>
                    <a:gd name="T50" fmla="*/ 36 w 65"/>
                    <a:gd name="T51" fmla="*/ 53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5" h="65">
                      <a:moveTo>
                        <a:pt x="32" y="0"/>
                      </a:moveTo>
                      <a:cubicBezTo>
                        <a:pt x="15" y="0"/>
                        <a:pt x="0" y="15"/>
                        <a:pt x="0" y="32"/>
                      </a:cubicBezTo>
                      <a:cubicBezTo>
                        <a:pt x="0" y="50"/>
                        <a:pt x="15" y="65"/>
                        <a:pt x="32" y="65"/>
                      </a:cubicBezTo>
                      <a:cubicBezTo>
                        <a:pt x="50" y="65"/>
                        <a:pt x="65" y="50"/>
                        <a:pt x="65" y="32"/>
                      </a:cubicBezTo>
                      <a:cubicBezTo>
                        <a:pt x="65" y="15"/>
                        <a:pt x="50" y="0"/>
                        <a:pt x="32" y="0"/>
                      </a:cubicBezTo>
                      <a:close/>
                      <a:moveTo>
                        <a:pt x="36" y="53"/>
                      </a:moveTo>
                      <a:cubicBezTo>
                        <a:pt x="36" y="60"/>
                        <a:pt x="36" y="60"/>
                        <a:pt x="36" y="60"/>
                      </a:cubicBezTo>
                      <a:cubicBezTo>
                        <a:pt x="29" y="60"/>
                        <a:pt x="29" y="60"/>
                        <a:pt x="29" y="60"/>
                      </a:cubicBezTo>
                      <a:cubicBezTo>
                        <a:pt x="29" y="53"/>
                        <a:pt x="29" y="53"/>
                        <a:pt x="29" y="53"/>
                      </a:cubicBezTo>
                      <a:cubicBezTo>
                        <a:pt x="25" y="53"/>
                        <a:pt x="20" y="52"/>
                        <a:pt x="18" y="51"/>
                      </a:cubicBez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3" y="44"/>
                        <a:pt x="26" y="46"/>
                        <a:pt x="31" y="46"/>
                      </a:cubicBezTo>
                      <a:cubicBezTo>
                        <a:pt x="35" y="46"/>
                        <a:pt x="37" y="44"/>
                        <a:pt x="37" y="42"/>
                      </a:cubicBezTo>
                      <a:cubicBezTo>
                        <a:pt x="37" y="39"/>
                        <a:pt x="35" y="37"/>
                        <a:pt x="30" y="36"/>
                      </a:cubicBezTo>
                      <a:cubicBezTo>
                        <a:pt x="23" y="33"/>
                        <a:pt x="18" y="30"/>
                        <a:pt x="18" y="24"/>
                      </a:cubicBezTo>
                      <a:cubicBezTo>
                        <a:pt x="18" y="18"/>
                        <a:pt x="22" y="13"/>
                        <a:pt x="29" y="12"/>
                      </a:cubicBezTo>
                      <a:cubicBezTo>
                        <a:pt x="29" y="5"/>
                        <a:pt x="29" y="5"/>
                        <a:pt x="29" y="5"/>
                      </a:cubicBezTo>
                      <a:cubicBezTo>
                        <a:pt x="36" y="5"/>
                        <a:pt x="36" y="5"/>
                        <a:pt x="36" y="5"/>
                      </a:cubicBezTo>
                      <a:cubicBezTo>
                        <a:pt x="36" y="11"/>
                        <a:pt x="36" y="11"/>
                        <a:pt x="36" y="11"/>
                      </a:cubicBezTo>
                      <a:cubicBezTo>
                        <a:pt x="40" y="11"/>
                        <a:pt x="43" y="12"/>
                        <a:pt x="46" y="13"/>
                      </a:cubicBezTo>
                      <a:cubicBezTo>
                        <a:pt x="44" y="21"/>
                        <a:pt x="44" y="21"/>
                        <a:pt x="44" y="21"/>
                      </a:cubicBezTo>
                      <a:cubicBezTo>
                        <a:pt x="42" y="20"/>
                        <a:pt x="39" y="19"/>
                        <a:pt x="34" y="19"/>
                      </a:cubicBezTo>
                      <a:cubicBezTo>
                        <a:pt x="30" y="19"/>
                        <a:pt x="28" y="21"/>
                        <a:pt x="28" y="22"/>
                      </a:cubicBezTo>
                      <a:cubicBezTo>
                        <a:pt x="28" y="25"/>
                        <a:pt x="31" y="26"/>
                        <a:pt x="36" y="28"/>
                      </a:cubicBezTo>
                      <a:cubicBezTo>
                        <a:pt x="44" y="31"/>
                        <a:pt x="47" y="35"/>
                        <a:pt x="47" y="41"/>
                      </a:cubicBezTo>
                      <a:cubicBezTo>
                        <a:pt x="47" y="47"/>
                        <a:pt x="43" y="52"/>
                        <a:pt x="36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grpSp>
          <p:nvGrpSpPr>
            <p:cNvPr id="88" name="Group 152">
              <a:extLst>
                <a:ext uri="{FF2B5EF4-FFF2-40B4-BE49-F238E27FC236}">
                  <a16:creationId xmlns:a16="http://schemas.microsoft.com/office/drawing/2014/main" id="{57D976D9-E5CA-C24E-84FD-F3D39112DE8D}"/>
                </a:ext>
              </a:extLst>
            </p:cNvPr>
            <p:cNvGrpSpPr/>
            <p:nvPr/>
          </p:nvGrpSpPr>
          <p:grpSpPr>
            <a:xfrm>
              <a:off x="7003293" y="3093807"/>
              <a:ext cx="1091200" cy="967123"/>
              <a:chOff x="5481246" y="2219701"/>
              <a:chExt cx="818613" cy="725531"/>
            </a:xfrm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id="{A3AB1737-D834-9642-816B-2FF1DC6C5C82}"/>
                  </a:ext>
                </a:extLst>
              </p:cNvPr>
              <p:cNvSpPr/>
              <p:nvPr/>
            </p:nvSpPr>
            <p:spPr bwMode="auto">
              <a:xfrm>
                <a:off x="5481246" y="2219701"/>
                <a:ext cx="818613" cy="72553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noFill/>
              <a:ln w="15875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103" name="组合 140">
                <a:extLst>
                  <a:ext uri="{FF2B5EF4-FFF2-40B4-BE49-F238E27FC236}">
                    <a16:creationId xmlns:a16="http://schemas.microsoft.com/office/drawing/2014/main" id="{E3254892-B290-4E4F-87E2-5FCE9C4791C9}"/>
                  </a:ext>
                </a:extLst>
              </p:cNvPr>
              <p:cNvGrpSpPr/>
              <p:nvPr/>
            </p:nvGrpSpPr>
            <p:grpSpPr>
              <a:xfrm>
                <a:off x="5722834" y="2458293"/>
                <a:ext cx="335567" cy="240456"/>
                <a:chOff x="9335872" y="5612184"/>
                <a:chExt cx="655071" cy="469403"/>
              </a:xfrm>
              <a:solidFill>
                <a:schemeClr val="accent2"/>
              </a:solidFill>
            </p:grpSpPr>
            <p:sp>
              <p:nvSpPr>
                <p:cNvPr id="104" name="Freeform 98">
                  <a:extLst>
                    <a:ext uri="{FF2B5EF4-FFF2-40B4-BE49-F238E27FC236}">
                      <a16:creationId xmlns:a16="http://schemas.microsoft.com/office/drawing/2014/main" id="{720DA044-E945-EF40-AF72-0BE9E5CD9CFD}"/>
                    </a:ext>
                  </a:extLst>
                </p:cNvPr>
                <p:cNvSpPr/>
                <p:nvPr/>
              </p:nvSpPr>
              <p:spPr bwMode="auto">
                <a:xfrm>
                  <a:off x="9335872" y="5612184"/>
                  <a:ext cx="398796" cy="271966"/>
                </a:xfrm>
                <a:custGeom>
                  <a:avLst/>
                  <a:gdLst>
                    <a:gd name="T0" fmla="*/ 156 w 305"/>
                    <a:gd name="T1" fmla="*/ 156 h 208"/>
                    <a:gd name="T2" fmla="*/ 305 w 305"/>
                    <a:gd name="T3" fmla="*/ 156 h 208"/>
                    <a:gd name="T4" fmla="*/ 305 w 305"/>
                    <a:gd name="T5" fmla="*/ 54 h 208"/>
                    <a:gd name="T6" fmla="*/ 156 w 305"/>
                    <a:gd name="T7" fmla="*/ 54 h 208"/>
                    <a:gd name="T8" fmla="*/ 156 w 305"/>
                    <a:gd name="T9" fmla="*/ 0 h 208"/>
                    <a:gd name="T10" fmla="*/ 0 w 305"/>
                    <a:gd name="T11" fmla="*/ 106 h 208"/>
                    <a:gd name="T12" fmla="*/ 156 w 305"/>
                    <a:gd name="T13" fmla="*/ 208 h 208"/>
                    <a:gd name="T14" fmla="*/ 156 w 305"/>
                    <a:gd name="T15" fmla="*/ 156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5" h="208">
                      <a:moveTo>
                        <a:pt x="156" y="156"/>
                      </a:moveTo>
                      <a:lnTo>
                        <a:pt x="305" y="156"/>
                      </a:lnTo>
                      <a:lnTo>
                        <a:pt x="305" y="54"/>
                      </a:lnTo>
                      <a:lnTo>
                        <a:pt x="156" y="54"/>
                      </a:lnTo>
                      <a:lnTo>
                        <a:pt x="156" y="0"/>
                      </a:lnTo>
                      <a:lnTo>
                        <a:pt x="0" y="106"/>
                      </a:lnTo>
                      <a:lnTo>
                        <a:pt x="156" y="208"/>
                      </a:lnTo>
                      <a:lnTo>
                        <a:pt x="156" y="1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05" name="Freeform 99">
                  <a:extLst>
                    <a:ext uri="{FF2B5EF4-FFF2-40B4-BE49-F238E27FC236}">
                      <a16:creationId xmlns:a16="http://schemas.microsoft.com/office/drawing/2014/main" id="{0742699B-5649-3B4A-8E1B-4E338FCC23D5}"/>
                    </a:ext>
                  </a:extLst>
                </p:cNvPr>
                <p:cNvSpPr/>
                <p:nvPr/>
              </p:nvSpPr>
              <p:spPr bwMode="auto">
                <a:xfrm>
                  <a:off x="9592147" y="5812236"/>
                  <a:ext cx="398796" cy="269351"/>
                </a:xfrm>
                <a:custGeom>
                  <a:avLst/>
                  <a:gdLst>
                    <a:gd name="T0" fmla="*/ 305 w 305"/>
                    <a:gd name="T1" fmla="*/ 107 h 206"/>
                    <a:gd name="T2" fmla="*/ 149 w 305"/>
                    <a:gd name="T3" fmla="*/ 0 h 206"/>
                    <a:gd name="T4" fmla="*/ 149 w 305"/>
                    <a:gd name="T5" fmla="*/ 52 h 206"/>
                    <a:gd name="T6" fmla="*/ 0 w 305"/>
                    <a:gd name="T7" fmla="*/ 52 h 206"/>
                    <a:gd name="T8" fmla="*/ 0 w 305"/>
                    <a:gd name="T9" fmla="*/ 154 h 206"/>
                    <a:gd name="T10" fmla="*/ 149 w 305"/>
                    <a:gd name="T11" fmla="*/ 154 h 206"/>
                    <a:gd name="T12" fmla="*/ 149 w 305"/>
                    <a:gd name="T13" fmla="*/ 206 h 206"/>
                    <a:gd name="T14" fmla="*/ 305 w 305"/>
                    <a:gd name="T15" fmla="*/ 107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5" h="206">
                      <a:moveTo>
                        <a:pt x="305" y="107"/>
                      </a:moveTo>
                      <a:lnTo>
                        <a:pt x="149" y="0"/>
                      </a:lnTo>
                      <a:lnTo>
                        <a:pt x="149" y="52"/>
                      </a:lnTo>
                      <a:lnTo>
                        <a:pt x="0" y="52"/>
                      </a:lnTo>
                      <a:lnTo>
                        <a:pt x="0" y="154"/>
                      </a:lnTo>
                      <a:lnTo>
                        <a:pt x="149" y="154"/>
                      </a:lnTo>
                      <a:lnTo>
                        <a:pt x="149" y="206"/>
                      </a:lnTo>
                      <a:lnTo>
                        <a:pt x="305" y="1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06" name="Freeform 100">
                  <a:extLst>
                    <a:ext uri="{FF2B5EF4-FFF2-40B4-BE49-F238E27FC236}">
                      <a16:creationId xmlns:a16="http://schemas.microsoft.com/office/drawing/2014/main" id="{B1F3BCFB-763A-BF49-8CF8-55211ADDD9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752974" y="5630489"/>
                  <a:ext cx="185669" cy="185669"/>
                </a:xfrm>
                <a:custGeom>
                  <a:avLst/>
                  <a:gdLst>
                    <a:gd name="T0" fmla="*/ 30 w 60"/>
                    <a:gd name="T1" fmla="*/ 60 h 60"/>
                    <a:gd name="T2" fmla="*/ 60 w 60"/>
                    <a:gd name="T3" fmla="*/ 30 h 60"/>
                    <a:gd name="T4" fmla="*/ 30 w 60"/>
                    <a:gd name="T5" fmla="*/ 0 h 60"/>
                    <a:gd name="T6" fmla="*/ 0 w 60"/>
                    <a:gd name="T7" fmla="*/ 30 h 60"/>
                    <a:gd name="T8" fmla="*/ 30 w 60"/>
                    <a:gd name="T9" fmla="*/ 60 h 60"/>
                    <a:gd name="T10" fmla="*/ 30 w 60"/>
                    <a:gd name="T11" fmla="*/ 4 h 60"/>
                    <a:gd name="T12" fmla="*/ 56 w 60"/>
                    <a:gd name="T13" fmla="*/ 30 h 60"/>
                    <a:gd name="T14" fmla="*/ 30 w 60"/>
                    <a:gd name="T15" fmla="*/ 56 h 60"/>
                    <a:gd name="T16" fmla="*/ 4 w 60"/>
                    <a:gd name="T17" fmla="*/ 30 h 60"/>
                    <a:gd name="T18" fmla="*/ 30 w 60"/>
                    <a:gd name="T19" fmla="*/ 4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0" h="60">
                      <a:moveTo>
                        <a:pt x="30" y="60"/>
                      </a:moveTo>
                      <a:cubicBezTo>
                        <a:pt x="47" y="60"/>
                        <a:pt x="60" y="47"/>
                        <a:pt x="60" y="30"/>
                      </a:cubicBezTo>
                      <a:cubicBezTo>
                        <a:pt x="60" y="14"/>
                        <a:pt x="47" y="0"/>
                        <a:pt x="30" y="0"/>
                      </a:cubicBezTo>
                      <a:cubicBezTo>
                        <a:pt x="14" y="0"/>
                        <a:pt x="0" y="14"/>
                        <a:pt x="0" y="30"/>
                      </a:cubicBezTo>
                      <a:cubicBezTo>
                        <a:pt x="0" y="47"/>
                        <a:pt x="14" y="60"/>
                        <a:pt x="30" y="60"/>
                      </a:cubicBezTo>
                      <a:close/>
                      <a:moveTo>
                        <a:pt x="30" y="4"/>
                      </a:moveTo>
                      <a:cubicBezTo>
                        <a:pt x="45" y="4"/>
                        <a:pt x="56" y="16"/>
                        <a:pt x="56" y="30"/>
                      </a:cubicBezTo>
                      <a:cubicBezTo>
                        <a:pt x="56" y="45"/>
                        <a:pt x="45" y="56"/>
                        <a:pt x="30" y="56"/>
                      </a:cubicBezTo>
                      <a:cubicBezTo>
                        <a:pt x="16" y="56"/>
                        <a:pt x="4" y="45"/>
                        <a:pt x="4" y="30"/>
                      </a:cubicBezTo>
                      <a:cubicBezTo>
                        <a:pt x="4" y="16"/>
                        <a:pt x="16" y="4"/>
                        <a:pt x="3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07" name="Freeform 101">
                  <a:extLst>
                    <a:ext uri="{FF2B5EF4-FFF2-40B4-BE49-F238E27FC236}">
                      <a16:creationId xmlns:a16="http://schemas.microsoft.com/office/drawing/2014/main" id="{A53D6BF7-5B09-9341-B61C-830D3D41E7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777816" y="5655333"/>
                  <a:ext cx="135983" cy="138598"/>
                </a:xfrm>
                <a:custGeom>
                  <a:avLst/>
                  <a:gdLst>
                    <a:gd name="T0" fmla="*/ 22 w 44"/>
                    <a:gd name="T1" fmla="*/ 45 h 45"/>
                    <a:gd name="T2" fmla="*/ 44 w 44"/>
                    <a:gd name="T3" fmla="*/ 22 h 45"/>
                    <a:gd name="T4" fmla="*/ 22 w 44"/>
                    <a:gd name="T5" fmla="*/ 0 h 45"/>
                    <a:gd name="T6" fmla="*/ 0 w 44"/>
                    <a:gd name="T7" fmla="*/ 22 h 45"/>
                    <a:gd name="T8" fmla="*/ 22 w 44"/>
                    <a:gd name="T9" fmla="*/ 45 h 45"/>
                    <a:gd name="T10" fmla="*/ 21 w 44"/>
                    <a:gd name="T11" fmla="*/ 24 h 45"/>
                    <a:gd name="T12" fmla="*/ 13 w 44"/>
                    <a:gd name="T13" fmla="*/ 17 h 45"/>
                    <a:gd name="T14" fmla="*/ 20 w 44"/>
                    <a:gd name="T15" fmla="*/ 9 h 45"/>
                    <a:gd name="T16" fmla="*/ 20 w 44"/>
                    <a:gd name="T17" fmla="*/ 5 h 45"/>
                    <a:gd name="T18" fmla="*/ 24 w 44"/>
                    <a:gd name="T19" fmla="*/ 5 h 45"/>
                    <a:gd name="T20" fmla="*/ 24 w 44"/>
                    <a:gd name="T21" fmla="*/ 9 h 45"/>
                    <a:gd name="T22" fmla="*/ 31 w 44"/>
                    <a:gd name="T23" fmla="*/ 10 h 45"/>
                    <a:gd name="T24" fmla="*/ 29 w 44"/>
                    <a:gd name="T25" fmla="*/ 15 h 45"/>
                    <a:gd name="T26" fmla="*/ 23 w 44"/>
                    <a:gd name="T27" fmla="*/ 13 h 45"/>
                    <a:gd name="T28" fmla="*/ 19 w 44"/>
                    <a:gd name="T29" fmla="*/ 16 h 45"/>
                    <a:gd name="T30" fmla="*/ 25 w 44"/>
                    <a:gd name="T31" fmla="*/ 19 h 45"/>
                    <a:gd name="T32" fmla="*/ 32 w 44"/>
                    <a:gd name="T33" fmla="*/ 27 h 45"/>
                    <a:gd name="T34" fmla="*/ 24 w 44"/>
                    <a:gd name="T35" fmla="*/ 35 h 45"/>
                    <a:gd name="T36" fmla="*/ 24 w 44"/>
                    <a:gd name="T37" fmla="*/ 40 h 45"/>
                    <a:gd name="T38" fmla="*/ 20 w 44"/>
                    <a:gd name="T39" fmla="*/ 40 h 45"/>
                    <a:gd name="T40" fmla="*/ 20 w 44"/>
                    <a:gd name="T41" fmla="*/ 36 h 45"/>
                    <a:gd name="T42" fmla="*/ 13 w 44"/>
                    <a:gd name="T43" fmla="*/ 34 h 45"/>
                    <a:gd name="T44" fmla="*/ 14 w 44"/>
                    <a:gd name="T45" fmla="*/ 29 h 45"/>
                    <a:gd name="T46" fmla="*/ 21 w 44"/>
                    <a:gd name="T47" fmla="*/ 31 h 45"/>
                    <a:gd name="T48" fmla="*/ 25 w 44"/>
                    <a:gd name="T49" fmla="*/ 28 h 45"/>
                    <a:gd name="T50" fmla="*/ 21 w 44"/>
                    <a:gd name="T51" fmla="*/ 2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4" h="45">
                      <a:moveTo>
                        <a:pt x="22" y="45"/>
                      </a:moveTo>
                      <a:cubicBezTo>
                        <a:pt x="34" y="45"/>
                        <a:pt x="44" y="35"/>
                        <a:pt x="44" y="22"/>
                      </a:cubicBezTo>
                      <a:cubicBezTo>
                        <a:pt x="44" y="10"/>
                        <a:pt x="34" y="0"/>
                        <a:pt x="22" y="0"/>
                      </a:cubicBez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35"/>
                        <a:pt x="10" y="45"/>
                        <a:pt x="22" y="45"/>
                      </a:cubicBezTo>
                      <a:close/>
                      <a:moveTo>
                        <a:pt x="21" y="24"/>
                      </a:moveTo>
                      <a:cubicBezTo>
                        <a:pt x="16" y="23"/>
                        <a:pt x="13" y="21"/>
                        <a:pt x="13" y="17"/>
                      </a:cubicBezTo>
                      <a:cubicBezTo>
                        <a:pt x="13" y="13"/>
                        <a:pt x="16" y="10"/>
                        <a:pt x="20" y="9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9"/>
                        <a:pt x="24" y="9"/>
                        <a:pt x="24" y="9"/>
                      </a:cubicBezTo>
                      <a:cubicBezTo>
                        <a:pt x="27" y="9"/>
                        <a:pt x="29" y="9"/>
                        <a:pt x="31" y="10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8" y="14"/>
                        <a:pt x="26" y="13"/>
                        <a:pt x="23" y="13"/>
                      </a:cubicBezTo>
                      <a:cubicBezTo>
                        <a:pt x="20" y="13"/>
                        <a:pt x="19" y="15"/>
                        <a:pt x="19" y="16"/>
                      </a:cubicBezTo>
                      <a:cubicBezTo>
                        <a:pt x="19" y="17"/>
                        <a:pt x="21" y="18"/>
                        <a:pt x="25" y="19"/>
                      </a:cubicBezTo>
                      <a:cubicBezTo>
                        <a:pt x="30" y="21"/>
                        <a:pt x="32" y="24"/>
                        <a:pt x="32" y="27"/>
                      </a:cubicBezTo>
                      <a:cubicBezTo>
                        <a:pt x="32" y="31"/>
                        <a:pt x="29" y="34"/>
                        <a:pt x="24" y="35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17" y="36"/>
                        <a:pt x="14" y="35"/>
                        <a:pt x="13" y="34"/>
                      </a:cubicBezTo>
                      <a:cubicBezTo>
                        <a:pt x="14" y="29"/>
                        <a:pt x="14" y="29"/>
                        <a:pt x="14" y="29"/>
                      </a:cubicBezTo>
                      <a:cubicBezTo>
                        <a:pt x="16" y="30"/>
                        <a:pt x="18" y="31"/>
                        <a:pt x="21" y="31"/>
                      </a:cubicBezTo>
                      <a:cubicBezTo>
                        <a:pt x="24" y="31"/>
                        <a:pt x="25" y="30"/>
                        <a:pt x="25" y="28"/>
                      </a:cubicBezTo>
                      <a:cubicBezTo>
                        <a:pt x="25" y="26"/>
                        <a:pt x="24" y="25"/>
                        <a:pt x="21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08" name="Freeform 102">
                  <a:extLst>
                    <a:ext uri="{FF2B5EF4-FFF2-40B4-BE49-F238E27FC236}">
                      <a16:creationId xmlns:a16="http://schemas.microsoft.com/office/drawing/2014/main" id="{059BC213-CD15-EE41-98D8-2DCAD798D6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356792" y="5871074"/>
                  <a:ext cx="185669" cy="185669"/>
                </a:xfrm>
                <a:custGeom>
                  <a:avLst/>
                  <a:gdLst>
                    <a:gd name="T0" fmla="*/ 30 w 60"/>
                    <a:gd name="T1" fmla="*/ 0 h 60"/>
                    <a:gd name="T2" fmla="*/ 0 w 60"/>
                    <a:gd name="T3" fmla="*/ 30 h 60"/>
                    <a:gd name="T4" fmla="*/ 30 w 60"/>
                    <a:gd name="T5" fmla="*/ 60 h 60"/>
                    <a:gd name="T6" fmla="*/ 60 w 60"/>
                    <a:gd name="T7" fmla="*/ 30 h 60"/>
                    <a:gd name="T8" fmla="*/ 30 w 60"/>
                    <a:gd name="T9" fmla="*/ 0 h 60"/>
                    <a:gd name="T10" fmla="*/ 30 w 60"/>
                    <a:gd name="T11" fmla="*/ 56 h 60"/>
                    <a:gd name="T12" fmla="*/ 4 w 60"/>
                    <a:gd name="T13" fmla="*/ 30 h 60"/>
                    <a:gd name="T14" fmla="*/ 30 w 60"/>
                    <a:gd name="T15" fmla="*/ 4 h 60"/>
                    <a:gd name="T16" fmla="*/ 56 w 60"/>
                    <a:gd name="T17" fmla="*/ 30 h 60"/>
                    <a:gd name="T18" fmla="*/ 30 w 60"/>
                    <a:gd name="T19" fmla="*/ 56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0" h="60">
                      <a:moveTo>
                        <a:pt x="30" y="0"/>
                      </a:moveTo>
                      <a:cubicBezTo>
                        <a:pt x="13" y="0"/>
                        <a:pt x="0" y="13"/>
                        <a:pt x="0" y="30"/>
                      </a:cubicBezTo>
                      <a:cubicBezTo>
                        <a:pt x="0" y="47"/>
                        <a:pt x="13" y="60"/>
                        <a:pt x="30" y="60"/>
                      </a:cubicBezTo>
                      <a:cubicBezTo>
                        <a:pt x="47" y="60"/>
                        <a:pt x="60" y="47"/>
                        <a:pt x="60" y="30"/>
                      </a:cubicBezTo>
                      <a:cubicBezTo>
                        <a:pt x="60" y="13"/>
                        <a:pt x="47" y="0"/>
                        <a:pt x="30" y="0"/>
                      </a:cubicBezTo>
                      <a:close/>
                      <a:moveTo>
                        <a:pt x="30" y="56"/>
                      </a:moveTo>
                      <a:cubicBezTo>
                        <a:pt x="15" y="56"/>
                        <a:pt x="4" y="44"/>
                        <a:pt x="4" y="30"/>
                      </a:cubicBezTo>
                      <a:cubicBezTo>
                        <a:pt x="4" y="16"/>
                        <a:pt x="15" y="4"/>
                        <a:pt x="30" y="4"/>
                      </a:cubicBezTo>
                      <a:cubicBezTo>
                        <a:pt x="44" y="4"/>
                        <a:pt x="56" y="16"/>
                        <a:pt x="56" y="30"/>
                      </a:cubicBezTo>
                      <a:cubicBezTo>
                        <a:pt x="56" y="44"/>
                        <a:pt x="44" y="56"/>
                        <a:pt x="30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09" name="Freeform 103">
                  <a:extLst>
                    <a:ext uri="{FF2B5EF4-FFF2-40B4-BE49-F238E27FC236}">
                      <a16:creationId xmlns:a16="http://schemas.microsoft.com/office/drawing/2014/main" id="{BD523DA2-B89A-4A42-88CF-AF1E8CC3662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381636" y="5895918"/>
                  <a:ext cx="135983" cy="135983"/>
                </a:xfrm>
                <a:custGeom>
                  <a:avLst/>
                  <a:gdLst>
                    <a:gd name="T0" fmla="*/ 22 w 44"/>
                    <a:gd name="T1" fmla="*/ 0 h 44"/>
                    <a:gd name="T2" fmla="*/ 0 w 44"/>
                    <a:gd name="T3" fmla="*/ 22 h 44"/>
                    <a:gd name="T4" fmla="*/ 22 w 44"/>
                    <a:gd name="T5" fmla="*/ 44 h 44"/>
                    <a:gd name="T6" fmla="*/ 44 w 44"/>
                    <a:gd name="T7" fmla="*/ 22 h 44"/>
                    <a:gd name="T8" fmla="*/ 22 w 44"/>
                    <a:gd name="T9" fmla="*/ 0 h 44"/>
                    <a:gd name="T10" fmla="*/ 24 w 44"/>
                    <a:gd name="T11" fmla="*/ 35 h 44"/>
                    <a:gd name="T12" fmla="*/ 24 w 44"/>
                    <a:gd name="T13" fmla="*/ 39 h 44"/>
                    <a:gd name="T14" fmla="*/ 20 w 44"/>
                    <a:gd name="T15" fmla="*/ 39 h 44"/>
                    <a:gd name="T16" fmla="*/ 20 w 44"/>
                    <a:gd name="T17" fmla="*/ 35 h 44"/>
                    <a:gd name="T18" fmla="*/ 12 w 44"/>
                    <a:gd name="T19" fmla="*/ 34 h 44"/>
                    <a:gd name="T20" fmla="*/ 14 w 44"/>
                    <a:gd name="T21" fmla="*/ 29 h 44"/>
                    <a:gd name="T22" fmla="*/ 21 w 44"/>
                    <a:gd name="T23" fmla="*/ 30 h 44"/>
                    <a:gd name="T24" fmla="*/ 25 w 44"/>
                    <a:gd name="T25" fmla="*/ 28 h 44"/>
                    <a:gd name="T26" fmla="*/ 20 w 44"/>
                    <a:gd name="T27" fmla="*/ 24 h 44"/>
                    <a:gd name="T28" fmla="*/ 13 w 44"/>
                    <a:gd name="T29" fmla="*/ 16 h 44"/>
                    <a:gd name="T30" fmla="*/ 20 w 44"/>
                    <a:gd name="T31" fmla="*/ 9 h 44"/>
                    <a:gd name="T32" fmla="*/ 20 w 44"/>
                    <a:gd name="T33" fmla="*/ 5 h 44"/>
                    <a:gd name="T34" fmla="*/ 24 w 44"/>
                    <a:gd name="T35" fmla="*/ 5 h 44"/>
                    <a:gd name="T36" fmla="*/ 24 w 44"/>
                    <a:gd name="T37" fmla="*/ 8 h 44"/>
                    <a:gd name="T38" fmla="*/ 30 w 44"/>
                    <a:gd name="T39" fmla="*/ 10 h 44"/>
                    <a:gd name="T40" fmla="*/ 29 w 44"/>
                    <a:gd name="T41" fmla="*/ 15 h 44"/>
                    <a:gd name="T42" fmla="*/ 23 w 44"/>
                    <a:gd name="T43" fmla="*/ 13 h 44"/>
                    <a:gd name="T44" fmla="*/ 19 w 44"/>
                    <a:gd name="T45" fmla="*/ 16 h 44"/>
                    <a:gd name="T46" fmla="*/ 24 w 44"/>
                    <a:gd name="T47" fmla="*/ 19 h 44"/>
                    <a:gd name="T48" fmla="*/ 31 w 44"/>
                    <a:gd name="T49" fmla="*/ 27 h 44"/>
                    <a:gd name="T50" fmla="*/ 24 w 44"/>
                    <a:gd name="T51" fmla="*/ 35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34"/>
                        <a:pt x="10" y="44"/>
                        <a:pt x="22" y="44"/>
                      </a:cubicBezTo>
                      <a:cubicBezTo>
                        <a:pt x="34" y="44"/>
                        <a:pt x="44" y="34"/>
                        <a:pt x="44" y="22"/>
                      </a:cubicBezTo>
                      <a:cubicBezTo>
                        <a:pt x="44" y="10"/>
                        <a:pt x="34" y="0"/>
                        <a:pt x="22" y="0"/>
                      </a:cubicBezTo>
                      <a:close/>
                      <a:moveTo>
                        <a:pt x="24" y="35"/>
                      </a:move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0" y="39"/>
                        <a:pt x="20" y="39"/>
                        <a:pt x="20" y="39"/>
                      </a:cubicBezTo>
                      <a:cubicBezTo>
                        <a:pt x="20" y="35"/>
                        <a:pt x="20" y="35"/>
                        <a:pt x="20" y="35"/>
                      </a:cubicBezTo>
                      <a:cubicBezTo>
                        <a:pt x="17" y="35"/>
                        <a:pt x="14" y="34"/>
                        <a:pt x="12" y="34"/>
                      </a:cubicBezTo>
                      <a:cubicBezTo>
                        <a:pt x="14" y="29"/>
                        <a:pt x="14" y="29"/>
                        <a:pt x="14" y="29"/>
                      </a:cubicBezTo>
                      <a:cubicBezTo>
                        <a:pt x="15" y="30"/>
                        <a:pt x="18" y="30"/>
                        <a:pt x="21" y="30"/>
                      </a:cubicBezTo>
                      <a:cubicBezTo>
                        <a:pt x="23" y="30"/>
                        <a:pt x="25" y="29"/>
                        <a:pt x="25" y="28"/>
                      </a:cubicBezTo>
                      <a:cubicBezTo>
                        <a:pt x="25" y="26"/>
                        <a:pt x="24" y="25"/>
                        <a:pt x="20" y="24"/>
                      </a:cubicBezTo>
                      <a:cubicBezTo>
                        <a:pt x="16" y="23"/>
                        <a:pt x="13" y="20"/>
                        <a:pt x="13" y="16"/>
                      </a:cubicBezTo>
                      <a:cubicBezTo>
                        <a:pt x="13" y="12"/>
                        <a:pt x="15" y="10"/>
                        <a:pt x="20" y="9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7" y="8"/>
                        <a:pt x="29" y="9"/>
                        <a:pt x="30" y="10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8" y="14"/>
                        <a:pt x="26" y="13"/>
                        <a:pt x="23" y="13"/>
                      </a:cubicBezTo>
                      <a:cubicBezTo>
                        <a:pt x="20" y="13"/>
                        <a:pt x="19" y="14"/>
                        <a:pt x="19" y="16"/>
                      </a:cubicBezTo>
                      <a:cubicBezTo>
                        <a:pt x="19" y="17"/>
                        <a:pt x="21" y="18"/>
                        <a:pt x="24" y="19"/>
                      </a:cubicBezTo>
                      <a:cubicBezTo>
                        <a:pt x="29" y="21"/>
                        <a:pt x="31" y="23"/>
                        <a:pt x="31" y="27"/>
                      </a:cubicBezTo>
                      <a:cubicBezTo>
                        <a:pt x="31" y="31"/>
                        <a:pt x="29" y="34"/>
                        <a:pt x="24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grpSp>
          <p:nvGrpSpPr>
            <p:cNvPr id="89" name="Group 151">
              <a:extLst>
                <a:ext uri="{FF2B5EF4-FFF2-40B4-BE49-F238E27FC236}">
                  <a16:creationId xmlns:a16="http://schemas.microsoft.com/office/drawing/2014/main" id="{3910FE47-774D-D84F-B476-77D49CA10F40}"/>
                </a:ext>
              </a:extLst>
            </p:cNvPr>
            <p:cNvGrpSpPr/>
            <p:nvPr/>
          </p:nvGrpSpPr>
          <p:grpSpPr>
            <a:xfrm>
              <a:off x="4112748" y="1406332"/>
              <a:ext cx="1091200" cy="967123"/>
              <a:chOff x="3312773" y="953765"/>
              <a:chExt cx="818613" cy="725531"/>
            </a:xfrm>
          </p:grpSpPr>
          <p:sp>
            <p:nvSpPr>
              <p:cNvPr id="91" name="Freeform 5">
                <a:extLst>
                  <a:ext uri="{FF2B5EF4-FFF2-40B4-BE49-F238E27FC236}">
                    <a16:creationId xmlns:a16="http://schemas.microsoft.com/office/drawing/2014/main" id="{F157EAC2-02A6-D445-A804-DAFC963E27E9}"/>
                  </a:ext>
                </a:extLst>
              </p:cNvPr>
              <p:cNvSpPr/>
              <p:nvPr/>
            </p:nvSpPr>
            <p:spPr bwMode="auto">
              <a:xfrm>
                <a:off x="3312773" y="953765"/>
                <a:ext cx="818613" cy="72553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noFill/>
              <a:ln w="1587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92" name="组合 141">
                <a:extLst>
                  <a:ext uri="{FF2B5EF4-FFF2-40B4-BE49-F238E27FC236}">
                    <a16:creationId xmlns:a16="http://schemas.microsoft.com/office/drawing/2014/main" id="{07FDC009-C35E-FC41-83A6-0A70BD94D9D1}"/>
                  </a:ext>
                </a:extLst>
              </p:cNvPr>
              <p:cNvGrpSpPr/>
              <p:nvPr/>
            </p:nvGrpSpPr>
            <p:grpSpPr>
              <a:xfrm>
                <a:off x="3585107" y="1180897"/>
                <a:ext cx="273945" cy="271267"/>
                <a:chOff x="11048734" y="5583418"/>
                <a:chExt cx="534778" cy="529549"/>
              </a:xfrm>
              <a:solidFill>
                <a:schemeClr val="accent1"/>
              </a:solidFill>
            </p:grpSpPr>
            <p:sp>
              <p:nvSpPr>
                <p:cNvPr id="93" name="Freeform 105">
                  <a:extLst>
                    <a:ext uri="{FF2B5EF4-FFF2-40B4-BE49-F238E27FC236}">
                      <a16:creationId xmlns:a16="http://schemas.microsoft.com/office/drawing/2014/main" id="{7044BCD1-FC5C-434C-9320-97492457CF8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048734" y="5587341"/>
                  <a:ext cx="253660" cy="244508"/>
                </a:xfrm>
                <a:custGeom>
                  <a:avLst/>
                  <a:gdLst>
                    <a:gd name="T0" fmla="*/ 0 w 194"/>
                    <a:gd name="T1" fmla="*/ 187 h 187"/>
                    <a:gd name="T2" fmla="*/ 194 w 194"/>
                    <a:gd name="T3" fmla="*/ 187 h 187"/>
                    <a:gd name="T4" fmla="*/ 194 w 194"/>
                    <a:gd name="T5" fmla="*/ 0 h 187"/>
                    <a:gd name="T6" fmla="*/ 0 w 194"/>
                    <a:gd name="T7" fmla="*/ 0 h 187"/>
                    <a:gd name="T8" fmla="*/ 0 w 194"/>
                    <a:gd name="T9" fmla="*/ 187 h 187"/>
                    <a:gd name="T10" fmla="*/ 28 w 194"/>
                    <a:gd name="T11" fmla="*/ 28 h 187"/>
                    <a:gd name="T12" fmla="*/ 166 w 194"/>
                    <a:gd name="T13" fmla="*/ 28 h 187"/>
                    <a:gd name="T14" fmla="*/ 166 w 194"/>
                    <a:gd name="T15" fmla="*/ 158 h 187"/>
                    <a:gd name="T16" fmla="*/ 28 w 194"/>
                    <a:gd name="T17" fmla="*/ 158 h 187"/>
                    <a:gd name="T18" fmla="*/ 28 w 194"/>
                    <a:gd name="T19" fmla="*/ 28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4" h="187">
                      <a:moveTo>
                        <a:pt x="0" y="187"/>
                      </a:moveTo>
                      <a:lnTo>
                        <a:pt x="194" y="187"/>
                      </a:lnTo>
                      <a:lnTo>
                        <a:pt x="194" y="0"/>
                      </a:lnTo>
                      <a:lnTo>
                        <a:pt x="0" y="0"/>
                      </a:lnTo>
                      <a:lnTo>
                        <a:pt x="0" y="187"/>
                      </a:lnTo>
                      <a:close/>
                      <a:moveTo>
                        <a:pt x="28" y="28"/>
                      </a:moveTo>
                      <a:lnTo>
                        <a:pt x="166" y="28"/>
                      </a:lnTo>
                      <a:lnTo>
                        <a:pt x="166" y="158"/>
                      </a:lnTo>
                      <a:lnTo>
                        <a:pt x="28" y="158"/>
                      </a:lnTo>
                      <a:lnTo>
                        <a:pt x="28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94" name="Freeform 106">
                  <a:extLst>
                    <a:ext uri="{FF2B5EF4-FFF2-40B4-BE49-F238E27FC236}">
                      <a16:creationId xmlns:a16="http://schemas.microsoft.com/office/drawing/2014/main" id="{EF6298D8-5BB1-3744-9953-627FD5B414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048734" y="5868459"/>
                  <a:ext cx="253660" cy="244508"/>
                </a:xfrm>
                <a:custGeom>
                  <a:avLst/>
                  <a:gdLst>
                    <a:gd name="T0" fmla="*/ 0 w 194"/>
                    <a:gd name="T1" fmla="*/ 187 h 187"/>
                    <a:gd name="T2" fmla="*/ 194 w 194"/>
                    <a:gd name="T3" fmla="*/ 187 h 187"/>
                    <a:gd name="T4" fmla="*/ 194 w 194"/>
                    <a:gd name="T5" fmla="*/ 0 h 187"/>
                    <a:gd name="T6" fmla="*/ 0 w 194"/>
                    <a:gd name="T7" fmla="*/ 0 h 187"/>
                    <a:gd name="T8" fmla="*/ 0 w 194"/>
                    <a:gd name="T9" fmla="*/ 187 h 187"/>
                    <a:gd name="T10" fmla="*/ 28 w 194"/>
                    <a:gd name="T11" fmla="*/ 28 h 187"/>
                    <a:gd name="T12" fmla="*/ 166 w 194"/>
                    <a:gd name="T13" fmla="*/ 28 h 187"/>
                    <a:gd name="T14" fmla="*/ 166 w 194"/>
                    <a:gd name="T15" fmla="*/ 158 h 187"/>
                    <a:gd name="T16" fmla="*/ 28 w 194"/>
                    <a:gd name="T17" fmla="*/ 158 h 187"/>
                    <a:gd name="T18" fmla="*/ 28 w 194"/>
                    <a:gd name="T19" fmla="*/ 28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4" h="187">
                      <a:moveTo>
                        <a:pt x="0" y="187"/>
                      </a:moveTo>
                      <a:lnTo>
                        <a:pt x="194" y="187"/>
                      </a:lnTo>
                      <a:lnTo>
                        <a:pt x="194" y="0"/>
                      </a:lnTo>
                      <a:lnTo>
                        <a:pt x="0" y="0"/>
                      </a:lnTo>
                      <a:lnTo>
                        <a:pt x="0" y="187"/>
                      </a:lnTo>
                      <a:close/>
                      <a:moveTo>
                        <a:pt x="28" y="28"/>
                      </a:moveTo>
                      <a:lnTo>
                        <a:pt x="166" y="28"/>
                      </a:lnTo>
                      <a:lnTo>
                        <a:pt x="166" y="158"/>
                      </a:lnTo>
                      <a:lnTo>
                        <a:pt x="28" y="158"/>
                      </a:lnTo>
                      <a:lnTo>
                        <a:pt x="28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95" name="Freeform 107">
                  <a:extLst>
                    <a:ext uri="{FF2B5EF4-FFF2-40B4-BE49-F238E27FC236}">
                      <a16:creationId xmlns:a16="http://schemas.microsoft.com/office/drawing/2014/main" id="{AACEF8B7-90AC-CF41-B8C8-7E2330495B0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329852" y="5583418"/>
                  <a:ext cx="253660" cy="244508"/>
                </a:xfrm>
                <a:custGeom>
                  <a:avLst/>
                  <a:gdLst>
                    <a:gd name="T0" fmla="*/ 0 w 194"/>
                    <a:gd name="T1" fmla="*/ 0 h 187"/>
                    <a:gd name="T2" fmla="*/ 0 w 194"/>
                    <a:gd name="T3" fmla="*/ 187 h 187"/>
                    <a:gd name="T4" fmla="*/ 194 w 194"/>
                    <a:gd name="T5" fmla="*/ 187 h 187"/>
                    <a:gd name="T6" fmla="*/ 194 w 194"/>
                    <a:gd name="T7" fmla="*/ 0 h 187"/>
                    <a:gd name="T8" fmla="*/ 0 w 194"/>
                    <a:gd name="T9" fmla="*/ 0 h 187"/>
                    <a:gd name="T10" fmla="*/ 166 w 194"/>
                    <a:gd name="T11" fmla="*/ 159 h 187"/>
                    <a:gd name="T12" fmla="*/ 29 w 194"/>
                    <a:gd name="T13" fmla="*/ 159 h 187"/>
                    <a:gd name="T14" fmla="*/ 29 w 194"/>
                    <a:gd name="T15" fmla="*/ 29 h 187"/>
                    <a:gd name="T16" fmla="*/ 166 w 194"/>
                    <a:gd name="T17" fmla="*/ 29 h 187"/>
                    <a:gd name="T18" fmla="*/ 166 w 194"/>
                    <a:gd name="T19" fmla="*/ 159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4" h="187">
                      <a:moveTo>
                        <a:pt x="0" y="0"/>
                      </a:moveTo>
                      <a:lnTo>
                        <a:pt x="0" y="187"/>
                      </a:lnTo>
                      <a:lnTo>
                        <a:pt x="194" y="187"/>
                      </a:lnTo>
                      <a:lnTo>
                        <a:pt x="194" y="0"/>
                      </a:lnTo>
                      <a:lnTo>
                        <a:pt x="0" y="0"/>
                      </a:lnTo>
                      <a:close/>
                      <a:moveTo>
                        <a:pt x="166" y="159"/>
                      </a:moveTo>
                      <a:lnTo>
                        <a:pt x="29" y="159"/>
                      </a:lnTo>
                      <a:lnTo>
                        <a:pt x="29" y="29"/>
                      </a:lnTo>
                      <a:lnTo>
                        <a:pt x="166" y="29"/>
                      </a:lnTo>
                      <a:lnTo>
                        <a:pt x="166" y="1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96" name="Freeform 108">
                  <a:extLst>
                    <a:ext uri="{FF2B5EF4-FFF2-40B4-BE49-F238E27FC236}">
                      <a16:creationId xmlns:a16="http://schemas.microsoft.com/office/drawing/2014/main" id="{F991A866-88F7-754B-B27E-1E74CE4C1FF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329852" y="5865844"/>
                  <a:ext cx="253660" cy="243200"/>
                </a:xfrm>
                <a:custGeom>
                  <a:avLst/>
                  <a:gdLst>
                    <a:gd name="T0" fmla="*/ 0 w 194"/>
                    <a:gd name="T1" fmla="*/ 186 h 186"/>
                    <a:gd name="T2" fmla="*/ 194 w 194"/>
                    <a:gd name="T3" fmla="*/ 186 h 186"/>
                    <a:gd name="T4" fmla="*/ 194 w 194"/>
                    <a:gd name="T5" fmla="*/ 0 h 186"/>
                    <a:gd name="T6" fmla="*/ 0 w 194"/>
                    <a:gd name="T7" fmla="*/ 0 h 186"/>
                    <a:gd name="T8" fmla="*/ 0 w 194"/>
                    <a:gd name="T9" fmla="*/ 186 h 186"/>
                    <a:gd name="T10" fmla="*/ 29 w 194"/>
                    <a:gd name="T11" fmla="*/ 28 h 186"/>
                    <a:gd name="T12" fmla="*/ 166 w 194"/>
                    <a:gd name="T13" fmla="*/ 28 h 186"/>
                    <a:gd name="T14" fmla="*/ 166 w 194"/>
                    <a:gd name="T15" fmla="*/ 158 h 186"/>
                    <a:gd name="T16" fmla="*/ 29 w 194"/>
                    <a:gd name="T17" fmla="*/ 158 h 186"/>
                    <a:gd name="T18" fmla="*/ 29 w 194"/>
                    <a:gd name="T19" fmla="*/ 28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4" h="186">
                      <a:moveTo>
                        <a:pt x="0" y="186"/>
                      </a:moveTo>
                      <a:lnTo>
                        <a:pt x="194" y="186"/>
                      </a:lnTo>
                      <a:lnTo>
                        <a:pt x="194" y="0"/>
                      </a:lnTo>
                      <a:lnTo>
                        <a:pt x="0" y="0"/>
                      </a:lnTo>
                      <a:lnTo>
                        <a:pt x="0" y="186"/>
                      </a:lnTo>
                      <a:close/>
                      <a:moveTo>
                        <a:pt x="29" y="28"/>
                      </a:moveTo>
                      <a:lnTo>
                        <a:pt x="166" y="28"/>
                      </a:lnTo>
                      <a:lnTo>
                        <a:pt x="166" y="158"/>
                      </a:lnTo>
                      <a:lnTo>
                        <a:pt x="29" y="158"/>
                      </a:lnTo>
                      <a:lnTo>
                        <a:pt x="29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97" name="Freeform 109">
                  <a:extLst>
                    <a:ext uri="{FF2B5EF4-FFF2-40B4-BE49-F238E27FC236}">
                      <a16:creationId xmlns:a16="http://schemas.microsoft.com/office/drawing/2014/main" id="{6E9B0E29-786B-D74E-8393-7177A2F814B8}"/>
                    </a:ext>
                  </a:extLst>
                </p:cNvPr>
                <p:cNvSpPr/>
                <p:nvPr/>
              </p:nvSpPr>
              <p:spPr bwMode="auto">
                <a:xfrm>
                  <a:off x="11125878" y="5655333"/>
                  <a:ext cx="99372" cy="101987"/>
                </a:xfrm>
                <a:custGeom>
                  <a:avLst/>
                  <a:gdLst>
                    <a:gd name="T0" fmla="*/ 45 w 76"/>
                    <a:gd name="T1" fmla="*/ 0 h 78"/>
                    <a:gd name="T2" fmla="*/ 31 w 76"/>
                    <a:gd name="T3" fmla="*/ 0 h 78"/>
                    <a:gd name="T4" fmla="*/ 31 w 76"/>
                    <a:gd name="T5" fmla="*/ 33 h 78"/>
                    <a:gd name="T6" fmla="*/ 0 w 76"/>
                    <a:gd name="T7" fmla="*/ 33 h 78"/>
                    <a:gd name="T8" fmla="*/ 0 w 76"/>
                    <a:gd name="T9" fmla="*/ 45 h 78"/>
                    <a:gd name="T10" fmla="*/ 31 w 76"/>
                    <a:gd name="T11" fmla="*/ 45 h 78"/>
                    <a:gd name="T12" fmla="*/ 31 w 76"/>
                    <a:gd name="T13" fmla="*/ 78 h 78"/>
                    <a:gd name="T14" fmla="*/ 45 w 76"/>
                    <a:gd name="T15" fmla="*/ 78 h 78"/>
                    <a:gd name="T16" fmla="*/ 45 w 76"/>
                    <a:gd name="T17" fmla="*/ 45 h 78"/>
                    <a:gd name="T18" fmla="*/ 76 w 76"/>
                    <a:gd name="T19" fmla="*/ 45 h 78"/>
                    <a:gd name="T20" fmla="*/ 76 w 76"/>
                    <a:gd name="T21" fmla="*/ 33 h 78"/>
                    <a:gd name="T22" fmla="*/ 45 w 76"/>
                    <a:gd name="T23" fmla="*/ 33 h 78"/>
                    <a:gd name="T24" fmla="*/ 45 w 76"/>
                    <a:gd name="T2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6" h="78">
                      <a:moveTo>
                        <a:pt x="45" y="0"/>
                      </a:moveTo>
                      <a:lnTo>
                        <a:pt x="31" y="0"/>
                      </a:lnTo>
                      <a:lnTo>
                        <a:pt x="31" y="33"/>
                      </a:lnTo>
                      <a:lnTo>
                        <a:pt x="0" y="33"/>
                      </a:lnTo>
                      <a:lnTo>
                        <a:pt x="0" y="45"/>
                      </a:lnTo>
                      <a:lnTo>
                        <a:pt x="31" y="45"/>
                      </a:lnTo>
                      <a:lnTo>
                        <a:pt x="31" y="78"/>
                      </a:lnTo>
                      <a:lnTo>
                        <a:pt x="45" y="78"/>
                      </a:lnTo>
                      <a:lnTo>
                        <a:pt x="45" y="45"/>
                      </a:lnTo>
                      <a:lnTo>
                        <a:pt x="76" y="45"/>
                      </a:lnTo>
                      <a:lnTo>
                        <a:pt x="76" y="33"/>
                      </a:lnTo>
                      <a:lnTo>
                        <a:pt x="45" y="3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98" name="Rectangle 110">
                  <a:extLst>
                    <a:ext uri="{FF2B5EF4-FFF2-40B4-BE49-F238E27FC236}">
                      <a16:creationId xmlns:a16="http://schemas.microsoft.com/office/drawing/2014/main" id="{414D36C1-2C84-1142-9FB4-FCDF235E1F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22687" y="5694558"/>
                  <a:ext cx="67991" cy="22228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99" name="Freeform 111">
                  <a:extLst>
                    <a:ext uri="{FF2B5EF4-FFF2-40B4-BE49-F238E27FC236}">
                      <a16:creationId xmlns:a16="http://schemas.microsoft.com/office/drawing/2014/main" id="{47CBE3C6-EFD2-4940-AC1A-114181198117}"/>
                    </a:ext>
                  </a:extLst>
                </p:cNvPr>
                <p:cNvSpPr/>
                <p:nvPr/>
              </p:nvSpPr>
              <p:spPr bwMode="auto">
                <a:xfrm>
                  <a:off x="11138953" y="5952141"/>
                  <a:ext cx="73222" cy="79760"/>
                </a:xfrm>
                <a:custGeom>
                  <a:avLst/>
                  <a:gdLst>
                    <a:gd name="T0" fmla="*/ 24 w 24"/>
                    <a:gd name="T1" fmla="*/ 0 h 26"/>
                    <a:gd name="T2" fmla="*/ 16 w 24"/>
                    <a:gd name="T3" fmla="*/ 0 h 26"/>
                    <a:gd name="T4" fmla="*/ 14 w 24"/>
                    <a:gd name="T5" fmla="*/ 5 h 26"/>
                    <a:gd name="T6" fmla="*/ 12 w 24"/>
                    <a:gd name="T7" fmla="*/ 9 h 26"/>
                    <a:gd name="T8" fmla="*/ 12 w 24"/>
                    <a:gd name="T9" fmla="*/ 9 h 26"/>
                    <a:gd name="T10" fmla="*/ 10 w 24"/>
                    <a:gd name="T11" fmla="*/ 5 h 26"/>
                    <a:gd name="T12" fmla="*/ 8 w 24"/>
                    <a:gd name="T13" fmla="*/ 0 h 26"/>
                    <a:gd name="T14" fmla="*/ 0 w 24"/>
                    <a:gd name="T15" fmla="*/ 0 h 26"/>
                    <a:gd name="T16" fmla="*/ 8 w 24"/>
                    <a:gd name="T17" fmla="*/ 13 h 26"/>
                    <a:gd name="T18" fmla="*/ 0 w 24"/>
                    <a:gd name="T19" fmla="*/ 26 h 26"/>
                    <a:gd name="T20" fmla="*/ 7 w 24"/>
                    <a:gd name="T21" fmla="*/ 26 h 26"/>
                    <a:gd name="T22" fmla="*/ 10 w 24"/>
                    <a:gd name="T23" fmla="*/ 21 h 26"/>
                    <a:gd name="T24" fmla="*/ 12 w 24"/>
                    <a:gd name="T25" fmla="*/ 16 h 26"/>
                    <a:gd name="T26" fmla="*/ 12 w 24"/>
                    <a:gd name="T27" fmla="*/ 16 h 26"/>
                    <a:gd name="T28" fmla="*/ 14 w 24"/>
                    <a:gd name="T29" fmla="*/ 21 h 26"/>
                    <a:gd name="T30" fmla="*/ 17 w 24"/>
                    <a:gd name="T31" fmla="*/ 26 h 26"/>
                    <a:gd name="T32" fmla="*/ 24 w 24"/>
                    <a:gd name="T33" fmla="*/ 26 h 26"/>
                    <a:gd name="T34" fmla="*/ 16 w 24"/>
                    <a:gd name="T35" fmla="*/ 13 h 26"/>
                    <a:gd name="T36" fmla="*/ 24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6"/>
                        <a:pt x="13" y="7"/>
                        <a:pt x="12" y="9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1" y="8"/>
                        <a:pt x="11" y="6"/>
                        <a:pt x="10" y="5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0" y="19"/>
                        <a:pt x="11" y="18"/>
                        <a:pt x="12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8"/>
                        <a:pt x="13" y="19"/>
                        <a:pt x="14" y="21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24" y="26"/>
                        <a:pt x="24" y="26"/>
                        <a:pt x="24" y="26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00" name="Rectangle 112">
                  <a:extLst>
                    <a:ext uri="{FF2B5EF4-FFF2-40B4-BE49-F238E27FC236}">
                      <a16:creationId xmlns:a16="http://schemas.microsoft.com/office/drawing/2014/main" id="{A45EC19B-8492-1742-9EDA-3173A16A67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10919" y="6004442"/>
                  <a:ext cx="101987" cy="1569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101" name="Rectangle 113">
                  <a:extLst>
                    <a:ext uri="{FF2B5EF4-FFF2-40B4-BE49-F238E27FC236}">
                      <a16:creationId xmlns:a16="http://schemas.microsoft.com/office/drawing/2014/main" id="{0DFA5E4D-22FB-9846-97A4-5EA433607B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10919" y="5961294"/>
                  <a:ext cx="101987" cy="1830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sp>
          <p:nvSpPr>
            <p:cNvPr id="90" name="椭圆 35">
              <a:extLst>
                <a:ext uri="{FF2B5EF4-FFF2-40B4-BE49-F238E27FC236}">
                  <a16:creationId xmlns:a16="http://schemas.microsoft.com/office/drawing/2014/main" id="{E6D738B5-2FE3-2747-BD0E-666FEA60AC83}"/>
                </a:ext>
              </a:extLst>
            </p:cNvPr>
            <p:cNvSpPr/>
            <p:nvPr/>
          </p:nvSpPr>
          <p:spPr>
            <a:xfrm>
              <a:off x="4854336" y="2823987"/>
              <a:ext cx="1478195" cy="1478195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 w="22225">
              <a:gradFill flip="none" rotWithShape="1">
                <a:gsLst>
                  <a:gs pos="71000">
                    <a:srgbClr val="ECECEC"/>
                  </a:gs>
                  <a:gs pos="92000">
                    <a:schemeClr val="bg1"/>
                  </a:gs>
                  <a:gs pos="45000">
                    <a:schemeClr val="bg1">
                      <a:lumMod val="85000"/>
                    </a:schemeClr>
                  </a:gs>
                  <a:gs pos="19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54000" dist="88900" dir="2700000" algn="tl" rotWithShape="0">
                <a:schemeClr val="accent3">
                  <a:lumMod val="5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会员基础能力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椭圆 168">
            <a:extLst>
              <a:ext uri="{FF2B5EF4-FFF2-40B4-BE49-F238E27FC236}">
                <a16:creationId xmlns:a16="http://schemas.microsoft.com/office/drawing/2014/main" id="{099BE26F-4B31-F94C-9C95-1B08A4F46131}"/>
              </a:ext>
            </a:extLst>
          </p:cNvPr>
          <p:cNvSpPr/>
          <p:nvPr/>
        </p:nvSpPr>
        <p:spPr>
          <a:xfrm rot="2700000">
            <a:off x="5643911" y="2020556"/>
            <a:ext cx="1934937" cy="1934936"/>
          </a:xfrm>
          <a:custGeom>
            <a:avLst/>
            <a:gdLst/>
            <a:ahLst/>
            <a:cxnLst/>
            <a:rect l="l" t="t" r="r" b="b"/>
            <a:pathLst>
              <a:path w="2207694" h="2207694">
                <a:moveTo>
                  <a:pt x="1240201" y="2198410"/>
                </a:moveTo>
                <a:cubicBezTo>
                  <a:pt x="1195601" y="2204855"/>
                  <a:pt x="1150057" y="2207694"/>
                  <a:pt x="1103851" y="2207694"/>
                </a:cubicBezTo>
                <a:close/>
                <a:moveTo>
                  <a:pt x="1396176" y="2167304"/>
                </a:moveTo>
                <a:cubicBezTo>
                  <a:pt x="1355911" y="2179613"/>
                  <a:pt x="1314389" y="2188486"/>
                  <a:pt x="1271865" y="2193577"/>
                </a:cubicBezTo>
                <a:close/>
                <a:moveTo>
                  <a:pt x="7872" y="976750"/>
                </a:moveTo>
                <a:lnTo>
                  <a:pt x="1" y="1103847"/>
                </a:lnTo>
                <a:cubicBezTo>
                  <a:pt x="1" y="1713485"/>
                  <a:pt x="494210" y="2207694"/>
                  <a:pt x="1103848" y="2207694"/>
                </a:cubicBezTo>
                <a:cubicBezTo>
                  <a:pt x="494209" y="2207694"/>
                  <a:pt x="0" y="1713485"/>
                  <a:pt x="0" y="1103847"/>
                </a:cubicBezTo>
                <a:cubicBezTo>
                  <a:pt x="0" y="1060839"/>
                  <a:pt x="2460" y="1018405"/>
                  <a:pt x="7872" y="976750"/>
                </a:cubicBezTo>
                <a:close/>
                <a:moveTo>
                  <a:pt x="1103847" y="0"/>
                </a:moveTo>
                <a:cubicBezTo>
                  <a:pt x="1713485" y="0"/>
                  <a:pt x="2207694" y="494209"/>
                  <a:pt x="2207694" y="1103847"/>
                </a:cubicBezTo>
                <a:cubicBezTo>
                  <a:pt x="2207694" y="1612162"/>
                  <a:pt x="1864110" y="2040229"/>
                  <a:pt x="1396188" y="2167301"/>
                </a:cubicBezTo>
                <a:cubicBezTo>
                  <a:pt x="1418536" y="2082435"/>
                  <a:pt x="1429716" y="1993353"/>
                  <a:pt x="1429716" y="1901660"/>
                </a:cubicBezTo>
                <a:cubicBezTo>
                  <a:pt x="1429716" y="1292022"/>
                  <a:pt x="935507" y="797813"/>
                  <a:pt x="325869" y="797813"/>
                </a:cubicBezTo>
                <a:cubicBezTo>
                  <a:pt x="224547" y="797813"/>
                  <a:pt x="126413" y="811464"/>
                  <a:pt x="33529" y="838206"/>
                </a:cubicBezTo>
                <a:cubicBezTo>
                  <a:pt x="23934" y="874644"/>
                  <a:pt x="16397" y="911859"/>
                  <a:pt x="11973" y="949877"/>
                </a:cubicBezTo>
                <a:cubicBezTo>
                  <a:pt x="85667" y="413031"/>
                  <a:pt x="546523" y="0"/>
                  <a:pt x="1103847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椭圆 161">
            <a:extLst>
              <a:ext uri="{FF2B5EF4-FFF2-40B4-BE49-F238E27FC236}">
                <a16:creationId xmlns:a16="http://schemas.microsoft.com/office/drawing/2014/main" id="{8EE8106A-4067-AE45-9A36-35D273F228B4}"/>
              </a:ext>
            </a:extLst>
          </p:cNvPr>
          <p:cNvSpPr/>
          <p:nvPr/>
        </p:nvSpPr>
        <p:spPr>
          <a:xfrm rot="2700000">
            <a:off x="4667324" y="2032847"/>
            <a:ext cx="1934933" cy="1934934"/>
          </a:xfrm>
          <a:custGeom>
            <a:avLst/>
            <a:gdLst/>
            <a:ahLst/>
            <a:cxnLst/>
            <a:rect l="l" t="t" r="r" b="b"/>
            <a:pathLst>
              <a:path w="2207690" h="2207691">
                <a:moveTo>
                  <a:pt x="967503" y="2198411"/>
                </a:moveTo>
                <a:lnTo>
                  <a:pt x="1103795" y="2207691"/>
                </a:lnTo>
                <a:cubicBezTo>
                  <a:pt x="1057608" y="2207692"/>
                  <a:pt x="1012085" y="2204853"/>
                  <a:pt x="967503" y="2198411"/>
                </a:cubicBezTo>
                <a:close/>
                <a:moveTo>
                  <a:pt x="811529" y="2167307"/>
                </a:moveTo>
                <a:lnTo>
                  <a:pt x="935821" y="2193576"/>
                </a:lnTo>
                <a:cubicBezTo>
                  <a:pt x="893304" y="2188486"/>
                  <a:pt x="851788" y="2179614"/>
                  <a:pt x="811529" y="2167307"/>
                </a:cubicBezTo>
                <a:close/>
                <a:moveTo>
                  <a:pt x="2199826" y="976772"/>
                </a:moveTo>
                <a:cubicBezTo>
                  <a:pt x="2205232" y="1018393"/>
                  <a:pt x="2207691" y="1060793"/>
                  <a:pt x="2207690" y="1103766"/>
                </a:cubicBezTo>
                <a:close/>
                <a:moveTo>
                  <a:pt x="2174170" y="838223"/>
                </a:moveTo>
                <a:cubicBezTo>
                  <a:pt x="2184491" y="874470"/>
                  <a:pt x="2191713" y="911752"/>
                  <a:pt x="2195714" y="949832"/>
                </a:cubicBezTo>
                <a:close/>
                <a:moveTo>
                  <a:pt x="1103847" y="0"/>
                </a:moveTo>
                <a:cubicBezTo>
                  <a:pt x="1621792" y="0"/>
                  <a:pt x="2056420" y="356726"/>
                  <a:pt x="2174166" y="838207"/>
                </a:cubicBezTo>
                <a:cubicBezTo>
                  <a:pt x="2081282" y="811466"/>
                  <a:pt x="1983150" y="797814"/>
                  <a:pt x="1881827" y="797814"/>
                </a:cubicBezTo>
                <a:cubicBezTo>
                  <a:pt x="1272189" y="797814"/>
                  <a:pt x="777980" y="1292023"/>
                  <a:pt x="777980" y="1901661"/>
                </a:cubicBezTo>
                <a:cubicBezTo>
                  <a:pt x="777980" y="1993354"/>
                  <a:pt x="789160" y="2082435"/>
                  <a:pt x="811508" y="2167301"/>
                </a:cubicBezTo>
                <a:cubicBezTo>
                  <a:pt x="343585" y="2040230"/>
                  <a:pt x="0" y="1612163"/>
                  <a:pt x="0" y="1103847"/>
                </a:cubicBezTo>
                <a:cubicBezTo>
                  <a:pt x="0" y="494209"/>
                  <a:pt x="494209" y="0"/>
                  <a:pt x="1103847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椭圆 162">
            <a:extLst>
              <a:ext uri="{FF2B5EF4-FFF2-40B4-BE49-F238E27FC236}">
                <a16:creationId xmlns:a16="http://schemas.microsoft.com/office/drawing/2014/main" id="{147DE2E2-015D-6946-AB80-3D643658DF0B}"/>
              </a:ext>
            </a:extLst>
          </p:cNvPr>
          <p:cNvSpPr/>
          <p:nvPr/>
        </p:nvSpPr>
        <p:spPr>
          <a:xfrm rot="2700000">
            <a:off x="5633891" y="2999415"/>
            <a:ext cx="1934937" cy="1934936"/>
          </a:xfrm>
          <a:custGeom>
            <a:avLst/>
            <a:gdLst/>
            <a:ahLst/>
            <a:cxnLst/>
            <a:rect l="l" t="t" r="r" b="b"/>
            <a:pathLst>
              <a:path w="2207694" h="2207694">
                <a:moveTo>
                  <a:pt x="1269814" y="13804"/>
                </a:moveTo>
                <a:cubicBezTo>
                  <a:pt x="1800820" y="92567"/>
                  <a:pt x="2207694" y="550692"/>
                  <a:pt x="2207694" y="1103847"/>
                </a:cubicBezTo>
                <a:cubicBezTo>
                  <a:pt x="2207694" y="1713485"/>
                  <a:pt x="1713485" y="2207694"/>
                  <a:pt x="1103847" y="2207694"/>
                </a:cubicBezTo>
                <a:cubicBezTo>
                  <a:pt x="546709" y="2207694"/>
                  <a:pt x="85975" y="1794939"/>
                  <a:pt x="12055" y="1258354"/>
                </a:cubicBezTo>
                <a:lnTo>
                  <a:pt x="33789" y="1370498"/>
                </a:lnTo>
                <a:cubicBezTo>
                  <a:pt x="125494" y="1396610"/>
                  <a:pt x="222299" y="1409882"/>
                  <a:pt x="322205" y="1409882"/>
                </a:cubicBezTo>
                <a:cubicBezTo>
                  <a:pt x="931843" y="1409882"/>
                  <a:pt x="1426052" y="915673"/>
                  <a:pt x="1426052" y="306035"/>
                </a:cubicBezTo>
                <a:cubicBezTo>
                  <a:pt x="1426052" y="213979"/>
                  <a:pt x="1414784" y="124554"/>
                  <a:pt x="1392265" y="39385"/>
                </a:cubicBezTo>
                <a:cubicBezTo>
                  <a:pt x="1352416" y="28038"/>
                  <a:pt x="1311604" y="19116"/>
                  <a:pt x="1269814" y="13804"/>
                </a:cubicBezTo>
                <a:close/>
                <a:moveTo>
                  <a:pt x="1103847" y="0"/>
                </a:moveTo>
                <a:cubicBezTo>
                  <a:pt x="1149577" y="0"/>
                  <a:pt x="1194657" y="2781"/>
                  <a:pt x="1238818" y="9073"/>
                </a:cubicBezTo>
                <a:lnTo>
                  <a:pt x="1103848" y="1"/>
                </a:lnTo>
                <a:cubicBezTo>
                  <a:pt x="494210" y="1"/>
                  <a:pt x="1" y="494210"/>
                  <a:pt x="1" y="1103848"/>
                </a:cubicBezTo>
                <a:cubicBezTo>
                  <a:pt x="1" y="1146981"/>
                  <a:pt x="2475" y="1189536"/>
                  <a:pt x="7924" y="1231287"/>
                </a:cubicBezTo>
                <a:cubicBezTo>
                  <a:pt x="2473" y="1189523"/>
                  <a:pt x="0" y="1146974"/>
                  <a:pt x="0" y="1103847"/>
                </a:cubicBezTo>
                <a:cubicBezTo>
                  <a:pt x="0" y="494209"/>
                  <a:pt x="494209" y="0"/>
                  <a:pt x="1103847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椭圆 163">
            <a:extLst>
              <a:ext uri="{FF2B5EF4-FFF2-40B4-BE49-F238E27FC236}">
                <a16:creationId xmlns:a16="http://schemas.microsoft.com/office/drawing/2014/main" id="{2288C044-1C28-BF45-BA69-54310CB6E22B}"/>
              </a:ext>
            </a:extLst>
          </p:cNvPr>
          <p:cNvSpPr/>
          <p:nvPr/>
        </p:nvSpPr>
        <p:spPr>
          <a:xfrm rot="2700000">
            <a:off x="4655031" y="3009437"/>
            <a:ext cx="1934933" cy="1934935"/>
          </a:xfrm>
          <a:custGeom>
            <a:avLst/>
            <a:gdLst/>
            <a:ahLst/>
            <a:cxnLst/>
            <a:rect l="l" t="t" r="r" b="b"/>
            <a:pathLst>
              <a:path w="2207690" h="2207692">
                <a:moveTo>
                  <a:pt x="2195631" y="1258405"/>
                </a:moveTo>
                <a:cubicBezTo>
                  <a:pt x="2191595" y="1296645"/>
                  <a:pt x="2184315" y="1334081"/>
                  <a:pt x="2173913" y="1370472"/>
                </a:cubicBezTo>
                <a:close/>
                <a:moveTo>
                  <a:pt x="2207690" y="1103924"/>
                </a:moveTo>
                <a:cubicBezTo>
                  <a:pt x="2207691" y="1147015"/>
                  <a:pt x="2205219" y="1189529"/>
                  <a:pt x="2199774" y="1231259"/>
                </a:cubicBezTo>
                <a:close/>
                <a:moveTo>
                  <a:pt x="815432" y="39382"/>
                </a:moveTo>
                <a:cubicBezTo>
                  <a:pt x="792913" y="124550"/>
                  <a:pt x="781644" y="213975"/>
                  <a:pt x="781644" y="306031"/>
                </a:cubicBezTo>
                <a:cubicBezTo>
                  <a:pt x="781644" y="915669"/>
                  <a:pt x="1275853" y="1409878"/>
                  <a:pt x="1885491" y="1409878"/>
                </a:cubicBezTo>
                <a:cubicBezTo>
                  <a:pt x="1985397" y="1409878"/>
                  <a:pt x="2082202" y="1396606"/>
                  <a:pt x="2173907" y="1370494"/>
                </a:cubicBezTo>
                <a:cubicBezTo>
                  <a:pt x="2055810" y="1851467"/>
                  <a:pt x="1621429" y="2207692"/>
                  <a:pt x="1103847" y="2207692"/>
                </a:cubicBezTo>
                <a:cubicBezTo>
                  <a:pt x="494209" y="2207692"/>
                  <a:pt x="0" y="1713483"/>
                  <a:pt x="0" y="1103845"/>
                </a:cubicBezTo>
                <a:cubicBezTo>
                  <a:pt x="0" y="594112"/>
                  <a:pt x="345503" y="165076"/>
                  <a:pt x="815432" y="39382"/>
                </a:cubicBezTo>
                <a:close/>
                <a:moveTo>
                  <a:pt x="937859" y="13805"/>
                </a:moveTo>
                <a:lnTo>
                  <a:pt x="815433" y="39382"/>
                </a:lnTo>
                <a:cubicBezTo>
                  <a:pt x="855095" y="27337"/>
                  <a:pt x="895991" y="18718"/>
                  <a:pt x="937859" y="13805"/>
                </a:cubicBezTo>
                <a:close/>
                <a:moveTo>
                  <a:pt x="1103792" y="1"/>
                </a:moveTo>
                <a:lnTo>
                  <a:pt x="968896" y="9068"/>
                </a:lnTo>
                <a:cubicBezTo>
                  <a:pt x="1013034" y="2780"/>
                  <a:pt x="1058088" y="0"/>
                  <a:pt x="1103792" y="1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4F9A92B9-33F5-C948-85DA-4C447175E84C}"/>
              </a:ext>
            </a:extLst>
          </p:cNvPr>
          <p:cNvSpPr/>
          <p:nvPr/>
        </p:nvSpPr>
        <p:spPr>
          <a:xfrm>
            <a:off x="5304487" y="2676627"/>
            <a:ext cx="1613945" cy="16139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065A3F9D-472B-384B-9F2E-A41C7BDBC62C}"/>
              </a:ext>
            </a:extLst>
          </p:cNvPr>
          <p:cNvSpPr/>
          <p:nvPr/>
        </p:nvSpPr>
        <p:spPr>
          <a:xfrm>
            <a:off x="5392034" y="3120980"/>
            <a:ext cx="143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99FAF77-0682-8F46-8FC4-3B7EAD8FC230}"/>
              </a:ext>
            </a:extLst>
          </p:cNvPr>
          <p:cNvSpPr/>
          <p:nvPr/>
        </p:nvSpPr>
        <p:spPr>
          <a:xfrm>
            <a:off x="1463040" y="2011223"/>
            <a:ext cx="3053321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01.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等级体系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7714979B-4B67-204F-85B1-294C25BAF1FA}"/>
              </a:ext>
            </a:extLst>
          </p:cNvPr>
          <p:cNvSpPr txBox="1"/>
          <p:nvPr/>
        </p:nvSpPr>
        <p:spPr>
          <a:xfrm>
            <a:off x="1463040" y="2428488"/>
            <a:ext cx="30533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不限等级的普通会员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会员升级机制：兼容自动升降级和不升级会员卡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付费会员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510320E-5A05-E74E-9DB4-B3D15596EDC1}"/>
              </a:ext>
            </a:extLst>
          </p:cNvPr>
          <p:cNvSpPr/>
          <p:nvPr/>
        </p:nvSpPr>
        <p:spPr>
          <a:xfrm>
            <a:off x="1463040" y="3971110"/>
            <a:ext cx="3053322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02.</a:t>
            </a:r>
            <a:r>
              <a:rPr lang="zh-CN" altLang="en-US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储值体系</a:t>
            </a:r>
            <a:endParaRPr lang="en-US" altLang="zh-CN" b="1" dirty="0">
              <a:solidFill>
                <a:srgbClr val="3AD8B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TextBox 29">
            <a:extLst>
              <a:ext uri="{FF2B5EF4-FFF2-40B4-BE49-F238E27FC236}">
                <a16:creationId xmlns:a16="http://schemas.microsoft.com/office/drawing/2014/main" id="{5A6A8672-C626-9640-8D64-57C2BE47C742}"/>
              </a:ext>
            </a:extLst>
          </p:cNvPr>
          <p:cNvSpPr txBox="1"/>
          <p:nvPr/>
        </p:nvSpPr>
        <p:spPr>
          <a:xfrm>
            <a:off x="1463040" y="4383329"/>
            <a:ext cx="30533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按活动规则储值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自定义储值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41B0EDA-B4EF-7E47-8668-74DCC34B1FA0}"/>
              </a:ext>
            </a:extLst>
          </p:cNvPr>
          <p:cNvSpPr/>
          <p:nvPr/>
        </p:nvSpPr>
        <p:spPr>
          <a:xfrm>
            <a:off x="7957270" y="2011223"/>
            <a:ext cx="3022843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03.</a:t>
            </a:r>
            <a:r>
              <a:rPr lang="zh-CN" altLang="en-US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积分体系</a:t>
            </a:r>
            <a:endParaRPr lang="en-US" altLang="zh-CN" b="1" dirty="0">
              <a:solidFill>
                <a:srgbClr val="3AD8B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TextBox 31">
            <a:extLst>
              <a:ext uri="{FF2B5EF4-FFF2-40B4-BE49-F238E27FC236}">
                <a16:creationId xmlns:a16="http://schemas.microsoft.com/office/drawing/2014/main" id="{5C2EED35-9D8F-7345-875E-2731243BB0AE}"/>
              </a:ext>
            </a:extLst>
          </p:cNvPr>
          <p:cNvSpPr txBox="1"/>
          <p:nvPr/>
        </p:nvSpPr>
        <p:spPr>
          <a:xfrm>
            <a:off x="7957270" y="2428488"/>
            <a:ext cx="30228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积分获取规则多样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积分抵现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积分商城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BCED7F3-70E8-2340-98E8-57327F50AA3F}"/>
              </a:ext>
            </a:extLst>
          </p:cNvPr>
          <p:cNvSpPr/>
          <p:nvPr/>
        </p:nvSpPr>
        <p:spPr>
          <a:xfrm>
            <a:off x="7957270" y="3966063"/>
            <a:ext cx="3022843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04.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会员画像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TextBox 40">
            <a:extLst>
              <a:ext uri="{FF2B5EF4-FFF2-40B4-BE49-F238E27FC236}">
                <a16:creationId xmlns:a16="http://schemas.microsoft.com/office/drawing/2014/main" id="{26207566-A46D-5C4A-B99D-1841777D1005}"/>
              </a:ext>
            </a:extLst>
          </p:cNvPr>
          <p:cNvSpPr txBox="1"/>
          <p:nvPr/>
        </p:nvSpPr>
        <p:spPr>
          <a:xfrm>
            <a:off x="7957270" y="4383329"/>
            <a:ext cx="302284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会员分群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会员标签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2944E636-9538-B84E-81E4-66BDE1CEEF3E}"/>
              </a:ext>
            </a:extLst>
          </p:cNvPr>
          <p:cNvSpPr txBox="1"/>
          <p:nvPr/>
        </p:nvSpPr>
        <p:spPr>
          <a:xfrm>
            <a:off x="5181154" y="2314454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01</a:t>
            </a:r>
            <a:endParaRPr kumimoji="1" lang="zh-CN" altLang="en-US" sz="28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952297A-3268-4442-A741-BD34ED5331F9}"/>
              </a:ext>
            </a:extLst>
          </p:cNvPr>
          <p:cNvSpPr txBox="1"/>
          <p:nvPr/>
        </p:nvSpPr>
        <p:spPr>
          <a:xfrm>
            <a:off x="6705154" y="2497334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03</a:t>
            </a:r>
            <a:endParaRPr kumimoji="1" lang="zh-CN" altLang="en-US" sz="28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FDCEE0E-4D51-324C-A440-AC0906E2117B}"/>
              </a:ext>
            </a:extLst>
          </p:cNvPr>
          <p:cNvSpPr txBox="1"/>
          <p:nvPr/>
        </p:nvSpPr>
        <p:spPr>
          <a:xfrm>
            <a:off x="4906834" y="3909574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02</a:t>
            </a:r>
            <a:endParaRPr kumimoji="1" lang="zh-CN" altLang="en-US" sz="28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B744677-7D92-C341-8694-D4C40D7A27ED}"/>
              </a:ext>
            </a:extLst>
          </p:cNvPr>
          <p:cNvSpPr txBox="1"/>
          <p:nvPr/>
        </p:nvSpPr>
        <p:spPr>
          <a:xfrm>
            <a:off x="6613666" y="4091975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04</a:t>
            </a:r>
            <a:endParaRPr kumimoji="1" lang="zh-CN" altLang="en-US" sz="28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会员精细化运营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E04AFD1-1CDB-C24D-9C65-1CEB8AF5BC50}"/>
              </a:ext>
            </a:extLst>
          </p:cNvPr>
          <p:cNvSpPr/>
          <p:nvPr/>
        </p:nvSpPr>
        <p:spPr>
          <a:xfrm>
            <a:off x="5792866" y="2392433"/>
            <a:ext cx="4692254" cy="3173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礼品卡券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计次卡、权益卡（领卡、购卡、按规则发卡）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会员定制营销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生日营销、节日营销、精准营销、会员日营销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数据监测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实时监控营销成交额，成交单量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效果分析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对营销效果进行整体分析，全方位解读活动效果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4E75E0C-AAF9-1644-A65F-576E9DB06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r="13252"/>
          <a:stretch>
            <a:fillRect/>
          </a:stretch>
        </p:blipFill>
        <p:spPr>
          <a:xfrm>
            <a:off x="883416" y="1850590"/>
            <a:ext cx="3999734" cy="38186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F5CCE1E-3651-7C4B-B11E-F8ABACAFE76E}"/>
              </a:ext>
            </a:extLst>
          </p:cNvPr>
          <p:cNvSpPr/>
          <p:nvPr/>
        </p:nvSpPr>
        <p:spPr>
          <a:xfrm>
            <a:off x="5394148" y="2563318"/>
            <a:ext cx="254812" cy="254812"/>
          </a:xfrm>
          <a:prstGeom prst="rect">
            <a:avLst/>
          </a:prstGeom>
          <a:noFill/>
          <a:ln w="28575">
            <a:solidFill>
              <a:srgbClr val="1A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17B18FA3-6F34-E941-84FA-ECAC4F427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5468" y="2535227"/>
            <a:ext cx="296757" cy="26031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85BE42F-FD56-5440-ABF7-3699EAF6AD9B}"/>
              </a:ext>
            </a:extLst>
          </p:cNvPr>
          <p:cNvSpPr/>
          <p:nvPr/>
        </p:nvSpPr>
        <p:spPr>
          <a:xfrm>
            <a:off x="5394148" y="3315158"/>
            <a:ext cx="254812" cy="254812"/>
          </a:xfrm>
          <a:prstGeom prst="rect">
            <a:avLst/>
          </a:prstGeom>
          <a:noFill/>
          <a:ln w="28575">
            <a:solidFill>
              <a:srgbClr val="1A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CCA47893-B9E3-0F48-BB3A-EEC8DFB12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5468" y="3287067"/>
            <a:ext cx="296757" cy="26031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97B9FFD-7A81-3944-BBD4-E461DB7B77CA}"/>
              </a:ext>
            </a:extLst>
          </p:cNvPr>
          <p:cNvSpPr/>
          <p:nvPr/>
        </p:nvSpPr>
        <p:spPr>
          <a:xfrm>
            <a:off x="5394148" y="4102558"/>
            <a:ext cx="254812" cy="254812"/>
          </a:xfrm>
          <a:prstGeom prst="rect">
            <a:avLst/>
          </a:prstGeom>
          <a:noFill/>
          <a:ln w="28575">
            <a:solidFill>
              <a:srgbClr val="1A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2" name="图形 11">
            <a:extLst>
              <a:ext uri="{FF2B5EF4-FFF2-40B4-BE49-F238E27FC236}">
                <a16:creationId xmlns:a16="http://schemas.microsoft.com/office/drawing/2014/main" id="{FAFAD8B3-C505-3B4C-9D11-D16FDD61A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5468" y="4074467"/>
            <a:ext cx="296757" cy="26031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1334667-57C2-5F4D-BEE2-AB4D9B377E26}"/>
              </a:ext>
            </a:extLst>
          </p:cNvPr>
          <p:cNvSpPr/>
          <p:nvPr/>
        </p:nvSpPr>
        <p:spPr>
          <a:xfrm>
            <a:off x="5394148" y="4879455"/>
            <a:ext cx="254812" cy="254812"/>
          </a:xfrm>
          <a:prstGeom prst="rect">
            <a:avLst/>
          </a:prstGeom>
          <a:noFill/>
          <a:ln w="28575">
            <a:solidFill>
              <a:srgbClr val="1A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032EE0CE-EEF3-4541-AA99-7F4DD14D7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5468" y="4851364"/>
            <a:ext cx="296757" cy="2603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数字营销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9" name="Group 17">
            <a:extLst>
              <a:ext uri="{FF2B5EF4-FFF2-40B4-BE49-F238E27FC236}">
                <a16:creationId xmlns:a16="http://schemas.microsoft.com/office/drawing/2014/main" id="{EB37E3CC-F8B2-424F-B796-98636EC637FD}"/>
              </a:ext>
            </a:extLst>
          </p:cNvPr>
          <p:cNvGrpSpPr/>
          <p:nvPr/>
        </p:nvGrpSpPr>
        <p:grpSpPr>
          <a:xfrm>
            <a:off x="6223144" y="3200689"/>
            <a:ext cx="3097212" cy="3201988"/>
            <a:chOff x="6141864" y="2998154"/>
            <a:chExt cx="3097212" cy="3201988"/>
          </a:xfrm>
        </p:grpSpPr>
        <p:sp>
          <p:nvSpPr>
            <p:cNvPr id="130" name="Freeform 9">
              <a:extLst>
                <a:ext uri="{FF2B5EF4-FFF2-40B4-BE49-F238E27FC236}">
                  <a16:creationId xmlns:a16="http://schemas.microsoft.com/office/drawing/2014/main" id="{9142757E-E189-7B40-8D9B-A6A63DA74A13}"/>
                </a:ext>
              </a:extLst>
            </p:cNvPr>
            <p:cNvSpPr/>
            <p:nvPr/>
          </p:nvSpPr>
          <p:spPr bwMode="auto">
            <a:xfrm>
              <a:off x="8108776" y="5590541"/>
              <a:ext cx="1130300" cy="466725"/>
            </a:xfrm>
            <a:custGeom>
              <a:avLst/>
              <a:gdLst>
                <a:gd name="T0" fmla="*/ 252 w 712"/>
                <a:gd name="T1" fmla="*/ 294 h 294"/>
                <a:gd name="T2" fmla="*/ 0 w 712"/>
                <a:gd name="T3" fmla="*/ 2 h 294"/>
                <a:gd name="T4" fmla="*/ 392 w 712"/>
                <a:gd name="T5" fmla="*/ 0 h 294"/>
                <a:gd name="T6" fmla="*/ 712 w 712"/>
                <a:gd name="T7" fmla="*/ 293 h 294"/>
                <a:gd name="T8" fmla="*/ 252 w 712"/>
                <a:gd name="T9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294">
                  <a:moveTo>
                    <a:pt x="252" y="294"/>
                  </a:moveTo>
                  <a:lnTo>
                    <a:pt x="0" y="2"/>
                  </a:lnTo>
                  <a:lnTo>
                    <a:pt x="392" y="0"/>
                  </a:lnTo>
                  <a:lnTo>
                    <a:pt x="712" y="293"/>
                  </a:lnTo>
                  <a:lnTo>
                    <a:pt x="252" y="294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31" name="Freeform 10">
              <a:extLst>
                <a:ext uri="{FF2B5EF4-FFF2-40B4-BE49-F238E27FC236}">
                  <a16:creationId xmlns:a16="http://schemas.microsoft.com/office/drawing/2014/main" id="{C6AECDFC-876C-E94A-8C8C-131ABD1EE382}"/>
                </a:ext>
              </a:extLst>
            </p:cNvPr>
            <p:cNvSpPr/>
            <p:nvPr/>
          </p:nvSpPr>
          <p:spPr bwMode="auto">
            <a:xfrm>
              <a:off x="8505651" y="6055679"/>
              <a:ext cx="733425" cy="144463"/>
            </a:xfrm>
            <a:custGeom>
              <a:avLst/>
              <a:gdLst>
                <a:gd name="T0" fmla="*/ 462 w 462"/>
                <a:gd name="T1" fmla="*/ 0 h 91"/>
                <a:gd name="T2" fmla="*/ 462 w 462"/>
                <a:gd name="T3" fmla="*/ 85 h 91"/>
                <a:gd name="T4" fmla="*/ 0 w 462"/>
                <a:gd name="T5" fmla="*/ 91 h 91"/>
                <a:gd name="T6" fmla="*/ 2 w 462"/>
                <a:gd name="T7" fmla="*/ 1 h 91"/>
                <a:gd name="T8" fmla="*/ 462 w 462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2" h="91">
                  <a:moveTo>
                    <a:pt x="462" y="0"/>
                  </a:moveTo>
                  <a:lnTo>
                    <a:pt x="462" y="85"/>
                  </a:lnTo>
                  <a:lnTo>
                    <a:pt x="0" y="91"/>
                  </a:lnTo>
                  <a:lnTo>
                    <a:pt x="2" y="1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32" name="Freeform 11">
              <a:extLst>
                <a:ext uri="{FF2B5EF4-FFF2-40B4-BE49-F238E27FC236}">
                  <a16:creationId xmlns:a16="http://schemas.microsoft.com/office/drawing/2014/main" id="{7B136F88-4681-8E48-ABD0-980DEE74966E}"/>
                </a:ext>
              </a:extLst>
            </p:cNvPr>
            <p:cNvSpPr/>
            <p:nvPr/>
          </p:nvSpPr>
          <p:spPr bwMode="auto">
            <a:xfrm>
              <a:off x="8108776" y="5593716"/>
              <a:ext cx="400050" cy="606425"/>
            </a:xfrm>
            <a:custGeom>
              <a:avLst/>
              <a:gdLst>
                <a:gd name="T0" fmla="*/ 0 w 252"/>
                <a:gd name="T1" fmla="*/ 0 h 382"/>
                <a:gd name="T2" fmla="*/ 0 w 252"/>
                <a:gd name="T3" fmla="*/ 82 h 382"/>
                <a:gd name="T4" fmla="*/ 250 w 252"/>
                <a:gd name="T5" fmla="*/ 382 h 382"/>
                <a:gd name="T6" fmla="*/ 252 w 252"/>
                <a:gd name="T7" fmla="*/ 292 h 382"/>
                <a:gd name="T8" fmla="*/ 0 w 252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382">
                  <a:moveTo>
                    <a:pt x="0" y="0"/>
                  </a:moveTo>
                  <a:lnTo>
                    <a:pt x="0" y="82"/>
                  </a:lnTo>
                  <a:lnTo>
                    <a:pt x="250" y="382"/>
                  </a:lnTo>
                  <a:lnTo>
                    <a:pt x="252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33" name="Freeform 12">
              <a:extLst>
                <a:ext uri="{FF2B5EF4-FFF2-40B4-BE49-F238E27FC236}">
                  <a16:creationId xmlns:a16="http://schemas.microsoft.com/office/drawing/2014/main" id="{3EF59880-3D68-A841-A277-1C0C33DB02E3}"/>
                </a:ext>
              </a:extLst>
            </p:cNvPr>
            <p:cNvSpPr/>
            <p:nvPr/>
          </p:nvSpPr>
          <p:spPr bwMode="auto">
            <a:xfrm>
              <a:off x="8492951" y="4241166"/>
              <a:ext cx="365125" cy="1590675"/>
            </a:xfrm>
            <a:custGeom>
              <a:avLst/>
              <a:gdLst>
                <a:gd name="T0" fmla="*/ 26 w 230"/>
                <a:gd name="T1" fmla="*/ 1002 h 1002"/>
                <a:gd name="T2" fmla="*/ 45 w 230"/>
                <a:gd name="T3" fmla="*/ 235 h 1002"/>
                <a:gd name="T4" fmla="*/ 0 w 230"/>
                <a:gd name="T5" fmla="*/ 240 h 1002"/>
                <a:gd name="T6" fmla="*/ 10 w 230"/>
                <a:gd name="T7" fmla="*/ 0 h 1002"/>
                <a:gd name="T8" fmla="*/ 154 w 230"/>
                <a:gd name="T9" fmla="*/ 59 h 1002"/>
                <a:gd name="T10" fmla="*/ 230 w 230"/>
                <a:gd name="T11" fmla="*/ 1002 h 1002"/>
                <a:gd name="T12" fmla="*/ 26 w 230"/>
                <a:gd name="T13" fmla="*/ 1002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1002">
                  <a:moveTo>
                    <a:pt x="26" y="1002"/>
                  </a:moveTo>
                  <a:lnTo>
                    <a:pt x="45" y="235"/>
                  </a:lnTo>
                  <a:lnTo>
                    <a:pt x="0" y="240"/>
                  </a:lnTo>
                  <a:lnTo>
                    <a:pt x="10" y="0"/>
                  </a:lnTo>
                  <a:lnTo>
                    <a:pt x="154" y="59"/>
                  </a:lnTo>
                  <a:lnTo>
                    <a:pt x="230" y="1002"/>
                  </a:lnTo>
                  <a:lnTo>
                    <a:pt x="26" y="100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34" name="Freeform 13">
              <a:extLst>
                <a:ext uri="{FF2B5EF4-FFF2-40B4-BE49-F238E27FC236}">
                  <a16:creationId xmlns:a16="http://schemas.microsoft.com/office/drawing/2014/main" id="{20905CC4-EF42-8143-BE55-A4C31C917345}"/>
                </a:ext>
              </a:extLst>
            </p:cNvPr>
            <p:cNvSpPr/>
            <p:nvPr/>
          </p:nvSpPr>
          <p:spPr bwMode="auto">
            <a:xfrm>
              <a:off x="8488189" y="4599941"/>
              <a:ext cx="82550" cy="1231900"/>
            </a:xfrm>
            <a:custGeom>
              <a:avLst/>
              <a:gdLst>
                <a:gd name="T0" fmla="*/ 32 w 52"/>
                <a:gd name="T1" fmla="*/ 10 h 776"/>
                <a:gd name="T2" fmla="*/ 0 w 52"/>
                <a:gd name="T3" fmla="*/ 743 h 776"/>
                <a:gd name="T4" fmla="*/ 29 w 52"/>
                <a:gd name="T5" fmla="*/ 776 h 776"/>
                <a:gd name="T6" fmla="*/ 52 w 52"/>
                <a:gd name="T7" fmla="*/ 0 h 776"/>
                <a:gd name="T8" fmla="*/ 32 w 52"/>
                <a:gd name="T9" fmla="*/ 1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776">
                  <a:moveTo>
                    <a:pt x="32" y="10"/>
                  </a:moveTo>
                  <a:lnTo>
                    <a:pt x="0" y="743"/>
                  </a:lnTo>
                  <a:lnTo>
                    <a:pt x="29" y="776"/>
                  </a:lnTo>
                  <a:lnTo>
                    <a:pt x="52" y="0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35" name="Freeform 14">
              <a:extLst>
                <a:ext uri="{FF2B5EF4-FFF2-40B4-BE49-F238E27FC236}">
                  <a16:creationId xmlns:a16="http://schemas.microsoft.com/office/drawing/2014/main" id="{669A478A-408B-0D4E-A105-F76FDC8F408F}"/>
                </a:ext>
              </a:extLst>
            </p:cNvPr>
            <p:cNvSpPr/>
            <p:nvPr/>
          </p:nvSpPr>
          <p:spPr bwMode="auto">
            <a:xfrm>
              <a:off x="8297689" y="2998154"/>
              <a:ext cx="301625" cy="2498725"/>
            </a:xfrm>
            <a:custGeom>
              <a:avLst/>
              <a:gdLst>
                <a:gd name="T0" fmla="*/ 123 w 190"/>
                <a:gd name="T1" fmla="*/ 0 h 1574"/>
                <a:gd name="T2" fmla="*/ 0 w 190"/>
                <a:gd name="T3" fmla="*/ 1574 h 1574"/>
                <a:gd name="T4" fmla="*/ 84 w 190"/>
                <a:gd name="T5" fmla="*/ 1524 h 1574"/>
                <a:gd name="T6" fmla="*/ 190 w 190"/>
                <a:gd name="T7" fmla="*/ 74 h 1574"/>
                <a:gd name="T8" fmla="*/ 123 w 190"/>
                <a:gd name="T9" fmla="*/ 0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574">
                  <a:moveTo>
                    <a:pt x="123" y="0"/>
                  </a:moveTo>
                  <a:lnTo>
                    <a:pt x="0" y="1574"/>
                  </a:lnTo>
                  <a:lnTo>
                    <a:pt x="84" y="1524"/>
                  </a:lnTo>
                  <a:lnTo>
                    <a:pt x="190" y="7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36" name="Freeform 15">
              <a:extLst>
                <a:ext uri="{FF2B5EF4-FFF2-40B4-BE49-F238E27FC236}">
                  <a16:creationId xmlns:a16="http://schemas.microsoft.com/office/drawing/2014/main" id="{26E1EE2E-3635-EC42-B599-D95DD378113D}"/>
                </a:ext>
              </a:extLst>
            </p:cNvPr>
            <p:cNvSpPr/>
            <p:nvPr/>
          </p:nvSpPr>
          <p:spPr bwMode="auto">
            <a:xfrm>
              <a:off x="7853189" y="2998154"/>
              <a:ext cx="639763" cy="2498725"/>
            </a:xfrm>
            <a:custGeom>
              <a:avLst/>
              <a:gdLst>
                <a:gd name="T0" fmla="*/ 403 w 403"/>
                <a:gd name="T1" fmla="*/ 0 h 1574"/>
                <a:gd name="T2" fmla="*/ 105 w 403"/>
                <a:gd name="T3" fmla="*/ 128 h 1574"/>
                <a:gd name="T4" fmla="*/ 0 w 403"/>
                <a:gd name="T5" fmla="*/ 1362 h 1574"/>
                <a:gd name="T6" fmla="*/ 280 w 403"/>
                <a:gd name="T7" fmla="*/ 1574 h 1574"/>
                <a:gd name="T8" fmla="*/ 403 w 403"/>
                <a:gd name="T9" fmla="*/ 0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1574">
                  <a:moveTo>
                    <a:pt x="403" y="0"/>
                  </a:moveTo>
                  <a:lnTo>
                    <a:pt x="105" y="128"/>
                  </a:lnTo>
                  <a:lnTo>
                    <a:pt x="0" y="1362"/>
                  </a:lnTo>
                  <a:lnTo>
                    <a:pt x="280" y="1574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080C2D53-37E6-0F40-86A9-11B2937F4EDE}"/>
                </a:ext>
              </a:extLst>
            </p:cNvPr>
            <p:cNvSpPr/>
            <p:nvPr/>
          </p:nvSpPr>
          <p:spPr bwMode="auto">
            <a:xfrm>
              <a:off x="7900814" y="3115629"/>
              <a:ext cx="530225" cy="2228850"/>
            </a:xfrm>
            <a:custGeom>
              <a:avLst/>
              <a:gdLst>
                <a:gd name="T0" fmla="*/ 334 w 334"/>
                <a:gd name="T1" fmla="*/ 0 h 1404"/>
                <a:gd name="T2" fmla="*/ 103 w 334"/>
                <a:gd name="T3" fmla="*/ 89 h 1404"/>
                <a:gd name="T4" fmla="*/ 0 w 334"/>
                <a:gd name="T5" fmla="*/ 1255 h 1404"/>
                <a:gd name="T6" fmla="*/ 215 w 334"/>
                <a:gd name="T7" fmla="*/ 1404 h 1404"/>
                <a:gd name="T8" fmla="*/ 334 w 334"/>
                <a:gd name="T9" fmla="*/ 0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1404">
                  <a:moveTo>
                    <a:pt x="334" y="0"/>
                  </a:moveTo>
                  <a:lnTo>
                    <a:pt x="103" y="89"/>
                  </a:lnTo>
                  <a:lnTo>
                    <a:pt x="0" y="1255"/>
                  </a:lnTo>
                  <a:lnTo>
                    <a:pt x="215" y="1404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grpSp>
          <p:nvGrpSpPr>
            <p:cNvPr id="138" name="Group 26">
              <a:extLst>
                <a:ext uri="{FF2B5EF4-FFF2-40B4-BE49-F238E27FC236}">
                  <a16:creationId xmlns:a16="http://schemas.microsoft.com/office/drawing/2014/main" id="{2199BA2D-A22D-5F4C-BEB0-5CDDF6942250}"/>
                </a:ext>
              </a:extLst>
            </p:cNvPr>
            <p:cNvGrpSpPr/>
            <p:nvPr/>
          </p:nvGrpSpPr>
          <p:grpSpPr>
            <a:xfrm>
              <a:off x="6141864" y="3826829"/>
              <a:ext cx="2109787" cy="2184400"/>
              <a:chOff x="6272213" y="3826829"/>
              <a:chExt cx="2109787" cy="2184400"/>
            </a:xfrm>
          </p:grpSpPr>
          <p:sp>
            <p:nvSpPr>
              <p:cNvPr id="139" name="Freeform 17">
                <a:extLst>
                  <a:ext uri="{FF2B5EF4-FFF2-40B4-BE49-F238E27FC236}">
                    <a16:creationId xmlns:a16="http://schemas.microsoft.com/office/drawing/2014/main" id="{9255BDC0-B06F-AF47-B9E5-89C12B1536C9}"/>
                  </a:ext>
                </a:extLst>
              </p:cNvPr>
              <p:cNvSpPr/>
              <p:nvPr/>
            </p:nvSpPr>
            <p:spPr bwMode="auto">
              <a:xfrm>
                <a:off x="7019925" y="3844291"/>
                <a:ext cx="609600" cy="696913"/>
              </a:xfrm>
              <a:custGeom>
                <a:avLst/>
                <a:gdLst>
                  <a:gd name="T0" fmla="*/ 288 w 291"/>
                  <a:gd name="T1" fmla="*/ 130 h 332"/>
                  <a:gd name="T2" fmla="*/ 218 w 291"/>
                  <a:gd name="T3" fmla="*/ 99 h 332"/>
                  <a:gd name="T4" fmla="*/ 104 w 291"/>
                  <a:gd name="T5" fmla="*/ 26 h 332"/>
                  <a:gd name="T6" fmla="*/ 16 w 291"/>
                  <a:gd name="T7" fmla="*/ 6 h 332"/>
                  <a:gd name="T8" fmla="*/ 47 w 291"/>
                  <a:gd name="T9" fmla="*/ 76 h 332"/>
                  <a:gd name="T10" fmla="*/ 99 w 291"/>
                  <a:gd name="T11" fmla="*/ 88 h 332"/>
                  <a:gd name="T12" fmla="*/ 41 w 291"/>
                  <a:gd name="T13" fmla="*/ 93 h 332"/>
                  <a:gd name="T14" fmla="*/ 53 w 291"/>
                  <a:gd name="T15" fmla="*/ 319 h 332"/>
                  <a:gd name="T16" fmla="*/ 180 w 291"/>
                  <a:gd name="T17" fmla="*/ 320 h 332"/>
                  <a:gd name="T18" fmla="*/ 291 w 291"/>
                  <a:gd name="T19" fmla="*/ 304 h 332"/>
                  <a:gd name="T20" fmla="*/ 288 w 291"/>
                  <a:gd name="T21" fmla="*/ 13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1" h="332">
                    <a:moveTo>
                      <a:pt x="288" y="130"/>
                    </a:moveTo>
                    <a:cubicBezTo>
                      <a:pt x="288" y="130"/>
                      <a:pt x="231" y="125"/>
                      <a:pt x="218" y="99"/>
                    </a:cubicBezTo>
                    <a:cubicBezTo>
                      <a:pt x="204" y="73"/>
                      <a:pt x="156" y="32"/>
                      <a:pt x="104" y="26"/>
                    </a:cubicBezTo>
                    <a:cubicBezTo>
                      <a:pt x="44" y="18"/>
                      <a:pt x="31" y="0"/>
                      <a:pt x="16" y="6"/>
                    </a:cubicBezTo>
                    <a:cubicBezTo>
                      <a:pt x="0" y="12"/>
                      <a:pt x="14" y="69"/>
                      <a:pt x="47" y="76"/>
                    </a:cubicBezTo>
                    <a:cubicBezTo>
                      <a:pt x="81" y="84"/>
                      <a:pt x="92" y="83"/>
                      <a:pt x="99" y="88"/>
                    </a:cubicBezTo>
                    <a:cubicBezTo>
                      <a:pt x="107" y="93"/>
                      <a:pt x="69" y="100"/>
                      <a:pt x="41" y="93"/>
                    </a:cubicBezTo>
                    <a:cubicBezTo>
                      <a:pt x="10" y="84"/>
                      <a:pt x="53" y="319"/>
                      <a:pt x="53" y="319"/>
                    </a:cubicBezTo>
                    <a:cubicBezTo>
                      <a:pt x="53" y="319"/>
                      <a:pt x="145" y="332"/>
                      <a:pt x="180" y="320"/>
                    </a:cubicBezTo>
                    <a:cubicBezTo>
                      <a:pt x="215" y="309"/>
                      <a:pt x="291" y="304"/>
                      <a:pt x="291" y="304"/>
                    </a:cubicBezTo>
                    <a:cubicBezTo>
                      <a:pt x="288" y="130"/>
                      <a:pt x="288" y="130"/>
                      <a:pt x="288" y="130"/>
                    </a:cubicBezTo>
                  </a:path>
                </a:pathLst>
              </a:custGeom>
              <a:solidFill>
                <a:srgbClr val="E8D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40" name="Freeform 18">
                <a:extLst>
                  <a:ext uri="{FF2B5EF4-FFF2-40B4-BE49-F238E27FC236}">
                    <a16:creationId xmlns:a16="http://schemas.microsoft.com/office/drawing/2014/main" id="{64E2EF1F-6602-7F45-96A2-536F24A16525}"/>
                  </a:ext>
                </a:extLst>
              </p:cNvPr>
              <p:cNvSpPr/>
              <p:nvPr/>
            </p:nvSpPr>
            <p:spPr bwMode="auto">
              <a:xfrm>
                <a:off x="7005638" y="3826829"/>
                <a:ext cx="647700" cy="688975"/>
              </a:xfrm>
              <a:custGeom>
                <a:avLst/>
                <a:gdLst>
                  <a:gd name="T0" fmla="*/ 103 w 309"/>
                  <a:gd name="T1" fmla="*/ 97 h 328"/>
                  <a:gd name="T2" fmla="*/ 130 w 309"/>
                  <a:gd name="T3" fmla="*/ 113 h 328"/>
                  <a:gd name="T4" fmla="*/ 192 w 309"/>
                  <a:gd name="T5" fmla="*/ 217 h 328"/>
                  <a:gd name="T6" fmla="*/ 166 w 309"/>
                  <a:gd name="T7" fmla="*/ 288 h 328"/>
                  <a:gd name="T8" fmla="*/ 215 w 309"/>
                  <a:gd name="T9" fmla="*/ 328 h 328"/>
                  <a:gd name="T10" fmla="*/ 309 w 309"/>
                  <a:gd name="T11" fmla="*/ 315 h 328"/>
                  <a:gd name="T12" fmla="*/ 307 w 309"/>
                  <a:gd name="T13" fmla="*/ 127 h 328"/>
                  <a:gd name="T14" fmla="*/ 144 w 309"/>
                  <a:gd name="T15" fmla="*/ 29 h 328"/>
                  <a:gd name="T16" fmla="*/ 23 w 309"/>
                  <a:gd name="T17" fmla="*/ 5 h 328"/>
                  <a:gd name="T18" fmla="*/ 16 w 309"/>
                  <a:gd name="T19" fmla="*/ 68 h 328"/>
                  <a:gd name="T20" fmla="*/ 103 w 309"/>
                  <a:gd name="T21" fmla="*/ 97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9" h="328">
                    <a:moveTo>
                      <a:pt x="103" y="97"/>
                    </a:moveTo>
                    <a:cubicBezTo>
                      <a:pt x="103" y="97"/>
                      <a:pt x="133" y="103"/>
                      <a:pt x="130" y="113"/>
                    </a:cubicBezTo>
                    <a:cubicBezTo>
                      <a:pt x="125" y="155"/>
                      <a:pt x="149" y="206"/>
                      <a:pt x="192" y="217"/>
                    </a:cubicBezTo>
                    <a:cubicBezTo>
                      <a:pt x="172" y="236"/>
                      <a:pt x="161" y="263"/>
                      <a:pt x="166" y="288"/>
                    </a:cubicBezTo>
                    <a:cubicBezTo>
                      <a:pt x="171" y="313"/>
                      <a:pt x="215" y="328"/>
                      <a:pt x="215" y="328"/>
                    </a:cubicBezTo>
                    <a:cubicBezTo>
                      <a:pt x="309" y="315"/>
                      <a:pt x="309" y="315"/>
                      <a:pt x="309" y="315"/>
                    </a:cubicBezTo>
                    <a:cubicBezTo>
                      <a:pt x="307" y="127"/>
                      <a:pt x="307" y="127"/>
                      <a:pt x="307" y="127"/>
                    </a:cubicBezTo>
                    <a:cubicBezTo>
                      <a:pt x="307" y="127"/>
                      <a:pt x="204" y="46"/>
                      <a:pt x="144" y="29"/>
                    </a:cubicBezTo>
                    <a:cubicBezTo>
                      <a:pt x="74" y="9"/>
                      <a:pt x="36" y="0"/>
                      <a:pt x="23" y="5"/>
                    </a:cubicBezTo>
                    <a:cubicBezTo>
                      <a:pt x="0" y="15"/>
                      <a:pt x="8" y="49"/>
                      <a:pt x="16" y="68"/>
                    </a:cubicBezTo>
                    <a:cubicBezTo>
                      <a:pt x="25" y="88"/>
                      <a:pt x="103" y="97"/>
                      <a:pt x="103" y="97"/>
                    </a:cubicBezTo>
                  </a:path>
                </a:pathLst>
              </a:custGeom>
              <a:solidFill>
                <a:srgbClr val="EFD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41" name="Freeform 19">
                <a:extLst>
                  <a:ext uri="{FF2B5EF4-FFF2-40B4-BE49-F238E27FC236}">
                    <a16:creationId xmlns:a16="http://schemas.microsoft.com/office/drawing/2014/main" id="{59AA15CC-612E-6E46-9FA6-F14260B43167}"/>
                  </a:ext>
                </a:extLst>
              </p:cNvPr>
              <p:cNvSpPr/>
              <p:nvPr/>
            </p:nvSpPr>
            <p:spPr bwMode="auto">
              <a:xfrm>
                <a:off x="7072313" y="3853816"/>
                <a:ext cx="122238" cy="47625"/>
              </a:xfrm>
              <a:custGeom>
                <a:avLst/>
                <a:gdLst>
                  <a:gd name="T0" fmla="*/ 0 w 58"/>
                  <a:gd name="T1" fmla="*/ 0 h 22"/>
                  <a:gd name="T2" fmla="*/ 20 w 58"/>
                  <a:gd name="T3" fmla="*/ 20 h 22"/>
                  <a:gd name="T4" fmla="*/ 34 w 58"/>
                  <a:gd name="T5" fmla="*/ 22 h 22"/>
                  <a:gd name="T6" fmla="*/ 58 w 58"/>
                  <a:gd name="T7" fmla="*/ 17 h 22"/>
                  <a:gd name="T8" fmla="*/ 0 w 58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2">
                    <a:moveTo>
                      <a:pt x="0" y="0"/>
                    </a:moveTo>
                    <a:cubicBezTo>
                      <a:pt x="2" y="4"/>
                      <a:pt x="6" y="15"/>
                      <a:pt x="20" y="20"/>
                    </a:cubicBezTo>
                    <a:cubicBezTo>
                      <a:pt x="24" y="21"/>
                      <a:pt x="29" y="22"/>
                      <a:pt x="34" y="22"/>
                    </a:cubicBezTo>
                    <a:cubicBezTo>
                      <a:pt x="44" y="22"/>
                      <a:pt x="54" y="19"/>
                      <a:pt x="58" y="17"/>
                    </a:cubicBezTo>
                    <a:cubicBezTo>
                      <a:pt x="25" y="11"/>
                      <a:pt x="11" y="2"/>
                      <a:pt x="0" y="0"/>
                    </a:cubicBezTo>
                  </a:path>
                </a:pathLst>
              </a:custGeom>
              <a:solidFill>
                <a:srgbClr val="F3E8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42" name="Freeform 20">
                <a:extLst>
                  <a:ext uri="{FF2B5EF4-FFF2-40B4-BE49-F238E27FC236}">
                    <a16:creationId xmlns:a16="http://schemas.microsoft.com/office/drawing/2014/main" id="{D2015F1B-ABBB-AD48-9FE0-B815A68F383A}"/>
                  </a:ext>
                </a:extLst>
              </p:cNvPr>
              <p:cNvSpPr/>
              <p:nvPr/>
            </p:nvSpPr>
            <p:spPr bwMode="auto">
              <a:xfrm>
                <a:off x="6767513" y="4030029"/>
                <a:ext cx="479425" cy="519113"/>
              </a:xfrm>
              <a:custGeom>
                <a:avLst/>
                <a:gdLst>
                  <a:gd name="T0" fmla="*/ 186 w 228"/>
                  <a:gd name="T1" fmla="*/ 32 h 247"/>
                  <a:gd name="T2" fmla="*/ 116 w 228"/>
                  <a:gd name="T3" fmla="*/ 0 h 247"/>
                  <a:gd name="T4" fmla="*/ 45 w 228"/>
                  <a:gd name="T5" fmla="*/ 28 h 247"/>
                  <a:gd name="T6" fmla="*/ 4 w 228"/>
                  <a:gd name="T7" fmla="*/ 235 h 247"/>
                  <a:gd name="T8" fmla="*/ 12 w 228"/>
                  <a:gd name="T9" fmla="*/ 242 h 247"/>
                  <a:gd name="T10" fmla="*/ 19 w 228"/>
                  <a:gd name="T11" fmla="*/ 234 h 247"/>
                  <a:gd name="T12" fmla="*/ 55 w 228"/>
                  <a:gd name="T13" fmla="*/ 38 h 247"/>
                  <a:gd name="T14" fmla="*/ 116 w 228"/>
                  <a:gd name="T15" fmla="*/ 14 h 247"/>
                  <a:gd name="T16" fmla="*/ 175 w 228"/>
                  <a:gd name="T17" fmla="*/ 41 h 247"/>
                  <a:gd name="T18" fmla="*/ 205 w 228"/>
                  <a:gd name="T19" fmla="*/ 239 h 247"/>
                  <a:gd name="T20" fmla="*/ 212 w 228"/>
                  <a:gd name="T21" fmla="*/ 247 h 247"/>
                  <a:gd name="T22" fmla="*/ 220 w 228"/>
                  <a:gd name="T23" fmla="*/ 240 h 247"/>
                  <a:gd name="T24" fmla="*/ 186 w 228"/>
                  <a:gd name="T25" fmla="*/ 32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8" h="247">
                    <a:moveTo>
                      <a:pt x="186" y="32"/>
                    </a:moveTo>
                    <a:cubicBezTo>
                      <a:pt x="168" y="12"/>
                      <a:pt x="145" y="1"/>
                      <a:pt x="116" y="0"/>
                    </a:cubicBezTo>
                    <a:cubicBezTo>
                      <a:pt x="87" y="0"/>
                      <a:pt x="63" y="9"/>
                      <a:pt x="45" y="28"/>
                    </a:cubicBezTo>
                    <a:cubicBezTo>
                      <a:pt x="0" y="74"/>
                      <a:pt x="4" y="231"/>
                      <a:pt x="4" y="235"/>
                    </a:cubicBezTo>
                    <a:cubicBezTo>
                      <a:pt x="5" y="239"/>
                      <a:pt x="8" y="242"/>
                      <a:pt x="12" y="242"/>
                    </a:cubicBezTo>
                    <a:cubicBezTo>
                      <a:pt x="16" y="241"/>
                      <a:pt x="19" y="238"/>
                      <a:pt x="19" y="234"/>
                    </a:cubicBezTo>
                    <a:cubicBezTo>
                      <a:pt x="19" y="233"/>
                      <a:pt x="15" y="79"/>
                      <a:pt x="55" y="38"/>
                    </a:cubicBezTo>
                    <a:cubicBezTo>
                      <a:pt x="70" y="22"/>
                      <a:pt x="91" y="14"/>
                      <a:pt x="116" y="14"/>
                    </a:cubicBezTo>
                    <a:cubicBezTo>
                      <a:pt x="140" y="16"/>
                      <a:pt x="160" y="25"/>
                      <a:pt x="175" y="41"/>
                    </a:cubicBezTo>
                    <a:cubicBezTo>
                      <a:pt x="213" y="84"/>
                      <a:pt x="205" y="238"/>
                      <a:pt x="205" y="239"/>
                    </a:cubicBezTo>
                    <a:cubicBezTo>
                      <a:pt x="205" y="243"/>
                      <a:pt x="208" y="246"/>
                      <a:pt x="212" y="247"/>
                    </a:cubicBezTo>
                    <a:cubicBezTo>
                      <a:pt x="216" y="247"/>
                      <a:pt x="219" y="244"/>
                      <a:pt x="220" y="240"/>
                    </a:cubicBezTo>
                    <a:cubicBezTo>
                      <a:pt x="220" y="237"/>
                      <a:pt x="228" y="79"/>
                      <a:pt x="186" y="3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43" name="Freeform 21">
                <a:extLst>
                  <a:ext uri="{FF2B5EF4-FFF2-40B4-BE49-F238E27FC236}">
                    <a16:creationId xmlns:a16="http://schemas.microsoft.com/office/drawing/2014/main" id="{9276BFB4-14AE-4E4C-8370-541B9E9DCD74}"/>
                  </a:ext>
                </a:extLst>
              </p:cNvPr>
              <p:cNvSpPr/>
              <p:nvPr/>
            </p:nvSpPr>
            <p:spPr bwMode="auto">
              <a:xfrm>
                <a:off x="6361113" y="4469766"/>
                <a:ext cx="1285875" cy="155575"/>
              </a:xfrm>
              <a:custGeom>
                <a:avLst/>
                <a:gdLst>
                  <a:gd name="T0" fmla="*/ 406 w 810"/>
                  <a:gd name="T1" fmla="*/ 9 h 98"/>
                  <a:gd name="T2" fmla="*/ 0 w 810"/>
                  <a:gd name="T3" fmla="*/ 0 h 98"/>
                  <a:gd name="T4" fmla="*/ 79 w 810"/>
                  <a:gd name="T5" fmla="*/ 82 h 98"/>
                  <a:gd name="T6" fmla="*/ 403 w 810"/>
                  <a:gd name="T7" fmla="*/ 94 h 98"/>
                  <a:gd name="T8" fmla="*/ 727 w 810"/>
                  <a:gd name="T9" fmla="*/ 98 h 98"/>
                  <a:gd name="T10" fmla="*/ 810 w 810"/>
                  <a:gd name="T11" fmla="*/ 20 h 98"/>
                  <a:gd name="T12" fmla="*/ 406 w 810"/>
                  <a:gd name="T13" fmla="*/ 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0" h="98">
                    <a:moveTo>
                      <a:pt x="406" y="9"/>
                    </a:moveTo>
                    <a:lnTo>
                      <a:pt x="0" y="0"/>
                    </a:lnTo>
                    <a:lnTo>
                      <a:pt x="79" y="82"/>
                    </a:lnTo>
                    <a:lnTo>
                      <a:pt x="403" y="94"/>
                    </a:lnTo>
                    <a:lnTo>
                      <a:pt x="727" y="98"/>
                    </a:lnTo>
                    <a:lnTo>
                      <a:pt x="810" y="20"/>
                    </a:lnTo>
                    <a:lnTo>
                      <a:pt x="406" y="9"/>
                    </a:ln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44" name="Freeform 22">
                <a:extLst>
                  <a:ext uri="{FF2B5EF4-FFF2-40B4-BE49-F238E27FC236}">
                    <a16:creationId xmlns:a16="http://schemas.microsoft.com/office/drawing/2014/main" id="{2F68CA18-E7E7-BC41-85E6-F81F7B0BA049}"/>
                  </a:ext>
                </a:extLst>
              </p:cNvPr>
              <p:cNvSpPr/>
              <p:nvPr/>
            </p:nvSpPr>
            <p:spPr bwMode="auto">
              <a:xfrm>
                <a:off x="6361113" y="4469766"/>
                <a:ext cx="1285875" cy="155575"/>
              </a:xfrm>
              <a:custGeom>
                <a:avLst/>
                <a:gdLst>
                  <a:gd name="T0" fmla="*/ 406 w 810"/>
                  <a:gd name="T1" fmla="*/ 9 h 98"/>
                  <a:gd name="T2" fmla="*/ 0 w 810"/>
                  <a:gd name="T3" fmla="*/ 0 h 98"/>
                  <a:gd name="T4" fmla="*/ 79 w 810"/>
                  <a:gd name="T5" fmla="*/ 82 h 98"/>
                  <a:gd name="T6" fmla="*/ 403 w 810"/>
                  <a:gd name="T7" fmla="*/ 94 h 98"/>
                  <a:gd name="T8" fmla="*/ 727 w 810"/>
                  <a:gd name="T9" fmla="*/ 98 h 98"/>
                  <a:gd name="T10" fmla="*/ 810 w 810"/>
                  <a:gd name="T11" fmla="*/ 20 h 98"/>
                  <a:gd name="T12" fmla="*/ 406 w 810"/>
                  <a:gd name="T13" fmla="*/ 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0" h="98">
                    <a:moveTo>
                      <a:pt x="406" y="9"/>
                    </a:moveTo>
                    <a:lnTo>
                      <a:pt x="0" y="0"/>
                    </a:lnTo>
                    <a:lnTo>
                      <a:pt x="79" y="82"/>
                    </a:lnTo>
                    <a:lnTo>
                      <a:pt x="403" y="94"/>
                    </a:lnTo>
                    <a:lnTo>
                      <a:pt x="727" y="98"/>
                    </a:lnTo>
                    <a:lnTo>
                      <a:pt x="810" y="20"/>
                    </a:lnTo>
                    <a:lnTo>
                      <a:pt x="406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45" name="Freeform 23">
                <a:extLst>
                  <a:ext uri="{FF2B5EF4-FFF2-40B4-BE49-F238E27FC236}">
                    <a16:creationId xmlns:a16="http://schemas.microsoft.com/office/drawing/2014/main" id="{C9A9D698-D5B0-7E46-B968-0F383CC26517}"/>
                  </a:ext>
                </a:extLst>
              </p:cNvPr>
              <p:cNvSpPr/>
              <p:nvPr/>
            </p:nvSpPr>
            <p:spPr bwMode="auto">
              <a:xfrm>
                <a:off x="6767513" y="4528504"/>
                <a:ext cx="44450" cy="44450"/>
              </a:xfrm>
              <a:custGeom>
                <a:avLst/>
                <a:gdLst>
                  <a:gd name="T0" fmla="*/ 21 w 21"/>
                  <a:gd name="T1" fmla="*/ 11 h 21"/>
                  <a:gd name="T2" fmla="*/ 11 w 21"/>
                  <a:gd name="T3" fmla="*/ 21 h 21"/>
                  <a:gd name="T4" fmla="*/ 1 w 21"/>
                  <a:gd name="T5" fmla="*/ 10 h 21"/>
                  <a:gd name="T6" fmla="*/ 11 w 21"/>
                  <a:gd name="T7" fmla="*/ 0 h 21"/>
                  <a:gd name="T8" fmla="*/ 21 w 21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21" y="11"/>
                    </a:moveTo>
                    <a:cubicBezTo>
                      <a:pt x="21" y="17"/>
                      <a:pt x="16" y="21"/>
                      <a:pt x="11" y="21"/>
                    </a:cubicBezTo>
                    <a:cubicBezTo>
                      <a:pt x="5" y="21"/>
                      <a:pt x="0" y="16"/>
                      <a:pt x="1" y="10"/>
                    </a:cubicBezTo>
                    <a:cubicBezTo>
                      <a:pt x="1" y="5"/>
                      <a:pt x="5" y="0"/>
                      <a:pt x="11" y="0"/>
                    </a:cubicBezTo>
                    <a:cubicBezTo>
                      <a:pt x="17" y="0"/>
                      <a:pt x="21" y="5"/>
                      <a:pt x="21" y="1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46" name="Freeform 24">
                <a:extLst>
                  <a:ext uri="{FF2B5EF4-FFF2-40B4-BE49-F238E27FC236}">
                    <a16:creationId xmlns:a16="http://schemas.microsoft.com/office/drawing/2014/main" id="{8B5246BA-38D2-F445-83BE-E153287B1A34}"/>
                  </a:ext>
                </a:extLst>
              </p:cNvPr>
              <p:cNvSpPr/>
              <p:nvPr/>
            </p:nvSpPr>
            <p:spPr bwMode="auto">
              <a:xfrm>
                <a:off x="6357938" y="4469766"/>
                <a:ext cx="152400" cy="130175"/>
              </a:xfrm>
              <a:custGeom>
                <a:avLst/>
                <a:gdLst>
                  <a:gd name="T0" fmla="*/ 0 w 96"/>
                  <a:gd name="T1" fmla="*/ 54 h 82"/>
                  <a:gd name="T2" fmla="*/ 2 w 96"/>
                  <a:gd name="T3" fmla="*/ 0 h 82"/>
                  <a:gd name="T4" fmla="*/ 96 w 96"/>
                  <a:gd name="T5" fmla="*/ 29 h 82"/>
                  <a:gd name="T6" fmla="*/ 94 w 96"/>
                  <a:gd name="T7" fmla="*/ 82 h 82"/>
                  <a:gd name="T8" fmla="*/ 0 w 96"/>
                  <a:gd name="T9" fmla="*/ 5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82">
                    <a:moveTo>
                      <a:pt x="0" y="54"/>
                    </a:moveTo>
                    <a:lnTo>
                      <a:pt x="2" y="0"/>
                    </a:lnTo>
                    <a:lnTo>
                      <a:pt x="96" y="29"/>
                    </a:lnTo>
                    <a:lnTo>
                      <a:pt x="94" y="82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47" name="Freeform 25">
                <a:extLst>
                  <a:ext uri="{FF2B5EF4-FFF2-40B4-BE49-F238E27FC236}">
                    <a16:creationId xmlns:a16="http://schemas.microsoft.com/office/drawing/2014/main" id="{446BE28B-D7A3-E047-80B4-DF74137A8F17}"/>
                  </a:ext>
                </a:extLst>
              </p:cNvPr>
              <p:cNvSpPr/>
              <p:nvPr/>
            </p:nvSpPr>
            <p:spPr bwMode="auto">
              <a:xfrm>
                <a:off x="6329363" y="4515804"/>
                <a:ext cx="180975" cy="73025"/>
              </a:xfrm>
              <a:custGeom>
                <a:avLst/>
                <a:gdLst>
                  <a:gd name="T0" fmla="*/ 114 w 114"/>
                  <a:gd name="T1" fmla="*/ 0 h 46"/>
                  <a:gd name="T2" fmla="*/ 112 w 114"/>
                  <a:gd name="T3" fmla="*/ 46 h 46"/>
                  <a:gd name="T4" fmla="*/ 0 w 114"/>
                  <a:gd name="T5" fmla="*/ 21 h 46"/>
                  <a:gd name="T6" fmla="*/ 114 w 114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46">
                    <a:moveTo>
                      <a:pt x="114" y="0"/>
                    </a:moveTo>
                    <a:lnTo>
                      <a:pt x="112" y="46"/>
                    </a:lnTo>
                    <a:lnTo>
                      <a:pt x="0" y="21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48" name="Freeform 26">
                <a:extLst>
                  <a:ext uri="{FF2B5EF4-FFF2-40B4-BE49-F238E27FC236}">
                    <a16:creationId xmlns:a16="http://schemas.microsoft.com/office/drawing/2014/main" id="{93FB9792-8F4D-5943-9A8D-EDCF2C7F01AB}"/>
                  </a:ext>
                </a:extLst>
              </p:cNvPr>
              <p:cNvSpPr/>
              <p:nvPr/>
            </p:nvSpPr>
            <p:spPr bwMode="auto">
              <a:xfrm>
                <a:off x="7191375" y="4538029"/>
                <a:ext cx="44450" cy="44450"/>
              </a:xfrm>
              <a:custGeom>
                <a:avLst/>
                <a:gdLst>
                  <a:gd name="T0" fmla="*/ 0 w 21"/>
                  <a:gd name="T1" fmla="*/ 10 h 21"/>
                  <a:gd name="T2" fmla="*/ 10 w 21"/>
                  <a:gd name="T3" fmla="*/ 21 h 21"/>
                  <a:gd name="T4" fmla="*/ 21 w 21"/>
                  <a:gd name="T5" fmla="*/ 11 h 21"/>
                  <a:gd name="T6" fmla="*/ 11 w 21"/>
                  <a:gd name="T7" fmla="*/ 0 h 21"/>
                  <a:gd name="T8" fmla="*/ 0 w 21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0" y="10"/>
                    </a:moveTo>
                    <a:cubicBezTo>
                      <a:pt x="0" y="16"/>
                      <a:pt x="4" y="21"/>
                      <a:pt x="10" y="21"/>
                    </a:cubicBezTo>
                    <a:cubicBezTo>
                      <a:pt x="16" y="21"/>
                      <a:pt x="21" y="17"/>
                      <a:pt x="21" y="11"/>
                    </a:cubicBezTo>
                    <a:cubicBezTo>
                      <a:pt x="21" y="5"/>
                      <a:pt x="16" y="0"/>
                      <a:pt x="11" y="0"/>
                    </a:cubicBezTo>
                    <a:cubicBezTo>
                      <a:pt x="5" y="0"/>
                      <a:pt x="0" y="5"/>
                      <a:pt x="0" y="1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49" name="Freeform 27">
                <a:extLst>
                  <a:ext uri="{FF2B5EF4-FFF2-40B4-BE49-F238E27FC236}">
                    <a16:creationId xmlns:a16="http://schemas.microsoft.com/office/drawing/2014/main" id="{1765079B-0D29-2042-986A-C6206F1FA768}"/>
                  </a:ext>
                </a:extLst>
              </p:cNvPr>
              <p:cNvSpPr/>
              <p:nvPr/>
            </p:nvSpPr>
            <p:spPr bwMode="auto">
              <a:xfrm>
                <a:off x="7502525" y="4498341"/>
                <a:ext cx="144463" cy="107950"/>
              </a:xfrm>
              <a:custGeom>
                <a:avLst/>
                <a:gdLst>
                  <a:gd name="T0" fmla="*/ 87 w 91"/>
                  <a:gd name="T1" fmla="*/ 50 h 68"/>
                  <a:gd name="T2" fmla="*/ 91 w 91"/>
                  <a:gd name="T3" fmla="*/ 0 h 68"/>
                  <a:gd name="T4" fmla="*/ 2 w 91"/>
                  <a:gd name="T5" fmla="*/ 20 h 68"/>
                  <a:gd name="T6" fmla="*/ 0 w 91"/>
                  <a:gd name="T7" fmla="*/ 68 h 68"/>
                  <a:gd name="T8" fmla="*/ 87 w 91"/>
                  <a:gd name="T9" fmla="*/ 5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68">
                    <a:moveTo>
                      <a:pt x="87" y="50"/>
                    </a:moveTo>
                    <a:lnTo>
                      <a:pt x="91" y="0"/>
                    </a:lnTo>
                    <a:lnTo>
                      <a:pt x="2" y="20"/>
                    </a:lnTo>
                    <a:lnTo>
                      <a:pt x="0" y="68"/>
                    </a:lnTo>
                    <a:lnTo>
                      <a:pt x="87" y="5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50" name="Freeform 28">
                <a:extLst>
                  <a:ext uri="{FF2B5EF4-FFF2-40B4-BE49-F238E27FC236}">
                    <a16:creationId xmlns:a16="http://schemas.microsoft.com/office/drawing/2014/main" id="{2B609243-19A4-EB49-9622-D10772BDC5A8}"/>
                  </a:ext>
                </a:extLst>
              </p:cNvPr>
              <p:cNvSpPr/>
              <p:nvPr/>
            </p:nvSpPr>
            <p:spPr bwMode="auto">
              <a:xfrm>
                <a:off x="7502525" y="4530091"/>
                <a:ext cx="171450" cy="76200"/>
              </a:xfrm>
              <a:custGeom>
                <a:avLst/>
                <a:gdLst>
                  <a:gd name="T0" fmla="*/ 2 w 108"/>
                  <a:gd name="T1" fmla="*/ 0 h 48"/>
                  <a:gd name="T2" fmla="*/ 0 w 108"/>
                  <a:gd name="T3" fmla="*/ 48 h 48"/>
                  <a:gd name="T4" fmla="*/ 108 w 108"/>
                  <a:gd name="T5" fmla="*/ 33 h 48"/>
                  <a:gd name="T6" fmla="*/ 2 w 10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48">
                    <a:moveTo>
                      <a:pt x="2" y="0"/>
                    </a:moveTo>
                    <a:lnTo>
                      <a:pt x="0" y="48"/>
                    </a:lnTo>
                    <a:lnTo>
                      <a:pt x="108" y="3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51" name="Freeform 29">
                <a:extLst>
                  <a:ext uri="{FF2B5EF4-FFF2-40B4-BE49-F238E27FC236}">
                    <a16:creationId xmlns:a16="http://schemas.microsoft.com/office/drawing/2014/main" id="{3DCC63E4-DC56-9940-AE02-04DD7B1C18A9}"/>
                  </a:ext>
                </a:extLst>
              </p:cNvPr>
              <p:cNvSpPr/>
              <p:nvPr/>
            </p:nvSpPr>
            <p:spPr bwMode="auto">
              <a:xfrm>
                <a:off x="6288088" y="4549141"/>
                <a:ext cx="1385888" cy="1171575"/>
              </a:xfrm>
              <a:custGeom>
                <a:avLst/>
                <a:gdLst>
                  <a:gd name="T0" fmla="*/ 873 w 873"/>
                  <a:gd name="T1" fmla="*/ 20 h 738"/>
                  <a:gd name="T2" fmla="*/ 450 w 873"/>
                  <a:gd name="T3" fmla="*/ 9 h 738"/>
                  <a:gd name="T4" fmla="*/ 26 w 873"/>
                  <a:gd name="T5" fmla="*/ 0 h 738"/>
                  <a:gd name="T6" fmla="*/ 0 w 873"/>
                  <a:gd name="T7" fmla="*/ 715 h 738"/>
                  <a:gd name="T8" fmla="*/ 433 w 873"/>
                  <a:gd name="T9" fmla="*/ 722 h 738"/>
                  <a:gd name="T10" fmla="*/ 865 w 873"/>
                  <a:gd name="T11" fmla="*/ 738 h 738"/>
                  <a:gd name="T12" fmla="*/ 873 w 873"/>
                  <a:gd name="T13" fmla="*/ 2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3" h="738">
                    <a:moveTo>
                      <a:pt x="873" y="20"/>
                    </a:moveTo>
                    <a:lnTo>
                      <a:pt x="450" y="9"/>
                    </a:lnTo>
                    <a:lnTo>
                      <a:pt x="26" y="0"/>
                    </a:lnTo>
                    <a:lnTo>
                      <a:pt x="0" y="715"/>
                    </a:lnTo>
                    <a:lnTo>
                      <a:pt x="433" y="722"/>
                    </a:lnTo>
                    <a:lnTo>
                      <a:pt x="865" y="738"/>
                    </a:lnTo>
                    <a:lnTo>
                      <a:pt x="873" y="2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52" name="Freeform 30">
                <a:extLst>
                  <a:ext uri="{FF2B5EF4-FFF2-40B4-BE49-F238E27FC236}">
                    <a16:creationId xmlns:a16="http://schemas.microsoft.com/office/drawing/2014/main" id="{26287842-2942-F744-8F0C-116564ABD93C}"/>
                  </a:ext>
                </a:extLst>
              </p:cNvPr>
              <p:cNvSpPr/>
              <p:nvPr/>
            </p:nvSpPr>
            <p:spPr bwMode="auto">
              <a:xfrm>
                <a:off x="7218363" y="4588829"/>
                <a:ext cx="44450" cy="44450"/>
              </a:xfrm>
              <a:custGeom>
                <a:avLst/>
                <a:gdLst>
                  <a:gd name="T0" fmla="*/ 1 w 21"/>
                  <a:gd name="T1" fmla="*/ 10 h 21"/>
                  <a:gd name="T2" fmla="*/ 11 w 21"/>
                  <a:gd name="T3" fmla="*/ 21 h 21"/>
                  <a:gd name="T4" fmla="*/ 21 w 21"/>
                  <a:gd name="T5" fmla="*/ 11 h 21"/>
                  <a:gd name="T6" fmla="*/ 11 w 21"/>
                  <a:gd name="T7" fmla="*/ 0 h 21"/>
                  <a:gd name="T8" fmla="*/ 1 w 21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1" y="10"/>
                    </a:moveTo>
                    <a:cubicBezTo>
                      <a:pt x="0" y="16"/>
                      <a:pt x="5" y="21"/>
                      <a:pt x="11" y="21"/>
                    </a:cubicBezTo>
                    <a:cubicBezTo>
                      <a:pt x="16" y="21"/>
                      <a:pt x="21" y="16"/>
                      <a:pt x="21" y="11"/>
                    </a:cubicBezTo>
                    <a:cubicBezTo>
                      <a:pt x="21" y="5"/>
                      <a:pt x="17" y="0"/>
                      <a:pt x="11" y="0"/>
                    </a:cubicBezTo>
                    <a:cubicBezTo>
                      <a:pt x="5" y="0"/>
                      <a:pt x="1" y="4"/>
                      <a:pt x="1" y="10"/>
                    </a:cubicBez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53" name="Freeform 31">
                <a:extLst>
                  <a:ext uri="{FF2B5EF4-FFF2-40B4-BE49-F238E27FC236}">
                    <a16:creationId xmlns:a16="http://schemas.microsoft.com/office/drawing/2014/main" id="{86E16B1B-DA1B-384A-8532-21C7FCFA715F}"/>
                  </a:ext>
                </a:extLst>
              </p:cNvPr>
              <p:cNvSpPr/>
              <p:nvPr/>
            </p:nvSpPr>
            <p:spPr bwMode="auto">
              <a:xfrm>
                <a:off x="6738938" y="4576129"/>
                <a:ext cx="42863" cy="44450"/>
              </a:xfrm>
              <a:custGeom>
                <a:avLst/>
                <a:gdLst>
                  <a:gd name="T0" fmla="*/ 21 w 21"/>
                  <a:gd name="T1" fmla="*/ 11 h 21"/>
                  <a:gd name="T2" fmla="*/ 10 w 21"/>
                  <a:gd name="T3" fmla="*/ 21 h 21"/>
                  <a:gd name="T4" fmla="*/ 0 w 21"/>
                  <a:gd name="T5" fmla="*/ 11 h 21"/>
                  <a:gd name="T6" fmla="*/ 11 w 21"/>
                  <a:gd name="T7" fmla="*/ 0 h 21"/>
                  <a:gd name="T8" fmla="*/ 21 w 21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21" y="11"/>
                    </a:moveTo>
                    <a:cubicBezTo>
                      <a:pt x="21" y="17"/>
                      <a:pt x="16" y="21"/>
                      <a:pt x="10" y="21"/>
                    </a:cubicBezTo>
                    <a:cubicBezTo>
                      <a:pt x="4" y="21"/>
                      <a:pt x="0" y="16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6" y="1"/>
                      <a:pt x="21" y="5"/>
                      <a:pt x="21" y="11"/>
                    </a:cubicBez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54" name="Freeform 32">
                <a:extLst>
                  <a:ext uri="{FF2B5EF4-FFF2-40B4-BE49-F238E27FC236}">
                    <a16:creationId xmlns:a16="http://schemas.microsoft.com/office/drawing/2014/main" id="{92765A4C-0983-5D4F-B4D5-B870F12DFC9E}"/>
                  </a:ext>
                </a:extLst>
              </p:cNvPr>
              <p:cNvSpPr/>
              <p:nvPr/>
            </p:nvSpPr>
            <p:spPr bwMode="auto">
              <a:xfrm>
                <a:off x="6745288" y="3987166"/>
                <a:ext cx="522288" cy="639763"/>
              </a:xfrm>
              <a:custGeom>
                <a:avLst/>
                <a:gdLst>
                  <a:gd name="T0" fmla="*/ 193 w 249"/>
                  <a:gd name="T1" fmla="*/ 30 h 305"/>
                  <a:gd name="T2" fmla="*/ 127 w 249"/>
                  <a:gd name="T3" fmla="*/ 0 h 305"/>
                  <a:gd name="T4" fmla="*/ 61 w 249"/>
                  <a:gd name="T5" fmla="*/ 27 h 305"/>
                  <a:gd name="T6" fmla="*/ 0 w 249"/>
                  <a:gd name="T7" fmla="*/ 293 h 305"/>
                  <a:gd name="T8" fmla="*/ 7 w 249"/>
                  <a:gd name="T9" fmla="*/ 300 h 305"/>
                  <a:gd name="T10" fmla="*/ 7 w 249"/>
                  <a:gd name="T11" fmla="*/ 300 h 305"/>
                  <a:gd name="T12" fmla="*/ 14 w 249"/>
                  <a:gd name="T13" fmla="*/ 293 h 305"/>
                  <a:gd name="T14" fmla="*/ 71 w 249"/>
                  <a:gd name="T15" fmla="*/ 37 h 305"/>
                  <a:gd name="T16" fmla="*/ 127 w 249"/>
                  <a:gd name="T17" fmla="*/ 15 h 305"/>
                  <a:gd name="T18" fmla="*/ 182 w 249"/>
                  <a:gd name="T19" fmla="*/ 40 h 305"/>
                  <a:gd name="T20" fmla="*/ 230 w 249"/>
                  <a:gd name="T21" fmla="*/ 298 h 305"/>
                  <a:gd name="T22" fmla="*/ 237 w 249"/>
                  <a:gd name="T23" fmla="*/ 305 h 305"/>
                  <a:gd name="T24" fmla="*/ 237 w 249"/>
                  <a:gd name="T25" fmla="*/ 305 h 305"/>
                  <a:gd name="T26" fmla="*/ 244 w 249"/>
                  <a:gd name="T27" fmla="*/ 298 h 305"/>
                  <a:gd name="T28" fmla="*/ 193 w 249"/>
                  <a:gd name="T29" fmla="*/ 3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9" h="305">
                    <a:moveTo>
                      <a:pt x="193" y="30"/>
                    </a:moveTo>
                    <a:cubicBezTo>
                      <a:pt x="175" y="11"/>
                      <a:pt x="153" y="1"/>
                      <a:pt x="127" y="0"/>
                    </a:cubicBezTo>
                    <a:cubicBezTo>
                      <a:pt x="102" y="0"/>
                      <a:pt x="79" y="9"/>
                      <a:pt x="61" y="27"/>
                    </a:cubicBezTo>
                    <a:cubicBezTo>
                      <a:pt x="2" y="84"/>
                      <a:pt x="0" y="287"/>
                      <a:pt x="0" y="293"/>
                    </a:cubicBezTo>
                    <a:cubicBezTo>
                      <a:pt x="0" y="296"/>
                      <a:pt x="3" y="300"/>
                      <a:pt x="7" y="300"/>
                    </a:cubicBezTo>
                    <a:cubicBezTo>
                      <a:pt x="7" y="300"/>
                      <a:pt x="7" y="300"/>
                      <a:pt x="7" y="300"/>
                    </a:cubicBezTo>
                    <a:cubicBezTo>
                      <a:pt x="11" y="300"/>
                      <a:pt x="14" y="297"/>
                      <a:pt x="14" y="293"/>
                    </a:cubicBezTo>
                    <a:cubicBezTo>
                      <a:pt x="14" y="291"/>
                      <a:pt x="16" y="90"/>
                      <a:pt x="71" y="37"/>
                    </a:cubicBezTo>
                    <a:cubicBezTo>
                      <a:pt x="87" y="22"/>
                      <a:pt x="105" y="15"/>
                      <a:pt x="127" y="15"/>
                    </a:cubicBezTo>
                    <a:cubicBezTo>
                      <a:pt x="149" y="16"/>
                      <a:pt x="167" y="24"/>
                      <a:pt x="182" y="40"/>
                    </a:cubicBezTo>
                    <a:cubicBezTo>
                      <a:pt x="234" y="95"/>
                      <a:pt x="230" y="297"/>
                      <a:pt x="230" y="298"/>
                    </a:cubicBezTo>
                    <a:cubicBezTo>
                      <a:pt x="230" y="302"/>
                      <a:pt x="233" y="305"/>
                      <a:pt x="237" y="305"/>
                    </a:cubicBezTo>
                    <a:cubicBezTo>
                      <a:pt x="237" y="305"/>
                      <a:pt x="237" y="305"/>
                      <a:pt x="237" y="305"/>
                    </a:cubicBezTo>
                    <a:cubicBezTo>
                      <a:pt x="241" y="305"/>
                      <a:pt x="244" y="302"/>
                      <a:pt x="244" y="298"/>
                    </a:cubicBezTo>
                    <a:cubicBezTo>
                      <a:pt x="244" y="293"/>
                      <a:pt x="249" y="90"/>
                      <a:pt x="193" y="3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55" name="Freeform 33">
                <a:extLst>
                  <a:ext uri="{FF2B5EF4-FFF2-40B4-BE49-F238E27FC236}">
                    <a16:creationId xmlns:a16="http://schemas.microsoft.com/office/drawing/2014/main" id="{ADB0747F-6871-FA4B-BCAA-0F7A654AE0C5}"/>
                  </a:ext>
                </a:extLst>
              </p:cNvPr>
              <p:cNvSpPr/>
              <p:nvPr/>
            </p:nvSpPr>
            <p:spPr bwMode="auto">
              <a:xfrm>
                <a:off x="6784975" y="4030029"/>
                <a:ext cx="263525" cy="382588"/>
              </a:xfrm>
              <a:custGeom>
                <a:avLst/>
                <a:gdLst>
                  <a:gd name="T0" fmla="*/ 108 w 126"/>
                  <a:gd name="T1" fmla="*/ 0 h 182"/>
                  <a:gd name="T2" fmla="*/ 37 w 126"/>
                  <a:gd name="T3" fmla="*/ 28 h 182"/>
                  <a:gd name="T4" fmla="*/ 0 w 126"/>
                  <a:gd name="T5" fmla="*/ 182 h 182"/>
                  <a:gd name="T6" fmla="*/ 15 w 126"/>
                  <a:gd name="T7" fmla="*/ 182 h 182"/>
                  <a:gd name="T8" fmla="*/ 47 w 126"/>
                  <a:gd name="T9" fmla="*/ 38 h 182"/>
                  <a:gd name="T10" fmla="*/ 81 w 126"/>
                  <a:gd name="T11" fmla="*/ 18 h 182"/>
                  <a:gd name="T12" fmla="*/ 126 w 126"/>
                  <a:gd name="T13" fmla="*/ 2 h 182"/>
                  <a:gd name="T14" fmla="*/ 108 w 126"/>
                  <a:gd name="T1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6" h="182">
                    <a:moveTo>
                      <a:pt x="108" y="0"/>
                    </a:moveTo>
                    <a:cubicBezTo>
                      <a:pt x="79" y="0"/>
                      <a:pt x="55" y="9"/>
                      <a:pt x="37" y="28"/>
                    </a:cubicBezTo>
                    <a:cubicBezTo>
                      <a:pt x="15" y="50"/>
                      <a:pt x="5" y="156"/>
                      <a:pt x="0" y="182"/>
                    </a:cubicBezTo>
                    <a:cubicBezTo>
                      <a:pt x="15" y="182"/>
                      <a:pt x="15" y="182"/>
                      <a:pt x="15" y="182"/>
                    </a:cubicBezTo>
                    <a:cubicBezTo>
                      <a:pt x="20" y="158"/>
                      <a:pt x="29" y="57"/>
                      <a:pt x="47" y="38"/>
                    </a:cubicBezTo>
                    <a:cubicBezTo>
                      <a:pt x="56" y="28"/>
                      <a:pt x="68" y="22"/>
                      <a:pt x="81" y="18"/>
                    </a:cubicBezTo>
                    <a:cubicBezTo>
                      <a:pt x="99" y="10"/>
                      <a:pt x="126" y="2"/>
                      <a:pt x="126" y="2"/>
                    </a:cubicBezTo>
                    <a:cubicBezTo>
                      <a:pt x="120" y="1"/>
                      <a:pt x="114" y="0"/>
                      <a:pt x="108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56" name="Freeform 34">
                <a:extLst>
                  <a:ext uri="{FF2B5EF4-FFF2-40B4-BE49-F238E27FC236}">
                    <a16:creationId xmlns:a16="http://schemas.microsoft.com/office/drawing/2014/main" id="{AE4AEC68-D45C-6545-B59D-62DF96595C89}"/>
                  </a:ext>
                </a:extLst>
              </p:cNvPr>
              <p:cNvSpPr/>
              <p:nvPr/>
            </p:nvSpPr>
            <p:spPr bwMode="auto">
              <a:xfrm>
                <a:off x="6745288" y="3987166"/>
                <a:ext cx="322263" cy="628650"/>
              </a:xfrm>
              <a:custGeom>
                <a:avLst/>
                <a:gdLst>
                  <a:gd name="T0" fmla="*/ 127 w 154"/>
                  <a:gd name="T1" fmla="*/ 0 h 300"/>
                  <a:gd name="T2" fmla="*/ 61 w 154"/>
                  <a:gd name="T3" fmla="*/ 27 h 300"/>
                  <a:gd name="T4" fmla="*/ 0 w 154"/>
                  <a:gd name="T5" fmla="*/ 293 h 300"/>
                  <a:gd name="T6" fmla="*/ 7 w 154"/>
                  <a:gd name="T7" fmla="*/ 300 h 300"/>
                  <a:gd name="T8" fmla="*/ 7 w 154"/>
                  <a:gd name="T9" fmla="*/ 300 h 300"/>
                  <a:gd name="T10" fmla="*/ 14 w 154"/>
                  <a:gd name="T11" fmla="*/ 293 h 300"/>
                  <a:gd name="T12" fmla="*/ 71 w 154"/>
                  <a:gd name="T13" fmla="*/ 37 h 300"/>
                  <a:gd name="T14" fmla="*/ 127 w 154"/>
                  <a:gd name="T15" fmla="*/ 15 h 300"/>
                  <a:gd name="T16" fmla="*/ 147 w 154"/>
                  <a:gd name="T17" fmla="*/ 18 h 300"/>
                  <a:gd name="T18" fmla="*/ 154 w 154"/>
                  <a:gd name="T19" fmla="*/ 5 h 300"/>
                  <a:gd name="T20" fmla="*/ 127 w 154"/>
                  <a:gd name="T2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00">
                    <a:moveTo>
                      <a:pt x="127" y="0"/>
                    </a:moveTo>
                    <a:cubicBezTo>
                      <a:pt x="102" y="0"/>
                      <a:pt x="79" y="9"/>
                      <a:pt x="61" y="27"/>
                    </a:cubicBezTo>
                    <a:cubicBezTo>
                      <a:pt x="2" y="84"/>
                      <a:pt x="0" y="287"/>
                      <a:pt x="0" y="293"/>
                    </a:cubicBezTo>
                    <a:cubicBezTo>
                      <a:pt x="0" y="296"/>
                      <a:pt x="3" y="300"/>
                      <a:pt x="7" y="300"/>
                    </a:cubicBezTo>
                    <a:cubicBezTo>
                      <a:pt x="7" y="300"/>
                      <a:pt x="7" y="300"/>
                      <a:pt x="7" y="300"/>
                    </a:cubicBezTo>
                    <a:cubicBezTo>
                      <a:pt x="11" y="300"/>
                      <a:pt x="14" y="297"/>
                      <a:pt x="14" y="293"/>
                    </a:cubicBezTo>
                    <a:cubicBezTo>
                      <a:pt x="14" y="291"/>
                      <a:pt x="16" y="90"/>
                      <a:pt x="71" y="37"/>
                    </a:cubicBezTo>
                    <a:cubicBezTo>
                      <a:pt x="87" y="22"/>
                      <a:pt x="105" y="15"/>
                      <a:pt x="127" y="15"/>
                    </a:cubicBezTo>
                    <a:cubicBezTo>
                      <a:pt x="134" y="15"/>
                      <a:pt x="141" y="16"/>
                      <a:pt x="147" y="18"/>
                    </a:cubicBezTo>
                    <a:cubicBezTo>
                      <a:pt x="154" y="5"/>
                      <a:pt x="154" y="5"/>
                      <a:pt x="154" y="5"/>
                    </a:cubicBezTo>
                    <a:cubicBezTo>
                      <a:pt x="146" y="2"/>
                      <a:pt x="137" y="1"/>
                      <a:pt x="127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57" name="Freeform 35">
                <a:extLst>
                  <a:ext uri="{FF2B5EF4-FFF2-40B4-BE49-F238E27FC236}">
                    <a16:creationId xmlns:a16="http://schemas.microsoft.com/office/drawing/2014/main" id="{EB7F6582-DFFB-B54C-B37A-88353256F794}"/>
                  </a:ext>
                </a:extLst>
              </p:cNvPr>
              <p:cNvSpPr/>
              <p:nvPr/>
            </p:nvSpPr>
            <p:spPr bwMode="auto">
              <a:xfrm>
                <a:off x="6272213" y="5677854"/>
                <a:ext cx="1392238" cy="333375"/>
              </a:xfrm>
              <a:custGeom>
                <a:avLst/>
                <a:gdLst>
                  <a:gd name="T0" fmla="*/ 875 w 877"/>
                  <a:gd name="T1" fmla="*/ 21 h 210"/>
                  <a:gd name="T2" fmla="*/ 443 w 877"/>
                  <a:gd name="T3" fmla="*/ 11 h 210"/>
                  <a:gd name="T4" fmla="*/ 10 w 877"/>
                  <a:gd name="T5" fmla="*/ 0 h 210"/>
                  <a:gd name="T6" fmla="*/ 0 w 877"/>
                  <a:gd name="T7" fmla="*/ 189 h 210"/>
                  <a:gd name="T8" fmla="*/ 438 w 877"/>
                  <a:gd name="T9" fmla="*/ 200 h 210"/>
                  <a:gd name="T10" fmla="*/ 877 w 877"/>
                  <a:gd name="T11" fmla="*/ 210 h 210"/>
                  <a:gd name="T12" fmla="*/ 875 w 877"/>
                  <a:gd name="T13" fmla="*/ 2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7" h="210">
                    <a:moveTo>
                      <a:pt x="875" y="21"/>
                    </a:moveTo>
                    <a:lnTo>
                      <a:pt x="443" y="11"/>
                    </a:lnTo>
                    <a:lnTo>
                      <a:pt x="10" y="0"/>
                    </a:lnTo>
                    <a:lnTo>
                      <a:pt x="0" y="189"/>
                    </a:lnTo>
                    <a:lnTo>
                      <a:pt x="438" y="200"/>
                    </a:lnTo>
                    <a:lnTo>
                      <a:pt x="877" y="210"/>
                    </a:lnTo>
                    <a:lnTo>
                      <a:pt x="875" y="2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58" name="Freeform 36">
                <a:extLst>
                  <a:ext uri="{FF2B5EF4-FFF2-40B4-BE49-F238E27FC236}">
                    <a16:creationId xmlns:a16="http://schemas.microsoft.com/office/drawing/2014/main" id="{B9879194-BAB4-CB4C-A390-59D22ACD4AC0}"/>
                  </a:ext>
                </a:extLst>
              </p:cNvPr>
              <p:cNvSpPr/>
              <p:nvPr/>
            </p:nvSpPr>
            <p:spPr bwMode="auto">
              <a:xfrm>
                <a:off x="6935788" y="4030029"/>
                <a:ext cx="274638" cy="127000"/>
              </a:xfrm>
              <a:custGeom>
                <a:avLst/>
                <a:gdLst>
                  <a:gd name="T0" fmla="*/ 131 w 131"/>
                  <a:gd name="T1" fmla="*/ 30 h 60"/>
                  <a:gd name="T2" fmla="*/ 101 w 131"/>
                  <a:gd name="T3" fmla="*/ 60 h 60"/>
                  <a:gd name="T4" fmla="*/ 30 w 131"/>
                  <a:gd name="T5" fmla="*/ 60 h 60"/>
                  <a:gd name="T6" fmla="*/ 0 w 131"/>
                  <a:gd name="T7" fmla="*/ 30 h 60"/>
                  <a:gd name="T8" fmla="*/ 30 w 131"/>
                  <a:gd name="T9" fmla="*/ 0 h 60"/>
                  <a:gd name="T10" fmla="*/ 101 w 131"/>
                  <a:gd name="T11" fmla="*/ 0 h 60"/>
                  <a:gd name="T12" fmla="*/ 131 w 131"/>
                  <a:gd name="T1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60">
                    <a:moveTo>
                      <a:pt x="131" y="30"/>
                    </a:moveTo>
                    <a:cubicBezTo>
                      <a:pt x="131" y="47"/>
                      <a:pt x="118" y="60"/>
                      <a:pt x="101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14" y="60"/>
                      <a:pt x="0" y="47"/>
                      <a:pt x="0" y="30"/>
                    </a:cubicBezTo>
                    <a:cubicBezTo>
                      <a:pt x="0" y="14"/>
                      <a:pt x="14" y="0"/>
                      <a:pt x="3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18" y="0"/>
                      <a:pt x="131" y="14"/>
                      <a:pt x="131" y="30"/>
                    </a:cubicBezTo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59" name="Freeform 37">
                <a:extLst>
                  <a:ext uri="{FF2B5EF4-FFF2-40B4-BE49-F238E27FC236}">
                    <a16:creationId xmlns:a16="http://schemas.microsoft.com/office/drawing/2014/main" id="{C6FF9B67-EAB9-5241-B47F-D6DCBC6FA5C4}"/>
                  </a:ext>
                </a:extLst>
              </p:cNvPr>
              <p:cNvSpPr/>
              <p:nvPr/>
            </p:nvSpPr>
            <p:spPr bwMode="auto">
              <a:xfrm>
                <a:off x="7005638" y="4406266"/>
                <a:ext cx="238125" cy="109538"/>
              </a:xfrm>
              <a:custGeom>
                <a:avLst/>
                <a:gdLst>
                  <a:gd name="T0" fmla="*/ 114 w 114"/>
                  <a:gd name="T1" fmla="*/ 26 h 52"/>
                  <a:gd name="T2" fmla="*/ 88 w 114"/>
                  <a:gd name="T3" fmla="*/ 52 h 52"/>
                  <a:gd name="T4" fmla="*/ 26 w 114"/>
                  <a:gd name="T5" fmla="*/ 52 h 52"/>
                  <a:gd name="T6" fmla="*/ 0 w 114"/>
                  <a:gd name="T7" fmla="*/ 26 h 52"/>
                  <a:gd name="T8" fmla="*/ 26 w 114"/>
                  <a:gd name="T9" fmla="*/ 0 h 52"/>
                  <a:gd name="T10" fmla="*/ 88 w 114"/>
                  <a:gd name="T11" fmla="*/ 0 h 52"/>
                  <a:gd name="T12" fmla="*/ 114 w 114"/>
                  <a:gd name="T13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52">
                    <a:moveTo>
                      <a:pt x="114" y="26"/>
                    </a:moveTo>
                    <a:cubicBezTo>
                      <a:pt x="114" y="40"/>
                      <a:pt x="102" y="52"/>
                      <a:pt x="88" y="52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12" y="52"/>
                      <a:pt x="0" y="40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102" y="0"/>
                      <a:pt x="114" y="12"/>
                      <a:pt x="114" y="26"/>
                    </a:cubicBezTo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60" name="Freeform 38">
                <a:extLst>
                  <a:ext uri="{FF2B5EF4-FFF2-40B4-BE49-F238E27FC236}">
                    <a16:creationId xmlns:a16="http://schemas.microsoft.com/office/drawing/2014/main" id="{FA2DB6A1-82BB-9043-AD1E-7AFD7B1AC708}"/>
                  </a:ext>
                </a:extLst>
              </p:cNvPr>
              <p:cNvSpPr/>
              <p:nvPr/>
            </p:nvSpPr>
            <p:spPr bwMode="auto">
              <a:xfrm>
                <a:off x="6929438" y="4157029"/>
                <a:ext cx="323850" cy="125413"/>
              </a:xfrm>
              <a:custGeom>
                <a:avLst/>
                <a:gdLst>
                  <a:gd name="T0" fmla="*/ 154 w 154"/>
                  <a:gd name="T1" fmla="*/ 30 h 60"/>
                  <a:gd name="T2" fmla="*/ 125 w 154"/>
                  <a:gd name="T3" fmla="*/ 60 h 60"/>
                  <a:gd name="T4" fmla="*/ 30 w 154"/>
                  <a:gd name="T5" fmla="*/ 60 h 60"/>
                  <a:gd name="T6" fmla="*/ 0 w 154"/>
                  <a:gd name="T7" fmla="*/ 30 h 60"/>
                  <a:gd name="T8" fmla="*/ 30 w 154"/>
                  <a:gd name="T9" fmla="*/ 0 h 60"/>
                  <a:gd name="T10" fmla="*/ 125 w 154"/>
                  <a:gd name="T11" fmla="*/ 0 h 60"/>
                  <a:gd name="T12" fmla="*/ 154 w 154"/>
                  <a:gd name="T1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60">
                    <a:moveTo>
                      <a:pt x="154" y="30"/>
                    </a:moveTo>
                    <a:cubicBezTo>
                      <a:pt x="154" y="46"/>
                      <a:pt x="141" y="60"/>
                      <a:pt x="125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13" y="60"/>
                      <a:pt x="0" y="46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41" y="0"/>
                      <a:pt x="154" y="13"/>
                      <a:pt x="154" y="30"/>
                    </a:cubicBezTo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61" name="Freeform 39">
                <a:extLst>
                  <a:ext uri="{FF2B5EF4-FFF2-40B4-BE49-F238E27FC236}">
                    <a16:creationId xmlns:a16="http://schemas.microsoft.com/office/drawing/2014/main" id="{AE5D0026-D1C2-5E48-BDC4-33ED0ACE0793}"/>
                  </a:ext>
                </a:extLst>
              </p:cNvPr>
              <p:cNvSpPr/>
              <p:nvPr/>
            </p:nvSpPr>
            <p:spPr bwMode="auto">
              <a:xfrm>
                <a:off x="6948488" y="4282441"/>
                <a:ext cx="322263" cy="123825"/>
              </a:xfrm>
              <a:custGeom>
                <a:avLst/>
                <a:gdLst>
                  <a:gd name="T0" fmla="*/ 154 w 154"/>
                  <a:gd name="T1" fmla="*/ 30 h 59"/>
                  <a:gd name="T2" fmla="*/ 124 w 154"/>
                  <a:gd name="T3" fmla="*/ 59 h 59"/>
                  <a:gd name="T4" fmla="*/ 29 w 154"/>
                  <a:gd name="T5" fmla="*/ 59 h 59"/>
                  <a:gd name="T6" fmla="*/ 0 w 154"/>
                  <a:gd name="T7" fmla="*/ 30 h 59"/>
                  <a:gd name="T8" fmla="*/ 29 w 154"/>
                  <a:gd name="T9" fmla="*/ 0 h 59"/>
                  <a:gd name="T10" fmla="*/ 124 w 154"/>
                  <a:gd name="T11" fmla="*/ 0 h 59"/>
                  <a:gd name="T12" fmla="*/ 154 w 154"/>
                  <a:gd name="T13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59">
                    <a:moveTo>
                      <a:pt x="154" y="30"/>
                    </a:moveTo>
                    <a:cubicBezTo>
                      <a:pt x="154" y="46"/>
                      <a:pt x="141" y="59"/>
                      <a:pt x="124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3" y="59"/>
                      <a:pt x="0" y="46"/>
                      <a:pt x="0" y="30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41" y="0"/>
                      <a:pt x="154" y="13"/>
                      <a:pt x="154" y="30"/>
                    </a:cubicBezTo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62" name="Rectangle 40">
                <a:extLst>
                  <a:ext uri="{FF2B5EF4-FFF2-40B4-BE49-F238E27FC236}">
                    <a16:creationId xmlns:a16="http://schemas.microsoft.com/office/drawing/2014/main" id="{C5706853-3948-7948-BF07-456272937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4388" y="4172904"/>
                <a:ext cx="69850" cy="93663"/>
              </a:xfrm>
              <a:prstGeom prst="rect">
                <a:avLst/>
              </a:prstGeom>
              <a:solidFill>
                <a:srgbClr val="F7EC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63" name="Oval 41">
                <a:extLst>
                  <a:ext uri="{FF2B5EF4-FFF2-40B4-BE49-F238E27FC236}">
                    <a16:creationId xmlns:a16="http://schemas.microsoft.com/office/drawing/2014/main" id="{E02FF422-8B9F-D54F-8364-08DD69E80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9938" y="4047491"/>
                <a:ext cx="69850" cy="92075"/>
              </a:xfrm>
              <a:prstGeom prst="ellipse">
                <a:avLst/>
              </a:prstGeom>
              <a:solidFill>
                <a:srgbClr val="F7EC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64" name="Oval 42">
                <a:extLst>
                  <a:ext uri="{FF2B5EF4-FFF2-40B4-BE49-F238E27FC236}">
                    <a16:creationId xmlns:a16="http://schemas.microsoft.com/office/drawing/2014/main" id="{21F500FB-07A9-DD4D-9802-26C0CFE74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5025" y="4299904"/>
                <a:ext cx="68263" cy="90488"/>
              </a:xfrm>
              <a:prstGeom prst="ellipse">
                <a:avLst/>
              </a:prstGeom>
              <a:solidFill>
                <a:srgbClr val="F7EC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65" name="Oval 43">
                <a:extLst>
                  <a:ext uri="{FF2B5EF4-FFF2-40B4-BE49-F238E27FC236}">
                    <a16:creationId xmlns:a16="http://schemas.microsoft.com/office/drawing/2014/main" id="{194C3B8C-E234-774E-9022-A29810CCC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9150" y="4423729"/>
                <a:ext cx="55563" cy="74613"/>
              </a:xfrm>
              <a:prstGeom prst="ellipse">
                <a:avLst/>
              </a:prstGeom>
              <a:solidFill>
                <a:srgbClr val="F7EC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66" name="Freeform 44">
                <a:extLst>
                  <a:ext uri="{FF2B5EF4-FFF2-40B4-BE49-F238E27FC236}">
                    <a16:creationId xmlns:a16="http://schemas.microsoft.com/office/drawing/2014/main" id="{C9543A84-4C14-B946-9C58-5CC6B582EED7}"/>
                  </a:ext>
                </a:extLst>
              </p:cNvPr>
              <p:cNvSpPr/>
              <p:nvPr/>
            </p:nvSpPr>
            <p:spPr bwMode="auto">
              <a:xfrm>
                <a:off x="7527925" y="4098291"/>
                <a:ext cx="854075" cy="403225"/>
              </a:xfrm>
              <a:custGeom>
                <a:avLst/>
                <a:gdLst>
                  <a:gd name="T0" fmla="*/ 51 w 407"/>
                  <a:gd name="T1" fmla="*/ 0 h 192"/>
                  <a:gd name="T2" fmla="*/ 407 w 407"/>
                  <a:gd name="T3" fmla="*/ 0 h 192"/>
                  <a:gd name="T4" fmla="*/ 391 w 407"/>
                  <a:gd name="T5" fmla="*/ 192 h 192"/>
                  <a:gd name="T6" fmla="*/ 51 w 407"/>
                  <a:gd name="T7" fmla="*/ 192 h 192"/>
                  <a:gd name="T8" fmla="*/ 51 w 407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192">
                    <a:moveTo>
                      <a:pt x="51" y="0"/>
                    </a:moveTo>
                    <a:cubicBezTo>
                      <a:pt x="98" y="0"/>
                      <a:pt x="407" y="0"/>
                      <a:pt x="407" y="0"/>
                    </a:cubicBezTo>
                    <a:cubicBezTo>
                      <a:pt x="391" y="192"/>
                      <a:pt x="391" y="192"/>
                      <a:pt x="391" y="192"/>
                    </a:cubicBezTo>
                    <a:cubicBezTo>
                      <a:pt x="391" y="192"/>
                      <a:pt x="102" y="192"/>
                      <a:pt x="51" y="192"/>
                    </a:cubicBezTo>
                    <a:cubicBezTo>
                      <a:pt x="0" y="192"/>
                      <a:pt x="4" y="0"/>
                      <a:pt x="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p:grpSp>
      </p:grpSp>
      <p:grpSp>
        <p:nvGrpSpPr>
          <p:cNvPr id="167" name="Group 55">
            <a:extLst>
              <a:ext uri="{FF2B5EF4-FFF2-40B4-BE49-F238E27FC236}">
                <a16:creationId xmlns:a16="http://schemas.microsoft.com/office/drawing/2014/main" id="{45441B1E-FCAA-1343-9903-C87A68D73188}"/>
              </a:ext>
            </a:extLst>
          </p:cNvPr>
          <p:cNvGrpSpPr/>
          <p:nvPr/>
        </p:nvGrpSpPr>
        <p:grpSpPr>
          <a:xfrm>
            <a:off x="3057669" y="3197514"/>
            <a:ext cx="3027362" cy="3201988"/>
            <a:chOff x="2976389" y="2994979"/>
            <a:chExt cx="3027362" cy="3201988"/>
          </a:xfrm>
        </p:grpSpPr>
        <p:sp>
          <p:nvSpPr>
            <p:cNvPr id="168" name="Freeform 45">
              <a:extLst>
                <a:ext uri="{FF2B5EF4-FFF2-40B4-BE49-F238E27FC236}">
                  <a16:creationId xmlns:a16="http://schemas.microsoft.com/office/drawing/2014/main" id="{41ECBC61-42BE-934D-B776-DFD7252A2665}"/>
                </a:ext>
              </a:extLst>
            </p:cNvPr>
            <p:cNvSpPr/>
            <p:nvPr/>
          </p:nvSpPr>
          <p:spPr bwMode="auto">
            <a:xfrm>
              <a:off x="2976389" y="5585779"/>
              <a:ext cx="1130300" cy="469900"/>
            </a:xfrm>
            <a:custGeom>
              <a:avLst/>
              <a:gdLst>
                <a:gd name="T0" fmla="*/ 461 w 712"/>
                <a:gd name="T1" fmla="*/ 296 h 296"/>
                <a:gd name="T2" fmla="*/ 712 w 712"/>
                <a:gd name="T3" fmla="*/ 4 h 296"/>
                <a:gd name="T4" fmla="*/ 320 w 712"/>
                <a:gd name="T5" fmla="*/ 0 h 296"/>
                <a:gd name="T6" fmla="*/ 0 w 712"/>
                <a:gd name="T7" fmla="*/ 293 h 296"/>
                <a:gd name="T8" fmla="*/ 461 w 712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296">
                  <a:moveTo>
                    <a:pt x="461" y="296"/>
                  </a:moveTo>
                  <a:lnTo>
                    <a:pt x="712" y="4"/>
                  </a:lnTo>
                  <a:lnTo>
                    <a:pt x="320" y="0"/>
                  </a:lnTo>
                  <a:lnTo>
                    <a:pt x="0" y="293"/>
                  </a:lnTo>
                  <a:lnTo>
                    <a:pt x="461" y="29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69" name="Freeform 46">
              <a:extLst>
                <a:ext uri="{FF2B5EF4-FFF2-40B4-BE49-F238E27FC236}">
                  <a16:creationId xmlns:a16="http://schemas.microsoft.com/office/drawing/2014/main" id="{0727F7CD-CBD3-6642-BC20-87F8A7B7EFAB}"/>
                </a:ext>
              </a:extLst>
            </p:cNvPr>
            <p:cNvSpPr/>
            <p:nvPr/>
          </p:nvSpPr>
          <p:spPr bwMode="auto">
            <a:xfrm>
              <a:off x="2976389" y="6050916"/>
              <a:ext cx="736600" cy="146050"/>
            </a:xfrm>
            <a:custGeom>
              <a:avLst/>
              <a:gdLst>
                <a:gd name="T0" fmla="*/ 0 w 464"/>
                <a:gd name="T1" fmla="*/ 0 h 92"/>
                <a:gd name="T2" fmla="*/ 0 w 464"/>
                <a:gd name="T3" fmla="*/ 85 h 92"/>
                <a:gd name="T4" fmla="*/ 464 w 464"/>
                <a:gd name="T5" fmla="*/ 92 h 92"/>
                <a:gd name="T6" fmla="*/ 461 w 464"/>
                <a:gd name="T7" fmla="*/ 2 h 92"/>
                <a:gd name="T8" fmla="*/ 0 w 464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92">
                  <a:moveTo>
                    <a:pt x="0" y="0"/>
                  </a:moveTo>
                  <a:lnTo>
                    <a:pt x="0" y="85"/>
                  </a:lnTo>
                  <a:lnTo>
                    <a:pt x="464" y="92"/>
                  </a:lnTo>
                  <a:lnTo>
                    <a:pt x="46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70" name="Freeform 47">
              <a:extLst>
                <a:ext uri="{FF2B5EF4-FFF2-40B4-BE49-F238E27FC236}">
                  <a16:creationId xmlns:a16="http://schemas.microsoft.com/office/drawing/2014/main" id="{A47A5CC6-77F3-F246-9404-23BE918E3814}"/>
                </a:ext>
              </a:extLst>
            </p:cNvPr>
            <p:cNvSpPr/>
            <p:nvPr/>
          </p:nvSpPr>
          <p:spPr bwMode="auto">
            <a:xfrm>
              <a:off x="3708226" y="5592129"/>
              <a:ext cx="398463" cy="604838"/>
            </a:xfrm>
            <a:custGeom>
              <a:avLst/>
              <a:gdLst>
                <a:gd name="T0" fmla="*/ 251 w 251"/>
                <a:gd name="T1" fmla="*/ 0 h 381"/>
                <a:gd name="T2" fmla="*/ 251 w 251"/>
                <a:gd name="T3" fmla="*/ 81 h 381"/>
                <a:gd name="T4" fmla="*/ 3 w 251"/>
                <a:gd name="T5" fmla="*/ 381 h 381"/>
                <a:gd name="T6" fmla="*/ 0 w 251"/>
                <a:gd name="T7" fmla="*/ 291 h 381"/>
                <a:gd name="T8" fmla="*/ 251 w 251"/>
                <a:gd name="T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81">
                  <a:moveTo>
                    <a:pt x="251" y="0"/>
                  </a:moveTo>
                  <a:lnTo>
                    <a:pt x="251" y="81"/>
                  </a:lnTo>
                  <a:lnTo>
                    <a:pt x="3" y="381"/>
                  </a:lnTo>
                  <a:lnTo>
                    <a:pt x="0" y="291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71" name="Freeform 48">
              <a:extLst>
                <a:ext uri="{FF2B5EF4-FFF2-40B4-BE49-F238E27FC236}">
                  <a16:creationId xmlns:a16="http://schemas.microsoft.com/office/drawing/2014/main" id="{F3E44EAE-997A-D445-93C0-5DE18E18D2A9}"/>
                </a:ext>
              </a:extLst>
            </p:cNvPr>
            <p:cNvSpPr/>
            <p:nvPr/>
          </p:nvSpPr>
          <p:spPr bwMode="auto">
            <a:xfrm>
              <a:off x="3357389" y="4236404"/>
              <a:ext cx="368300" cy="1590675"/>
            </a:xfrm>
            <a:custGeom>
              <a:avLst/>
              <a:gdLst>
                <a:gd name="T0" fmla="*/ 205 w 232"/>
                <a:gd name="T1" fmla="*/ 1002 h 1002"/>
                <a:gd name="T2" fmla="*/ 185 w 232"/>
                <a:gd name="T3" fmla="*/ 235 h 1002"/>
                <a:gd name="T4" fmla="*/ 232 w 232"/>
                <a:gd name="T5" fmla="*/ 241 h 1002"/>
                <a:gd name="T6" fmla="*/ 221 w 232"/>
                <a:gd name="T7" fmla="*/ 0 h 1002"/>
                <a:gd name="T8" fmla="*/ 77 w 232"/>
                <a:gd name="T9" fmla="*/ 60 h 1002"/>
                <a:gd name="T10" fmla="*/ 0 w 232"/>
                <a:gd name="T11" fmla="*/ 1002 h 1002"/>
                <a:gd name="T12" fmla="*/ 205 w 232"/>
                <a:gd name="T13" fmla="*/ 1002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1002">
                  <a:moveTo>
                    <a:pt x="205" y="1002"/>
                  </a:moveTo>
                  <a:lnTo>
                    <a:pt x="185" y="235"/>
                  </a:lnTo>
                  <a:lnTo>
                    <a:pt x="232" y="241"/>
                  </a:lnTo>
                  <a:lnTo>
                    <a:pt x="221" y="0"/>
                  </a:lnTo>
                  <a:lnTo>
                    <a:pt x="77" y="60"/>
                  </a:lnTo>
                  <a:lnTo>
                    <a:pt x="0" y="1002"/>
                  </a:lnTo>
                  <a:lnTo>
                    <a:pt x="205" y="100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72" name="Freeform 49">
              <a:extLst>
                <a:ext uri="{FF2B5EF4-FFF2-40B4-BE49-F238E27FC236}">
                  <a16:creationId xmlns:a16="http://schemas.microsoft.com/office/drawing/2014/main" id="{CE8F5EFC-ABF7-7447-8ECA-D807E5DBBFC4}"/>
                </a:ext>
              </a:extLst>
            </p:cNvPr>
            <p:cNvSpPr/>
            <p:nvPr/>
          </p:nvSpPr>
          <p:spPr bwMode="auto">
            <a:xfrm>
              <a:off x="3647901" y="4595179"/>
              <a:ext cx="79375" cy="1231900"/>
            </a:xfrm>
            <a:custGeom>
              <a:avLst/>
              <a:gdLst>
                <a:gd name="T0" fmla="*/ 20 w 50"/>
                <a:gd name="T1" fmla="*/ 12 h 776"/>
                <a:gd name="T2" fmla="*/ 50 w 50"/>
                <a:gd name="T3" fmla="*/ 743 h 776"/>
                <a:gd name="T4" fmla="*/ 22 w 50"/>
                <a:gd name="T5" fmla="*/ 776 h 776"/>
                <a:gd name="T6" fmla="*/ 0 w 50"/>
                <a:gd name="T7" fmla="*/ 0 h 776"/>
                <a:gd name="T8" fmla="*/ 20 w 50"/>
                <a:gd name="T9" fmla="*/ 12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776">
                  <a:moveTo>
                    <a:pt x="20" y="12"/>
                  </a:moveTo>
                  <a:lnTo>
                    <a:pt x="50" y="743"/>
                  </a:lnTo>
                  <a:lnTo>
                    <a:pt x="22" y="776"/>
                  </a:lnTo>
                  <a:lnTo>
                    <a:pt x="0" y="0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73" name="Freeform 50">
              <a:extLst>
                <a:ext uri="{FF2B5EF4-FFF2-40B4-BE49-F238E27FC236}">
                  <a16:creationId xmlns:a16="http://schemas.microsoft.com/office/drawing/2014/main" id="{75F2818D-8BC0-C24F-9B65-53F20E3CB2B9}"/>
                </a:ext>
              </a:extLst>
            </p:cNvPr>
            <p:cNvSpPr/>
            <p:nvPr/>
          </p:nvSpPr>
          <p:spPr bwMode="auto">
            <a:xfrm>
              <a:off x="3616151" y="2994979"/>
              <a:ext cx="301625" cy="2498725"/>
            </a:xfrm>
            <a:custGeom>
              <a:avLst/>
              <a:gdLst>
                <a:gd name="T0" fmla="*/ 67 w 190"/>
                <a:gd name="T1" fmla="*/ 0 h 1574"/>
                <a:gd name="T2" fmla="*/ 190 w 190"/>
                <a:gd name="T3" fmla="*/ 1574 h 1574"/>
                <a:gd name="T4" fmla="*/ 106 w 190"/>
                <a:gd name="T5" fmla="*/ 1524 h 1574"/>
                <a:gd name="T6" fmla="*/ 0 w 190"/>
                <a:gd name="T7" fmla="*/ 74 h 1574"/>
                <a:gd name="T8" fmla="*/ 67 w 190"/>
                <a:gd name="T9" fmla="*/ 0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574">
                  <a:moveTo>
                    <a:pt x="67" y="0"/>
                  </a:moveTo>
                  <a:lnTo>
                    <a:pt x="190" y="1574"/>
                  </a:lnTo>
                  <a:lnTo>
                    <a:pt x="106" y="1524"/>
                  </a:lnTo>
                  <a:lnTo>
                    <a:pt x="0" y="7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74" name="Freeform 51">
              <a:extLst>
                <a:ext uri="{FF2B5EF4-FFF2-40B4-BE49-F238E27FC236}">
                  <a16:creationId xmlns:a16="http://schemas.microsoft.com/office/drawing/2014/main" id="{A3A19707-D547-B14D-BC69-069BEBCE0EE5}"/>
                </a:ext>
              </a:extLst>
            </p:cNvPr>
            <p:cNvSpPr/>
            <p:nvPr/>
          </p:nvSpPr>
          <p:spPr bwMode="auto">
            <a:xfrm>
              <a:off x="3722514" y="2994979"/>
              <a:ext cx="642938" cy="2498725"/>
            </a:xfrm>
            <a:custGeom>
              <a:avLst/>
              <a:gdLst>
                <a:gd name="T0" fmla="*/ 0 w 405"/>
                <a:gd name="T1" fmla="*/ 0 h 1574"/>
                <a:gd name="T2" fmla="*/ 299 w 405"/>
                <a:gd name="T3" fmla="*/ 128 h 1574"/>
                <a:gd name="T4" fmla="*/ 405 w 405"/>
                <a:gd name="T5" fmla="*/ 1361 h 1574"/>
                <a:gd name="T6" fmla="*/ 123 w 405"/>
                <a:gd name="T7" fmla="*/ 1574 h 1574"/>
                <a:gd name="T8" fmla="*/ 0 w 405"/>
                <a:gd name="T9" fmla="*/ 0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1574">
                  <a:moveTo>
                    <a:pt x="0" y="0"/>
                  </a:moveTo>
                  <a:lnTo>
                    <a:pt x="299" y="128"/>
                  </a:lnTo>
                  <a:lnTo>
                    <a:pt x="405" y="1361"/>
                  </a:lnTo>
                  <a:lnTo>
                    <a:pt x="123" y="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75" name="Freeform 52">
              <a:extLst>
                <a:ext uri="{FF2B5EF4-FFF2-40B4-BE49-F238E27FC236}">
                  <a16:creationId xmlns:a16="http://schemas.microsoft.com/office/drawing/2014/main" id="{F080F627-51E3-7F44-AC2F-28F635084554}"/>
                </a:ext>
              </a:extLst>
            </p:cNvPr>
            <p:cNvSpPr/>
            <p:nvPr/>
          </p:nvSpPr>
          <p:spPr bwMode="auto">
            <a:xfrm>
              <a:off x="3784426" y="3112454"/>
              <a:ext cx="531813" cy="2227263"/>
            </a:xfrm>
            <a:custGeom>
              <a:avLst/>
              <a:gdLst>
                <a:gd name="T0" fmla="*/ 0 w 335"/>
                <a:gd name="T1" fmla="*/ 0 h 1403"/>
                <a:gd name="T2" fmla="*/ 231 w 335"/>
                <a:gd name="T3" fmla="*/ 89 h 1403"/>
                <a:gd name="T4" fmla="*/ 335 w 335"/>
                <a:gd name="T5" fmla="*/ 1254 h 1403"/>
                <a:gd name="T6" fmla="*/ 120 w 335"/>
                <a:gd name="T7" fmla="*/ 1403 h 1403"/>
                <a:gd name="T8" fmla="*/ 0 w 335"/>
                <a:gd name="T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1403">
                  <a:moveTo>
                    <a:pt x="0" y="0"/>
                  </a:moveTo>
                  <a:lnTo>
                    <a:pt x="231" y="89"/>
                  </a:lnTo>
                  <a:lnTo>
                    <a:pt x="335" y="1254"/>
                  </a:lnTo>
                  <a:lnTo>
                    <a:pt x="120" y="1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grpSp>
          <p:nvGrpSpPr>
            <p:cNvPr id="176" name="Group 64">
              <a:extLst>
                <a:ext uri="{FF2B5EF4-FFF2-40B4-BE49-F238E27FC236}">
                  <a16:creationId xmlns:a16="http://schemas.microsoft.com/office/drawing/2014/main" id="{976B8334-2D0A-DB4F-9A2C-7CB1D3F8C219}"/>
                </a:ext>
              </a:extLst>
            </p:cNvPr>
            <p:cNvGrpSpPr/>
            <p:nvPr/>
          </p:nvGrpSpPr>
          <p:grpSpPr>
            <a:xfrm>
              <a:off x="3974926" y="3836354"/>
              <a:ext cx="2028825" cy="823913"/>
              <a:chOff x="4105275" y="3836354"/>
              <a:chExt cx="2028825" cy="823913"/>
            </a:xfrm>
          </p:grpSpPr>
          <p:sp>
            <p:nvSpPr>
              <p:cNvPr id="177" name="Oval 53">
                <a:extLst>
                  <a:ext uri="{FF2B5EF4-FFF2-40B4-BE49-F238E27FC236}">
                    <a16:creationId xmlns:a16="http://schemas.microsoft.com/office/drawing/2014/main" id="{C6256384-DC8C-BC4E-902D-4915D9840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6525" y="4025266"/>
                <a:ext cx="420688" cy="263525"/>
              </a:xfrm>
              <a:prstGeom prst="ellipse">
                <a:avLst/>
              </a:prstGeom>
              <a:solidFill>
                <a:srgbClr val="E8D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78" name="Freeform 54">
                <a:extLst>
                  <a:ext uri="{FF2B5EF4-FFF2-40B4-BE49-F238E27FC236}">
                    <a16:creationId xmlns:a16="http://schemas.microsoft.com/office/drawing/2014/main" id="{3BAD0975-D040-E146-BA23-15FF6DAD944A}"/>
                  </a:ext>
                </a:extLst>
              </p:cNvPr>
              <p:cNvSpPr/>
              <p:nvPr/>
            </p:nvSpPr>
            <p:spPr bwMode="auto">
              <a:xfrm>
                <a:off x="4927600" y="3836354"/>
                <a:ext cx="849313" cy="661988"/>
              </a:xfrm>
              <a:custGeom>
                <a:avLst/>
                <a:gdLst>
                  <a:gd name="T0" fmla="*/ 0 w 405"/>
                  <a:gd name="T1" fmla="*/ 311 h 316"/>
                  <a:gd name="T2" fmla="*/ 7 w 405"/>
                  <a:gd name="T3" fmla="*/ 136 h 316"/>
                  <a:gd name="T4" fmla="*/ 203 w 405"/>
                  <a:gd name="T5" fmla="*/ 7 h 316"/>
                  <a:gd name="T6" fmla="*/ 405 w 405"/>
                  <a:gd name="T7" fmla="*/ 135 h 316"/>
                  <a:gd name="T8" fmla="*/ 347 w 405"/>
                  <a:gd name="T9" fmla="*/ 197 h 316"/>
                  <a:gd name="T10" fmla="*/ 168 w 405"/>
                  <a:gd name="T11" fmla="*/ 136 h 316"/>
                  <a:gd name="T12" fmla="*/ 189 w 405"/>
                  <a:gd name="T13" fmla="*/ 190 h 316"/>
                  <a:gd name="T14" fmla="*/ 306 w 405"/>
                  <a:gd name="T15" fmla="*/ 224 h 316"/>
                  <a:gd name="T16" fmla="*/ 152 w 405"/>
                  <a:gd name="T17" fmla="*/ 279 h 316"/>
                  <a:gd name="T18" fmla="*/ 54 w 405"/>
                  <a:gd name="T19" fmla="*/ 310 h 316"/>
                  <a:gd name="T20" fmla="*/ 0 w 405"/>
                  <a:gd name="T21" fmla="*/ 311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5" h="316">
                    <a:moveTo>
                      <a:pt x="0" y="311"/>
                    </a:moveTo>
                    <a:cubicBezTo>
                      <a:pt x="0" y="308"/>
                      <a:pt x="7" y="136"/>
                      <a:pt x="7" y="136"/>
                    </a:cubicBezTo>
                    <a:cubicBezTo>
                      <a:pt x="7" y="136"/>
                      <a:pt x="121" y="15"/>
                      <a:pt x="203" y="7"/>
                    </a:cubicBezTo>
                    <a:cubicBezTo>
                      <a:pt x="285" y="0"/>
                      <a:pt x="405" y="135"/>
                      <a:pt x="405" y="135"/>
                    </a:cubicBezTo>
                    <a:cubicBezTo>
                      <a:pt x="405" y="135"/>
                      <a:pt x="365" y="228"/>
                      <a:pt x="347" y="197"/>
                    </a:cubicBezTo>
                    <a:cubicBezTo>
                      <a:pt x="301" y="117"/>
                      <a:pt x="190" y="108"/>
                      <a:pt x="168" y="136"/>
                    </a:cubicBezTo>
                    <a:cubicBezTo>
                      <a:pt x="145" y="165"/>
                      <a:pt x="153" y="187"/>
                      <a:pt x="189" y="190"/>
                    </a:cubicBezTo>
                    <a:cubicBezTo>
                      <a:pt x="224" y="193"/>
                      <a:pt x="304" y="168"/>
                      <a:pt x="306" y="224"/>
                    </a:cubicBezTo>
                    <a:cubicBezTo>
                      <a:pt x="308" y="280"/>
                      <a:pt x="184" y="271"/>
                      <a:pt x="152" y="279"/>
                    </a:cubicBezTo>
                    <a:cubicBezTo>
                      <a:pt x="120" y="286"/>
                      <a:pt x="79" y="304"/>
                      <a:pt x="54" y="310"/>
                    </a:cubicBezTo>
                    <a:cubicBezTo>
                      <a:pt x="31" y="316"/>
                      <a:pt x="0" y="311"/>
                      <a:pt x="0" y="311"/>
                    </a:cubicBezTo>
                    <a:close/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79" name="Freeform 55">
                <a:extLst>
                  <a:ext uri="{FF2B5EF4-FFF2-40B4-BE49-F238E27FC236}">
                    <a16:creationId xmlns:a16="http://schemas.microsoft.com/office/drawing/2014/main" id="{B69BD3DE-656A-C248-8C15-81FA840332DD}"/>
                  </a:ext>
                </a:extLst>
              </p:cNvPr>
              <p:cNvSpPr/>
              <p:nvPr/>
            </p:nvSpPr>
            <p:spPr bwMode="auto">
              <a:xfrm>
                <a:off x="5286375" y="4080829"/>
                <a:ext cx="847725" cy="579438"/>
              </a:xfrm>
              <a:custGeom>
                <a:avLst/>
                <a:gdLst>
                  <a:gd name="T0" fmla="*/ 0 w 404"/>
                  <a:gd name="T1" fmla="*/ 253 h 276"/>
                  <a:gd name="T2" fmla="*/ 23 w 404"/>
                  <a:gd name="T3" fmla="*/ 276 h 276"/>
                  <a:gd name="T4" fmla="*/ 380 w 404"/>
                  <a:gd name="T5" fmla="*/ 276 h 276"/>
                  <a:gd name="T6" fmla="*/ 404 w 404"/>
                  <a:gd name="T7" fmla="*/ 253 h 276"/>
                  <a:gd name="T8" fmla="*/ 404 w 404"/>
                  <a:gd name="T9" fmla="*/ 23 h 276"/>
                  <a:gd name="T10" fmla="*/ 380 w 404"/>
                  <a:gd name="T11" fmla="*/ 0 h 276"/>
                  <a:gd name="T12" fmla="*/ 23 w 404"/>
                  <a:gd name="T13" fmla="*/ 0 h 276"/>
                  <a:gd name="T14" fmla="*/ 0 w 404"/>
                  <a:gd name="T15" fmla="*/ 23 h 276"/>
                  <a:gd name="T16" fmla="*/ 0 w 404"/>
                  <a:gd name="T17" fmla="*/ 253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4" h="276">
                    <a:moveTo>
                      <a:pt x="0" y="253"/>
                    </a:moveTo>
                    <a:cubicBezTo>
                      <a:pt x="0" y="265"/>
                      <a:pt x="11" y="276"/>
                      <a:pt x="23" y="276"/>
                    </a:cubicBezTo>
                    <a:cubicBezTo>
                      <a:pt x="380" y="276"/>
                      <a:pt x="380" y="276"/>
                      <a:pt x="380" y="276"/>
                    </a:cubicBezTo>
                    <a:cubicBezTo>
                      <a:pt x="393" y="276"/>
                      <a:pt x="404" y="265"/>
                      <a:pt x="404" y="253"/>
                    </a:cubicBezTo>
                    <a:cubicBezTo>
                      <a:pt x="404" y="23"/>
                      <a:pt x="404" y="23"/>
                      <a:pt x="404" y="23"/>
                    </a:cubicBezTo>
                    <a:cubicBezTo>
                      <a:pt x="404" y="10"/>
                      <a:pt x="393" y="0"/>
                      <a:pt x="38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3"/>
                    </a:cubicBezTo>
                    <a:lnTo>
                      <a:pt x="0" y="2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grpSp>
            <p:nvGrpSpPr>
              <p:cNvPr id="180" name="Group 68">
                <a:extLst>
                  <a:ext uri="{FF2B5EF4-FFF2-40B4-BE49-F238E27FC236}">
                    <a16:creationId xmlns:a16="http://schemas.microsoft.com/office/drawing/2014/main" id="{BEB10831-C781-B74D-A14E-0F654D61DA2B}"/>
                  </a:ext>
                </a:extLst>
              </p:cNvPr>
              <p:cNvGrpSpPr/>
              <p:nvPr/>
            </p:nvGrpSpPr>
            <p:grpSpPr>
              <a:xfrm>
                <a:off x="5343525" y="4488816"/>
                <a:ext cx="188913" cy="120650"/>
                <a:chOff x="5343525" y="3719512"/>
                <a:chExt cx="188913" cy="120650"/>
              </a:xfrm>
            </p:grpSpPr>
            <p:sp>
              <p:nvSpPr>
                <p:cNvPr id="221" name="Oval 56">
                  <a:extLst>
                    <a:ext uri="{FF2B5EF4-FFF2-40B4-BE49-F238E27FC236}">
                      <a16:creationId xmlns:a16="http://schemas.microsoft.com/office/drawing/2014/main" id="{676F142B-AF6D-2149-BA63-B78A7CD1C2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1788" y="3719512"/>
                  <a:ext cx="120650" cy="12065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22" name="Oval 57">
                  <a:extLst>
                    <a:ext uri="{FF2B5EF4-FFF2-40B4-BE49-F238E27FC236}">
                      <a16:creationId xmlns:a16="http://schemas.microsoft.com/office/drawing/2014/main" id="{CD26CF44-EE32-674E-9C10-6FF07B4E9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43525" y="3719512"/>
                  <a:ext cx="119063" cy="12065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</p:grpSp>
          <p:grpSp>
            <p:nvGrpSpPr>
              <p:cNvPr id="181" name="Group 69">
                <a:extLst>
                  <a:ext uri="{FF2B5EF4-FFF2-40B4-BE49-F238E27FC236}">
                    <a16:creationId xmlns:a16="http://schemas.microsoft.com/office/drawing/2014/main" id="{9C62ACF7-ED17-9F4E-9930-CD17BFA09C80}"/>
                  </a:ext>
                </a:extLst>
              </p:cNvPr>
              <p:cNvGrpSpPr/>
              <p:nvPr/>
            </p:nvGrpSpPr>
            <p:grpSpPr>
              <a:xfrm>
                <a:off x="5848350" y="4215766"/>
                <a:ext cx="204788" cy="158750"/>
                <a:chOff x="5848350" y="3446462"/>
                <a:chExt cx="204788" cy="158750"/>
              </a:xfrm>
            </p:grpSpPr>
            <p:sp>
              <p:nvSpPr>
                <p:cNvPr id="209" name="Freeform 58">
                  <a:extLst>
                    <a:ext uri="{FF2B5EF4-FFF2-40B4-BE49-F238E27FC236}">
                      <a16:creationId xmlns:a16="http://schemas.microsoft.com/office/drawing/2014/main" id="{53AE0160-2931-A14C-9458-FA3B08E74735}"/>
                    </a:ext>
                  </a:extLst>
                </p:cNvPr>
                <p:cNvSpPr/>
                <p:nvPr/>
              </p:nvSpPr>
              <p:spPr bwMode="auto">
                <a:xfrm>
                  <a:off x="5848350" y="3446462"/>
                  <a:ext cx="204788" cy="158750"/>
                </a:xfrm>
                <a:custGeom>
                  <a:avLst/>
                  <a:gdLst>
                    <a:gd name="T0" fmla="*/ 0 w 97"/>
                    <a:gd name="T1" fmla="*/ 66 h 76"/>
                    <a:gd name="T2" fmla="*/ 11 w 97"/>
                    <a:gd name="T3" fmla="*/ 76 h 76"/>
                    <a:gd name="T4" fmla="*/ 86 w 97"/>
                    <a:gd name="T5" fmla="*/ 76 h 76"/>
                    <a:gd name="T6" fmla="*/ 97 w 97"/>
                    <a:gd name="T7" fmla="*/ 66 h 76"/>
                    <a:gd name="T8" fmla="*/ 97 w 97"/>
                    <a:gd name="T9" fmla="*/ 11 h 76"/>
                    <a:gd name="T10" fmla="*/ 86 w 97"/>
                    <a:gd name="T11" fmla="*/ 0 h 76"/>
                    <a:gd name="T12" fmla="*/ 11 w 97"/>
                    <a:gd name="T13" fmla="*/ 0 h 76"/>
                    <a:gd name="T14" fmla="*/ 0 w 97"/>
                    <a:gd name="T15" fmla="*/ 11 h 76"/>
                    <a:gd name="T16" fmla="*/ 0 w 97"/>
                    <a:gd name="T17" fmla="*/ 6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76">
                      <a:moveTo>
                        <a:pt x="0" y="66"/>
                      </a:moveTo>
                      <a:cubicBezTo>
                        <a:pt x="0" y="72"/>
                        <a:pt x="5" y="76"/>
                        <a:pt x="11" y="76"/>
                      </a:cubicBezTo>
                      <a:cubicBezTo>
                        <a:pt x="86" y="76"/>
                        <a:pt x="86" y="76"/>
                        <a:pt x="86" y="76"/>
                      </a:cubicBezTo>
                      <a:cubicBezTo>
                        <a:pt x="92" y="76"/>
                        <a:pt x="97" y="72"/>
                        <a:pt x="97" y="66"/>
                      </a:cubicBezTo>
                      <a:cubicBezTo>
                        <a:pt x="97" y="11"/>
                        <a:pt x="97" y="11"/>
                        <a:pt x="97" y="11"/>
                      </a:cubicBezTo>
                      <a:cubicBezTo>
                        <a:pt x="97" y="5"/>
                        <a:pt x="92" y="0"/>
                        <a:pt x="8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10" name="Freeform 59">
                  <a:extLst>
                    <a:ext uri="{FF2B5EF4-FFF2-40B4-BE49-F238E27FC236}">
                      <a16:creationId xmlns:a16="http://schemas.microsoft.com/office/drawing/2014/main" id="{4BC80A2F-ECE5-5E4E-A0D1-96F1281A745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18200" y="3446462"/>
                  <a:ext cx="69850" cy="158750"/>
                </a:xfrm>
                <a:custGeom>
                  <a:avLst/>
                  <a:gdLst>
                    <a:gd name="T0" fmla="*/ 0 w 33"/>
                    <a:gd name="T1" fmla="*/ 38 h 76"/>
                    <a:gd name="T2" fmla="*/ 16 w 33"/>
                    <a:gd name="T3" fmla="*/ 0 h 76"/>
                    <a:gd name="T4" fmla="*/ 33 w 33"/>
                    <a:gd name="T5" fmla="*/ 38 h 76"/>
                    <a:gd name="T6" fmla="*/ 16 w 33"/>
                    <a:gd name="T7" fmla="*/ 76 h 76"/>
                    <a:gd name="T8" fmla="*/ 0 w 33"/>
                    <a:gd name="T9" fmla="*/ 38 h 76"/>
                    <a:gd name="T10" fmla="*/ 3 w 33"/>
                    <a:gd name="T11" fmla="*/ 38 h 76"/>
                    <a:gd name="T12" fmla="*/ 16 w 33"/>
                    <a:gd name="T13" fmla="*/ 74 h 76"/>
                    <a:gd name="T14" fmla="*/ 30 w 33"/>
                    <a:gd name="T15" fmla="*/ 38 h 76"/>
                    <a:gd name="T16" fmla="*/ 16 w 33"/>
                    <a:gd name="T17" fmla="*/ 3 h 76"/>
                    <a:gd name="T18" fmla="*/ 3 w 33"/>
                    <a:gd name="T19" fmla="*/ 38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76">
                      <a:moveTo>
                        <a:pt x="0" y="38"/>
                      </a:moveTo>
                      <a:cubicBezTo>
                        <a:pt x="0" y="17"/>
                        <a:pt x="7" y="0"/>
                        <a:pt x="16" y="0"/>
                      </a:cubicBezTo>
                      <a:cubicBezTo>
                        <a:pt x="26" y="0"/>
                        <a:pt x="33" y="17"/>
                        <a:pt x="33" y="38"/>
                      </a:cubicBezTo>
                      <a:cubicBezTo>
                        <a:pt x="33" y="60"/>
                        <a:pt x="26" y="76"/>
                        <a:pt x="16" y="76"/>
                      </a:cubicBezTo>
                      <a:cubicBezTo>
                        <a:pt x="7" y="76"/>
                        <a:pt x="0" y="60"/>
                        <a:pt x="0" y="38"/>
                      </a:cubicBezTo>
                      <a:close/>
                      <a:moveTo>
                        <a:pt x="3" y="38"/>
                      </a:moveTo>
                      <a:cubicBezTo>
                        <a:pt x="3" y="57"/>
                        <a:pt x="9" y="74"/>
                        <a:pt x="16" y="74"/>
                      </a:cubicBezTo>
                      <a:cubicBezTo>
                        <a:pt x="24" y="74"/>
                        <a:pt x="30" y="57"/>
                        <a:pt x="30" y="38"/>
                      </a:cubicBezTo>
                      <a:cubicBezTo>
                        <a:pt x="30" y="19"/>
                        <a:pt x="24" y="3"/>
                        <a:pt x="16" y="3"/>
                      </a:cubicBezTo>
                      <a:cubicBezTo>
                        <a:pt x="9" y="3"/>
                        <a:pt x="3" y="19"/>
                        <a:pt x="3" y="38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11" name="Rectangle 60">
                  <a:extLst>
                    <a:ext uri="{FF2B5EF4-FFF2-40B4-BE49-F238E27FC236}">
                      <a16:creationId xmlns:a16="http://schemas.microsoft.com/office/drawing/2014/main" id="{0F2FEC1F-9104-E245-AC24-EC2E6F1899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2175" y="3465512"/>
                  <a:ext cx="80963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12" name="Rectangle 61">
                  <a:extLst>
                    <a:ext uri="{FF2B5EF4-FFF2-40B4-BE49-F238E27FC236}">
                      <a16:creationId xmlns:a16="http://schemas.microsoft.com/office/drawing/2014/main" id="{98B36B78-B8DE-D348-9D78-E315F70778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83288" y="3497262"/>
                  <a:ext cx="69850" cy="3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13" name="Rectangle 62">
                  <a:extLst>
                    <a:ext uri="{FF2B5EF4-FFF2-40B4-BE49-F238E27FC236}">
                      <a16:creationId xmlns:a16="http://schemas.microsoft.com/office/drawing/2014/main" id="{40186849-685D-3449-BE5A-D8C630C728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83288" y="3525837"/>
                  <a:ext cx="69850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14" name="Rectangle 63">
                  <a:extLst>
                    <a:ext uri="{FF2B5EF4-FFF2-40B4-BE49-F238E27FC236}">
                      <a16:creationId xmlns:a16="http://schemas.microsoft.com/office/drawing/2014/main" id="{3BE6AA60-5826-374C-8212-A28D2DFBA5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8525" y="3557587"/>
                  <a:ext cx="74613" cy="4763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15" name="Rectangle 64">
                  <a:extLst>
                    <a:ext uri="{FF2B5EF4-FFF2-40B4-BE49-F238E27FC236}">
                      <a16:creationId xmlns:a16="http://schemas.microsoft.com/office/drawing/2014/main" id="{91172DCA-6C26-8940-8B8A-E6D6311BCB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0588" y="3586162"/>
                  <a:ext cx="82550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16" name="Rectangle 65">
                  <a:extLst>
                    <a:ext uri="{FF2B5EF4-FFF2-40B4-BE49-F238E27FC236}">
                      <a16:creationId xmlns:a16="http://schemas.microsoft.com/office/drawing/2014/main" id="{FFD1E02C-6745-C24E-A1ED-09BF39BD7C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48350" y="3465512"/>
                  <a:ext cx="84138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17" name="Rectangle 66">
                  <a:extLst>
                    <a:ext uri="{FF2B5EF4-FFF2-40B4-BE49-F238E27FC236}">
                      <a16:creationId xmlns:a16="http://schemas.microsoft.com/office/drawing/2014/main" id="{B03A8F88-8D3D-2841-BB5D-DCBFECC2C2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48350" y="3497262"/>
                  <a:ext cx="71438" cy="3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18" name="Rectangle 67">
                  <a:extLst>
                    <a:ext uri="{FF2B5EF4-FFF2-40B4-BE49-F238E27FC236}">
                      <a16:creationId xmlns:a16="http://schemas.microsoft.com/office/drawing/2014/main" id="{92C9402A-D793-9349-B17E-200809A01D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48350" y="3525837"/>
                  <a:ext cx="71438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19" name="Rectangle 68">
                  <a:extLst>
                    <a:ext uri="{FF2B5EF4-FFF2-40B4-BE49-F238E27FC236}">
                      <a16:creationId xmlns:a16="http://schemas.microsoft.com/office/drawing/2014/main" id="{EC06C98B-0145-254E-B157-F7FE20B82F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48350" y="3557587"/>
                  <a:ext cx="76200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20" name="Rectangle 69">
                  <a:extLst>
                    <a:ext uri="{FF2B5EF4-FFF2-40B4-BE49-F238E27FC236}">
                      <a16:creationId xmlns:a16="http://schemas.microsoft.com/office/drawing/2014/main" id="{D8E31374-609C-AE4B-8389-727CC609C3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48350" y="3589337"/>
                  <a:ext cx="85725" cy="3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</p:grpSp>
          <p:grpSp>
            <p:nvGrpSpPr>
              <p:cNvPr id="182" name="Group 70">
                <a:extLst>
                  <a:ext uri="{FF2B5EF4-FFF2-40B4-BE49-F238E27FC236}">
                    <a16:creationId xmlns:a16="http://schemas.microsoft.com/office/drawing/2014/main" id="{67D55AA4-D0EF-D746-8674-C73D42C9EDC4}"/>
                  </a:ext>
                </a:extLst>
              </p:cNvPr>
              <p:cNvGrpSpPr/>
              <p:nvPr/>
            </p:nvGrpSpPr>
            <p:grpSpPr>
              <a:xfrm>
                <a:off x="5502275" y="4420554"/>
                <a:ext cx="541338" cy="38100"/>
                <a:chOff x="5502275" y="3651250"/>
                <a:chExt cx="541338" cy="38100"/>
              </a:xfrm>
            </p:grpSpPr>
            <p:sp>
              <p:nvSpPr>
                <p:cNvPr id="189" name="Rectangle 72">
                  <a:extLst>
                    <a:ext uri="{FF2B5EF4-FFF2-40B4-BE49-F238E27FC236}">
                      <a16:creationId xmlns:a16="http://schemas.microsoft.com/office/drawing/2014/main" id="{787A4CD5-4756-C64F-A5AC-A2659B7185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30913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90" name="Rectangle 73">
                  <a:extLst>
                    <a:ext uri="{FF2B5EF4-FFF2-40B4-BE49-F238E27FC236}">
                      <a16:creationId xmlns:a16="http://schemas.microsoft.com/office/drawing/2014/main" id="{6AF5D6C9-D38F-5A47-828A-D7A643335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8688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91" name="Rectangle 74">
                  <a:extLst>
                    <a:ext uri="{FF2B5EF4-FFF2-40B4-BE49-F238E27FC236}">
                      <a16:creationId xmlns:a16="http://schemas.microsoft.com/office/drawing/2014/main" id="{B02C4129-6402-8144-AD99-E705C73302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83288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92" name="Rectangle 75">
                  <a:extLst>
                    <a:ext uri="{FF2B5EF4-FFF2-40B4-BE49-F238E27FC236}">
                      <a16:creationId xmlns:a16="http://schemas.microsoft.com/office/drawing/2014/main" id="{C82CEB5F-DDDE-094E-A49C-CD842AC7F0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57888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93" name="Rectangle 76">
                  <a:extLst>
                    <a:ext uri="{FF2B5EF4-FFF2-40B4-BE49-F238E27FC236}">
                      <a16:creationId xmlns:a16="http://schemas.microsoft.com/office/drawing/2014/main" id="{8A7BBCDC-6B15-444D-8183-6965251C5C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10263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94" name="Rectangle 77">
                  <a:extLst>
                    <a:ext uri="{FF2B5EF4-FFF2-40B4-BE49-F238E27FC236}">
                      <a16:creationId xmlns:a16="http://schemas.microsoft.com/office/drawing/2014/main" id="{1D881346-50F8-F746-A017-5304A7BF20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4863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95" name="Rectangle 78">
                  <a:extLst>
                    <a:ext uri="{FF2B5EF4-FFF2-40B4-BE49-F238E27FC236}">
                      <a16:creationId xmlns:a16="http://schemas.microsoft.com/office/drawing/2014/main" id="{C1805B05-5307-9442-B76C-6836A97A98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61050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96" name="Rectangle 79">
                  <a:extLst>
                    <a:ext uri="{FF2B5EF4-FFF2-40B4-BE49-F238E27FC236}">
                      <a16:creationId xmlns:a16="http://schemas.microsoft.com/office/drawing/2014/main" id="{CA6031D5-95C1-6D47-BF24-05B3AA242A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8825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97" name="Rectangle 80">
                  <a:extLst>
                    <a:ext uri="{FF2B5EF4-FFF2-40B4-BE49-F238E27FC236}">
                      <a16:creationId xmlns:a16="http://schemas.microsoft.com/office/drawing/2014/main" id="{DEDC9025-599B-6F45-AE34-A0AE6148F1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95963" y="3651250"/>
                  <a:ext cx="15875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98" name="Rectangle 81">
                  <a:extLst>
                    <a:ext uri="{FF2B5EF4-FFF2-40B4-BE49-F238E27FC236}">
                      <a16:creationId xmlns:a16="http://schemas.microsoft.com/office/drawing/2014/main" id="{FF335019-8D01-314C-8092-AB185E7A6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3738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99" name="Rectangle 82">
                  <a:extLst>
                    <a:ext uri="{FF2B5EF4-FFF2-40B4-BE49-F238E27FC236}">
                      <a16:creationId xmlns:a16="http://schemas.microsoft.com/office/drawing/2014/main" id="{A351A504-8FE7-B742-9C76-4F7E6E9456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49925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00" name="Rectangle 83">
                  <a:extLst>
                    <a:ext uri="{FF2B5EF4-FFF2-40B4-BE49-F238E27FC236}">
                      <a16:creationId xmlns:a16="http://schemas.microsoft.com/office/drawing/2014/main" id="{E673C382-2C50-D144-8FFD-EDC4EA44E0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24525" y="3651250"/>
                  <a:ext cx="15875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01" name="Rectangle 84">
                  <a:extLst>
                    <a:ext uri="{FF2B5EF4-FFF2-40B4-BE49-F238E27FC236}">
                      <a16:creationId xmlns:a16="http://schemas.microsoft.com/office/drawing/2014/main" id="{3A71B1D7-7D45-8F49-8952-510880ED2A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4838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02" name="Rectangle 85">
                  <a:extLst>
                    <a:ext uri="{FF2B5EF4-FFF2-40B4-BE49-F238E27FC236}">
                      <a16:creationId xmlns:a16="http://schemas.microsoft.com/office/drawing/2014/main" id="{FB5822E4-FCBB-9540-902E-1052661B21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03" name="Rectangle 86">
                  <a:extLst>
                    <a:ext uri="{FF2B5EF4-FFF2-40B4-BE49-F238E27FC236}">
                      <a16:creationId xmlns:a16="http://schemas.microsoft.com/office/drawing/2014/main" id="{2684CAA0-2429-6F41-97CC-A9F1B96C4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37213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04" name="Rectangle 87">
                  <a:extLst>
                    <a:ext uri="{FF2B5EF4-FFF2-40B4-BE49-F238E27FC236}">
                      <a16:creationId xmlns:a16="http://schemas.microsoft.com/office/drawing/2014/main" id="{3CC32BC5-24E6-8242-9561-7BB60F8611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3400" y="3651250"/>
                  <a:ext cx="15875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05" name="Rectangle 88">
                  <a:extLst>
                    <a:ext uri="{FF2B5EF4-FFF2-40B4-BE49-F238E27FC236}">
                      <a16:creationId xmlns:a16="http://schemas.microsoft.com/office/drawing/2014/main" id="{C13793D4-C451-7C44-BE51-7562CB4D3E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3713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06" name="Rectangle 89">
                  <a:extLst>
                    <a:ext uri="{FF2B5EF4-FFF2-40B4-BE49-F238E27FC236}">
                      <a16:creationId xmlns:a16="http://schemas.microsoft.com/office/drawing/2014/main" id="{BE9FC294-15F0-BB48-95FE-68662F380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8313" y="3651250"/>
                  <a:ext cx="15875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07" name="Rectangle 90">
                  <a:extLst>
                    <a:ext uri="{FF2B5EF4-FFF2-40B4-BE49-F238E27FC236}">
                      <a16:creationId xmlns:a16="http://schemas.microsoft.com/office/drawing/2014/main" id="{F5EC7614-9AC6-A24C-845F-5EA9B20D18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26088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208" name="Rectangle 91">
                  <a:extLst>
                    <a:ext uri="{FF2B5EF4-FFF2-40B4-BE49-F238E27FC236}">
                      <a16:creationId xmlns:a16="http://schemas.microsoft.com/office/drawing/2014/main" id="{A142B2C1-657C-E44B-8BAE-94F0E238F7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02275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</p:grpSp>
          <p:grpSp>
            <p:nvGrpSpPr>
              <p:cNvPr id="183" name="Group 71">
                <a:extLst>
                  <a:ext uri="{FF2B5EF4-FFF2-40B4-BE49-F238E27FC236}">
                    <a16:creationId xmlns:a16="http://schemas.microsoft.com/office/drawing/2014/main" id="{8FDB3D03-72ED-E048-852C-34F9032565E8}"/>
                  </a:ext>
                </a:extLst>
              </p:cNvPr>
              <p:cNvGrpSpPr/>
              <p:nvPr/>
            </p:nvGrpSpPr>
            <p:grpSpPr>
              <a:xfrm>
                <a:off x="5670550" y="4150679"/>
                <a:ext cx="382588" cy="455613"/>
                <a:chOff x="5670550" y="3381375"/>
                <a:chExt cx="382588" cy="455613"/>
              </a:xfrm>
            </p:grpSpPr>
            <p:sp>
              <p:nvSpPr>
                <p:cNvPr id="186" name="Rectangle 70">
                  <a:extLst>
                    <a:ext uri="{FF2B5EF4-FFF2-40B4-BE49-F238E27FC236}">
                      <a16:creationId xmlns:a16="http://schemas.microsoft.com/office/drawing/2014/main" id="{B4978164-A231-AD47-BA95-4AA8700E83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0550" y="3773487"/>
                  <a:ext cx="382588" cy="174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87" name="Rectangle 71">
                  <a:extLst>
                    <a:ext uri="{FF2B5EF4-FFF2-40B4-BE49-F238E27FC236}">
                      <a16:creationId xmlns:a16="http://schemas.microsoft.com/office/drawing/2014/main" id="{A6BE9ACB-2292-5848-A821-558CF247F6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0550" y="3819525"/>
                  <a:ext cx="382588" cy="174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88" name="Rectangle 92">
                  <a:extLst>
                    <a:ext uri="{FF2B5EF4-FFF2-40B4-BE49-F238E27FC236}">
                      <a16:creationId xmlns:a16="http://schemas.microsoft.com/office/drawing/2014/main" id="{79F23025-95C5-DB4C-9BBF-177161D053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24525" y="3381375"/>
                  <a:ext cx="323850" cy="285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</p:grpSp>
          <p:sp>
            <p:nvSpPr>
              <p:cNvPr id="184" name="Freeform 93">
                <a:extLst>
                  <a:ext uri="{FF2B5EF4-FFF2-40B4-BE49-F238E27FC236}">
                    <a16:creationId xmlns:a16="http://schemas.microsoft.com/office/drawing/2014/main" id="{BC751C5D-0625-B744-915B-BFDC5D3F2E1F}"/>
                  </a:ext>
                </a:extLst>
              </p:cNvPr>
              <p:cNvSpPr/>
              <p:nvPr/>
            </p:nvSpPr>
            <p:spPr bwMode="auto">
              <a:xfrm>
                <a:off x="4827588" y="3888741"/>
                <a:ext cx="746125" cy="633413"/>
              </a:xfrm>
              <a:custGeom>
                <a:avLst/>
                <a:gdLst>
                  <a:gd name="T0" fmla="*/ 197 w 356"/>
                  <a:gd name="T1" fmla="*/ 0 h 302"/>
                  <a:gd name="T2" fmla="*/ 181 w 356"/>
                  <a:gd name="T3" fmla="*/ 46 h 302"/>
                  <a:gd name="T4" fmla="*/ 216 w 356"/>
                  <a:gd name="T5" fmla="*/ 111 h 302"/>
                  <a:gd name="T6" fmla="*/ 216 w 356"/>
                  <a:gd name="T7" fmla="*/ 111 h 302"/>
                  <a:gd name="T8" fmla="*/ 237 w 356"/>
                  <a:gd name="T9" fmla="*/ 165 h 302"/>
                  <a:gd name="T10" fmla="*/ 354 w 356"/>
                  <a:gd name="T11" fmla="*/ 199 h 302"/>
                  <a:gd name="T12" fmla="*/ 200 w 356"/>
                  <a:gd name="T13" fmla="*/ 254 h 302"/>
                  <a:gd name="T14" fmla="*/ 119 w 356"/>
                  <a:gd name="T15" fmla="*/ 285 h 302"/>
                  <a:gd name="T16" fmla="*/ 15 w 356"/>
                  <a:gd name="T17" fmla="*/ 300 h 302"/>
                  <a:gd name="T18" fmla="*/ 0 w 356"/>
                  <a:gd name="T19" fmla="*/ 116 h 302"/>
                  <a:gd name="T20" fmla="*/ 55 w 356"/>
                  <a:gd name="T21" fmla="*/ 111 h 302"/>
                  <a:gd name="T22" fmla="*/ 197 w 356"/>
                  <a:gd name="T23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6" h="302">
                    <a:moveTo>
                      <a:pt x="197" y="0"/>
                    </a:moveTo>
                    <a:cubicBezTo>
                      <a:pt x="187" y="13"/>
                      <a:pt x="181" y="29"/>
                      <a:pt x="181" y="46"/>
                    </a:cubicBezTo>
                    <a:cubicBezTo>
                      <a:pt x="181" y="73"/>
                      <a:pt x="195" y="97"/>
                      <a:pt x="216" y="111"/>
                    </a:cubicBezTo>
                    <a:cubicBezTo>
                      <a:pt x="216" y="111"/>
                      <a:pt x="216" y="111"/>
                      <a:pt x="216" y="111"/>
                    </a:cubicBezTo>
                    <a:cubicBezTo>
                      <a:pt x="193" y="140"/>
                      <a:pt x="201" y="162"/>
                      <a:pt x="237" y="165"/>
                    </a:cubicBezTo>
                    <a:cubicBezTo>
                      <a:pt x="272" y="168"/>
                      <a:pt x="352" y="143"/>
                      <a:pt x="354" y="199"/>
                    </a:cubicBezTo>
                    <a:cubicBezTo>
                      <a:pt x="356" y="255"/>
                      <a:pt x="232" y="246"/>
                      <a:pt x="200" y="254"/>
                    </a:cubicBezTo>
                    <a:cubicBezTo>
                      <a:pt x="147" y="267"/>
                      <a:pt x="162" y="253"/>
                      <a:pt x="119" y="285"/>
                    </a:cubicBezTo>
                    <a:cubicBezTo>
                      <a:pt x="97" y="302"/>
                      <a:pt x="15" y="300"/>
                      <a:pt x="15" y="300"/>
                    </a:cubicBezTo>
                    <a:cubicBezTo>
                      <a:pt x="15" y="298"/>
                      <a:pt x="0" y="116"/>
                      <a:pt x="0" y="116"/>
                    </a:cubicBezTo>
                    <a:cubicBezTo>
                      <a:pt x="0" y="116"/>
                      <a:pt x="47" y="119"/>
                      <a:pt x="55" y="111"/>
                    </a:cubicBezTo>
                    <a:cubicBezTo>
                      <a:pt x="63" y="102"/>
                      <a:pt x="126" y="35"/>
                      <a:pt x="197" y="0"/>
                    </a:cubicBezTo>
                    <a:close/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185" name="Freeform 94">
                <a:extLst>
                  <a:ext uri="{FF2B5EF4-FFF2-40B4-BE49-F238E27FC236}">
                    <a16:creationId xmlns:a16="http://schemas.microsoft.com/office/drawing/2014/main" id="{255B0D3D-261F-F143-9BD4-2BBE2C0DDAC7}"/>
                  </a:ext>
                </a:extLst>
              </p:cNvPr>
              <p:cNvSpPr/>
              <p:nvPr/>
            </p:nvSpPr>
            <p:spPr bwMode="auto">
              <a:xfrm>
                <a:off x="4105275" y="4125279"/>
                <a:ext cx="846138" cy="403225"/>
              </a:xfrm>
              <a:custGeom>
                <a:avLst/>
                <a:gdLst>
                  <a:gd name="T0" fmla="*/ 353 w 403"/>
                  <a:gd name="T1" fmla="*/ 0 h 192"/>
                  <a:gd name="T2" fmla="*/ 0 w 403"/>
                  <a:gd name="T3" fmla="*/ 0 h 192"/>
                  <a:gd name="T4" fmla="*/ 16 w 403"/>
                  <a:gd name="T5" fmla="*/ 192 h 192"/>
                  <a:gd name="T6" fmla="*/ 353 w 403"/>
                  <a:gd name="T7" fmla="*/ 192 h 192"/>
                  <a:gd name="T8" fmla="*/ 353 w 403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" h="192">
                    <a:moveTo>
                      <a:pt x="353" y="0"/>
                    </a:moveTo>
                    <a:cubicBezTo>
                      <a:pt x="305" y="0"/>
                      <a:pt x="0" y="0"/>
                      <a:pt x="0" y="0"/>
                    </a:cubicBezTo>
                    <a:cubicBezTo>
                      <a:pt x="16" y="192"/>
                      <a:pt x="16" y="192"/>
                      <a:pt x="16" y="192"/>
                    </a:cubicBezTo>
                    <a:cubicBezTo>
                      <a:pt x="16" y="192"/>
                      <a:pt x="302" y="192"/>
                      <a:pt x="353" y="192"/>
                    </a:cubicBezTo>
                    <a:cubicBezTo>
                      <a:pt x="403" y="192"/>
                      <a:pt x="400" y="0"/>
                      <a:pt x="3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p:grpSp>
      </p:grpSp>
      <p:sp>
        <p:nvSpPr>
          <p:cNvPr id="223" name="TextBox 112">
            <a:extLst>
              <a:ext uri="{FF2B5EF4-FFF2-40B4-BE49-F238E27FC236}">
                <a16:creationId xmlns:a16="http://schemas.microsoft.com/office/drawing/2014/main" id="{4A1B0304-A21D-C649-AF58-4097C7543E45}"/>
              </a:ext>
            </a:extLst>
          </p:cNvPr>
          <p:cNvSpPr txBox="1"/>
          <p:nvPr/>
        </p:nvSpPr>
        <p:spPr>
          <a:xfrm>
            <a:off x="9161774" y="3797153"/>
            <a:ext cx="2031325" cy="369332"/>
          </a:xfrm>
          <a:prstGeom prst="rect">
            <a:avLst/>
          </a:prstGeom>
          <a:solidFill>
            <a:srgbClr val="1690FF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Lato Regular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营销效果统计分析</a:t>
            </a:r>
          </a:p>
        </p:txBody>
      </p:sp>
      <p:sp>
        <p:nvSpPr>
          <p:cNvPr id="224" name="TextBox 113">
            <a:extLst>
              <a:ext uri="{FF2B5EF4-FFF2-40B4-BE49-F238E27FC236}">
                <a16:creationId xmlns:a16="http://schemas.microsoft.com/office/drawing/2014/main" id="{D812AAAC-BF96-C049-8151-B5CE96D72E23}"/>
              </a:ext>
            </a:extLst>
          </p:cNvPr>
          <p:cNvSpPr txBox="1"/>
          <p:nvPr/>
        </p:nvSpPr>
        <p:spPr>
          <a:xfrm>
            <a:off x="9177379" y="4243537"/>
            <a:ext cx="2548255" cy="8630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r>
              <a:rPr lang="zh-CN" altLang="en-US" dirty="0">
                <a:solidFill>
                  <a:srgbClr val="262626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活动效果清晰呈现，帮助商家精确地查看实时的关键数据指标，支撑经营决策</a:t>
            </a:r>
          </a:p>
        </p:txBody>
      </p:sp>
      <p:sp>
        <p:nvSpPr>
          <p:cNvPr id="225" name="TextBox 115">
            <a:extLst>
              <a:ext uri="{FF2B5EF4-FFF2-40B4-BE49-F238E27FC236}">
                <a16:creationId xmlns:a16="http://schemas.microsoft.com/office/drawing/2014/main" id="{BACAB0A3-D877-E648-9335-9E0042CF9953}"/>
              </a:ext>
            </a:extLst>
          </p:cNvPr>
          <p:cNvSpPr txBox="1"/>
          <p:nvPr/>
        </p:nvSpPr>
        <p:spPr>
          <a:xfrm>
            <a:off x="379396" y="3825728"/>
            <a:ext cx="2954655" cy="369332"/>
          </a:xfrm>
          <a:prstGeom prst="rect">
            <a:avLst/>
          </a:prstGeom>
          <a:solidFill>
            <a:srgbClr val="07BEBE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Lato Regular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多样化营销，助力拉新拓量</a:t>
            </a:r>
          </a:p>
        </p:txBody>
      </p:sp>
      <p:sp>
        <p:nvSpPr>
          <p:cNvPr id="226" name="TextBox 116">
            <a:extLst>
              <a:ext uri="{FF2B5EF4-FFF2-40B4-BE49-F238E27FC236}">
                <a16:creationId xmlns:a16="http://schemas.microsoft.com/office/drawing/2014/main" id="{49E13D11-B6FF-CB47-9C05-71EA564B3504}"/>
              </a:ext>
            </a:extLst>
          </p:cNvPr>
          <p:cNvSpPr txBox="1"/>
          <p:nvPr/>
        </p:nvSpPr>
        <p:spPr>
          <a:xfrm>
            <a:off x="436546" y="4253697"/>
            <a:ext cx="2981960" cy="11684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多种营销玩法，优惠券、营销活动、</a:t>
            </a:r>
          </a:p>
          <a:p>
            <a:pPr algn="l"/>
            <a:r>
              <a:rPr lang="zh-CN" altLang="en-US" dirty="0">
                <a:solidFill>
                  <a:srgbClr val="262626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权益卡、裂变营销、节日营销为店铺带来客户裂变和爆发式的增长，帮助老会员稳定沉淀</a:t>
            </a:r>
          </a:p>
        </p:txBody>
      </p:sp>
      <p:sp>
        <p:nvSpPr>
          <p:cNvPr id="227" name="Oval 118">
            <a:extLst>
              <a:ext uri="{FF2B5EF4-FFF2-40B4-BE49-F238E27FC236}">
                <a16:creationId xmlns:a16="http://schemas.microsoft.com/office/drawing/2014/main" id="{84BE2891-92C9-FF49-803C-7D5C67B72627}"/>
              </a:ext>
            </a:extLst>
          </p:cNvPr>
          <p:cNvSpPr/>
          <p:nvPr/>
        </p:nvSpPr>
        <p:spPr>
          <a:xfrm>
            <a:off x="2116809" y="1789472"/>
            <a:ext cx="1629346" cy="1629346"/>
          </a:xfrm>
          <a:prstGeom prst="ellipse">
            <a:avLst/>
          </a:prstGeom>
          <a:solidFill>
            <a:srgbClr val="07BEBE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228" name="TextBox 119">
            <a:extLst>
              <a:ext uri="{FF2B5EF4-FFF2-40B4-BE49-F238E27FC236}">
                <a16:creationId xmlns:a16="http://schemas.microsoft.com/office/drawing/2014/main" id="{2B86AC58-7996-F04A-8D22-5D5224F006C9}"/>
              </a:ext>
            </a:extLst>
          </p:cNvPr>
          <p:cNvSpPr txBox="1"/>
          <p:nvPr/>
        </p:nvSpPr>
        <p:spPr>
          <a:xfrm>
            <a:off x="2339721" y="2107521"/>
            <a:ext cx="1231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营销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玩法</a:t>
            </a:r>
          </a:p>
        </p:txBody>
      </p:sp>
      <p:sp>
        <p:nvSpPr>
          <p:cNvPr id="229" name="Oval 122">
            <a:extLst>
              <a:ext uri="{FF2B5EF4-FFF2-40B4-BE49-F238E27FC236}">
                <a16:creationId xmlns:a16="http://schemas.microsoft.com/office/drawing/2014/main" id="{1DEBECDB-DC81-E94B-9A98-3F30FB9041E8}"/>
              </a:ext>
            </a:extLst>
          </p:cNvPr>
          <p:cNvSpPr/>
          <p:nvPr/>
        </p:nvSpPr>
        <p:spPr>
          <a:xfrm>
            <a:off x="8546947" y="1789472"/>
            <a:ext cx="1629346" cy="1629346"/>
          </a:xfrm>
          <a:prstGeom prst="ellipse">
            <a:avLst/>
          </a:prstGeom>
          <a:solidFill>
            <a:srgbClr val="1690FF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230" name="TextBox 119">
            <a:extLst>
              <a:ext uri="{FF2B5EF4-FFF2-40B4-BE49-F238E27FC236}">
                <a16:creationId xmlns:a16="http://schemas.microsoft.com/office/drawing/2014/main" id="{74ADD841-14AD-2545-A611-CE61B28F639A}"/>
              </a:ext>
            </a:extLst>
          </p:cNvPr>
          <p:cNvSpPr txBox="1"/>
          <p:nvPr/>
        </p:nvSpPr>
        <p:spPr>
          <a:xfrm>
            <a:off x="8690355" y="2107521"/>
            <a:ext cx="1390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营销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统计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872B5F6-8350-FD43-96A7-53B2D832E9F7}"/>
              </a:ext>
            </a:extLst>
          </p:cNvPr>
          <p:cNvSpPr/>
          <p:nvPr/>
        </p:nvSpPr>
        <p:spPr>
          <a:xfrm>
            <a:off x="-194385" y="0"/>
            <a:ext cx="12580771" cy="694111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B5FB75F-E8B0-2C4D-A323-700BAA6961A1}"/>
              </a:ext>
            </a:extLst>
          </p:cNvPr>
          <p:cNvGrpSpPr/>
          <p:nvPr/>
        </p:nvGrpSpPr>
        <p:grpSpPr>
          <a:xfrm>
            <a:off x="1737024" y="1853317"/>
            <a:ext cx="2643418" cy="2643418"/>
            <a:chOff x="664523" y="300767"/>
            <a:chExt cx="3035689" cy="3035689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33E14F8B-E87B-5145-8207-E5C3A24DC30F}"/>
                </a:ext>
              </a:extLst>
            </p:cNvPr>
            <p:cNvSpPr/>
            <p:nvPr/>
          </p:nvSpPr>
          <p:spPr>
            <a:xfrm>
              <a:off x="664523" y="300767"/>
              <a:ext cx="3035689" cy="30356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0" dist="444500" dir="5400000" sx="95000" sy="95000" algn="tl" rotWithShape="0">
                <a:schemeClr val="tx1">
                  <a:lumMod val="65000"/>
                  <a:lumOff val="3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2176E8D6-A185-0445-91A3-F870792D9F4C}"/>
                </a:ext>
              </a:extLst>
            </p:cNvPr>
            <p:cNvSpPr txBox="1"/>
            <p:nvPr/>
          </p:nvSpPr>
          <p:spPr>
            <a:xfrm>
              <a:off x="674453" y="1182403"/>
              <a:ext cx="3015830" cy="106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PART/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01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1985C4"/>
                </a:solidFill>
                <a:effectLst/>
                <a:uLnTx/>
                <a:uFillTx/>
                <a:latin typeface="Arial Black" panose="020B0A04020102020204" pitchFamily="34" charset="0"/>
                <a:ea typeface="思源宋体 CN Heavy" panose="02020900000000000000" pitchFamily="18" charset="-122"/>
                <a:cs typeface="+mn-cs"/>
              </a:endParaRPr>
            </a:p>
          </p:txBody>
        </p:sp>
      </p:grp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E985E66B-3B57-A84D-878B-B64CC7096679}"/>
              </a:ext>
            </a:extLst>
          </p:cNvPr>
          <p:cNvSpPr txBox="1">
            <a:spLocks/>
          </p:cNvSpPr>
          <p:nvPr/>
        </p:nvSpPr>
        <p:spPr>
          <a:xfrm>
            <a:off x="4895907" y="3287875"/>
            <a:ext cx="4831059" cy="623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快餐行业中的常见痛点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8536D86-1A7D-9C4D-B8DF-E4496E05124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95908" y="2534088"/>
            <a:ext cx="5132001" cy="553998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rgbClr val="1985C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快餐行业痛点</a:t>
            </a:r>
          </a:p>
        </p:txBody>
      </p:sp>
    </p:spTree>
    <p:extLst>
      <p:ext uri="{BB962C8B-B14F-4D97-AF65-F5344CB8AC3E}">
        <p14:creationId xmlns:p14="http://schemas.microsoft.com/office/powerpoint/2010/main" val="12163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全闭环运营的营销服务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116">
            <a:extLst>
              <a:ext uri="{FF2B5EF4-FFF2-40B4-BE49-F238E27FC236}">
                <a16:creationId xmlns:a16="http://schemas.microsoft.com/office/drawing/2014/main" id="{64DB5201-EDDB-994D-989D-0A8FED40C5A7}"/>
              </a:ext>
            </a:extLst>
          </p:cNvPr>
          <p:cNvSpPr txBox="1"/>
          <p:nvPr/>
        </p:nvSpPr>
        <p:spPr>
          <a:xfrm>
            <a:off x="1596000" y="1330776"/>
            <a:ext cx="9000000" cy="11345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黑体" panose="02010609060101010101" pitchFamily="49" charset="-122"/>
                <a:cs typeface="Levenim MT" pitchFamily="2" charset="-79"/>
                <a:sym typeface="+mn-ea"/>
              </a:rPr>
              <a:t>开卡自动派券、消费自动阶梯派券、多渠道核券，搭配多种形式的营销方案【场景营销、优惠券、权益卡、计次卡、预付卡】，唤醒沉睡客户，自动裂变拉新，自动发送活动报告，让多域营销能力发挥最大效用。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1794784-FD22-E041-90B1-54664E43694D}"/>
              </a:ext>
            </a:extLst>
          </p:cNvPr>
          <p:cNvSpPr/>
          <p:nvPr/>
        </p:nvSpPr>
        <p:spPr>
          <a:xfrm>
            <a:off x="2638680" y="296570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8CD1771-49F5-3F4A-BC12-BE7DD3C75955}"/>
              </a:ext>
            </a:extLst>
          </p:cNvPr>
          <p:cNvSpPr/>
          <p:nvPr/>
        </p:nvSpPr>
        <p:spPr>
          <a:xfrm>
            <a:off x="4565693" y="296570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6A38C6E-F0BF-0B4E-85CB-241309B601EF}"/>
              </a:ext>
            </a:extLst>
          </p:cNvPr>
          <p:cNvSpPr/>
          <p:nvPr/>
        </p:nvSpPr>
        <p:spPr>
          <a:xfrm>
            <a:off x="6492706" y="296570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D5F2B6A-64C7-C143-A42D-DB707E8D0252}"/>
              </a:ext>
            </a:extLst>
          </p:cNvPr>
          <p:cNvSpPr/>
          <p:nvPr/>
        </p:nvSpPr>
        <p:spPr>
          <a:xfrm>
            <a:off x="8419720" y="296570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92B2D91-5A6B-B840-AD1B-099492502E39}"/>
              </a:ext>
            </a:extLst>
          </p:cNvPr>
          <p:cNvSpPr txBox="1"/>
          <p:nvPr/>
        </p:nvSpPr>
        <p:spPr>
          <a:xfrm>
            <a:off x="2299914" y="380519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进店自动开卡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EB09BE1-0C96-9A4F-8386-3A1C286E7B24}"/>
              </a:ext>
            </a:extLst>
          </p:cNvPr>
          <p:cNvSpPr txBox="1"/>
          <p:nvPr/>
        </p:nvSpPr>
        <p:spPr>
          <a:xfrm>
            <a:off x="4226927" y="380519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开卡自动派券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1F4D2D2-4810-5B43-82C3-2C96555F1BDA}"/>
              </a:ext>
            </a:extLst>
          </p:cNvPr>
          <p:cNvSpPr txBox="1"/>
          <p:nvPr/>
        </p:nvSpPr>
        <p:spPr>
          <a:xfrm>
            <a:off x="6153940" y="380519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会员消费核券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486A6C3-7095-1647-944A-988661F1693F}"/>
              </a:ext>
            </a:extLst>
          </p:cNvPr>
          <p:cNvSpPr txBox="1"/>
          <p:nvPr/>
        </p:nvSpPr>
        <p:spPr>
          <a:xfrm>
            <a:off x="8080954" y="380519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自动阶梯派券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D043509-9780-4344-B10D-D6ECDF511813}"/>
              </a:ext>
            </a:extLst>
          </p:cNvPr>
          <p:cNvSpPr/>
          <p:nvPr/>
        </p:nvSpPr>
        <p:spPr>
          <a:xfrm>
            <a:off x="2638680" y="497738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5C31B032-AE2D-CC4E-9981-4367710E727A}"/>
              </a:ext>
            </a:extLst>
          </p:cNvPr>
          <p:cNvSpPr/>
          <p:nvPr/>
        </p:nvSpPr>
        <p:spPr>
          <a:xfrm>
            <a:off x="4565693" y="497738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2654AE9-39E3-1C46-A0A7-0A3B3910A616}"/>
              </a:ext>
            </a:extLst>
          </p:cNvPr>
          <p:cNvSpPr/>
          <p:nvPr/>
        </p:nvSpPr>
        <p:spPr>
          <a:xfrm>
            <a:off x="6492706" y="497738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814C539B-ABB5-0F4B-8EE2-EC0EC123AE8D}"/>
              </a:ext>
            </a:extLst>
          </p:cNvPr>
          <p:cNvSpPr/>
          <p:nvPr/>
        </p:nvSpPr>
        <p:spPr>
          <a:xfrm>
            <a:off x="8419720" y="497738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C02CDEB-8146-B148-91E7-E61730EF7E7D}"/>
              </a:ext>
            </a:extLst>
          </p:cNvPr>
          <p:cNvSpPr txBox="1"/>
          <p:nvPr/>
        </p:nvSpPr>
        <p:spPr>
          <a:xfrm>
            <a:off x="2299914" y="581687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活动分析报告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B1A0D44-228D-4942-B447-55A27C5933F7}"/>
              </a:ext>
            </a:extLst>
          </p:cNvPr>
          <p:cNvSpPr txBox="1"/>
          <p:nvPr/>
        </p:nvSpPr>
        <p:spPr>
          <a:xfrm>
            <a:off x="4226927" y="581687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自动裂变拉新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7ABC6DA-2136-0146-AACA-A6C26C12B7B7}"/>
              </a:ext>
            </a:extLst>
          </p:cNvPr>
          <p:cNvSpPr txBox="1"/>
          <p:nvPr/>
        </p:nvSpPr>
        <p:spPr>
          <a:xfrm>
            <a:off x="6153940" y="581687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唤醒沉睡顾客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3B4013F-8424-BC43-8C52-96007EA06ABB}"/>
              </a:ext>
            </a:extLst>
          </p:cNvPr>
          <p:cNvSpPr txBox="1"/>
          <p:nvPr/>
        </p:nvSpPr>
        <p:spPr>
          <a:xfrm>
            <a:off x="8080954" y="581687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自动客群维护</a:t>
            </a:r>
          </a:p>
        </p:txBody>
      </p:sp>
      <p:pic>
        <p:nvPicPr>
          <p:cNvPr id="23" name="图形 22">
            <a:extLst>
              <a:ext uri="{FF2B5EF4-FFF2-40B4-BE49-F238E27FC236}">
                <a16:creationId xmlns:a16="http://schemas.microsoft.com/office/drawing/2014/main" id="{3804C21F-3DEA-6447-B60F-BF0DD6593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3844" y="3122876"/>
            <a:ext cx="576310" cy="576310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594D5C93-EE74-4E47-AAAC-4CCB9A73D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4724" y="3122876"/>
            <a:ext cx="576310" cy="576310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DB828C9-11CD-4545-A9C0-569BD048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5124" y="3122876"/>
            <a:ext cx="576310" cy="576310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03735AFD-42AC-C443-AFF5-5945ED689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510484" y="4270955"/>
            <a:ext cx="576310" cy="576310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F36F3F30-6C68-014C-BDEF-2B13A17B9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643844" y="5104076"/>
            <a:ext cx="576310" cy="576310"/>
          </a:xfrm>
          <a:prstGeom prst="rect">
            <a:avLst/>
          </a:prstGeom>
        </p:spPr>
      </p:pic>
      <p:pic>
        <p:nvPicPr>
          <p:cNvPr id="29" name="图形 28">
            <a:extLst>
              <a:ext uri="{FF2B5EF4-FFF2-40B4-BE49-F238E27FC236}">
                <a16:creationId xmlns:a16="http://schemas.microsoft.com/office/drawing/2014/main" id="{CDB3E31C-756C-F740-9243-053B68913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5604724" y="5104076"/>
            <a:ext cx="576310" cy="57631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F8A89A6E-DEE9-4E4E-8933-8AB298291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7535124" y="5104076"/>
            <a:ext cx="576310" cy="576310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19DAF08D-981A-0F4A-8DA5-6CE43B8B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 flipV="1">
            <a:off x="4680164" y="4270955"/>
            <a:ext cx="576310" cy="576310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9A57BD22-D8C5-DC4C-9A75-FBBF044F2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8729" y="3155596"/>
            <a:ext cx="477933" cy="358450"/>
          </a:xfrm>
          <a:prstGeom prst="rect">
            <a:avLst/>
          </a:prstGeom>
        </p:spPr>
      </p:pic>
      <p:pic>
        <p:nvPicPr>
          <p:cNvPr id="33" name="图形 32">
            <a:extLst>
              <a:ext uri="{FF2B5EF4-FFF2-40B4-BE49-F238E27FC236}">
                <a16:creationId xmlns:a16="http://schemas.microsoft.com/office/drawing/2014/main" id="{E48B5CE6-2C55-E94D-A803-1EEFE4A92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0164" y="3075047"/>
            <a:ext cx="520795" cy="520795"/>
          </a:xfrm>
          <a:prstGeom prst="rect">
            <a:avLst/>
          </a:prstGeom>
        </p:spPr>
      </p:pic>
      <p:pic>
        <p:nvPicPr>
          <p:cNvPr id="34" name="图形 33">
            <a:extLst>
              <a:ext uri="{FF2B5EF4-FFF2-40B4-BE49-F238E27FC236}">
                <a16:creationId xmlns:a16="http://schemas.microsoft.com/office/drawing/2014/main" id="{3B2C907B-D113-864F-B5DC-98B7E3357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3449" y="3120474"/>
            <a:ext cx="454465" cy="454465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7F97D87C-65F6-1743-936E-D6F0272930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9113" t="10424" r="14088" b="13756"/>
          <a:stretch>
            <a:fillRect/>
          </a:stretch>
        </p:blipFill>
        <p:spPr>
          <a:xfrm>
            <a:off x="6673070" y="3120573"/>
            <a:ext cx="377512" cy="428496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2272E22C-8B86-0946-A2C3-5BDA9154AE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50797" y="5016617"/>
            <a:ext cx="659768" cy="659768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DA276F7E-8F19-6A4B-B88A-BDE2BA5B81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73070" y="5151030"/>
            <a:ext cx="427899" cy="391371"/>
          </a:xfrm>
          <a:prstGeom prst="rect">
            <a:avLst/>
          </a:prstGeom>
        </p:spPr>
      </p:pic>
      <p:pic>
        <p:nvPicPr>
          <p:cNvPr id="38" name="图形 37">
            <a:extLst>
              <a:ext uri="{FF2B5EF4-FFF2-40B4-BE49-F238E27FC236}">
                <a16:creationId xmlns:a16="http://schemas.microsoft.com/office/drawing/2014/main" id="{E9F5C876-A2DD-F541-8B3D-B33F782343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98562" y="5137483"/>
            <a:ext cx="409195" cy="409195"/>
          </a:xfrm>
          <a:prstGeom prst="rect">
            <a:avLst/>
          </a:prstGeom>
        </p:spPr>
      </p:pic>
      <p:pic>
        <p:nvPicPr>
          <p:cNvPr id="39" name="图形 38">
            <a:extLst>
              <a:ext uri="{FF2B5EF4-FFF2-40B4-BE49-F238E27FC236}">
                <a16:creationId xmlns:a16="http://schemas.microsoft.com/office/drawing/2014/main" id="{91568558-D926-F342-82ED-D424E3DDC1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826508" y="5177012"/>
            <a:ext cx="362584" cy="3625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营销能力升级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492BEF7-B2E8-9F4F-9E41-2656F91543E5}"/>
              </a:ext>
            </a:extLst>
          </p:cNvPr>
          <p:cNvSpPr/>
          <p:nvPr/>
        </p:nvSpPr>
        <p:spPr>
          <a:xfrm>
            <a:off x="598174" y="1757680"/>
            <a:ext cx="5030711" cy="515414"/>
          </a:xfrm>
          <a:prstGeom prst="rect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E62A813-D6CB-004A-9005-496B7A7F7310}"/>
              </a:ext>
            </a:extLst>
          </p:cNvPr>
          <p:cNvSpPr txBox="1"/>
          <p:nvPr/>
        </p:nvSpPr>
        <p:spPr>
          <a:xfrm>
            <a:off x="1377028" y="1849120"/>
            <a:ext cx="347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裂变营销 </a:t>
            </a:r>
            <a:r>
              <a:rPr kumimoji="1" lang="en-US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|</a:t>
            </a: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多渠道快熟发展新客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8AABAD0-9EE3-7042-B455-98C800E58B07}"/>
              </a:ext>
            </a:extLst>
          </p:cNvPr>
          <p:cNvSpPr txBox="1"/>
          <p:nvPr/>
        </p:nvSpPr>
        <p:spPr>
          <a:xfrm>
            <a:off x="909385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进店有礼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FD6EB9-BB5D-914E-AEAA-0635340B817A}"/>
              </a:ext>
            </a:extLst>
          </p:cNvPr>
          <p:cNvSpPr txBox="1"/>
          <p:nvPr/>
        </p:nvSpPr>
        <p:spPr>
          <a:xfrm>
            <a:off x="2110164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开卡有礼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FA373BB-F550-5842-A198-78EEDAC743FD}"/>
              </a:ext>
            </a:extLst>
          </p:cNvPr>
          <p:cNvSpPr txBox="1"/>
          <p:nvPr/>
        </p:nvSpPr>
        <p:spPr>
          <a:xfrm>
            <a:off x="3310943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分享奖励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FB6DE9B-4383-F943-9307-C6EB5F5D3879}"/>
              </a:ext>
            </a:extLst>
          </p:cNvPr>
          <p:cNvSpPr txBox="1"/>
          <p:nvPr/>
        </p:nvSpPr>
        <p:spPr>
          <a:xfrm>
            <a:off x="4511722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消费有礼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715CEE-3B6C-8949-BA68-73C0C19CF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01" y="2664133"/>
            <a:ext cx="126654" cy="1197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17242BD-E997-2145-BA1C-BDA6AE016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35" y="2664133"/>
            <a:ext cx="126654" cy="1197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A21E026-3275-754B-91BD-DA51BDF7F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7" y="2664133"/>
            <a:ext cx="126654" cy="1197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75400C-4BB0-AE4F-BE3F-7CEF96DC2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68" y="2664133"/>
            <a:ext cx="126654" cy="119746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6681991-CA15-3945-9448-D96290843E39}"/>
              </a:ext>
            </a:extLst>
          </p:cNvPr>
          <p:cNvSpPr/>
          <p:nvPr/>
        </p:nvSpPr>
        <p:spPr>
          <a:xfrm>
            <a:off x="598174" y="1757680"/>
            <a:ext cx="5030711" cy="20610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68E09A3-2F30-0841-AB1F-882EE9907EEB}"/>
              </a:ext>
            </a:extLst>
          </p:cNvPr>
          <p:cNvSpPr txBox="1"/>
          <p:nvPr/>
        </p:nvSpPr>
        <p:spPr>
          <a:xfrm>
            <a:off x="909385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储值有礼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2B160B0-39A7-9343-9680-6758154C9735}"/>
              </a:ext>
            </a:extLst>
          </p:cNvPr>
          <p:cNvSpPr txBox="1"/>
          <p:nvPr/>
        </p:nvSpPr>
        <p:spPr>
          <a:xfrm>
            <a:off x="2110164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多人拼团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DA07BBE-4D71-0A4B-95F9-7131BDA71FC7}"/>
              </a:ext>
            </a:extLst>
          </p:cNvPr>
          <p:cNvSpPr txBox="1"/>
          <p:nvPr/>
        </p:nvSpPr>
        <p:spPr>
          <a:xfrm>
            <a:off x="3310943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发起砍价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0FD6D24-F8A9-9141-ACE7-D6F883A20E74}"/>
              </a:ext>
            </a:extLst>
          </p:cNvPr>
          <p:cNvSpPr txBox="1"/>
          <p:nvPr/>
        </p:nvSpPr>
        <p:spPr>
          <a:xfrm>
            <a:off x="4511722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社区团购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B90860A-026A-5146-9B63-BD88013E8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6" y="3333439"/>
            <a:ext cx="126654" cy="11974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CEC5384-213C-454D-9F20-EE914874D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52" y="3333439"/>
            <a:ext cx="126654" cy="11974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00BCFA3-DC33-C74B-BDE3-E41606DBB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69" y="3333439"/>
            <a:ext cx="126654" cy="11974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3E7CC79-08BA-7E4D-A1B3-C39840152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34" y="3333439"/>
            <a:ext cx="126654" cy="11974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5E4EF1D-F1BD-DA4D-A40F-C9ED20023608}"/>
              </a:ext>
            </a:extLst>
          </p:cNvPr>
          <p:cNvSpPr/>
          <p:nvPr/>
        </p:nvSpPr>
        <p:spPr>
          <a:xfrm>
            <a:off x="598174" y="4039429"/>
            <a:ext cx="5030711" cy="515414"/>
          </a:xfrm>
          <a:prstGeom prst="rect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346145B-38AB-254F-AABA-C6038F2B0DB9}"/>
              </a:ext>
            </a:extLst>
          </p:cNvPr>
          <p:cNvSpPr txBox="1"/>
          <p:nvPr/>
        </p:nvSpPr>
        <p:spPr>
          <a:xfrm>
            <a:off x="1529602" y="4130869"/>
            <a:ext cx="31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玩法升级</a:t>
            </a:r>
            <a:r>
              <a:rPr kumimoji="1" lang="en-US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|</a:t>
            </a: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促销方案任意配置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DFB2397-98D5-0A40-8AD1-D40DFC7E85E1}"/>
              </a:ext>
            </a:extLst>
          </p:cNvPr>
          <p:cNvSpPr txBox="1"/>
          <p:nvPr/>
        </p:nvSpPr>
        <p:spPr>
          <a:xfrm>
            <a:off x="909385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限时特价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6CF66FC-7492-2D45-8080-B387F4EEB36D}"/>
              </a:ext>
            </a:extLst>
          </p:cNvPr>
          <p:cNvSpPr txBox="1"/>
          <p:nvPr/>
        </p:nvSpPr>
        <p:spPr>
          <a:xfrm>
            <a:off x="2110164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满额立减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41D9839-4CE8-6840-9080-F783BE1C5B95}"/>
              </a:ext>
            </a:extLst>
          </p:cNvPr>
          <p:cNvSpPr txBox="1"/>
          <p:nvPr/>
        </p:nvSpPr>
        <p:spPr>
          <a:xfrm>
            <a:off x="3310943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满件打折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B0939AE-2347-F24F-B291-E1377975D926}"/>
              </a:ext>
            </a:extLst>
          </p:cNvPr>
          <p:cNvSpPr txBox="1"/>
          <p:nvPr/>
        </p:nvSpPr>
        <p:spPr>
          <a:xfrm>
            <a:off x="4511722" y="4811645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第</a:t>
            </a:r>
            <a:r>
              <a:rPr kumimoji="1" lang="en-US" altLang="zh-CN" sz="16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N</a:t>
            </a:r>
            <a:r>
              <a:rPr kumimoji="1" lang="zh-CN" altLang="en-US" sz="16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件活动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DA61BEF7-3E28-F347-BF49-680754E81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81" y="4945882"/>
            <a:ext cx="126654" cy="11974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97DDEEA-D4F0-4A4D-84E0-717F8CCBC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5" y="4945882"/>
            <a:ext cx="126654" cy="1197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28AFD3D-7D0C-8444-9BCD-5A2EDB45D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7" y="4945882"/>
            <a:ext cx="126654" cy="11974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7B8AA57-8CF3-BB4E-B3C5-7C1B4AD77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68" y="4945882"/>
            <a:ext cx="126654" cy="11974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F43A2A20-F0B5-754A-AD0A-2402125C8C9E}"/>
              </a:ext>
            </a:extLst>
          </p:cNvPr>
          <p:cNvSpPr/>
          <p:nvPr/>
        </p:nvSpPr>
        <p:spPr>
          <a:xfrm>
            <a:off x="598174" y="4039429"/>
            <a:ext cx="5030711" cy="20610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34782A9-B9C6-764E-8FB4-BD839E0FB943}"/>
              </a:ext>
            </a:extLst>
          </p:cNvPr>
          <p:cNvSpPr txBox="1"/>
          <p:nvPr/>
        </p:nvSpPr>
        <p:spPr>
          <a:xfrm>
            <a:off x="909385" y="54809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低价赠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5F300D8-C395-F64C-8EE2-9D84A851048B}"/>
              </a:ext>
            </a:extLst>
          </p:cNvPr>
          <p:cNvSpPr txBox="1"/>
          <p:nvPr/>
        </p:nvSpPr>
        <p:spPr>
          <a:xfrm>
            <a:off x="2110164" y="54809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满件赠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7E90EA6-2810-A14F-92AD-F0BFB2B2B27E}"/>
              </a:ext>
            </a:extLst>
          </p:cNvPr>
          <p:cNvSpPr txBox="1"/>
          <p:nvPr/>
        </p:nvSpPr>
        <p:spPr>
          <a:xfrm>
            <a:off x="3310943" y="54809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加价购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480FBA1-E0C5-E345-B21D-4295C13E0179}"/>
              </a:ext>
            </a:extLst>
          </p:cNvPr>
          <p:cNvSpPr txBox="1"/>
          <p:nvPr/>
        </p:nvSpPr>
        <p:spPr>
          <a:xfrm>
            <a:off x="4511722" y="54809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更多</a:t>
            </a:r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…</a:t>
            </a:r>
            <a:endParaRPr kumimoji="1"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FF1087E1-0E4B-404E-969B-447FAD9E5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6" y="5615188"/>
            <a:ext cx="126654" cy="11974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5FC35809-B2D6-0045-89DE-D17264B4D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52" y="5615188"/>
            <a:ext cx="126654" cy="11974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E31F9A8-8907-DE41-8691-A66F05BAA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69" y="5615188"/>
            <a:ext cx="126654" cy="11974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55E77428-CF55-AB42-B274-7012A0AFD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34" y="5615188"/>
            <a:ext cx="126654" cy="119746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47E4E941-5416-1540-9C04-48FE1AABF271}"/>
              </a:ext>
            </a:extLst>
          </p:cNvPr>
          <p:cNvSpPr/>
          <p:nvPr/>
        </p:nvSpPr>
        <p:spPr>
          <a:xfrm>
            <a:off x="6408053" y="1757680"/>
            <a:ext cx="5030711" cy="515414"/>
          </a:xfrm>
          <a:prstGeom prst="rect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97CEDF7-2677-0549-8A46-C10C418B41C6}"/>
              </a:ext>
            </a:extLst>
          </p:cNvPr>
          <p:cNvSpPr txBox="1"/>
          <p:nvPr/>
        </p:nvSpPr>
        <p:spPr>
          <a:xfrm>
            <a:off x="6848962" y="1849120"/>
            <a:ext cx="414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精准营销 </a:t>
            </a:r>
            <a:r>
              <a:rPr kumimoji="1" lang="en-US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|</a:t>
            </a: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提升老客户复购率和客单价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5628D62-F0A9-4349-A873-62538291634E}"/>
              </a:ext>
            </a:extLst>
          </p:cNvPr>
          <p:cNvSpPr txBox="1"/>
          <p:nvPr/>
        </p:nvSpPr>
        <p:spPr>
          <a:xfrm>
            <a:off x="6719264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储值营销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180D947-A71D-6143-AD05-76D864C5795E}"/>
              </a:ext>
            </a:extLst>
          </p:cNvPr>
          <p:cNvSpPr txBox="1"/>
          <p:nvPr/>
        </p:nvSpPr>
        <p:spPr>
          <a:xfrm>
            <a:off x="7920043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积分营销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70B8A86-0BC2-064C-B53D-7F0E5F3D6DAC}"/>
              </a:ext>
            </a:extLst>
          </p:cNvPr>
          <p:cNvSpPr txBox="1"/>
          <p:nvPr/>
        </p:nvSpPr>
        <p:spPr>
          <a:xfrm>
            <a:off x="9120822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精准发券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707EAD9-B4E5-9A44-8B59-8BEB2D80D58E}"/>
              </a:ext>
            </a:extLst>
          </p:cNvPr>
          <p:cNvSpPr txBox="1"/>
          <p:nvPr/>
        </p:nvSpPr>
        <p:spPr>
          <a:xfrm>
            <a:off x="10321601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会员画像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D173B3F4-FD12-924C-9125-7F4A72459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60" y="2664133"/>
            <a:ext cx="126654" cy="11974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2DCE9B52-947A-C142-9BA4-DE0B1C908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54" y="2664133"/>
            <a:ext cx="126654" cy="11974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6079F64-F5B8-A24C-8969-60A531C24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66" y="2664133"/>
            <a:ext cx="126654" cy="119746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32FBE0E7-5612-7747-AF8C-9FB94B97E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547" y="2664133"/>
            <a:ext cx="126654" cy="119746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FCB7A8EF-B8B8-E247-8E4A-61CE5113C3A0}"/>
              </a:ext>
            </a:extLst>
          </p:cNvPr>
          <p:cNvSpPr/>
          <p:nvPr/>
        </p:nvSpPr>
        <p:spPr>
          <a:xfrm>
            <a:off x="6408053" y="1757680"/>
            <a:ext cx="5030711" cy="20610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824DFAE-6FB8-A644-A9EB-863792B18FDE}"/>
              </a:ext>
            </a:extLst>
          </p:cNvPr>
          <p:cNvSpPr txBox="1"/>
          <p:nvPr/>
        </p:nvSpPr>
        <p:spPr>
          <a:xfrm>
            <a:off x="6719264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卡类营销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09087744-45BE-DA47-A39B-863B6B0E6459}"/>
              </a:ext>
            </a:extLst>
          </p:cNvPr>
          <p:cNvSpPr txBox="1"/>
          <p:nvPr/>
        </p:nvSpPr>
        <p:spPr>
          <a:xfrm>
            <a:off x="7920043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场景营销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92F96690-C552-594C-BD1C-7186C79B1364}"/>
              </a:ext>
            </a:extLst>
          </p:cNvPr>
          <p:cNvSpPr txBox="1"/>
          <p:nvPr/>
        </p:nvSpPr>
        <p:spPr>
          <a:xfrm>
            <a:off x="9120822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定制营销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82093DF-8DB7-6841-BB5B-7E2D2E88C80A}"/>
              </a:ext>
            </a:extLst>
          </p:cNvPr>
          <p:cNvSpPr txBox="1"/>
          <p:nvPr/>
        </p:nvSpPr>
        <p:spPr>
          <a:xfrm>
            <a:off x="10321601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数据分析</a:t>
            </a:r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0E25BEE9-6E9C-9748-ACC2-662773BD0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65" y="3333439"/>
            <a:ext cx="126654" cy="119746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9CE39352-D323-2144-8439-3A21F71E7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31" y="3333439"/>
            <a:ext cx="126654" cy="119746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5D030B5F-CA01-834C-87C2-6BC128545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48" y="3333439"/>
            <a:ext cx="126654" cy="119746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1A904B7-8E84-CE43-8DBF-90CB318BE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13" y="3333439"/>
            <a:ext cx="126654" cy="119746"/>
          </a:xfrm>
          <a:prstGeom prst="rect">
            <a:avLst/>
          </a:prstGeom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0A93E8FB-D22B-5C4C-BD5F-7A3367CC2850}"/>
              </a:ext>
            </a:extLst>
          </p:cNvPr>
          <p:cNvSpPr/>
          <p:nvPr/>
        </p:nvSpPr>
        <p:spPr>
          <a:xfrm>
            <a:off x="6408053" y="4039429"/>
            <a:ext cx="5030711" cy="515414"/>
          </a:xfrm>
          <a:prstGeom prst="rect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3204FC3-E75B-6F4A-98E9-1559FA311BA6}"/>
              </a:ext>
            </a:extLst>
          </p:cNvPr>
          <p:cNvSpPr txBox="1"/>
          <p:nvPr/>
        </p:nvSpPr>
        <p:spPr>
          <a:xfrm>
            <a:off x="6877816" y="4130869"/>
            <a:ext cx="4091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线上布局</a:t>
            </a:r>
            <a:r>
              <a:rPr kumimoji="1" lang="en-US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|</a:t>
            </a: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构建自己的线上线下生态圈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46D9A11-9A08-784B-9074-A086BE9D7932}"/>
              </a:ext>
            </a:extLst>
          </p:cNvPr>
          <p:cNvSpPr txBox="1"/>
          <p:nvPr/>
        </p:nvSpPr>
        <p:spPr>
          <a:xfrm>
            <a:off x="6719264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微信商城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978898AF-8195-A548-A597-56828A8F8F51}"/>
              </a:ext>
            </a:extLst>
          </p:cNvPr>
          <p:cNvSpPr txBox="1"/>
          <p:nvPr/>
        </p:nvSpPr>
        <p:spPr>
          <a:xfrm>
            <a:off x="7920043" y="481164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小程序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2F136A1-F91B-DD49-8CD9-F36058ABC436}"/>
              </a:ext>
            </a:extLst>
          </p:cNvPr>
          <p:cNvSpPr txBox="1"/>
          <p:nvPr/>
        </p:nvSpPr>
        <p:spPr>
          <a:xfrm>
            <a:off x="9120822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拉新活动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335E9F77-7189-C748-8069-5222093378BC}"/>
              </a:ext>
            </a:extLst>
          </p:cNvPr>
          <p:cNvSpPr txBox="1"/>
          <p:nvPr/>
        </p:nvSpPr>
        <p:spPr>
          <a:xfrm>
            <a:off x="10321601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促活活动</a:t>
            </a: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634C3DA9-8F14-1A4C-B5BA-2B13981A6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60" y="4945882"/>
            <a:ext cx="126654" cy="11974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D21878F8-2EC3-B244-A9D3-D07F40E5B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54" y="4945882"/>
            <a:ext cx="126654" cy="119746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4B74DE0D-1D43-624F-8540-4AB93AA2C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66" y="4945882"/>
            <a:ext cx="126654" cy="119746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0E36D71-9DBE-474B-B65C-096C4E05D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547" y="4945882"/>
            <a:ext cx="126654" cy="119746"/>
          </a:xfrm>
          <a:prstGeom prst="rect">
            <a:avLst/>
          </a:prstGeom>
        </p:spPr>
      </p:pic>
      <p:sp>
        <p:nvSpPr>
          <p:cNvPr id="72" name="矩形 71">
            <a:extLst>
              <a:ext uri="{FF2B5EF4-FFF2-40B4-BE49-F238E27FC236}">
                <a16:creationId xmlns:a16="http://schemas.microsoft.com/office/drawing/2014/main" id="{7BAA731E-CAD0-8249-8101-B4F9E9B6F8C8}"/>
              </a:ext>
            </a:extLst>
          </p:cNvPr>
          <p:cNvSpPr/>
          <p:nvPr/>
        </p:nvSpPr>
        <p:spPr>
          <a:xfrm>
            <a:off x="6408053" y="4039429"/>
            <a:ext cx="5030711" cy="20610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792AFCC2-2527-3247-A0C4-731BE3C1B4BF}"/>
              </a:ext>
            </a:extLst>
          </p:cNvPr>
          <p:cNvSpPr txBox="1"/>
          <p:nvPr/>
        </p:nvSpPr>
        <p:spPr>
          <a:xfrm>
            <a:off x="6719264" y="548095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增购复购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C8C8876E-38B8-8B47-A3C4-A3C5E38BB504}"/>
              </a:ext>
            </a:extLst>
          </p:cNvPr>
          <p:cNvSpPr txBox="1"/>
          <p:nvPr/>
        </p:nvSpPr>
        <p:spPr>
          <a:xfrm>
            <a:off x="7920043" y="548095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客群维护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1A42F1F5-68EF-764A-8CF4-C728DB9698E3}"/>
              </a:ext>
            </a:extLst>
          </p:cNvPr>
          <p:cNvSpPr txBox="1"/>
          <p:nvPr/>
        </p:nvSpPr>
        <p:spPr>
          <a:xfrm>
            <a:off x="9120822" y="548095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客单提升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8900030B-6B94-A14D-850D-2833AFDEBDDE}"/>
              </a:ext>
            </a:extLst>
          </p:cNvPr>
          <p:cNvSpPr txBox="1"/>
          <p:nvPr/>
        </p:nvSpPr>
        <p:spPr>
          <a:xfrm>
            <a:off x="10321601" y="54809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更多</a:t>
            </a:r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…</a:t>
            </a:r>
            <a:endParaRPr kumimoji="1"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448B5EB6-7ED1-9F46-BAB3-E635420BA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65" y="5615188"/>
            <a:ext cx="126654" cy="119746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9D7EFA74-BC7B-6A44-A84C-E8B7C0F05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31" y="5615188"/>
            <a:ext cx="126654" cy="119746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FB839B6B-6545-684D-85B5-317FAA49A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48" y="5615188"/>
            <a:ext cx="126654" cy="119746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C8EE3A7E-5650-4B49-A6EE-2EB0BAEE8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13" y="5615188"/>
            <a:ext cx="126654" cy="11974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打通线下门店收银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五边形 16"/>
          <p:cNvSpPr/>
          <p:nvPr/>
        </p:nvSpPr>
        <p:spPr>
          <a:xfrm>
            <a:off x="1770371" y="1673131"/>
            <a:ext cx="7428242" cy="399982"/>
          </a:xfrm>
          <a:prstGeom prst="homePlate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latin typeface="黑体" panose="02010609060101010101" pitchFamily="49" charset="-122"/>
                <a:ea typeface="黑体" panose="02010609060101010101" pitchFamily="49" charset="-122"/>
              </a:rPr>
              <a:t>01</a:t>
            </a:r>
            <a:endParaRPr lang="zh-CN" altLang="en-US" sz="2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五边形 17"/>
          <p:cNvSpPr/>
          <p:nvPr/>
        </p:nvSpPr>
        <p:spPr>
          <a:xfrm>
            <a:off x="4753202" y="2072131"/>
            <a:ext cx="4922529" cy="399982"/>
          </a:xfrm>
          <a:prstGeom prst="homePlate">
            <a:avLst/>
          </a:prstGeom>
          <a:solidFill>
            <a:srgbClr val="72C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latin typeface="黑体" panose="02010609060101010101" pitchFamily="49" charset="-122"/>
                <a:ea typeface="黑体" panose="02010609060101010101" pitchFamily="49" charset="-122"/>
              </a:rPr>
              <a:t>02</a:t>
            </a:r>
            <a:endParaRPr lang="zh-CN" altLang="en-US" sz="2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五边形 18"/>
          <p:cNvSpPr/>
          <p:nvPr/>
        </p:nvSpPr>
        <p:spPr>
          <a:xfrm>
            <a:off x="7421876" y="2472113"/>
            <a:ext cx="2416815" cy="399982"/>
          </a:xfrm>
          <a:prstGeom prst="homePlate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>
                <a:latin typeface="黑体" panose="02010609060101010101" pitchFamily="49" charset="-122"/>
                <a:ea typeface="黑体" panose="02010609060101010101" pitchFamily="49" charset="-122"/>
              </a:rPr>
              <a:t>03</a:t>
            </a:r>
            <a:endParaRPr lang="zh-CN" altLang="en-US" sz="20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713228" y="2810961"/>
            <a:ext cx="2399892" cy="1647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Levenim MT" pitchFamily="2" charset="-79"/>
              </a:rPr>
              <a:t>放置在服务台，一般机器占位较大。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Levenim MT" pitchFamily="2" charset="-79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Levenim MT" pitchFamily="2" charset="-79"/>
              </a:rPr>
              <a:t>电脑、一体秤、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Levenim MT" pitchFamily="2" charset="-79"/>
              </a:rPr>
              <a:t>Windows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Levenim MT" pitchFamily="2" charset="-79"/>
              </a:rPr>
              <a:t>和安卓收银机均可安装桌面收银。</a:t>
            </a:r>
          </a:p>
        </p:txBody>
      </p:sp>
      <p:sp>
        <p:nvSpPr>
          <p:cNvPr id="22" name="矩形 21"/>
          <p:cNvSpPr/>
          <p:nvPr/>
        </p:nvSpPr>
        <p:spPr>
          <a:xfrm>
            <a:off x="1713227" y="2310890"/>
            <a:ext cx="2399892" cy="400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b="1" dirty="0">
                <a:solidFill>
                  <a:srgbClr val="12A4F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桌面收银</a:t>
            </a:r>
          </a:p>
        </p:txBody>
      </p:sp>
      <p:sp>
        <p:nvSpPr>
          <p:cNvPr id="23" name="矩形 22"/>
          <p:cNvSpPr/>
          <p:nvPr/>
        </p:nvSpPr>
        <p:spPr>
          <a:xfrm>
            <a:off x="7438801" y="3455727"/>
            <a:ext cx="2399892" cy="1881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为顾客在桌位自主点单打造的小程序插件，用以解决门店点单排队问题，加快翻卓率，减少人工，同时增加营业额。</a:t>
            </a:r>
          </a:p>
        </p:txBody>
      </p:sp>
      <p:sp>
        <p:nvSpPr>
          <p:cNvPr id="24" name="矩形 23"/>
          <p:cNvSpPr/>
          <p:nvPr/>
        </p:nvSpPr>
        <p:spPr>
          <a:xfrm>
            <a:off x="7438800" y="3044499"/>
            <a:ext cx="2399892" cy="400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b="1" dirty="0">
                <a:solidFill>
                  <a:srgbClr val="12A4F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扫码点单</a:t>
            </a:r>
          </a:p>
        </p:txBody>
      </p:sp>
      <p:sp>
        <p:nvSpPr>
          <p:cNvPr id="26" name="矩形 25"/>
          <p:cNvSpPr/>
          <p:nvPr/>
        </p:nvSpPr>
        <p:spPr>
          <a:xfrm>
            <a:off x="4704524" y="3133344"/>
            <a:ext cx="2399892" cy="1647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Levenim MT" pitchFamily="2" charset="-79"/>
              </a:rPr>
              <a:t>随身携带，小巧轻便，不占空间。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Levenim MT" pitchFamily="2" charset="-79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Levenim MT" pitchFamily="2" charset="-79"/>
              </a:rPr>
              <a:t>苹果手机、安卓手机、安卓智能手持设备均可安装手机收银。</a:t>
            </a:r>
          </a:p>
        </p:txBody>
      </p:sp>
      <p:sp>
        <p:nvSpPr>
          <p:cNvPr id="27" name="矩形 26"/>
          <p:cNvSpPr/>
          <p:nvPr/>
        </p:nvSpPr>
        <p:spPr>
          <a:xfrm>
            <a:off x="4704523" y="2710872"/>
            <a:ext cx="2399892" cy="400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b="1" dirty="0">
                <a:solidFill>
                  <a:srgbClr val="12A4F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掌上收银</a:t>
            </a:r>
          </a:p>
        </p:txBody>
      </p:sp>
      <p:cxnSp>
        <p:nvCxnSpPr>
          <p:cNvPr id="30" name="直接连接符 29"/>
          <p:cNvCxnSpPr/>
          <p:nvPr/>
        </p:nvCxnSpPr>
        <p:spPr>
          <a:xfrm>
            <a:off x="4326482" y="2999902"/>
            <a:ext cx="0" cy="178081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cxnSpLocks/>
          </p:cNvCxnSpPr>
          <p:nvPr/>
        </p:nvCxnSpPr>
        <p:spPr>
          <a:xfrm>
            <a:off x="7104415" y="3251200"/>
            <a:ext cx="0" cy="18401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连接线上微信商城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525CA3C-7021-6B4C-99A5-8CE39E8F9A42}"/>
              </a:ext>
            </a:extLst>
          </p:cNvPr>
          <p:cNvSpPr txBox="1"/>
          <p:nvPr/>
        </p:nvSpPr>
        <p:spPr>
          <a:xfrm>
            <a:off x="5311170" y="12766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轻松管理网店</a:t>
            </a:r>
          </a:p>
        </p:txBody>
      </p:sp>
      <p:cxnSp>
        <p:nvCxnSpPr>
          <p:cNvPr id="6" name="肘形连接符 5">
            <a:extLst>
              <a:ext uri="{FF2B5EF4-FFF2-40B4-BE49-F238E27FC236}">
                <a16:creationId xmlns:a16="http://schemas.microsoft.com/office/drawing/2014/main" id="{EFEE2517-8813-2C4E-80B4-E03358F5E6A4}"/>
              </a:ext>
            </a:extLst>
          </p:cNvPr>
          <p:cNvCxnSpPr/>
          <p:nvPr/>
        </p:nvCxnSpPr>
        <p:spPr>
          <a:xfrm rot="10800000" flipV="1">
            <a:off x="2834639" y="3788958"/>
            <a:ext cx="1633412" cy="443073"/>
          </a:xfrm>
          <a:prstGeom prst="bentConnector3">
            <a:avLst>
              <a:gd name="adj1" fmla="val 99263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ADBCE1A5-A758-7246-98AD-A8AD8FDA5284}"/>
              </a:ext>
            </a:extLst>
          </p:cNvPr>
          <p:cNvSpPr/>
          <p:nvPr/>
        </p:nvSpPr>
        <p:spPr>
          <a:xfrm>
            <a:off x="2209294" y="4283249"/>
            <a:ext cx="1236118" cy="499234"/>
          </a:xfrm>
          <a:prstGeom prst="rect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06E873D-2F99-9C49-97C6-BB61C07F31F6}"/>
              </a:ext>
            </a:extLst>
          </p:cNvPr>
          <p:cNvSpPr/>
          <p:nvPr/>
        </p:nvSpPr>
        <p:spPr>
          <a:xfrm>
            <a:off x="2270476" y="4337369"/>
            <a:ext cx="1113755" cy="393897"/>
          </a:xfrm>
          <a:prstGeom prst="rect">
            <a:avLst/>
          </a:prstGeom>
          <a:solidFill>
            <a:srgbClr val="00A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D294587-DC63-0A40-869C-DD0C0F2B7C9A}"/>
              </a:ext>
            </a:extLst>
          </p:cNvPr>
          <p:cNvSpPr txBox="1"/>
          <p:nvPr/>
        </p:nvSpPr>
        <p:spPr>
          <a:xfrm>
            <a:off x="2372416" y="4360742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直营网点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9154C36-755A-2640-8F53-DDB22DE94A6B}"/>
              </a:ext>
            </a:extLst>
          </p:cNvPr>
          <p:cNvSpPr/>
          <p:nvPr/>
        </p:nvSpPr>
        <p:spPr>
          <a:xfrm>
            <a:off x="4974930" y="4283249"/>
            <a:ext cx="1236118" cy="499234"/>
          </a:xfrm>
          <a:prstGeom prst="rect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1D3359B-C431-6344-977B-09DC75A9E79F}"/>
              </a:ext>
            </a:extLst>
          </p:cNvPr>
          <p:cNvSpPr/>
          <p:nvPr/>
        </p:nvSpPr>
        <p:spPr>
          <a:xfrm>
            <a:off x="5036112" y="4337369"/>
            <a:ext cx="1113755" cy="393897"/>
          </a:xfrm>
          <a:prstGeom prst="rect">
            <a:avLst/>
          </a:prstGeom>
          <a:solidFill>
            <a:srgbClr val="00A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cxnSp>
        <p:nvCxnSpPr>
          <p:cNvPr id="12" name="肘形连接符 11">
            <a:extLst>
              <a:ext uri="{FF2B5EF4-FFF2-40B4-BE49-F238E27FC236}">
                <a16:creationId xmlns:a16="http://schemas.microsoft.com/office/drawing/2014/main" id="{0CF8F5AD-1AFB-9948-903B-C0A4636E15D2}"/>
              </a:ext>
            </a:extLst>
          </p:cNvPr>
          <p:cNvCxnSpPr/>
          <p:nvPr/>
        </p:nvCxnSpPr>
        <p:spPr>
          <a:xfrm>
            <a:off x="4468051" y="3788962"/>
            <a:ext cx="1109788" cy="443070"/>
          </a:xfrm>
          <a:prstGeom prst="bentConnector3">
            <a:avLst>
              <a:gd name="adj1" fmla="val 10026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DC646774-697B-7B4D-B773-9D32FAC9E850}"/>
              </a:ext>
            </a:extLst>
          </p:cNvPr>
          <p:cNvSpPr txBox="1"/>
          <p:nvPr/>
        </p:nvSpPr>
        <p:spPr>
          <a:xfrm>
            <a:off x="5104137" y="4348127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加盟网点</a:t>
            </a:r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BB7BA623-31FC-054E-A092-26D2D8FC3FF9}"/>
              </a:ext>
            </a:extLst>
          </p:cNvPr>
          <p:cNvSpPr/>
          <p:nvPr/>
        </p:nvSpPr>
        <p:spPr>
          <a:xfrm rot="1800000">
            <a:off x="3400105" y="1938765"/>
            <a:ext cx="1537280" cy="1325242"/>
          </a:xfrm>
          <a:prstGeom prst="hexagon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六边形 14">
            <a:extLst>
              <a:ext uri="{FF2B5EF4-FFF2-40B4-BE49-F238E27FC236}">
                <a16:creationId xmlns:a16="http://schemas.microsoft.com/office/drawing/2014/main" id="{8E47F973-5FC9-1844-A0AC-514A5B9900FE}"/>
              </a:ext>
            </a:extLst>
          </p:cNvPr>
          <p:cNvSpPr/>
          <p:nvPr/>
        </p:nvSpPr>
        <p:spPr>
          <a:xfrm rot="1800000">
            <a:off x="3556362" y="2073469"/>
            <a:ext cx="1224767" cy="1055834"/>
          </a:xfrm>
          <a:prstGeom prst="hexagon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2E76D41-2BEF-A74A-801A-FBD3ED687ACA}"/>
              </a:ext>
            </a:extLst>
          </p:cNvPr>
          <p:cNvSpPr txBox="1"/>
          <p:nvPr/>
        </p:nvSpPr>
        <p:spPr>
          <a:xfrm>
            <a:off x="3753407" y="2401331"/>
            <a:ext cx="83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 部</a:t>
            </a:r>
            <a:endParaRPr kumimoji="1" lang="en-US" altLang="zh-CN" sz="2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95FD9F20-8C07-7A4E-B80F-6BD9BA8B019C}"/>
              </a:ext>
            </a:extLst>
          </p:cNvPr>
          <p:cNvCxnSpPr/>
          <p:nvPr/>
        </p:nvCxnSpPr>
        <p:spPr>
          <a:xfrm flipV="1">
            <a:off x="4213388" y="3383239"/>
            <a:ext cx="0" cy="4057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153329CD-A71F-2943-ABFE-486C638CE937}"/>
              </a:ext>
            </a:extLst>
          </p:cNvPr>
          <p:cNvSpPr/>
          <p:nvPr/>
        </p:nvSpPr>
        <p:spPr>
          <a:xfrm>
            <a:off x="5107729" y="2212034"/>
            <a:ext cx="3564374" cy="756867"/>
          </a:xfrm>
          <a:prstGeom prst="roundRect">
            <a:avLst>
              <a:gd name="adj" fmla="val 614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 订单、库存：统一管理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 商品、营销、装修：权限化管理 </a:t>
            </a: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9EE30B77-0E64-0D40-B062-3A051FF7B6E9}"/>
              </a:ext>
            </a:extLst>
          </p:cNvPr>
          <p:cNvSpPr/>
          <p:nvPr/>
        </p:nvSpPr>
        <p:spPr>
          <a:xfrm>
            <a:off x="6407089" y="4332310"/>
            <a:ext cx="1163519" cy="382415"/>
          </a:xfrm>
          <a:prstGeom prst="roundRect">
            <a:avLst>
              <a:gd name="adj" fmla="val 50000"/>
            </a:avLst>
          </a:prstGeom>
          <a:solidFill>
            <a:srgbClr val="198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智能派单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AC9C261F-1111-0B42-94E8-B6FC6463D182}"/>
              </a:ext>
            </a:extLst>
          </p:cNvPr>
          <p:cNvSpPr/>
          <p:nvPr/>
        </p:nvSpPr>
        <p:spPr>
          <a:xfrm>
            <a:off x="1871366" y="4982736"/>
            <a:ext cx="1959969" cy="357360"/>
          </a:xfrm>
          <a:prstGeom prst="roundRect">
            <a:avLst>
              <a:gd name="adj" fmla="val 16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会员共享，统一管理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39256C2D-7C48-124F-9658-23C5DF3E5041}"/>
              </a:ext>
            </a:extLst>
          </p:cNvPr>
          <p:cNvSpPr/>
          <p:nvPr/>
        </p:nvSpPr>
        <p:spPr>
          <a:xfrm>
            <a:off x="4486550" y="4982736"/>
            <a:ext cx="2168787" cy="357360"/>
          </a:xfrm>
          <a:prstGeom prst="roundRect">
            <a:avLst>
              <a:gd name="adj" fmla="val 1417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会员不共享，独立管理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1AA6C6F-1769-CE4B-B2B8-DAE44F56A231}"/>
              </a:ext>
            </a:extLst>
          </p:cNvPr>
          <p:cNvSpPr/>
          <p:nvPr/>
        </p:nvSpPr>
        <p:spPr>
          <a:xfrm>
            <a:off x="2857724" y="5867367"/>
            <a:ext cx="2706624" cy="446866"/>
          </a:xfrm>
          <a:prstGeom prst="rect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dirty="0">
                <a:latin typeface="Heiti SC Medium" pitchFamily="2" charset="-128"/>
                <a:ea typeface="Heiti SC Medium" pitchFamily="2" charset="-128"/>
              </a:rPr>
              <a:t>多仓、多门店灵活供货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9B1E260B-47E7-DB4A-8DDB-24651F2148A6}"/>
              </a:ext>
            </a:extLst>
          </p:cNvPr>
          <p:cNvSpPr/>
          <p:nvPr/>
        </p:nvSpPr>
        <p:spPr>
          <a:xfrm>
            <a:off x="7861608" y="3767243"/>
            <a:ext cx="3564374" cy="2517762"/>
          </a:xfrm>
          <a:prstGeom prst="roundRect">
            <a:avLst>
              <a:gd name="adj" fmla="val 614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店铺装修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统一装修或千店千面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多种行业模板快速搭建，一键开店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店铺主题色设置，提高品牌辨识度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组件化装修，自由拖拽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物流设置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支持商家自配、到店自提、第三方配送、快递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2077213D-14B9-0E43-870E-3ADB4DB72195}"/>
              </a:ext>
            </a:extLst>
          </p:cNvPr>
          <p:cNvSpPr/>
          <p:nvPr/>
        </p:nvSpPr>
        <p:spPr>
          <a:xfrm>
            <a:off x="856681" y="4332310"/>
            <a:ext cx="1163519" cy="382415"/>
          </a:xfrm>
          <a:prstGeom prst="roundRect">
            <a:avLst>
              <a:gd name="adj" fmla="val 50000"/>
            </a:avLst>
          </a:prstGeom>
          <a:solidFill>
            <a:srgbClr val="198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智能派单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连接线上微信商城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186B9BF-192C-334F-B98B-AA1190126B70}"/>
              </a:ext>
            </a:extLst>
          </p:cNvPr>
          <p:cNvGrpSpPr/>
          <p:nvPr/>
        </p:nvGrpSpPr>
        <p:grpSpPr>
          <a:xfrm>
            <a:off x="4690620" y="2450592"/>
            <a:ext cx="2810760" cy="3423015"/>
            <a:chOff x="1034054" y="1712719"/>
            <a:chExt cx="2389239" cy="3938637"/>
          </a:xfrm>
        </p:grpSpPr>
        <p:sp>
          <p:nvSpPr>
            <p:cNvPr id="6" name="Rounded Rectangle 70">
              <a:extLst>
                <a:ext uri="{FF2B5EF4-FFF2-40B4-BE49-F238E27FC236}">
                  <a16:creationId xmlns:a16="http://schemas.microsoft.com/office/drawing/2014/main" id="{E0C140D9-091F-3449-9F2F-21FF19EB50AD}"/>
                </a:ext>
              </a:extLst>
            </p:cNvPr>
            <p:cNvSpPr/>
            <p:nvPr/>
          </p:nvSpPr>
          <p:spPr>
            <a:xfrm>
              <a:off x="1034054" y="1712719"/>
              <a:ext cx="2389239" cy="3938637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7" name="Round Same Side Corner Rectangle 82">
              <a:extLst>
                <a:ext uri="{FF2B5EF4-FFF2-40B4-BE49-F238E27FC236}">
                  <a16:creationId xmlns:a16="http://schemas.microsoft.com/office/drawing/2014/main" id="{99FD2290-A28F-644E-B24F-3B0CBA63A648}"/>
                </a:ext>
              </a:extLst>
            </p:cNvPr>
            <p:cNvSpPr/>
            <p:nvPr/>
          </p:nvSpPr>
          <p:spPr>
            <a:xfrm>
              <a:off x="1034054" y="1712719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41E0173-135F-5B45-8484-C85B01C2EFDE}"/>
              </a:ext>
            </a:extLst>
          </p:cNvPr>
          <p:cNvGrpSpPr/>
          <p:nvPr/>
        </p:nvGrpSpPr>
        <p:grpSpPr>
          <a:xfrm>
            <a:off x="8028180" y="2450592"/>
            <a:ext cx="2810760" cy="3423015"/>
            <a:chOff x="1034054" y="1712719"/>
            <a:chExt cx="2389239" cy="3938637"/>
          </a:xfrm>
        </p:grpSpPr>
        <p:sp>
          <p:nvSpPr>
            <p:cNvPr id="9" name="Rounded Rectangle 70">
              <a:extLst>
                <a:ext uri="{FF2B5EF4-FFF2-40B4-BE49-F238E27FC236}">
                  <a16:creationId xmlns:a16="http://schemas.microsoft.com/office/drawing/2014/main" id="{2C9134F6-FABB-EB42-AC36-4F142AFCF3FB}"/>
                </a:ext>
              </a:extLst>
            </p:cNvPr>
            <p:cNvSpPr/>
            <p:nvPr/>
          </p:nvSpPr>
          <p:spPr>
            <a:xfrm>
              <a:off x="1034054" y="1712719"/>
              <a:ext cx="2389239" cy="3938637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10" name="Round Same Side Corner Rectangle 82">
              <a:extLst>
                <a:ext uri="{FF2B5EF4-FFF2-40B4-BE49-F238E27FC236}">
                  <a16:creationId xmlns:a16="http://schemas.microsoft.com/office/drawing/2014/main" id="{A13BA392-ED0D-2542-BFA7-61CF1F4424D9}"/>
                </a:ext>
              </a:extLst>
            </p:cNvPr>
            <p:cNvSpPr/>
            <p:nvPr/>
          </p:nvSpPr>
          <p:spPr>
            <a:xfrm>
              <a:off x="1034054" y="1712719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2C9531A-9932-6A4B-9716-5333A423D1BF}"/>
              </a:ext>
            </a:extLst>
          </p:cNvPr>
          <p:cNvGrpSpPr/>
          <p:nvPr/>
        </p:nvGrpSpPr>
        <p:grpSpPr>
          <a:xfrm>
            <a:off x="1281432" y="2450592"/>
            <a:ext cx="2810760" cy="3423015"/>
            <a:chOff x="1034054" y="1712719"/>
            <a:chExt cx="2389239" cy="3938637"/>
          </a:xfrm>
        </p:grpSpPr>
        <p:sp>
          <p:nvSpPr>
            <p:cNvPr id="12" name="Rounded Rectangle 70">
              <a:extLst>
                <a:ext uri="{FF2B5EF4-FFF2-40B4-BE49-F238E27FC236}">
                  <a16:creationId xmlns:a16="http://schemas.microsoft.com/office/drawing/2014/main" id="{F067B1D6-95DE-E541-811D-2538274DCA3C}"/>
                </a:ext>
              </a:extLst>
            </p:cNvPr>
            <p:cNvSpPr/>
            <p:nvPr/>
          </p:nvSpPr>
          <p:spPr>
            <a:xfrm>
              <a:off x="1034054" y="1712719"/>
              <a:ext cx="2389239" cy="3938637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13" name="Round Same Side Corner Rectangle 82">
              <a:extLst>
                <a:ext uri="{FF2B5EF4-FFF2-40B4-BE49-F238E27FC236}">
                  <a16:creationId xmlns:a16="http://schemas.microsoft.com/office/drawing/2014/main" id="{24A08F39-6A4B-F84B-94FF-3538FF9AB368}"/>
                </a:ext>
              </a:extLst>
            </p:cNvPr>
            <p:cNvSpPr/>
            <p:nvPr/>
          </p:nvSpPr>
          <p:spPr>
            <a:xfrm>
              <a:off x="1034054" y="1712719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9D5FA002-1D7A-2143-A540-EFF4E449D870}"/>
              </a:ext>
            </a:extLst>
          </p:cNvPr>
          <p:cNvSpPr txBox="1"/>
          <p:nvPr/>
        </p:nvSpPr>
        <p:spPr>
          <a:xfrm>
            <a:off x="5311170" y="12766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私域流量转化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8C866E8-F6E0-6446-9E67-7077DB1D6B10}"/>
              </a:ext>
            </a:extLst>
          </p:cNvPr>
          <p:cNvSpPr txBox="1"/>
          <p:nvPr/>
        </p:nvSpPr>
        <p:spPr>
          <a:xfrm>
            <a:off x="1671150" y="2621624"/>
            <a:ext cx="2031325" cy="858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社交裂变</a:t>
            </a:r>
            <a:endParaRPr kumimoji="1" lang="en-US" altLang="zh-CN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客流销量多重增长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9223E60-295F-2549-98FF-90C4E7F54EA1}"/>
              </a:ext>
            </a:extLst>
          </p:cNvPr>
          <p:cNvSpPr txBox="1"/>
          <p:nvPr/>
        </p:nvSpPr>
        <p:spPr>
          <a:xfrm>
            <a:off x="1561464" y="3893691"/>
            <a:ext cx="2250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拼团、砍价、分销、社区团购、荐客有礼，五大活动三大能力模块助力全员营销，人人都是你的分销员。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8886EC2-223E-354A-B23D-694F2F324353}"/>
              </a:ext>
            </a:extLst>
          </p:cNvPr>
          <p:cNvSpPr txBox="1"/>
          <p:nvPr/>
        </p:nvSpPr>
        <p:spPr>
          <a:xfrm>
            <a:off x="5039808" y="2621624"/>
            <a:ext cx="2112384" cy="85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构建以消费者为中心的营销活动体系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BF16A9B-C45A-C04A-AB50-2C71D0EC2637}"/>
              </a:ext>
            </a:extLst>
          </p:cNvPr>
          <p:cNvSpPr txBox="1"/>
          <p:nvPr/>
        </p:nvSpPr>
        <p:spPr>
          <a:xfrm>
            <a:off x="4997196" y="3893691"/>
            <a:ext cx="2197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发券助手、签到活动、营销关怀等客群维护工具，持续挖掘单客价值，提高品牌认知和会员忠诚度。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7A42BA6-19A1-944F-A653-8E711F8C307B}"/>
              </a:ext>
            </a:extLst>
          </p:cNvPr>
          <p:cNvSpPr txBox="1"/>
          <p:nvPr/>
        </p:nvSpPr>
        <p:spPr>
          <a:xfrm>
            <a:off x="8347443" y="2621624"/>
            <a:ext cx="2172235" cy="85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低成本高趣味的互动游戏，引流线下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3BB01A2-4168-B847-A433-C96D2C6F2E15}"/>
              </a:ext>
            </a:extLst>
          </p:cNvPr>
          <p:cNvSpPr txBox="1"/>
          <p:nvPr/>
        </p:nvSpPr>
        <p:spPr>
          <a:xfrm>
            <a:off x="8129016" y="3820539"/>
            <a:ext cx="26090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好友助力、刮刮卡、大转盘、砸金蛋、疯狂猜等互动游戏，奖品类型丰富，又有趣味性，能有效提高用户粘性。中奖商品至门店免费领取，线下履约，引导到店。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数据中心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72BB367-AADD-0847-A21D-870B19C484C2}"/>
              </a:ext>
            </a:extLst>
          </p:cNvPr>
          <p:cNvSpPr txBox="1"/>
          <p:nvPr/>
        </p:nvSpPr>
        <p:spPr>
          <a:xfrm>
            <a:off x="7315712" y="1805914"/>
            <a:ext cx="2329733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6408C5A-4BFF-9640-A0E7-80CFDDDD3C34}"/>
              </a:ext>
            </a:extLst>
          </p:cNvPr>
          <p:cNvSpPr txBox="1"/>
          <p:nvPr/>
        </p:nvSpPr>
        <p:spPr>
          <a:xfrm>
            <a:off x="2271763" y="4452101"/>
            <a:ext cx="2329733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A1774F0-EAAF-6844-A4EB-5187444BB1D6}"/>
              </a:ext>
            </a:extLst>
          </p:cNvPr>
          <p:cNvSpPr txBox="1"/>
          <p:nvPr/>
        </p:nvSpPr>
        <p:spPr>
          <a:xfrm>
            <a:off x="7315712" y="4452101"/>
            <a:ext cx="2329733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BB1ABE9-6786-1940-AF73-312E0ACA80A9}"/>
              </a:ext>
            </a:extLst>
          </p:cNvPr>
          <p:cNvSpPr txBox="1"/>
          <p:nvPr/>
        </p:nvSpPr>
        <p:spPr>
          <a:xfrm>
            <a:off x="2271763" y="1805914"/>
            <a:ext cx="2329733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DD04BFD-F12C-C348-A8E3-E9F551DAB98F}"/>
              </a:ext>
            </a:extLst>
          </p:cNvPr>
          <p:cNvSpPr/>
          <p:nvPr/>
        </p:nvSpPr>
        <p:spPr>
          <a:xfrm>
            <a:off x="2229217" y="5150602"/>
            <a:ext cx="3649351" cy="111940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包括会员关键指标分析、会员贡献分析、会员客单价分析、会员价值评估、会员画像等。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0792F0B-99F6-A540-AE8C-143848C31C66}"/>
              </a:ext>
            </a:extLst>
          </p:cNvPr>
          <p:cNvSpPr txBox="1"/>
          <p:nvPr/>
        </p:nvSpPr>
        <p:spPr>
          <a:xfrm>
            <a:off x="2310498" y="4552874"/>
            <a:ext cx="275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360</a:t>
            </a: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°消费者画像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34830C8-7C57-4047-BB27-62B74BD709D5}"/>
              </a:ext>
            </a:extLst>
          </p:cNvPr>
          <p:cNvSpPr txBox="1"/>
          <p:nvPr/>
        </p:nvSpPr>
        <p:spPr>
          <a:xfrm>
            <a:off x="2271763" y="1912723"/>
            <a:ext cx="266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精准把控门店经营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D531895-2F02-D24B-A472-CC8609FA6B28}"/>
              </a:ext>
            </a:extLst>
          </p:cNvPr>
          <p:cNvSpPr/>
          <p:nvPr/>
        </p:nvSpPr>
        <p:spPr>
          <a:xfrm>
            <a:off x="2246998" y="2496841"/>
            <a:ext cx="3679545" cy="148874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用数据直观反馈经营过程，洞察经营问题。数字化经营理念，无缝对接海量数据，输出全渠道数据指标，帮助商户快速分析经营现状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27FF90A-8902-E04F-94F7-DF0A3E244735}"/>
              </a:ext>
            </a:extLst>
          </p:cNvPr>
          <p:cNvSpPr/>
          <p:nvPr/>
        </p:nvSpPr>
        <p:spPr>
          <a:xfrm>
            <a:off x="7278287" y="2497434"/>
            <a:ext cx="3625686" cy="148874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从多维业务视角，覆盖交易客单价分析、顾客价值评估等多种分析模型，满足多场景分析需求，支撑经营决策，轻松掌控门店经营。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8B3BDB6-6D46-A148-A8F9-9A77203046B2}"/>
              </a:ext>
            </a:extLst>
          </p:cNvPr>
          <p:cNvSpPr txBox="1"/>
          <p:nvPr/>
        </p:nvSpPr>
        <p:spPr>
          <a:xfrm>
            <a:off x="7337977" y="1912723"/>
            <a:ext cx="327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多维量化数据分析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D9D024B-913D-1940-BB07-8EC0174CDF7A}"/>
              </a:ext>
            </a:extLst>
          </p:cNvPr>
          <p:cNvSpPr txBox="1"/>
          <p:nvPr/>
        </p:nvSpPr>
        <p:spPr>
          <a:xfrm>
            <a:off x="7438307" y="4552874"/>
            <a:ext cx="2827655" cy="537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AI</a:t>
            </a: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挖掘潜力商品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318483E-997F-F04A-A0F7-B874312B77D1}"/>
              </a:ext>
            </a:extLst>
          </p:cNvPr>
          <p:cNvSpPr/>
          <p:nvPr/>
        </p:nvSpPr>
        <p:spPr>
          <a:xfrm>
            <a:off x="7337976" y="5132717"/>
            <a:ext cx="3577539" cy="750077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帮助商户一键诊断门店商品，提供引新与淘汰策略指导</a:t>
            </a:r>
            <a:r>
              <a:rPr lang="zh-CN" altLang="en-US" sz="1600" b="1" dirty="0">
                <a:solidFill>
                  <a:srgbClr val="1890FF"/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（限便利商超）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5F10E-03E8-A342-B219-D34BE8B5C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5" y="4420982"/>
            <a:ext cx="685800" cy="7366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8B5EC9C-1995-6546-8CDA-CC380CA28D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99" y="1906918"/>
            <a:ext cx="495300" cy="7112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A2719F63-0CC4-AC40-92EF-1C7E8CEB2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5" y="1906918"/>
            <a:ext cx="685800" cy="7112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35EB288-079F-4246-908D-A83923BE0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50" y="4446382"/>
            <a:ext cx="5969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/>
      <p:bldP spid="33" grpId="0"/>
      <p:bldP spid="34" grpId="0"/>
      <p:bldP spid="35" grpId="0" bldLvl="0"/>
      <p:bldP spid="36" grpId="0" bldLvl="0"/>
      <p:bldP spid="37" grpId="0"/>
      <p:bldP spid="38" grpId="0"/>
      <p:bldP spid="39" grpId="0" bldLvl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080FE4D-C478-BE4C-B895-F74F16DDD703}"/>
              </a:ext>
            </a:extLst>
          </p:cNvPr>
          <p:cNvSpPr/>
          <p:nvPr/>
        </p:nvSpPr>
        <p:spPr>
          <a:xfrm>
            <a:off x="-194385" y="-41557"/>
            <a:ext cx="12580771" cy="694111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08697C10-3878-F341-9ECD-58DA3F9DB46C}"/>
              </a:ext>
            </a:extLst>
          </p:cNvPr>
          <p:cNvGrpSpPr/>
          <p:nvPr/>
        </p:nvGrpSpPr>
        <p:grpSpPr>
          <a:xfrm>
            <a:off x="1737024" y="1853317"/>
            <a:ext cx="2643418" cy="2643418"/>
            <a:chOff x="664523" y="300767"/>
            <a:chExt cx="3035689" cy="3035689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BCBB5E3F-2AFF-2340-BEC6-D1203143AC2E}"/>
                </a:ext>
              </a:extLst>
            </p:cNvPr>
            <p:cNvSpPr/>
            <p:nvPr/>
          </p:nvSpPr>
          <p:spPr>
            <a:xfrm>
              <a:off x="664523" y="300767"/>
              <a:ext cx="3035689" cy="30356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0" dist="444500" dir="5400000" sx="95000" sy="95000" algn="tl" rotWithShape="0">
                <a:schemeClr val="tx1">
                  <a:lumMod val="65000"/>
                  <a:lumOff val="3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85D184CE-D1F0-934B-B418-71439E07D7E6}"/>
                </a:ext>
              </a:extLst>
            </p:cNvPr>
            <p:cNvSpPr txBox="1"/>
            <p:nvPr/>
          </p:nvSpPr>
          <p:spPr>
            <a:xfrm>
              <a:off x="674453" y="1182403"/>
              <a:ext cx="3015830" cy="106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PART/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03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1985C4"/>
                </a:solidFill>
                <a:effectLst/>
                <a:uLnTx/>
                <a:uFillTx/>
                <a:latin typeface="Arial Black" panose="020B0A04020102020204" pitchFamily="34" charset="0"/>
                <a:ea typeface="思源宋体 CN Heavy" panose="02020900000000000000" pitchFamily="18" charset="-122"/>
                <a:cs typeface="+mn-cs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A52867B3-D699-044D-8C1F-6434B921462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95908" y="2534088"/>
            <a:ext cx="5680652" cy="553998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rgbClr val="1985C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服务体系</a:t>
            </a:r>
            <a:endParaRPr lang="id-ID" altLang="zh-CN" sz="3600" b="1" dirty="0">
              <a:solidFill>
                <a:srgbClr val="1985C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9994347E-BF6E-5948-BB49-931AE945D470}"/>
              </a:ext>
            </a:extLst>
          </p:cNvPr>
          <p:cNvSpPr txBox="1"/>
          <p:nvPr/>
        </p:nvSpPr>
        <p:spPr>
          <a:xfrm>
            <a:off x="4895907" y="3287875"/>
            <a:ext cx="2957773" cy="735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赋能客户成功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>
            <a:extLst>
              <a:ext uri="{FF2B5EF4-FFF2-40B4-BE49-F238E27FC236}">
                <a16:creationId xmlns:a16="http://schemas.microsoft.com/office/drawing/2014/main" id="{E5C3A8E3-207F-A745-A103-3123A1F788D4}"/>
              </a:ext>
            </a:extLst>
          </p:cNvPr>
          <p:cNvSpPr txBox="1"/>
          <p:nvPr/>
        </p:nvSpPr>
        <p:spPr>
          <a:xfrm>
            <a:off x="974856" y="276675"/>
            <a:ext cx="302818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体系搭建服务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553B568-42D5-E046-BDC4-5DC5C71F3080}"/>
              </a:ext>
            </a:extLst>
          </p:cNvPr>
          <p:cNvSpPr/>
          <p:nvPr/>
        </p:nvSpPr>
        <p:spPr>
          <a:xfrm>
            <a:off x="1859280" y="1388795"/>
            <a:ext cx="85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  <a:sym typeface="+mn-ea"/>
              </a:rPr>
              <a:t>专属服务运营团队，助力商家快速构建管理运营体系，推动门店快速上线</a:t>
            </a:r>
            <a:endParaRPr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51285-E635-E742-A0D8-427D9712B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240" y="1983762"/>
            <a:ext cx="8046720" cy="44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6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9F56C19-2B60-EC49-A842-7C9B83FCC37B}"/>
              </a:ext>
            </a:extLst>
          </p:cNvPr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体系搭建服务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FDE6431-10BB-1C42-A184-9E97CC4C9E9B}"/>
              </a:ext>
            </a:extLst>
          </p:cNvPr>
          <p:cNvSpPr/>
          <p:nvPr/>
        </p:nvSpPr>
        <p:spPr>
          <a:xfrm>
            <a:off x="1859280" y="1541195"/>
            <a:ext cx="85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  <a:sym typeface="+mn-ea"/>
              </a:rPr>
              <a:t>专属服务团队，助你快速上手，推动新店快速上线</a:t>
            </a:r>
            <a:endParaRPr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4072EF3-5F7E-B84D-8700-8145E7887EED}"/>
              </a:ext>
            </a:extLst>
          </p:cNvPr>
          <p:cNvSpPr txBox="1"/>
          <p:nvPr/>
        </p:nvSpPr>
        <p:spPr>
          <a:xfrm>
            <a:off x="1671574" y="2209927"/>
            <a:ext cx="1813306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极速认证指导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8820A9A-23D6-9345-BF1D-AAA92A44673A}"/>
              </a:ext>
            </a:extLst>
          </p:cNvPr>
          <p:cNvSpPr txBox="1"/>
          <p:nvPr/>
        </p:nvSpPr>
        <p:spPr>
          <a:xfrm>
            <a:off x="3566033" y="2209927"/>
            <a:ext cx="2245487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后台功能高效设置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E8B40F5-C6A9-E747-840F-033F87B6ABF7}"/>
              </a:ext>
            </a:extLst>
          </p:cNvPr>
          <p:cNvSpPr txBox="1"/>
          <p:nvPr/>
        </p:nvSpPr>
        <p:spPr>
          <a:xfrm>
            <a:off x="8465185" y="2209927"/>
            <a:ext cx="251777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spc="-5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VIP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专属服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务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群贴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身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服务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379F088-369F-BF46-A9A0-29EE663938A9}"/>
              </a:ext>
            </a:extLst>
          </p:cNvPr>
          <p:cNvSpPr txBox="1"/>
          <p:nvPr/>
        </p:nvSpPr>
        <p:spPr>
          <a:xfrm>
            <a:off x="5893688" y="2209927"/>
            <a:ext cx="2571497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辅助开通各大营销平台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6683F49-1D9E-CB44-A9C8-1A5276941C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57960" y="3500056"/>
            <a:ext cx="1470689" cy="11456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D1E45D-0645-8349-8280-D4EE9DEBF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863" y="3505166"/>
            <a:ext cx="1470178" cy="11471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B15BB69-C2AA-D44D-9FAF-9332AB91C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413" y="3501078"/>
            <a:ext cx="1470689" cy="11461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507E822-28D6-E34E-AD5C-F2B1D0349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872" y="3495968"/>
            <a:ext cx="1471200" cy="11512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4C5F618-DEB1-FD4F-90D0-C8339B6CE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740" y="3501078"/>
            <a:ext cx="1471711" cy="115123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2B52BDA-0C41-B347-8C4C-CBED04BC7ED2}"/>
              </a:ext>
            </a:extLst>
          </p:cNvPr>
          <p:cNvSpPr txBox="1"/>
          <p:nvPr/>
        </p:nvSpPr>
        <p:spPr>
          <a:xfrm>
            <a:off x="1859280" y="5159226"/>
            <a:ext cx="8360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包含企业微信搭建、外卖体系搭建、抖音体系搭建、直播体系搭建、会员体系建设等</a:t>
            </a:r>
          </a:p>
          <a:p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完善运营工具搭建流程，测试工具使用，交付商家，可以直接投入使用</a:t>
            </a:r>
          </a:p>
          <a:p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171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82532287-73E7-2B4A-96C0-75D8CB6BD14B}"/>
              </a:ext>
            </a:extLst>
          </p:cNvPr>
          <p:cNvSpPr/>
          <p:nvPr/>
        </p:nvSpPr>
        <p:spPr>
          <a:xfrm>
            <a:off x="10168620" y="3974714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FF7D6D81-763E-784E-BDC4-239260649C4E}"/>
              </a:ext>
            </a:extLst>
          </p:cNvPr>
          <p:cNvSpPr/>
          <p:nvPr/>
        </p:nvSpPr>
        <p:spPr>
          <a:xfrm>
            <a:off x="7811500" y="3974714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F86E515-C884-6D4D-947C-06A119D97D6E}"/>
              </a:ext>
            </a:extLst>
          </p:cNvPr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体系搭建服务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B8231E2B-FB8F-8D4B-A566-3CA7316617E9}"/>
              </a:ext>
            </a:extLst>
          </p:cNvPr>
          <p:cNvSpPr/>
          <p:nvPr/>
        </p:nvSpPr>
        <p:spPr>
          <a:xfrm>
            <a:off x="4623800" y="3088561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F6E1A13-6A7C-7946-B22A-40D798D8E65C}"/>
              </a:ext>
            </a:extLst>
          </p:cNvPr>
          <p:cNvSpPr/>
          <p:nvPr/>
        </p:nvSpPr>
        <p:spPr>
          <a:xfrm>
            <a:off x="5860780" y="4189016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C0A3EB50-76C0-7044-81FB-163CDF846A9A}"/>
              </a:ext>
            </a:extLst>
          </p:cNvPr>
          <p:cNvSpPr/>
          <p:nvPr/>
        </p:nvSpPr>
        <p:spPr>
          <a:xfrm>
            <a:off x="4666980" y="3545761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7E18AE90-D9DB-C445-B893-AA58D7F4D505}"/>
              </a:ext>
            </a:extLst>
          </p:cNvPr>
          <p:cNvSpPr/>
          <p:nvPr/>
        </p:nvSpPr>
        <p:spPr>
          <a:xfrm>
            <a:off x="3497310" y="4150281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644DC1F-1A75-F343-B1D5-46B25E711D4A}"/>
              </a:ext>
            </a:extLst>
          </p:cNvPr>
          <p:cNvSpPr/>
          <p:nvPr/>
        </p:nvSpPr>
        <p:spPr>
          <a:xfrm>
            <a:off x="9528345" y="2911686"/>
            <a:ext cx="0" cy="1063556"/>
          </a:xfrm>
          <a:custGeom>
            <a:avLst/>
            <a:gdLst/>
            <a:ahLst/>
            <a:cxnLst/>
            <a:rect l="l" t="t" r="r" b="b"/>
            <a:pathLst>
              <a:path h="1278889">
                <a:moveTo>
                  <a:pt x="0" y="0"/>
                </a:moveTo>
                <a:lnTo>
                  <a:pt x="0" y="1278280"/>
                </a:lnTo>
              </a:path>
            </a:pathLst>
          </a:custGeom>
          <a:ln w="12065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1EC524C0-6D39-8944-A46D-DFD0326EE0E5}"/>
              </a:ext>
            </a:extLst>
          </p:cNvPr>
          <p:cNvSpPr/>
          <p:nvPr/>
        </p:nvSpPr>
        <p:spPr>
          <a:xfrm>
            <a:off x="7335105" y="3024168"/>
            <a:ext cx="0" cy="950547"/>
          </a:xfrm>
          <a:custGeom>
            <a:avLst/>
            <a:gdLst/>
            <a:ahLst/>
            <a:cxnLst/>
            <a:rect l="l" t="t" r="r" b="b"/>
            <a:pathLst>
              <a:path h="1143000">
                <a:moveTo>
                  <a:pt x="0" y="0"/>
                </a:moveTo>
                <a:lnTo>
                  <a:pt x="0" y="11430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44AB061F-D2E0-B44D-A4FE-896A30A65B68}"/>
              </a:ext>
            </a:extLst>
          </p:cNvPr>
          <p:cNvSpPr txBox="1">
            <a:spLocks noGrp="1"/>
          </p:cNvSpPr>
          <p:nvPr/>
        </p:nvSpPr>
        <p:spPr>
          <a:xfrm>
            <a:off x="903668" y="1120624"/>
            <a:ext cx="2309952" cy="774167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>
            <a:lvl1pPr>
              <a:defRPr sz="2500" b="1" i="1">
                <a:solidFill>
                  <a:srgbClr val="585858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 algn="dist">
              <a:lnSpc>
                <a:spcPct val="100000"/>
              </a:lnSpc>
              <a:spcBef>
                <a:spcPts val="1115"/>
              </a:spcBef>
            </a:pPr>
            <a:r>
              <a:rPr lang="zh-CN" sz="2000" i="0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社群体系</a:t>
            </a:r>
            <a:r>
              <a:rPr lang="zh-CN" altLang="en-US" sz="2000" i="0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运搭</a:t>
            </a:r>
            <a:r>
              <a:rPr lang="zh-CN" sz="2000" i="0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建</a:t>
            </a:r>
            <a:endParaRPr sz="2000" i="0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</a:endParaRPr>
          </a:p>
          <a:p>
            <a:pPr marL="38100" algn="dist">
              <a:lnSpc>
                <a:spcPct val="100000"/>
              </a:lnSpc>
              <a:spcBef>
                <a:spcPts val="565"/>
              </a:spcBef>
            </a:pPr>
            <a:r>
              <a:rPr sz="16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—</a:t>
            </a:r>
            <a:r>
              <a:rPr sz="1600" i="0" spc="-13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sz="16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—</a:t>
            </a:r>
            <a:r>
              <a:rPr sz="1600" i="0" spc="-13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sz="1600" i="0" spc="30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案例示</a:t>
            </a:r>
            <a:r>
              <a:rPr sz="16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意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8DFCD5A1-D561-AE46-81D6-DCDEAE9AA04D}"/>
              </a:ext>
            </a:extLst>
          </p:cNvPr>
          <p:cNvSpPr/>
          <p:nvPr/>
        </p:nvSpPr>
        <p:spPr>
          <a:xfrm>
            <a:off x="2079356" y="4236643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60ABFDF5-14ED-8246-9F2D-B685B91230A7}"/>
              </a:ext>
            </a:extLst>
          </p:cNvPr>
          <p:cNvSpPr txBox="1"/>
          <p:nvPr/>
        </p:nvSpPr>
        <p:spPr>
          <a:xfrm>
            <a:off x="1558639" y="5527274"/>
            <a:ext cx="1025061" cy="5043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人群定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位 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社群定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位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FC851B5F-9736-AC47-BEB0-28F5984766B3}"/>
              </a:ext>
            </a:extLst>
          </p:cNvPr>
          <p:cNvSpPr txBox="1"/>
          <p:nvPr/>
        </p:nvSpPr>
        <p:spPr>
          <a:xfrm>
            <a:off x="2883327" y="5458497"/>
            <a:ext cx="154156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其他社群资源、投流直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播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9E375F1B-640A-4C41-B90B-5D14EFBCF9D6}"/>
              </a:ext>
            </a:extLst>
          </p:cNvPr>
          <p:cNvSpPr txBox="1"/>
          <p:nvPr/>
        </p:nvSpPr>
        <p:spPr>
          <a:xfrm>
            <a:off x="4071914" y="2459648"/>
            <a:ext cx="1432762" cy="5043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公众号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Arial" panose="020B0604020202020204"/>
              </a:rPr>
              <a:t>/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企业微信号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Arial" panose="020B0604020202020204"/>
              </a:rPr>
              <a:t>/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个人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号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0752C124-B010-BE4B-A498-4AA96CCF5413}"/>
              </a:ext>
            </a:extLst>
          </p:cNvPr>
          <p:cNvSpPr txBox="1"/>
          <p:nvPr/>
        </p:nvSpPr>
        <p:spPr>
          <a:xfrm>
            <a:off x="5368424" y="5415321"/>
            <a:ext cx="983869" cy="5043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通过人群偏好建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群</a:t>
            </a:r>
            <a:endParaRPr sz="160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D51AD017-E5BB-DA40-B9E6-4E3906EE1512}"/>
              </a:ext>
            </a:extLst>
          </p:cNvPr>
          <p:cNvSpPr/>
          <p:nvPr/>
        </p:nvSpPr>
        <p:spPr>
          <a:xfrm>
            <a:off x="10174751" y="4302653"/>
            <a:ext cx="8978" cy="776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09DAA229-02AD-A543-B75F-A886C381E356}"/>
              </a:ext>
            </a:extLst>
          </p:cNvPr>
          <p:cNvSpPr/>
          <p:nvPr/>
        </p:nvSpPr>
        <p:spPr>
          <a:xfrm>
            <a:off x="9098991" y="3809425"/>
            <a:ext cx="817514" cy="816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D12755CE-6110-B040-8C3C-E37ED25D75A8}"/>
              </a:ext>
            </a:extLst>
          </p:cNvPr>
          <p:cNvSpPr/>
          <p:nvPr/>
        </p:nvSpPr>
        <p:spPr>
          <a:xfrm>
            <a:off x="6902583" y="3809425"/>
            <a:ext cx="817514" cy="816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4FE3B299-D9D3-D448-8314-90F565CD27B9}"/>
              </a:ext>
            </a:extLst>
          </p:cNvPr>
          <p:cNvSpPr/>
          <p:nvPr/>
        </p:nvSpPr>
        <p:spPr>
          <a:xfrm>
            <a:off x="5942479" y="3809425"/>
            <a:ext cx="817514" cy="12821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E378C802-C525-6A49-97FB-D8ED7E835E7E}"/>
              </a:ext>
            </a:extLst>
          </p:cNvPr>
          <p:cNvSpPr/>
          <p:nvPr/>
        </p:nvSpPr>
        <p:spPr>
          <a:xfrm>
            <a:off x="3657348" y="3969962"/>
            <a:ext cx="494839" cy="4942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9">
            <a:extLst>
              <a:ext uri="{FF2B5EF4-FFF2-40B4-BE49-F238E27FC236}">
                <a16:creationId xmlns:a16="http://schemas.microsoft.com/office/drawing/2014/main" id="{C0EA6106-DBB3-094F-8CC3-D34B389E0C99}"/>
              </a:ext>
            </a:extLst>
          </p:cNvPr>
          <p:cNvSpPr/>
          <p:nvPr/>
        </p:nvSpPr>
        <p:spPr>
          <a:xfrm>
            <a:off x="2769595" y="3880188"/>
            <a:ext cx="673868" cy="6738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DA772890-9876-B34F-BD56-C6F292112BE9}"/>
              </a:ext>
            </a:extLst>
          </p:cNvPr>
          <p:cNvSpPr txBox="1"/>
          <p:nvPr/>
        </p:nvSpPr>
        <p:spPr>
          <a:xfrm>
            <a:off x="2391997" y="4079803"/>
            <a:ext cx="401363" cy="56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人设</a:t>
            </a:r>
            <a:endParaRPr sz="18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071DBA8C-3D33-AC47-ABE2-9355586552A0}"/>
              </a:ext>
            </a:extLst>
          </p:cNvPr>
          <p:cNvSpPr/>
          <p:nvPr/>
        </p:nvSpPr>
        <p:spPr>
          <a:xfrm>
            <a:off x="807139" y="3593968"/>
            <a:ext cx="3154400" cy="12462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2391D3FE-9660-4E4F-ADC9-DCD8EF54B193}"/>
              </a:ext>
            </a:extLst>
          </p:cNvPr>
          <p:cNvSpPr txBox="1"/>
          <p:nvPr/>
        </p:nvSpPr>
        <p:spPr>
          <a:xfrm>
            <a:off x="1229627" y="3927715"/>
            <a:ext cx="401363" cy="56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定位</a:t>
            </a:r>
            <a:endParaRPr sz="18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C177E145-45CA-0D4A-9E9F-8B0E7D915868}"/>
              </a:ext>
            </a:extLst>
          </p:cNvPr>
          <p:cNvSpPr txBox="1"/>
          <p:nvPr/>
        </p:nvSpPr>
        <p:spPr>
          <a:xfrm>
            <a:off x="3424451" y="3920322"/>
            <a:ext cx="405060" cy="5048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引流</a:t>
            </a:r>
          </a:p>
        </p:txBody>
      </p:sp>
      <p:sp>
        <p:nvSpPr>
          <p:cNvPr id="29" name="object 24">
            <a:extLst>
              <a:ext uri="{FF2B5EF4-FFF2-40B4-BE49-F238E27FC236}">
                <a16:creationId xmlns:a16="http://schemas.microsoft.com/office/drawing/2014/main" id="{A3F8CC6F-F37A-8446-8E0F-D19E60C22663}"/>
              </a:ext>
            </a:extLst>
          </p:cNvPr>
          <p:cNvSpPr/>
          <p:nvPr/>
        </p:nvSpPr>
        <p:spPr>
          <a:xfrm>
            <a:off x="7976758" y="3541159"/>
            <a:ext cx="2879783" cy="15224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5">
            <a:extLst>
              <a:ext uri="{FF2B5EF4-FFF2-40B4-BE49-F238E27FC236}">
                <a16:creationId xmlns:a16="http://schemas.microsoft.com/office/drawing/2014/main" id="{5A03F9EC-ECD4-E644-8397-86E1189607A5}"/>
              </a:ext>
            </a:extLst>
          </p:cNvPr>
          <p:cNvSpPr/>
          <p:nvPr/>
        </p:nvSpPr>
        <p:spPr>
          <a:xfrm>
            <a:off x="4711983" y="3286096"/>
            <a:ext cx="2770464" cy="15177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CBEE2696-29E5-7247-B5DC-575A55956B8B}"/>
              </a:ext>
            </a:extLst>
          </p:cNvPr>
          <p:cNvSpPr txBox="1"/>
          <p:nvPr/>
        </p:nvSpPr>
        <p:spPr>
          <a:xfrm>
            <a:off x="8692347" y="3889693"/>
            <a:ext cx="633732" cy="579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内容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生产</a:t>
            </a:r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AF618D5C-05D1-1049-8007-560DC34D00F4}"/>
              </a:ext>
            </a:extLst>
          </p:cNvPr>
          <p:cNvSpPr txBox="1"/>
          <p:nvPr/>
        </p:nvSpPr>
        <p:spPr>
          <a:xfrm>
            <a:off x="9789231" y="4079803"/>
            <a:ext cx="781603" cy="228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反哺平台</a:t>
            </a:r>
          </a:p>
        </p:txBody>
      </p:sp>
      <p:sp>
        <p:nvSpPr>
          <p:cNvPr id="33" name="object 28">
            <a:extLst>
              <a:ext uri="{FF2B5EF4-FFF2-40B4-BE49-F238E27FC236}">
                <a16:creationId xmlns:a16="http://schemas.microsoft.com/office/drawing/2014/main" id="{09A24125-F71D-E943-A732-94B188749468}"/>
              </a:ext>
            </a:extLst>
          </p:cNvPr>
          <p:cNvSpPr txBox="1"/>
          <p:nvPr/>
        </p:nvSpPr>
        <p:spPr>
          <a:xfrm>
            <a:off x="5749191" y="3953591"/>
            <a:ext cx="438859" cy="56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建群</a:t>
            </a:r>
            <a:endParaRPr sz="18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4" name="object 29">
            <a:extLst>
              <a:ext uri="{FF2B5EF4-FFF2-40B4-BE49-F238E27FC236}">
                <a16:creationId xmlns:a16="http://schemas.microsoft.com/office/drawing/2014/main" id="{7136D643-675E-2C42-9659-1B13CBB560F2}"/>
              </a:ext>
            </a:extLst>
          </p:cNvPr>
          <p:cNvSpPr/>
          <p:nvPr/>
        </p:nvSpPr>
        <p:spPr>
          <a:xfrm>
            <a:off x="3921931" y="3460363"/>
            <a:ext cx="1489270" cy="17268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0">
            <a:extLst>
              <a:ext uri="{FF2B5EF4-FFF2-40B4-BE49-F238E27FC236}">
                <a16:creationId xmlns:a16="http://schemas.microsoft.com/office/drawing/2014/main" id="{710C2F21-D2CA-434B-8B2D-A8ABC38256B8}"/>
              </a:ext>
            </a:extLst>
          </p:cNvPr>
          <p:cNvSpPr txBox="1"/>
          <p:nvPr/>
        </p:nvSpPr>
        <p:spPr>
          <a:xfrm>
            <a:off x="4275236" y="3996366"/>
            <a:ext cx="781603" cy="443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3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流量池 用户分层</a:t>
            </a:r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id="{13BB459A-21CE-C945-B5EF-387F82CF5A9C}"/>
              </a:ext>
            </a:extLst>
          </p:cNvPr>
          <p:cNvSpPr txBox="1"/>
          <p:nvPr/>
        </p:nvSpPr>
        <p:spPr>
          <a:xfrm>
            <a:off x="6816501" y="3953591"/>
            <a:ext cx="401363" cy="56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运营</a:t>
            </a:r>
            <a:endParaRPr sz="18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object 32">
            <a:extLst>
              <a:ext uri="{FF2B5EF4-FFF2-40B4-BE49-F238E27FC236}">
                <a16:creationId xmlns:a16="http://schemas.microsoft.com/office/drawing/2014/main" id="{12FFE201-C161-3640-BA17-DEF090EEA095}"/>
              </a:ext>
            </a:extLst>
          </p:cNvPr>
          <p:cNvSpPr/>
          <p:nvPr/>
        </p:nvSpPr>
        <p:spPr>
          <a:xfrm>
            <a:off x="7279125" y="3667899"/>
            <a:ext cx="1098997" cy="10984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3">
            <a:extLst>
              <a:ext uri="{FF2B5EF4-FFF2-40B4-BE49-F238E27FC236}">
                <a16:creationId xmlns:a16="http://schemas.microsoft.com/office/drawing/2014/main" id="{75FC95AF-F086-4147-B26E-E8D99E67F16C}"/>
              </a:ext>
            </a:extLst>
          </p:cNvPr>
          <p:cNvSpPr txBox="1"/>
          <p:nvPr/>
        </p:nvSpPr>
        <p:spPr>
          <a:xfrm>
            <a:off x="7578563" y="3937749"/>
            <a:ext cx="652216" cy="560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">
              <a:lnSpc>
                <a:spcPts val="2135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分层</a:t>
            </a:r>
            <a:endParaRPr sz="16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>
              <a:lnSpc>
                <a:spcPts val="2135"/>
              </a:lnSpc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C</a:t>
            </a:r>
          </a:p>
        </p:txBody>
      </p:sp>
      <p:sp>
        <p:nvSpPr>
          <p:cNvPr id="39" name="object 34">
            <a:extLst>
              <a:ext uri="{FF2B5EF4-FFF2-40B4-BE49-F238E27FC236}">
                <a16:creationId xmlns:a16="http://schemas.microsoft.com/office/drawing/2014/main" id="{FE2A22F3-C9FB-7D46-87CF-16D23C959F81}"/>
              </a:ext>
            </a:extLst>
          </p:cNvPr>
          <p:cNvSpPr txBox="1"/>
          <p:nvPr/>
        </p:nvSpPr>
        <p:spPr>
          <a:xfrm>
            <a:off x="6270435" y="2273236"/>
            <a:ext cx="2128283" cy="750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账号运营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Arial" panose="020B0604020202020204"/>
              </a:rPr>
              <a:t>/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群运营促活（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销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售及互动）、裂变社群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运 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营工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具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916E0B25-8C91-6840-91D4-354D8D172302}"/>
              </a:ext>
            </a:extLst>
          </p:cNvPr>
          <p:cNvSpPr txBox="1"/>
          <p:nvPr/>
        </p:nvSpPr>
        <p:spPr>
          <a:xfrm>
            <a:off x="8692875" y="2518794"/>
            <a:ext cx="1762831" cy="257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内容的提炼、分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发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D8230DCF-7A12-5843-A19D-96E4BE857533}"/>
              </a:ext>
            </a:extLst>
          </p:cNvPr>
          <p:cNvSpPr txBox="1"/>
          <p:nvPr/>
        </p:nvSpPr>
        <p:spPr>
          <a:xfrm>
            <a:off x="9746982" y="5207005"/>
            <a:ext cx="1296378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利益点刺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激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鼓励消</a:t>
            </a:r>
            <a:r>
              <a:rPr 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费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者</a:t>
            </a:r>
            <a:r>
              <a:rPr lang="zh-CN"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去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平台分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享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42" name="object 38">
            <a:extLst>
              <a:ext uri="{FF2B5EF4-FFF2-40B4-BE49-F238E27FC236}">
                <a16:creationId xmlns:a16="http://schemas.microsoft.com/office/drawing/2014/main" id="{0DFD384B-5B08-6442-AC15-A0AE87999E2E}"/>
              </a:ext>
            </a:extLst>
          </p:cNvPr>
          <p:cNvSpPr txBox="1"/>
          <p:nvPr/>
        </p:nvSpPr>
        <p:spPr>
          <a:xfrm>
            <a:off x="4330160" y="1413944"/>
            <a:ext cx="652638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1A90FF"/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通过人设及生活化兴趣内容、福利内容的打造串联整个运营环节</a:t>
            </a:r>
          </a:p>
        </p:txBody>
      </p:sp>
      <p:sp>
        <p:nvSpPr>
          <p:cNvPr id="43" name="object 39">
            <a:extLst>
              <a:ext uri="{FF2B5EF4-FFF2-40B4-BE49-F238E27FC236}">
                <a16:creationId xmlns:a16="http://schemas.microsoft.com/office/drawing/2014/main" id="{7E38ABD8-0EA0-3742-A7F9-F7197ECBE3E6}"/>
              </a:ext>
            </a:extLst>
          </p:cNvPr>
          <p:cNvSpPr/>
          <p:nvPr/>
        </p:nvSpPr>
        <p:spPr>
          <a:xfrm>
            <a:off x="4024252" y="1334639"/>
            <a:ext cx="7019108" cy="446321"/>
          </a:xfrm>
          <a:custGeom>
            <a:avLst/>
            <a:gdLst/>
            <a:ahLst/>
            <a:cxnLst/>
            <a:rect l="l" t="t" r="r" b="b"/>
            <a:pathLst>
              <a:path w="6949440" h="412750">
                <a:moveTo>
                  <a:pt x="206362" y="206375"/>
                </a:moveTo>
                <a:lnTo>
                  <a:pt x="0" y="0"/>
                </a:lnTo>
                <a:lnTo>
                  <a:pt x="6742607" y="0"/>
                </a:lnTo>
                <a:lnTo>
                  <a:pt x="6744461" y="1854"/>
                </a:lnTo>
                <a:lnTo>
                  <a:pt x="19824" y="1854"/>
                </a:lnTo>
                <a:lnTo>
                  <a:pt x="15328" y="12700"/>
                </a:lnTo>
                <a:lnTo>
                  <a:pt x="30669" y="12700"/>
                </a:lnTo>
                <a:lnTo>
                  <a:pt x="219837" y="201879"/>
                </a:lnTo>
                <a:lnTo>
                  <a:pt x="210858" y="201879"/>
                </a:lnTo>
                <a:lnTo>
                  <a:pt x="206362" y="206375"/>
                </a:lnTo>
                <a:close/>
              </a:path>
              <a:path w="6949440" h="412750">
                <a:moveTo>
                  <a:pt x="30669" y="12700"/>
                </a:moveTo>
                <a:lnTo>
                  <a:pt x="15328" y="12700"/>
                </a:lnTo>
                <a:lnTo>
                  <a:pt x="19824" y="1854"/>
                </a:lnTo>
                <a:lnTo>
                  <a:pt x="30669" y="12700"/>
                </a:lnTo>
                <a:close/>
              </a:path>
              <a:path w="6949440" h="412750">
                <a:moveTo>
                  <a:pt x="6737337" y="12700"/>
                </a:moveTo>
                <a:lnTo>
                  <a:pt x="30669" y="12700"/>
                </a:lnTo>
                <a:lnTo>
                  <a:pt x="19824" y="1854"/>
                </a:lnTo>
                <a:lnTo>
                  <a:pt x="6744461" y="1854"/>
                </a:lnTo>
                <a:lnTo>
                  <a:pt x="6753453" y="10845"/>
                </a:lnTo>
                <a:lnTo>
                  <a:pt x="6735483" y="10845"/>
                </a:lnTo>
                <a:lnTo>
                  <a:pt x="6737337" y="12700"/>
                </a:lnTo>
                <a:close/>
              </a:path>
              <a:path w="6949440" h="412750">
                <a:moveTo>
                  <a:pt x="6931012" y="206375"/>
                </a:moveTo>
                <a:lnTo>
                  <a:pt x="6735483" y="10845"/>
                </a:lnTo>
                <a:lnTo>
                  <a:pt x="6739978" y="12700"/>
                </a:lnTo>
                <a:lnTo>
                  <a:pt x="6755307" y="12700"/>
                </a:lnTo>
                <a:lnTo>
                  <a:pt x="6944487" y="201879"/>
                </a:lnTo>
                <a:lnTo>
                  <a:pt x="6935508" y="201879"/>
                </a:lnTo>
                <a:lnTo>
                  <a:pt x="6931012" y="206375"/>
                </a:lnTo>
                <a:close/>
              </a:path>
              <a:path w="6949440" h="412750">
                <a:moveTo>
                  <a:pt x="6755307" y="12700"/>
                </a:moveTo>
                <a:lnTo>
                  <a:pt x="6739978" y="12700"/>
                </a:lnTo>
                <a:lnTo>
                  <a:pt x="6735483" y="10845"/>
                </a:lnTo>
                <a:lnTo>
                  <a:pt x="6753453" y="10845"/>
                </a:lnTo>
                <a:lnTo>
                  <a:pt x="6755307" y="12700"/>
                </a:lnTo>
                <a:close/>
              </a:path>
              <a:path w="6949440" h="412750">
                <a:moveTo>
                  <a:pt x="210858" y="210870"/>
                </a:moveTo>
                <a:lnTo>
                  <a:pt x="206362" y="206375"/>
                </a:lnTo>
                <a:lnTo>
                  <a:pt x="210858" y="201879"/>
                </a:lnTo>
                <a:lnTo>
                  <a:pt x="210858" y="210870"/>
                </a:lnTo>
                <a:close/>
              </a:path>
              <a:path w="6949440" h="412750">
                <a:moveTo>
                  <a:pt x="219837" y="210870"/>
                </a:moveTo>
                <a:lnTo>
                  <a:pt x="210858" y="210870"/>
                </a:lnTo>
                <a:lnTo>
                  <a:pt x="210858" y="201879"/>
                </a:lnTo>
                <a:lnTo>
                  <a:pt x="219837" y="201879"/>
                </a:lnTo>
                <a:lnTo>
                  <a:pt x="224332" y="206375"/>
                </a:lnTo>
                <a:lnTo>
                  <a:pt x="219837" y="210870"/>
                </a:lnTo>
                <a:close/>
              </a:path>
              <a:path w="6949440" h="412750">
                <a:moveTo>
                  <a:pt x="6935508" y="210870"/>
                </a:moveTo>
                <a:lnTo>
                  <a:pt x="6931012" y="206375"/>
                </a:lnTo>
                <a:lnTo>
                  <a:pt x="6935508" y="201879"/>
                </a:lnTo>
                <a:lnTo>
                  <a:pt x="6935508" y="210870"/>
                </a:lnTo>
                <a:close/>
              </a:path>
              <a:path w="6949440" h="412750">
                <a:moveTo>
                  <a:pt x="6944487" y="210870"/>
                </a:moveTo>
                <a:lnTo>
                  <a:pt x="6935508" y="210870"/>
                </a:lnTo>
                <a:lnTo>
                  <a:pt x="6935508" y="201879"/>
                </a:lnTo>
                <a:lnTo>
                  <a:pt x="6944487" y="201879"/>
                </a:lnTo>
                <a:lnTo>
                  <a:pt x="6948982" y="206375"/>
                </a:lnTo>
                <a:lnTo>
                  <a:pt x="6944487" y="210870"/>
                </a:lnTo>
                <a:close/>
              </a:path>
              <a:path w="6949440" h="412750">
                <a:moveTo>
                  <a:pt x="6742607" y="412750"/>
                </a:moveTo>
                <a:lnTo>
                  <a:pt x="0" y="412750"/>
                </a:lnTo>
                <a:lnTo>
                  <a:pt x="206362" y="206375"/>
                </a:lnTo>
                <a:lnTo>
                  <a:pt x="210858" y="210870"/>
                </a:lnTo>
                <a:lnTo>
                  <a:pt x="219837" y="210870"/>
                </a:lnTo>
                <a:lnTo>
                  <a:pt x="30669" y="400050"/>
                </a:lnTo>
                <a:lnTo>
                  <a:pt x="15328" y="400050"/>
                </a:lnTo>
                <a:lnTo>
                  <a:pt x="19824" y="410895"/>
                </a:lnTo>
                <a:lnTo>
                  <a:pt x="6744462" y="410895"/>
                </a:lnTo>
                <a:lnTo>
                  <a:pt x="6742607" y="412750"/>
                </a:lnTo>
                <a:close/>
              </a:path>
              <a:path w="6949440" h="412750">
                <a:moveTo>
                  <a:pt x="6735483" y="401904"/>
                </a:moveTo>
                <a:lnTo>
                  <a:pt x="6931012" y="206375"/>
                </a:lnTo>
                <a:lnTo>
                  <a:pt x="6935508" y="210870"/>
                </a:lnTo>
                <a:lnTo>
                  <a:pt x="6944487" y="210870"/>
                </a:lnTo>
                <a:lnTo>
                  <a:pt x="6755307" y="400050"/>
                </a:lnTo>
                <a:lnTo>
                  <a:pt x="6739978" y="400050"/>
                </a:lnTo>
                <a:lnTo>
                  <a:pt x="6735483" y="401904"/>
                </a:lnTo>
                <a:close/>
              </a:path>
              <a:path w="6949440" h="412750">
                <a:moveTo>
                  <a:pt x="19824" y="410895"/>
                </a:moveTo>
                <a:lnTo>
                  <a:pt x="15328" y="400050"/>
                </a:lnTo>
                <a:lnTo>
                  <a:pt x="30669" y="400050"/>
                </a:lnTo>
                <a:lnTo>
                  <a:pt x="19824" y="410895"/>
                </a:lnTo>
                <a:close/>
              </a:path>
              <a:path w="6949440" h="412750">
                <a:moveTo>
                  <a:pt x="6744462" y="410895"/>
                </a:moveTo>
                <a:lnTo>
                  <a:pt x="19824" y="410895"/>
                </a:lnTo>
                <a:lnTo>
                  <a:pt x="30669" y="400050"/>
                </a:lnTo>
                <a:lnTo>
                  <a:pt x="6737337" y="400050"/>
                </a:lnTo>
                <a:lnTo>
                  <a:pt x="6735483" y="401904"/>
                </a:lnTo>
                <a:lnTo>
                  <a:pt x="6753453" y="401904"/>
                </a:lnTo>
                <a:lnTo>
                  <a:pt x="6744462" y="410895"/>
                </a:lnTo>
                <a:close/>
              </a:path>
              <a:path w="6949440" h="412750">
                <a:moveTo>
                  <a:pt x="6753453" y="401904"/>
                </a:moveTo>
                <a:lnTo>
                  <a:pt x="6735483" y="401904"/>
                </a:lnTo>
                <a:lnTo>
                  <a:pt x="6739978" y="400050"/>
                </a:lnTo>
                <a:lnTo>
                  <a:pt x="6755307" y="400050"/>
                </a:lnTo>
                <a:lnTo>
                  <a:pt x="6753453" y="401904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2">
            <a:extLst>
              <a:ext uri="{FF2B5EF4-FFF2-40B4-BE49-F238E27FC236}">
                <a16:creationId xmlns:a16="http://schemas.microsoft.com/office/drawing/2014/main" id="{0307F2E1-76DB-F242-8934-B9464A0D2A8C}"/>
              </a:ext>
            </a:extLst>
          </p:cNvPr>
          <p:cNvSpPr txBox="1"/>
          <p:nvPr/>
        </p:nvSpPr>
        <p:spPr>
          <a:xfrm>
            <a:off x="2445017" y="3934699"/>
            <a:ext cx="401364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8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人设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A675504-AED8-AE44-8FB8-CAC57D045356}"/>
              </a:ext>
            </a:extLst>
          </p:cNvPr>
          <p:cNvSpPr txBox="1"/>
          <p:nvPr/>
        </p:nvSpPr>
        <p:spPr>
          <a:xfrm>
            <a:off x="6770424" y="5165538"/>
            <a:ext cx="2857363" cy="1115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33375" marR="327660" algn="l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格局运营数据</a:t>
            </a:r>
          </a:p>
          <a:p>
            <a:pPr marL="333375" marR="327660" algn="l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进行分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层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提炼</a:t>
            </a:r>
            <a:endParaRPr sz="1600" spc="-5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Arial" panose="020B0604020202020204"/>
              <a:sym typeface="+mn-ea"/>
            </a:endParaRPr>
          </a:p>
          <a:p>
            <a:pPr marL="333375" marR="327660" algn="l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Arial" panose="020B0604020202020204"/>
                <a:sym typeface="+mn-ea"/>
              </a:rPr>
              <a:t>KOC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招募、培训、</a:t>
            </a:r>
          </a:p>
          <a:p>
            <a:pPr marL="333375" marR="327660" algn="l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激励、运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营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4529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3531F529-A24C-B64F-89C8-B467DEB06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3898" y="1824455"/>
            <a:ext cx="3913961" cy="819624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10F6587D-6E10-5246-B838-4915854F9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504029" y="2169228"/>
            <a:ext cx="3726585" cy="819624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ECAA8493-4EC9-DC4C-BA51-6F82B9E82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 flipV="1">
            <a:off x="7314484" y="4074966"/>
            <a:ext cx="2535798" cy="819624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376358FA-4AFD-9A46-BB88-02B38FEF40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338590" y="4361542"/>
            <a:ext cx="2939817" cy="819624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974856" y="276675"/>
            <a:ext cx="770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经营快餐</a:t>
            </a:r>
            <a:r>
              <a:rPr lang="en-US" altLang="zh-CN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轻餐的你，是否也正面临这些问题？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TextBox 32"/>
          <p:cNvSpPr txBox="1"/>
          <p:nvPr/>
        </p:nvSpPr>
        <p:spPr>
          <a:xfrm>
            <a:off x="1428174" y="2016748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高峰期排队长，影响消费者体验</a:t>
            </a:r>
            <a:endParaRPr lang="id-ID" b="1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TextBox 34"/>
          <p:cNvSpPr txBox="1"/>
          <p:nvPr/>
        </p:nvSpPr>
        <p:spPr>
          <a:xfrm>
            <a:off x="6690829" y="2336973"/>
            <a:ext cx="344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营销手段单一，推广范围有限</a:t>
            </a:r>
            <a:endParaRPr lang="id-ID" b="1" dirty="0">
              <a:solidFill>
                <a:schemeClr val="accent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" name="TextBox 36"/>
          <p:cNvSpPr txBox="1"/>
          <p:nvPr/>
        </p:nvSpPr>
        <p:spPr>
          <a:xfrm>
            <a:off x="7443289" y="4378194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b="1" dirty="0">
                <a:solidFill>
                  <a:schemeClr val="accent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线上外卖扣点偏高</a:t>
            </a:r>
            <a:endParaRPr lang="id-ID" b="1" dirty="0">
              <a:solidFill>
                <a:schemeClr val="accent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9" name="TextBox 40"/>
          <p:cNvSpPr txBox="1"/>
          <p:nvPr/>
        </p:nvSpPr>
        <p:spPr>
          <a:xfrm>
            <a:off x="1428174" y="4655941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b="1" dirty="0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连锁分店较多，管理难</a:t>
            </a:r>
            <a:endParaRPr lang="id-ID" b="1" dirty="0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7DDB7CF-81FE-CF4C-B413-43F764ACF1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1" y="2644078"/>
            <a:ext cx="2920446" cy="20118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0C6AEB5-70BB-1A4D-BF01-4E367F857F7A}"/>
              </a:ext>
            </a:extLst>
          </p:cNvPr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咨询服务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AC8823F-ED0D-8348-BF4D-90DD19BB36EB}"/>
              </a:ext>
            </a:extLst>
          </p:cNvPr>
          <p:cNvSpPr/>
          <p:nvPr/>
        </p:nvSpPr>
        <p:spPr>
          <a:xfrm>
            <a:off x="1859280" y="1541195"/>
            <a:ext cx="85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  <a:sym typeface="+mn-ea"/>
              </a:rPr>
              <a:t>专属服务团队，助你快速上手，推动新店快速上线</a:t>
            </a:r>
            <a:endParaRPr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CED74AF-5685-394E-A144-A240AA3C337D}"/>
              </a:ext>
            </a:extLst>
          </p:cNvPr>
          <p:cNvSpPr txBox="1"/>
          <p:nvPr/>
        </p:nvSpPr>
        <p:spPr>
          <a:xfrm>
            <a:off x="1671574" y="2209927"/>
            <a:ext cx="1813306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极速认证指导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F8555B9A-13EC-7C47-BD51-229E660F8494}"/>
              </a:ext>
            </a:extLst>
          </p:cNvPr>
          <p:cNvSpPr txBox="1"/>
          <p:nvPr/>
        </p:nvSpPr>
        <p:spPr>
          <a:xfrm>
            <a:off x="3566033" y="2209927"/>
            <a:ext cx="4330191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后台功能高效设置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F60981B5-80F3-A743-8CF1-3F9719079FF3}"/>
              </a:ext>
            </a:extLst>
          </p:cNvPr>
          <p:cNvSpPr txBox="1"/>
          <p:nvPr/>
        </p:nvSpPr>
        <p:spPr>
          <a:xfrm>
            <a:off x="8465185" y="2209927"/>
            <a:ext cx="251777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spc="-5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VIP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专属服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务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群贴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身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服务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B1713063-D14B-1F49-A511-7D0328CD2214}"/>
              </a:ext>
            </a:extLst>
          </p:cNvPr>
          <p:cNvSpPr txBox="1"/>
          <p:nvPr/>
        </p:nvSpPr>
        <p:spPr>
          <a:xfrm>
            <a:off x="5893688" y="2209927"/>
            <a:ext cx="2895727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辅助开通各大营销平台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6722E86-03BC-5644-BB71-1894451D447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80961" y="3454715"/>
            <a:ext cx="2188706" cy="2264333"/>
            <a:chOff x="2053008" y="1642534"/>
            <a:chExt cx="2610662" cy="2700866"/>
          </a:xfrm>
        </p:grpSpPr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6A66482D-63AD-5647-8D83-FDF364CB1A1D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11" name="任意多边形 12">
              <a:extLst>
                <a:ext uri="{FF2B5EF4-FFF2-40B4-BE49-F238E27FC236}">
                  <a16:creationId xmlns:a16="http://schemas.microsoft.com/office/drawing/2014/main" id="{FE16CF9D-C4B5-FE49-BAFA-8C6AB6D2BE2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会员体系</a:t>
              </a:r>
            </a:p>
          </p:txBody>
        </p:sp>
        <p:sp>
          <p:nvSpPr>
            <p:cNvPr id="12" name="任意多边形 13">
              <a:extLst>
                <a:ext uri="{FF2B5EF4-FFF2-40B4-BE49-F238E27FC236}">
                  <a16:creationId xmlns:a16="http://schemas.microsoft.com/office/drawing/2014/main" id="{25D847E1-FB74-6340-9691-7D5AB4A9DF2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A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49479D7-66C7-D24D-A9FB-F849B447AB8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312769" y="3827372"/>
            <a:ext cx="2188706" cy="2264333"/>
            <a:chOff x="2053008" y="1642534"/>
            <a:chExt cx="2610662" cy="2700866"/>
          </a:xfrm>
        </p:grpSpPr>
        <p:sp>
          <p:nvSpPr>
            <p:cNvPr id="14" name="任意多边形 19">
              <a:extLst>
                <a:ext uri="{FF2B5EF4-FFF2-40B4-BE49-F238E27FC236}">
                  <a16:creationId xmlns:a16="http://schemas.microsoft.com/office/drawing/2014/main" id="{484DCE67-BE2C-ED43-BE68-1CE38631AC5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15" name="任意多边形 20">
              <a:extLst>
                <a:ext uri="{FF2B5EF4-FFF2-40B4-BE49-F238E27FC236}">
                  <a16:creationId xmlns:a16="http://schemas.microsoft.com/office/drawing/2014/main" id="{8B1E874F-B81A-F448-B3CD-9B8A1995DB17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私域运营体系</a:t>
              </a:r>
            </a:p>
          </p:txBody>
        </p:sp>
        <p:sp>
          <p:nvSpPr>
            <p:cNvPr id="16" name="任意多边形 21">
              <a:extLst>
                <a:ext uri="{FF2B5EF4-FFF2-40B4-BE49-F238E27FC236}">
                  <a16:creationId xmlns:a16="http://schemas.microsoft.com/office/drawing/2014/main" id="{EEB3381B-D545-154D-828F-9FBE93FDCBC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D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80EB492-F945-CB4C-9122-CDB6BA81F06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119510" y="4367798"/>
            <a:ext cx="2188706" cy="2264333"/>
            <a:chOff x="2053008" y="1642534"/>
            <a:chExt cx="2610662" cy="2700866"/>
          </a:xfrm>
        </p:grpSpPr>
        <p:sp>
          <p:nvSpPr>
            <p:cNvPr id="18" name="任意多边形 31">
              <a:extLst>
                <a:ext uri="{FF2B5EF4-FFF2-40B4-BE49-F238E27FC236}">
                  <a16:creationId xmlns:a16="http://schemas.microsoft.com/office/drawing/2014/main" id="{D2A64E3F-9E9B-7445-B560-DD5DFB1A36B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19" name="任意多边形 32">
              <a:extLst>
                <a:ext uri="{FF2B5EF4-FFF2-40B4-BE49-F238E27FC236}">
                  <a16:creationId xmlns:a16="http://schemas.microsoft.com/office/drawing/2014/main" id="{EE1573D1-73F6-3F46-A1DD-91F36BC36360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社群运营体系</a:t>
              </a:r>
            </a:p>
          </p:txBody>
        </p:sp>
        <p:sp>
          <p:nvSpPr>
            <p:cNvPr id="20" name="任意多边形 33">
              <a:extLst>
                <a:ext uri="{FF2B5EF4-FFF2-40B4-BE49-F238E27FC236}">
                  <a16:creationId xmlns:a16="http://schemas.microsoft.com/office/drawing/2014/main" id="{2EC66AE6-171E-444A-81E5-CD6644D912FD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B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E962C2E-D084-9A40-B675-A5E7396DE32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709934" y="2905496"/>
            <a:ext cx="2188706" cy="2264333"/>
            <a:chOff x="2053008" y="1642534"/>
            <a:chExt cx="2610662" cy="2700866"/>
          </a:xfrm>
        </p:grpSpPr>
        <p:sp>
          <p:nvSpPr>
            <p:cNvPr id="22" name="任意多边形 39">
              <a:extLst>
                <a:ext uri="{FF2B5EF4-FFF2-40B4-BE49-F238E27FC236}">
                  <a16:creationId xmlns:a16="http://schemas.microsoft.com/office/drawing/2014/main" id="{0AC6BAE7-69F3-5147-ACD9-808A22F4AF2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23" name="任意多边形 40">
              <a:extLst>
                <a:ext uri="{FF2B5EF4-FFF2-40B4-BE49-F238E27FC236}">
                  <a16:creationId xmlns:a16="http://schemas.microsoft.com/office/drawing/2014/main" id="{89F94FA3-8B18-2545-BCFE-1E119FEEF7D6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标签体系</a:t>
              </a:r>
            </a:p>
          </p:txBody>
        </p:sp>
        <p:sp>
          <p:nvSpPr>
            <p:cNvPr id="24" name="任意多边形 41">
              <a:extLst>
                <a:ext uri="{FF2B5EF4-FFF2-40B4-BE49-F238E27FC236}">
                  <a16:creationId xmlns:a16="http://schemas.microsoft.com/office/drawing/2014/main" id="{96D99FC6-705E-2E48-8252-3F52D3E9841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E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1799558-C0A4-A24F-AC38-010E74856FE2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769712" y="3437932"/>
            <a:ext cx="2188706" cy="2264333"/>
            <a:chOff x="2053008" y="1642534"/>
            <a:chExt cx="2610662" cy="2700866"/>
          </a:xfrm>
        </p:grpSpPr>
        <p:sp>
          <p:nvSpPr>
            <p:cNvPr id="27" name="任意多边形 14">
              <a:extLst>
                <a:ext uri="{FF2B5EF4-FFF2-40B4-BE49-F238E27FC236}">
                  <a16:creationId xmlns:a16="http://schemas.microsoft.com/office/drawing/2014/main" id="{F80BACB3-2004-BB45-8080-39FE86C39CC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28" name="任意多边形 15">
              <a:extLst>
                <a:ext uri="{FF2B5EF4-FFF2-40B4-BE49-F238E27FC236}">
                  <a16:creationId xmlns:a16="http://schemas.microsoft.com/office/drawing/2014/main" id="{89FDC11E-2A1F-9940-BD26-D14584CD9A8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内容体系</a:t>
              </a:r>
            </a:p>
          </p:txBody>
        </p:sp>
        <p:sp>
          <p:nvSpPr>
            <p:cNvPr id="29" name="任意多边形 16">
              <a:extLst>
                <a:ext uri="{FF2B5EF4-FFF2-40B4-BE49-F238E27FC236}">
                  <a16:creationId xmlns:a16="http://schemas.microsoft.com/office/drawing/2014/main" id="{583554A9-3221-C24B-8B80-11253B1B803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C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A659A5D-31E8-B04E-9853-4481525C46E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205624" y="3267576"/>
            <a:ext cx="2188706" cy="2264333"/>
            <a:chOff x="2053008" y="1642534"/>
            <a:chExt cx="2610662" cy="2700866"/>
          </a:xfrm>
        </p:grpSpPr>
        <p:sp>
          <p:nvSpPr>
            <p:cNvPr id="31" name="任意多边形 22">
              <a:extLst>
                <a:ext uri="{FF2B5EF4-FFF2-40B4-BE49-F238E27FC236}">
                  <a16:creationId xmlns:a16="http://schemas.microsoft.com/office/drawing/2014/main" id="{5A79D396-7A92-9643-82EF-499DB908231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32" name="任意多边形 23">
              <a:extLst>
                <a:ext uri="{FF2B5EF4-FFF2-40B4-BE49-F238E27FC236}">
                  <a16:creationId xmlns:a16="http://schemas.microsoft.com/office/drawing/2014/main" id="{BBD6D703-E0EE-5848-B474-2EADB4B8937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选品咨询体系</a:t>
              </a:r>
            </a:p>
          </p:txBody>
        </p:sp>
        <p:sp>
          <p:nvSpPr>
            <p:cNvPr id="33" name="任意多边形 24">
              <a:extLst>
                <a:ext uri="{FF2B5EF4-FFF2-40B4-BE49-F238E27FC236}">
                  <a16:creationId xmlns:a16="http://schemas.microsoft.com/office/drawing/2014/main" id="{ECDAD208-FF25-1642-B802-128A8C50013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F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773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6B8E93A-896A-224F-9130-905BD501EA32}"/>
              </a:ext>
            </a:extLst>
          </p:cNvPr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咨询服务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82827C16-49E1-7C42-914D-F9E8A21CD22E}"/>
              </a:ext>
            </a:extLst>
          </p:cNvPr>
          <p:cNvSpPr txBox="1">
            <a:spLocks noGrp="1"/>
          </p:cNvSpPr>
          <p:nvPr/>
        </p:nvSpPr>
        <p:spPr>
          <a:xfrm>
            <a:off x="903668" y="1120624"/>
            <a:ext cx="2309952" cy="773930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>
            <a:lvl1pPr>
              <a:defRPr sz="2500" b="1" i="1">
                <a:solidFill>
                  <a:srgbClr val="585858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38100" algn="dist">
              <a:lnSpc>
                <a:spcPct val="100000"/>
              </a:lnSpc>
              <a:spcBef>
                <a:spcPts val="565"/>
              </a:spcBef>
            </a:pPr>
            <a:r>
              <a:rPr lang="zh-CN" altLang="en-US" sz="2000" i="0" spc="5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标签体系咨询服务</a:t>
            </a:r>
          </a:p>
          <a:p>
            <a:pPr marL="38100" algn="dist">
              <a:lnSpc>
                <a:spcPct val="100000"/>
              </a:lnSpc>
              <a:spcBef>
                <a:spcPts val="565"/>
              </a:spcBef>
            </a:pPr>
            <a:r>
              <a:rPr lang="en-US" altLang="zh-CN" sz="12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—</a:t>
            </a:r>
            <a:r>
              <a:rPr lang="zh-CN" altLang="en-US" sz="1200" i="0" spc="-13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2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—</a:t>
            </a:r>
            <a:r>
              <a:rPr lang="zh-CN" altLang="en-US" sz="1200" i="0" spc="-13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zh-CN" altLang="en-US" sz="1600" i="0" spc="30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案例示</a:t>
            </a:r>
            <a:r>
              <a:rPr lang="zh-CN" altLang="en-US" sz="16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意</a:t>
            </a:r>
            <a:endParaRPr lang="zh-CN" altLang="en-US" sz="1200" i="0" spc="5" dirty="0">
              <a:solidFill>
                <a:srgbClr val="2069D2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551CB0F-644D-9F47-9BAA-6379E9890C14}"/>
              </a:ext>
            </a:extLst>
          </p:cNvPr>
          <p:cNvSpPr txBox="1"/>
          <p:nvPr/>
        </p:nvSpPr>
        <p:spPr>
          <a:xfrm>
            <a:off x="3788410" y="1341509"/>
            <a:ext cx="6621780" cy="401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rgbClr val="1A90FF"/>
                </a:solidFill>
                <a:latin typeface="Heiti SC Medium" pitchFamily="2" charset="-128"/>
                <a:ea typeface="Heiti SC Medium" pitchFamily="2" charset="-128"/>
              </a:rPr>
              <a:t>标签体系咨询服务；收集数据、分析现状、提出专业建议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45E7EF-9F6A-4D4D-82BC-CD54D53CE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2570480"/>
            <a:ext cx="8343900" cy="25082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9B207D5-6E41-8C40-AB85-408EC60F67C9}"/>
              </a:ext>
            </a:extLst>
          </p:cNvPr>
          <p:cNvSpPr txBox="1"/>
          <p:nvPr/>
        </p:nvSpPr>
        <p:spPr>
          <a:xfrm>
            <a:off x="2482533" y="5674360"/>
            <a:ext cx="7226935" cy="6869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社群管理工具+运营数据分析相结合进行用户分层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为精细化运营提供数据支撑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2472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1B31CD6E-8BBB-AA40-A008-037B47E43486}"/>
              </a:ext>
            </a:extLst>
          </p:cNvPr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培训服务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8F1F6FA-0EB9-8044-B69C-12045268C850}"/>
              </a:ext>
            </a:extLst>
          </p:cNvPr>
          <p:cNvSpPr/>
          <p:nvPr/>
        </p:nvSpPr>
        <p:spPr>
          <a:xfrm>
            <a:off x="1859280" y="1541195"/>
            <a:ext cx="85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  <a:sym typeface="+mn-ea"/>
              </a:rPr>
              <a:t>专属服务团队，助你快速上手，推动新店快速上线</a:t>
            </a:r>
            <a:endParaRPr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912B379-BE6A-9D4D-9BC9-36E3009A48C4}"/>
              </a:ext>
            </a:extLst>
          </p:cNvPr>
          <p:cNvSpPr txBox="1"/>
          <p:nvPr/>
        </p:nvSpPr>
        <p:spPr>
          <a:xfrm>
            <a:off x="1671574" y="2209927"/>
            <a:ext cx="1813306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极速认证指导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FE6744BA-E2DD-6942-A251-41AD7A657D21}"/>
              </a:ext>
            </a:extLst>
          </p:cNvPr>
          <p:cNvSpPr txBox="1"/>
          <p:nvPr/>
        </p:nvSpPr>
        <p:spPr>
          <a:xfrm>
            <a:off x="3566033" y="2209927"/>
            <a:ext cx="4330191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后台功能高效设置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5C372309-3505-9B42-B172-FF822C3A98E0}"/>
              </a:ext>
            </a:extLst>
          </p:cNvPr>
          <p:cNvSpPr txBox="1"/>
          <p:nvPr/>
        </p:nvSpPr>
        <p:spPr>
          <a:xfrm>
            <a:off x="8465185" y="2209927"/>
            <a:ext cx="251777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spc="-5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VIP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专属服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务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群贴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身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服务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3A8100AB-10D7-4748-B363-EE4EB9EF39E9}"/>
              </a:ext>
            </a:extLst>
          </p:cNvPr>
          <p:cNvSpPr txBox="1"/>
          <p:nvPr/>
        </p:nvSpPr>
        <p:spPr>
          <a:xfrm>
            <a:off x="5893688" y="2209927"/>
            <a:ext cx="2895727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辅助开通各大营销平台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CBCEADF0-281A-5F4E-8498-C388FC5C2334}"/>
              </a:ext>
            </a:extLst>
          </p:cNvPr>
          <p:cNvGrpSpPr/>
          <p:nvPr/>
        </p:nvGrpSpPr>
        <p:grpSpPr>
          <a:xfrm>
            <a:off x="2009764" y="3505606"/>
            <a:ext cx="2149052" cy="1016008"/>
            <a:chOff x="1416981" y="3434486"/>
            <a:chExt cx="2149052" cy="1016008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6F153BF-E0CA-774F-ABE2-BCCC38649F7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 rot="885390">
              <a:off x="1420420" y="3480271"/>
              <a:ext cx="773783" cy="921170"/>
            </a:xfrm>
            <a:prstGeom prst="rect">
              <a:avLst/>
            </a:prstGeom>
            <a:noFill/>
            <a:ln w="19050">
              <a:solidFill>
                <a:srgbClr val="018BE9">
                  <a:lumMod val="20000"/>
                  <a:lumOff val="8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D40FB50-16E4-754C-8AD3-327B53DAAC3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416981" y="3481905"/>
              <a:ext cx="773783" cy="921170"/>
            </a:xfrm>
            <a:prstGeom prst="rect">
              <a:avLst/>
            </a:prstGeom>
            <a:solidFill>
              <a:srgbClr val="018BE9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25092D5-C647-E749-A0BB-246D5619AF27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512884" y="3680064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altLang="zh-CN" sz="2800" b="1" dirty="0">
                  <a:solidFill>
                    <a:srgbClr val="FFFFFF"/>
                  </a:solidFill>
                </a:rPr>
                <a:t>01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874EE5B5-A491-A346-A826-DAFFF212DB2E}"/>
                </a:ext>
              </a:extLst>
            </p:cNvPr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21917" y="3434486"/>
              <a:ext cx="1244116" cy="101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norm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spc="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  <a:cs typeface="微软雅黑" panose="020B0503020204020204" pitchFamily="34" charset="-122"/>
                  <a:sym typeface="Arial" panose="020B0604020202020204" pitchFamily="34" charset="0"/>
                </a:rPr>
                <a:t>高管培训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8506B0D-6648-9E40-B224-E7F10BA1DB21}"/>
              </a:ext>
            </a:extLst>
          </p:cNvPr>
          <p:cNvGrpSpPr/>
          <p:nvPr/>
        </p:nvGrpSpPr>
        <p:grpSpPr>
          <a:xfrm>
            <a:off x="8088738" y="3505606"/>
            <a:ext cx="2420573" cy="1016008"/>
            <a:chOff x="6073148" y="3497224"/>
            <a:chExt cx="2420573" cy="1016008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59FFAA6-1825-8F4B-8191-80E85F2C46A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rot="885390">
              <a:off x="6076587" y="3543009"/>
              <a:ext cx="773783" cy="921170"/>
            </a:xfrm>
            <a:prstGeom prst="rect">
              <a:avLst/>
            </a:prstGeom>
            <a:noFill/>
            <a:ln w="19050">
              <a:solidFill>
                <a:srgbClr val="018BE9">
                  <a:lumMod val="20000"/>
                  <a:lumOff val="8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57E9AED-0580-C948-AE98-C3E02F6DFB5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073148" y="3544643"/>
              <a:ext cx="773783" cy="921170"/>
            </a:xfrm>
            <a:prstGeom prst="rect">
              <a:avLst/>
            </a:prstGeom>
            <a:solidFill>
              <a:srgbClr val="00B0F0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1737160D-3D4C-C846-86D7-89EB72AF3EE3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6169051" y="374280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altLang="zh-CN" sz="2800" b="1" dirty="0">
                  <a:solidFill>
                    <a:srgbClr val="FFFFFF"/>
                  </a:solidFill>
                </a:rPr>
                <a:t>03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2DA2A74E-5DF0-754A-B4C7-BDB294BD528C}"/>
                </a:ext>
              </a:extLst>
            </p:cNvPr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978084" y="3497224"/>
              <a:ext cx="1515637" cy="101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norm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spc="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  <a:cs typeface="微软雅黑" panose="020B0503020204020204" pitchFamily="34" charset="-122"/>
                  <a:sym typeface="Arial" panose="020B0604020202020204" pitchFamily="34" charset="0"/>
                </a:rPr>
                <a:t>店长培训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346472B-668B-7245-B385-FD2456E8DC1E}"/>
              </a:ext>
            </a:extLst>
          </p:cNvPr>
          <p:cNvGrpSpPr/>
          <p:nvPr/>
        </p:nvGrpSpPr>
        <p:grpSpPr>
          <a:xfrm>
            <a:off x="3152538" y="5184922"/>
            <a:ext cx="2163820" cy="1016008"/>
            <a:chOff x="5313940" y="5502844"/>
            <a:chExt cx="2163820" cy="101600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16735A5-B3DD-DC42-B376-A41CFDD2CA8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 rot="885390">
              <a:off x="5317379" y="5548629"/>
              <a:ext cx="773783" cy="921170"/>
            </a:xfrm>
            <a:prstGeom prst="rect">
              <a:avLst/>
            </a:prstGeom>
            <a:noFill/>
            <a:ln w="19050">
              <a:solidFill>
                <a:srgbClr val="018BE9">
                  <a:lumMod val="20000"/>
                  <a:lumOff val="8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68B821D-59F4-0840-A518-D6D000F7F16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313940" y="5550263"/>
              <a:ext cx="773783" cy="921170"/>
            </a:xfrm>
            <a:prstGeom prst="rect">
              <a:avLst/>
            </a:prstGeom>
            <a:solidFill>
              <a:srgbClr val="8DC03F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DB3E1D7-C7D3-E44B-A288-646FD5931C4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409843" y="574842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altLang="zh-CN" sz="2800" b="1" dirty="0">
                  <a:solidFill>
                    <a:srgbClr val="FFFFFF"/>
                  </a:solidFill>
                </a:rPr>
                <a:t>04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5AD817C3-B496-C94F-B1A5-00F363DF0A4B}"/>
                </a:ext>
              </a:extLst>
            </p:cNvPr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218876" y="5502844"/>
              <a:ext cx="1258884" cy="101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norm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spc="15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  <a:cs typeface="微软雅黑" panose="020B0503020204020204" pitchFamily="34" charset="-122"/>
                  <a:sym typeface="Arial" panose="020B0604020202020204" pitchFamily="34" charset="0"/>
                </a:rPr>
                <a:t>员工培训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5D826C2-2CFF-D349-BFA7-14F440BF5956}"/>
              </a:ext>
            </a:extLst>
          </p:cNvPr>
          <p:cNvGrpSpPr/>
          <p:nvPr/>
        </p:nvGrpSpPr>
        <p:grpSpPr>
          <a:xfrm>
            <a:off x="6573101" y="5184922"/>
            <a:ext cx="2631859" cy="1016008"/>
            <a:chOff x="6285669" y="4981722"/>
            <a:chExt cx="2631859" cy="1016008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7F7AAE5-DFC1-B745-AB84-DF1CF97324A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885390">
              <a:off x="6289108" y="5027507"/>
              <a:ext cx="773783" cy="921170"/>
            </a:xfrm>
            <a:prstGeom prst="rect">
              <a:avLst/>
            </a:prstGeom>
            <a:noFill/>
            <a:ln w="19050">
              <a:solidFill>
                <a:srgbClr val="018BE9">
                  <a:lumMod val="20000"/>
                  <a:lumOff val="8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1506AD00-67F8-414F-9F63-E6A031730F2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285669" y="5029141"/>
              <a:ext cx="773783" cy="921170"/>
            </a:xfrm>
            <a:prstGeom prst="rect">
              <a:avLst/>
            </a:prstGeom>
            <a:solidFill>
              <a:srgbClr val="96B23C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0EBA2FFD-90F2-FF42-A817-CD5529A03310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6381572" y="522730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altLang="zh-CN" sz="2800" b="1" dirty="0">
                  <a:solidFill>
                    <a:srgbClr val="FFFFFF"/>
                  </a:solidFill>
                </a:rPr>
                <a:t>05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29" name="矩形 1">
              <a:extLst>
                <a:ext uri="{FF2B5EF4-FFF2-40B4-BE49-F238E27FC236}">
                  <a16:creationId xmlns:a16="http://schemas.microsoft.com/office/drawing/2014/main" id="{9C339DB3-B22B-4A42-9C1B-FB76A397F5E2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190605" y="4981722"/>
              <a:ext cx="1726923" cy="101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norm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spc="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  <a:cs typeface="微软雅黑" panose="020B0503020204020204" pitchFamily="34" charset="-122"/>
                  <a:sym typeface="Arial" panose="020B0604020202020204" pitchFamily="34" charset="0"/>
                </a:rPr>
                <a:t>运营人员培训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80CF9BF-44A9-C44C-A637-2911184A3CA3}"/>
              </a:ext>
            </a:extLst>
          </p:cNvPr>
          <p:cNvGrpSpPr/>
          <p:nvPr/>
        </p:nvGrpSpPr>
        <p:grpSpPr>
          <a:xfrm>
            <a:off x="5159573" y="3505606"/>
            <a:ext cx="2163820" cy="1016008"/>
            <a:chOff x="5313940" y="4083450"/>
            <a:chExt cx="2163820" cy="1016008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07DB9DA-77F6-434D-9B85-24AF6A426BA2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rot="885390">
              <a:off x="5317379" y="4129235"/>
              <a:ext cx="773783" cy="921170"/>
            </a:xfrm>
            <a:prstGeom prst="rect">
              <a:avLst/>
            </a:prstGeom>
            <a:noFill/>
            <a:ln w="19050">
              <a:solidFill>
                <a:srgbClr val="018BE9">
                  <a:lumMod val="20000"/>
                  <a:lumOff val="8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F7A6D5D-C03F-3E41-BC06-8398FF4F9A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3940" y="4130869"/>
              <a:ext cx="773783" cy="921170"/>
            </a:xfrm>
            <a:prstGeom prst="rect">
              <a:avLst/>
            </a:prstGeom>
            <a:solidFill>
              <a:srgbClr val="25BADB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5197F27-5D48-AA45-BD9B-9A57D581ED4B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5409843" y="4329028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altLang="zh-CN" sz="2800" b="1" dirty="0">
                  <a:solidFill>
                    <a:srgbClr val="FFFFFF"/>
                  </a:solidFill>
                </a:rPr>
                <a:t>02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34" name="矩形 1">
              <a:extLst>
                <a:ext uri="{FF2B5EF4-FFF2-40B4-BE49-F238E27FC236}">
                  <a16:creationId xmlns:a16="http://schemas.microsoft.com/office/drawing/2014/main" id="{57A691DC-BFB9-2D44-B403-1A808CECFE7C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218876" y="4083450"/>
              <a:ext cx="1258884" cy="101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norm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spc="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  <a:cs typeface="微软雅黑" panose="020B0503020204020204" pitchFamily="34" charset="-122"/>
                  <a:sym typeface="Arial" panose="020B0604020202020204" pitchFamily="34" charset="0"/>
                </a:rPr>
                <a:t>督导培训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157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6525705-63DB-3F40-980C-BB60D5E30E93}"/>
              </a:ext>
            </a:extLst>
          </p:cNvPr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培训服务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F5D8768B-06D5-F54E-B248-CB277033C253}"/>
              </a:ext>
            </a:extLst>
          </p:cNvPr>
          <p:cNvSpPr txBox="1">
            <a:spLocks noGrp="1"/>
          </p:cNvSpPr>
          <p:nvPr/>
        </p:nvSpPr>
        <p:spPr>
          <a:xfrm>
            <a:off x="903668" y="1120624"/>
            <a:ext cx="2103692" cy="83548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>
            <a:lvl1pPr>
              <a:defRPr sz="2500" b="1" i="1">
                <a:solidFill>
                  <a:srgbClr val="585858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38100" algn="dist">
              <a:lnSpc>
                <a:spcPct val="100000"/>
              </a:lnSpc>
              <a:spcBef>
                <a:spcPts val="565"/>
              </a:spcBef>
            </a:pPr>
            <a:r>
              <a:rPr lang="zh-CN" altLang="en-US" sz="2000" i="0" spc="5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员工培训服务</a:t>
            </a:r>
          </a:p>
          <a:p>
            <a:pPr marL="38100" algn="dist">
              <a:lnSpc>
                <a:spcPct val="100000"/>
              </a:lnSpc>
              <a:spcBef>
                <a:spcPts val="565"/>
              </a:spcBef>
            </a:pPr>
            <a:r>
              <a:rPr lang="en-US" altLang="zh-CN" sz="2000" i="0" spc="5" dirty="0">
                <a:solidFill>
                  <a:srgbClr val="2069D2"/>
                </a:solidFill>
              </a:rPr>
              <a:t>—</a:t>
            </a:r>
            <a:r>
              <a:rPr lang="zh-CN" altLang="en-US" sz="2000" i="0" spc="-130" dirty="0">
                <a:solidFill>
                  <a:srgbClr val="2069D2"/>
                </a:solidFill>
              </a:rPr>
              <a:t> </a:t>
            </a:r>
            <a:r>
              <a:rPr lang="en-US" altLang="zh-CN" sz="2000" i="0" spc="5" dirty="0">
                <a:solidFill>
                  <a:srgbClr val="2069D2"/>
                </a:solidFill>
              </a:rPr>
              <a:t>—</a:t>
            </a:r>
            <a:r>
              <a:rPr lang="zh-CN" altLang="en-US" sz="2000" i="0" spc="-130" dirty="0">
                <a:solidFill>
                  <a:srgbClr val="2069D2"/>
                </a:solidFill>
              </a:rPr>
              <a:t> </a:t>
            </a:r>
            <a:r>
              <a:rPr lang="zh-CN" altLang="en-US" sz="1600" i="0" spc="30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案例示</a:t>
            </a:r>
            <a:r>
              <a:rPr lang="zh-CN" altLang="en-US" sz="16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意</a:t>
            </a:r>
            <a:endParaRPr lang="zh-CN" altLang="en-US" sz="2000" i="0" spc="5" dirty="0">
              <a:solidFill>
                <a:srgbClr val="2069D2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" name="空心弧 4">
            <a:extLst>
              <a:ext uri="{FF2B5EF4-FFF2-40B4-BE49-F238E27FC236}">
                <a16:creationId xmlns:a16="http://schemas.microsoft.com/office/drawing/2014/main" id="{B7244704-861A-704B-9C71-6BFF74317A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9000000">
            <a:off x="1258520" y="2569116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空心弧 5">
            <a:extLst>
              <a:ext uri="{FF2B5EF4-FFF2-40B4-BE49-F238E27FC236}">
                <a16:creationId xmlns:a16="http://schemas.microsoft.com/office/drawing/2014/main" id="{636E3DC2-D9FF-7342-A338-D33399B0468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2600000">
            <a:off x="1258520" y="2569116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空心弧 6">
            <a:extLst>
              <a:ext uri="{FF2B5EF4-FFF2-40B4-BE49-F238E27FC236}">
                <a16:creationId xmlns:a16="http://schemas.microsoft.com/office/drawing/2014/main" id="{B35EC03A-434D-524C-B9EF-05988EC773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800000">
            <a:off x="1258520" y="2569116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009E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空心弧 7">
            <a:extLst>
              <a:ext uri="{FF2B5EF4-FFF2-40B4-BE49-F238E27FC236}">
                <a16:creationId xmlns:a16="http://schemas.microsoft.com/office/drawing/2014/main" id="{851CDE5C-0F81-634F-A70C-0A7E761A181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9800000">
            <a:off x="1258520" y="2569116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008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矩形: 圆角 132">
            <a:extLst>
              <a:ext uri="{FF2B5EF4-FFF2-40B4-BE49-F238E27FC236}">
                <a16:creationId xmlns:a16="http://schemas.microsoft.com/office/drawing/2014/main" id="{1948053D-1A6A-3240-A2B2-7D76F9DE711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015025" y="3182538"/>
            <a:ext cx="2893467" cy="1093014"/>
          </a:xfrm>
          <a:prstGeom prst="roundRect">
            <a:avLst>
              <a:gd name="adj" fmla="val 3638"/>
            </a:avLst>
          </a:prstGeom>
          <a:noFill/>
          <a:ln w="12700" cap="flat" cmpd="sng" algn="ctr">
            <a:solidFill>
              <a:srgbClr val="1D6DC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: 圆角 133">
            <a:extLst>
              <a:ext uri="{FF2B5EF4-FFF2-40B4-BE49-F238E27FC236}">
                <a16:creationId xmlns:a16="http://schemas.microsoft.com/office/drawing/2014/main" id="{9AFE8E45-7DC6-A94F-875F-DD054747693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169247" y="2963974"/>
            <a:ext cx="2585025" cy="426281"/>
          </a:xfrm>
          <a:prstGeom prst="roundRect">
            <a:avLst>
              <a:gd name="adj" fmla="val 50000"/>
            </a:avLst>
          </a:prstGeom>
          <a:solidFill>
            <a:srgbClr val="3AD8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D2D9B8-A268-BC4D-9047-7BACD8959DE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638067" y="2966022"/>
            <a:ext cx="1647385" cy="4221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300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软件培训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0C588F-8E38-5B4F-9EDC-8CDA6788450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69247" y="3464411"/>
            <a:ext cx="2893466" cy="8852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前端、后端、移动端培训；</a:t>
            </a: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收银、新建、会员操作培训；</a:t>
            </a:r>
          </a:p>
        </p:txBody>
      </p:sp>
      <p:sp>
        <p:nvSpPr>
          <p:cNvPr id="13" name="矩形: 圆角 140">
            <a:extLst>
              <a:ext uri="{FF2B5EF4-FFF2-40B4-BE49-F238E27FC236}">
                <a16:creationId xmlns:a16="http://schemas.microsoft.com/office/drawing/2014/main" id="{CDE861A8-CD53-D542-AB73-3EE2430F8FC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142903" y="3182538"/>
            <a:ext cx="2893467" cy="1093014"/>
          </a:xfrm>
          <a:prstGeom prst="roundRect">
            <a:avLst>
              <a:gd name="adj" fmla="val 3638"/>
            </a:avLst>
          </a:prstGeom>
          <a:noFill/>
          <a:ln w="12700" cap="flat" cmpd="sng" algn="ctr">
            <a:solidFill>
              <a:srgbClr val="1D6DC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: 圆角 141">
            <a:extLst>
              <a:ext uri="{FF2B5EF4-FFF2-40B4-BE49-F238E27FC236}">
                <a16:creationId xmlns:a16="http://schemas.microsoft.com/office/drawing/2014/main" id="{B949D281-8BCA-FD4A-A8C5-C59B4418428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297124" y="2963974"/>
            <a:ext cx="2585025" cy="426281"/>
          </a:xfrm>
          <a:prstGeom prst="roundRect">
            <a:avLst>
              <a:gd name="adj" fmla="val 50000"/>
            </a:avLst>
          </a:prstGeom>
          <a:solidFill>
            <a:srgbClr val="1A9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97B5E92-6F4F-324E-A44A-603B5A58171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65944" y="2966022"/>
            <a:ext cx="1647385" cy="4221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300" dirty="0">
                <a:solidFill>
                  <a:srgbClr val="FFFFFF"/>
                </a:solidFill>
                <a:latin typeface="Heiti SC Medium" charset="0"/>
                <a:ea typeface="Heiti SC Medium" charset="0"/>
                <a:sym typeface="Arial" panose="020B0604020202020204" pitchFamily="34" charset="0"/>
              </a:rPr>
              <a:t>汇邻商</a:t>
            </a:r>
            <a:r>
              <a:rPr lang="zh-CN" altLang="en-US" b="1" spc="300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学院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81FA23E-6F18-AE4A-8B72-6F72B65769C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451344" y="3464412"/>
            <a:ext cx="2585025" cy="647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在线课程、案例分享、专家指导；</a:t>
            </a:r>
          </a:p>
        </p:txBody>
      </p:sp>
      <p:sp>
        <p:nvSpPr>
          <p:cNvPr id="17" name="矩形: 圆角 159">
            <a:extLst>
              <a:ext uri="{FF2B5EF4-FFF2-40B4-BE49-F238E27FC236}">
                <a16:creationId xmlns:a16="http://schemas.microsoft.com/office/drawing/2014/main" id="{6C85D1F2-5E73-AF4D-A005-2DF03F72D32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015025" y="4634860"/>
            <a:ext cx="2893467" cy="1093014"/>
          </a:xfrm>
          <a:prstGeom prst="roundRect">
            <a:avLst>
              <a:gd name="adj" fmla="val 3638"/>
            </a:avLst>
          </a:prstGeom>
          <a:noFill/>
          <a:ln w="12700" cap="flat" cmpd="sng" algn="ctr">
            <a:solidFill>
              <a:srgbClr val="1D6DC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: 圆角 160">
            <a:extLst>
              <a:ext uri="{FF2B5EF4-FFF2-40B4-BE49-F238E27FC236}">
                <a16:creationId xmlns:a16="http://schemas.microsoft.com/office/drawing/2014/main" id="{1EF570E0-38D9-BA42-9D41-6139C1EAA707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5169247" y="4416296"/>
            <a:ext cx="2585025" cy="426281"/>
          </a:xfrm>
          <a:prstGeom prst="roundRect">
            <a:avLst>
              <a:gd name="adj" fmla="val 50000"/>
            </a:avLst>
          </a:prstGeom>
          <a:solidFill>
            <a:srgbClr val="1A9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18D1842-5829-2C45-ADF1-98B77EF635B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638067" y="4418344"/>
            <a:ext cx="1647385" cy="4221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30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话术培训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963BF24-552C-6A48-8084-A78D51D7092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5323467" y="4916734"/>
            <a:ext cx="2585025" cy="647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售前话术、售后话术、推销话术；</a:t>
            </a:r>
          </a:p>
        </p:txBody>
      </p:sp>
      <p:sp>
        <p:nvSpPr>
          <p:cNvPr id="21" name="矩形: 圆角 163">
            <a:extLst>
              <a:ext uri="{FF2B5EF4-FFF2-40B4-BE49-F238E27FC236}">
                <a16:creationId xmlns:a16="http://schemas.microsoft.com/office/drawing/2014/main" id="{9FA75ADF-B3A0-E340-8610-ABB91D5F23E9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142903" y="4634860"/>
            <a:ext cx="2893467" cy="1093014"/>
          </a:xfrm>
          <a:prstGeom prst="roundRect">
            <a:avLst>
              <a:gd name="adj" fmla="val 3638"/>
            </a:avLst>
          </a:prstGeom>
          <a:noFill/>
          <a:ln w="12700" cap="flat" cmpd="sng" algn="ctr">
            <a:solidFill>
              <a:srgbClr val="1D6DC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矩形: 圆角 164">
            <a:extLst>
              <a:ext uri="{FF2B5EF4-FFF2-40B4-BE49-F238E27FC236}">
                <a16:creationId xmlns:a16="http://schemas.microsoft.com/office/drawing/2014/main" id="{FE29A1D0-E515-7E47-B066-21A3A988B8A2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8297124" y="4416296"/>
            <a:ext cx="2585025" cy="426281"/>
          </a:xfrm>
          <a:prstGeom prst="roundRect">
            <a:avLst>
              <a:gd name="adj" fmla="val 50000"/>
            </a:avLst>
          </a:prstGeom>
          <a:solidFill>
            <a:srgbClr val="3AD8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37DE31F-3C58-4C42-82D6-2DD07CD1AE67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8765944" y="4418344"/>
            <a:ext cx="1647385" cy="4221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30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商品培训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97247BF-B5E2-3749-ADA1-04EB739594B4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8451345" y="4916734"/>
            <a:ext cx="2585025" cy="647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卖点培训、陈列培训、套餐搭配培训；</a:t>
            </a:r>
          </a:p>
        </p:txBody>
      </p:sp>
      <p:sp>
        <p:nvSpPr>
          <p:cNvPr id="26" name="空心弧 25">
            <a:extLst>
              <a:ext uri="{FF2B5EF4-FFF2-40B4-BE49-F238E27FC236}">
                <a16:creationId xmlns:a16="http://schemas.microsoft.com/office/drawing/2014/main" id="{2D55A82B-2331-E443-9C35-5E7A74F66A2B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 rot="5400000">
            <a:off x="1258520" y="2569117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00AFA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空心弧 26">
            <a:extLst>
              <a:ext uri="{FF2B5EF4-FFF2-40B4-BE49-F238E27FC236}">
                <a16:creationId xmlns:a16="http://schemas.microsoft.com/office/drawing/2014/main" id="{851CC11E-FD7D-404C-88E2-CC3DE5B141BE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 rot="16200000">
            <a:off x="1258520" y="2569116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1D6DC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Freeform 148">
            <a:extLst>
              <a:ext uri="{FF2B5EF4-FFF2-40B4-BE49-F238E27FC236}">
                <a16:creationId xmlns:a16="http://schemas.microsoft.com/office/drawing/2014/main" id="{6F75102A-5EF5-494F-AF49-5FBAB7C3B36E}"/>
              </a:ext>
            </a:extLst>
          </p:cNvPr>
          <p:cNvSpPr>
            <a:spLocks noEditPoints="1"/>
          </p:cNvSpPr>
          <p:nvPr>
            <p:custDataLst>
              <p:tags r:id="rId23"/>
            </p:custDataLst>
          </p:nvPr>
        </p:nvSpPr>
        <p:spPr bwMode="auto">
          <a:xfrm>
            <a:off x="3432201" y="5206720"/>
            <a:ext cx="269273" cy="344386"/>
          </a:xfrm>
          <a:custGeom>
            <a:avLst/>
            <a:gdLst>
              <a:gd name="T0" fmla="*/ 83 w 97"/>
              <a:gd name="T1" fmla="*/ 44 h 123"/>
              <a:gd name="T2" fmla="*/ 83 w 97"/>
              <a:gd name="T3" fmla="*/ 35 h 123"/>
              <a:gd name="T4" fmla="*/ 48 w 97"/>
              <a:gd name="T5" fmla="*/ 0 h 123"/>
              <a:gd name="T6" fmla="*/ 14 w 97"/>
              <a:gd name="T7" fmla="*/ 35 h 123"/>
              <a:gd name="T8" fmla="*/ 14 w 97"/>
              <a:gd name="T9" fmla="*/ 44 h 123"/>
              <a:gd name="T10" fmla="*/ 0 w 97"/>
              <a:gd name="T11" fmla="*/ 64 h 123"/>
              <a:gd name="T12" fmla="*/ 0 w 97"/>
              <a:gd name="T13" fmla="*/ 103 h 123"/>
              <a:gd name="T14" fmla="*/ 21 w 97"/>
              <a:gd name="T15" fmla="*/ 123 h 123"/>
              <a:gd name="T16" fmla="*/ 76 w 97"/>
              <a:gd name="T17" fmla="*/ 123 h 123"/>
              <a:gd name="T18" fmla="*/ 97 w 97"/>
              <a:gd name="T19" fmla="*/ 103 h 123"/>
              <a:gd name="T20" fmla="*/ 97 w 97"/>
              <a:gd name="T21" fmla="*/ 64 h 123"/>
              <a:gd name="T22" fmla="*/ 83 w 97"/>
              <a:gd name="T23" fmla="*/ 44 h 123"/>
              <a:gd name="T24" fmla="*/ 48 w 97"/>
              <a:gd name="T25" fmla="*/ 14 h 123"/>
              <a:gd name="T26" fmla="*/ 69 w 97"/>
              <a:gd name="T27" fmla="*/ 35 h 123"/>
              <a:gd name="T28" fmla="*/ 69 w 97"/>
              <a:gd name="T29" fmla="*/ 43 h 123"/>
              <a:gd name="T30" fmla="*/ 28 w 97"/>
              <a:gd name="T31" fmla="*/ 43 h 123"/>
              <a:gd name="T32" fmla="*/ 28 w 97"/>
              <a:gd name="T33" fmla="*/ 35 h 123"/>
              <a:gd name="T34" fmla="*/ 48 w 97"/>
              <a:gd name="T35" fmla="*/ 14 h 123"/>
              <a:gd name="T36" fmla="*/ 55 w 97"/>
              <a:gd name="T37" fmla="*/ 87 h 123"/>
              <a:gd name="T38" fmla="*/ 55 w 97"/>
              <a:gd name="T39" fmla="*/ 95 h 123"/>
              <a:gd name="T40" fmla="*/ 48 w 97"/>
              <a:gd name="T41" fmla="*/ 102 h 123"/>
              <a:gd name="T42" fmla="*/ 42 w 97"/>
              <a:gd name="T43" fmla="*/ 95 h 123"/>
              <a:gd name="T44" fmla="*/ 42 w 97"/>
              <a:gd name="T45" fmla="*/ 87 h 123"/>
              <a:gd name="T46" fmla="*/ 36 w 97"/>
              <a:gd name="T47" fmla="*/ 77 h 123"/>
              <a:gd name="T48" fmla="*/ 48 w 97"/>
              <a:gd name="T49" fmla="*/ 65 h 123"/>
              <a:gd name="T50" fmla="*/ 61 w 97"/>
              <a:gd name="T51" fmla="*/ 77 h 123"/>
              <a:gd name="T52" fmla="*/ 55 w 97"/>
              <a:gd name="T53" fmla="*/ 87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7" h="123">
                <a:moveTo>
                  <a:pt x="83" y="44"/>
                </a:moveTo>
                <a:cubicBezTo>
                  <a:pt x="83" y="35"/>
                  <a:pt x="83" y="35"/>
                  <a:pt x="83" y="35"/>
                </a:cubicBezTo>
                <a:cubicBezTo>
                  <a:pt x="83" y="16"/>
                  <a:pt x="67" y="0"/>
                  <a:pt x="48" y="0"/>
                </a:cubicBezTo>
                <a:cubicBezTo>
                  <a:pt x="29" y="0"/>
                  <a:pt x="14" y="16"/>
                  <a:pt x="14" y="35"/>
                </a:cubicBezTo>
                <a:cubicBezTo>
                  <a:pt x="14" y="44"/>
                  <a:pt x="14" y="44"/>
                  <a:pt x="14" y="44"/>
                </a:cubicBezTo>
                <a:cubicBezTo>
                  <a:pt x="6" y="47"/>
                  <a:pt x="0" y="55"/>
                  <a:pt x="0" y="64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4"/>
                  <a:pt x="9" y="123"/>
                  <a:pt x="21" y="123"/>
                </a:cubicBezTo>
                <a:cubicBezTo>
                  <a:pt x="76" y="123"/>
                  <a:pt x="76" y="123"/>
                  <a:pt x="76" y="123"/>
                </a:cubicBezTo>
                <a:cubicBezTo>
                  <a:pt x="88" y="123"/>
                  <a:pt x="97" y="114"/>
                  <a:pt x="97" y="103"/>
                </a:cubicBezTo>
                <a:cubicBezTo>
                  <a:pt x="97" y="64"/>
                  <a:pt x="97" y="64"/>
                  <a:pt x="97" y="64"/>
                </a:cubicBezTo>
                <a:cubicBezTo>
                  <a:pt x="97" y="55"/>
                  <a:pt x="91" y="47"/>
                  <a:pt x="83" y="44"/>
                </a:cubicBezTo>
                <a:close/>
                <a:moveTo>
                  <a:pt x="48" y="14"/>
                </a:moveTo>
                <a:cubicBezTo>
                  <a:pt x="60" y="14"/>
                  <a:pt x="69" y="23"/>
                  <a:pt x="69" y="35"/>
                </a:cubicBezTo>
                <a:cubicBezTo>
                  <a:pt x="69" y="43"/>
                  <a:pt x="69" y="43"/>
                  <a:pt x="69" y="43"/>
                </a:cubicBezTo>
                <a:cubicBezTo>
                  <a:pt x="28" y="43"/>
                  <a:pt x="28" y="43"/>
                  <a:pt x="28" y="43"/>
                </a:cubicBezTo>
                <a:cubicBezTo>
                  <a:pt x="28" y="35"/>
                  <a:pt x="28" y="35"/>
                  <a:pt x="28" y="35"/>
                </a:cubicBezTo>
                <a:cubicBezTo>
                  <a:pt x="28" y="23"/>
                  <a:pt x="37" y="14"/>
                  <a:pt x="48" y="14"/>
                </a:cubicBezTo>
                <a:close/>
                <a:moveTo>
                  <a:pt x="55" y="87"/>
                </a:moveTo>
                <a:cubicBezTo>
                  <a:pt x="55" y="95"/>
                  <a:pt x="55" y="95"/>
                  <a:pt x="55" y="95"/>
                </a:cubicBezTo>
                <a:cubicBezTo>
                  <a:pt x="55" y="99"/>
                  <a:pt x="52" y="102"/>
                  <a:pt x="48" y="102"/>
                </a:cubicBezTo>
                <a:cubicBezTo>
                  <a:pt x="45" y="102"/>
                  <a:pt x="42" y="99"/>
                  <a:pt x="42" y="95"/>
                </a:cubicBezTo>
                <a:cubicBezTo>
                  <a:pt x="42" y="87"/>
                  <a:pt x="42" y="87"/>
                  <a:pt x="42" y="87"/>
                </a:cubicBezTo>
                <a:cubicBezTo>
                  <a:pt x="38" y="85"/>
                  <a:pt x="36" y="81"/>
                  <a:pt x="36" y="77"/>
                </a:cubicBezTo>
                <a:cubicBezTo>
                  <a:pt x="36" y="70"/>
                  <a:pt x="42" y="65"/>
                  <a:pt x="48" y="65"/>
                </a:cubicBezTo>
                <a:cubicBezTo>
                  <a:pt x="55" y="65"/>
                  <a:pt x="61" y="70"/>
                  <a:pt x="61" y="77"/>
                </a:cubicBezTo>
                <a:cubicBezTo>
                  <a:pt x="61" y="81"/>
                  <a:pt x="58" y="85"/>
                  <a:pt x="55" y="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id-ID" sz="1800" ker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settings_320253">
            <a:extLst>
              <a:ext uri="{FF2B5EF4-FFF2-40B4-BE49-F238E27FC236}">
                <a16:creationId xmlns:a16="http://schemas.microsoft.com/office/drawing/2014/main" id="{F375CC21-136A-6D4F-BFA0-2275641836D9}"/>
              </a:ext>
            </a:extLst>
          </p:cNvPr>
          <p:cNvSpPr>
            <a:spLocks noChangeAspect="1"/>
          </p:cNvSpPr>
          <p:nvPr>
            <p:custDataLst>
              <p:tags r:id="rId24"/>
            </p:custDataLst>
          </p:nvPr>
        </p:nvSpPr>
        <p:spPr bwMode="auto">
          <a:xfrm>
            <a:off x="3394384" y="2970877"/>
            <a:ext cx="344907" cy="344386"/>
          </a:xfrm>
          <a:custGeom>
            <a:avLst/>
            <a:gdLst>
              <a:gd name="connsiteX0" fmla="*/ 303820 w 607639"/>
              <a:gd name="connsiteY0" fmla="*/ 278099 h 606722"/>
              <a:gd name="connsiteX1" fmla="*/ 329118 w 607639"/>
              <a:gd name="connsiteY1" fmla="*/ 303362 h 606722"/>
              <a:gd name="connsiteX2" fmla="*/ 303820 w 607639"/>
              <a:gd name="connsiteY2" fmla="*/ 328625 h 606722"/>
              <a:gd name="connsiteX3" fmla="*/ 278522 w 607639"/>
              <a:gd name="connsiteY3" fmla="*/ 303362 h 606722"/>
              <a:gd name="connsiteX4" fmla="*/ 303820 w 607639"/>
              <a:gd name="connsiteY4" fmla="*/ 278099 h 606722"/>
              <a:gd name="connsiteX5" fmla="*/ 303775 w 607639"/>
              <a:gd name="connsiteY5" fmla="*/ 252735 h 606722"/>
              <a:gd name="connsiteX6" fmla="*/ 253140 w 607639"/>
              <a:gd name="connsiteY6" fmla="*/ 303317 h 606722"/>
              <a:gd name="connsiteX7" fmla="*/ 303775 w 607639"/>
              <a:gd name="connsiteY7" fmla="*/ 353900 h 606722"/>
              <a:gd name="connsiteX8" fmla="*/ 354410 w 607639"/>
              <a:gd name="connsiteY8" fmla="*/ 303317 h 606722"/>
              <a:gd name="connsiteX9" fmla="*/ 303775 w 607639"/>
              <a:gd name="connsiteY9" fmla="*/ 252735 h 606722"/>
              <a:gd name="connsiteX10" fmla="*/ 303775 w 607639"/>
              <a:gd name="connsiteY10" fmla="*/ 202241 h 606722"/>
              <a:gd name="connsiteX11" fmla="*/ 405045 w 607639"/>
              <a:gd name="connsiteY11" fmla="*/ 303317 h 606722"/>
              <a:gd name="connsiteX12" fmla="*/ 303775 w 607639"/>
              <a:gd name="connsiteY12" fmla="*/ 404482 h 606722"/>
              <a:gd name="connsiteX13" fmla="*/ 202593 w 607639"/>
              <a:gd name="connsiteY13" fmla="*/ 303317 h 606722"/>
              <a:gd name="connsiteX14" fmla="*/ 303775 w 607639"/>
              <a:gd name="connsiteY14" fmla="*/ 202241 h 606722"/>
              <a:gd name="connsiteX15" fmla="*/ 303775 w 607639"/>
              <a:gd name="connsiteY15" fmla="*/ 151703 h 606722"/>
              <a:gd name="connsiteX16" fmla="*/ 151932 w 607639"/>
              <a:gd name="connsiteY16" fmla="*/ 303317 h 606722"/>
              <a:gd name="connsiteX17" fmla="*/ 303775 w 607639"/>
              <a:gd name="connsiteY17" fmla="*/ 455019 h 606722"/>
              <a:gd name="connsiteX18" fmla="*/ 455707 w 607639"/>
              <a:gd name="connsiteY18" fmla="*/ 303317 h 606722"/>
              <a:gd name="connsiteX19" fmla="*/ 303775 w 607639"/>
              <a:gd name="connsiteY19" fmla="*/ 151703 h 606722"/>
              <a:gd name="connsiteX20" fmla="*/ 253131 w 607639"/>
              <a:gd name="connsiteY20" fmla="*/ 0 h 606722"/>
              <a:gd name="connsiteX21" fmla="*/ 354419 w 607639"/>
              <a:gd name="connsiteY21" fmla="*/ 0 h 606722"/>
              <a:gd name="connsiteX22" fmla="*/ 379786 w 607639"/>
              <a:gd name="connsiteY22" fmla="*/ 25239 h 606722"/>
              <a:gd name="connsiteX23" fmla="*/ 379786 w 607639"/>
              <a:gd name="connsiteY23" fmla="*/ 62387 h 606722"/>
              <a:gd name="connsiteX24" fmla="*/ 420639 w 607639"/>
              <a:gd name="connsiteY24" fmla="*/ 79451 h 606722"/>
              <a:gd name="connsiteX25" fmla="*/ 446985 w 607639"/>
              <a:gd name="connsiteY25" fmla="*/ 53145 h 606722"/>
              <a:gd name="connsiteX26" fmla="*/ 482854 w 607639"/>
              <a:gd name="connsiteY26" fmla="*/ 53145 h 606722"/>
              <a:gd name="connsiteX27" fmla="*/ 554414 w 607639"/>
              <a:gd name="connsiteY27" fmla="*/ 124597 h 606722"/>
              <a:gd name="connsiteX28" fmla="*/ 554414 w 607639"/>
              <a:gd name="connsiteY28" fmla="*/ 160323 h 606722"/>
              <a:gd name="connsiteX29" fmla="*/ 528069 w 607639"/>
              <a:gd name="connsiteY29" fmla="*/ 186629 h 606722"/>
              <a:gd name="connsiteX30" fmla="*/ 545158 w 607639"/>
              <a:gd name="connsiteY30" fmla="*/ 227510 h 606722"/>
              <a:gd name="connsiteX31" fmla="*/ 582273 w 607639"/>
              <a:gd name="connsiteY31" fmla="*/ 227510 h 606722"/>
              <a:gd name="connsiteX32" fmla="*/ 607639 w 607639"/>
              <a:gd name="connsiteY32" fmla="*/ 252749 h 606722"/>
              <a:gd name="connsiteX33" fmla="*/ 607639 w 607639"/>
              <a:gd name="connsiteY33" fmla="*/ 353884 h 606722"/>
              <a:gd name="connsiteX34" fmla="*/ 582273 w 607639"/>
              <a:gd name="connsiteY34" fmla="*/ 379212 h 606722"/>
              <a:gd name="connsiteX35" fmla="*/ 545158 w 607639"/>
              <a:gd name="connsiteY35" fmla="*/ 379212 h 606722"/>
              <a:gd name="connsiteX36" fmla="*/ 528069 w 607639"/>
              <a:gd name="connsiteY36" fmla="*/ 420004 h 606722"/>
              <a:gd name="connsiteX37" fmla="*/ 554414 w 607639"/>
              <a:gd name="connsiteY37" fmla="*/ 446310 h 606722"/>
              <a:gd name="connsiteX38" fmla="*/ 554414 w 607639"/>
              <a:gd name="connsiteY38" fmla="*/ 482125 h 606722"/>
              <a:gd name="connsiteX39" fmla="*/ 482854 w 607639"/>
              <a:gd name="connsiteY39" fmla="*/ 553577 h 606722"/>
              <a:gd name="connsiteX40" fmla="*/ 446985 w 607639"/>
              <a:gd name="connsiteY40" fmla="*/ 553577 h 606722"/>
              <a:gd name="connsiteX41" fmla="*/ 420639 w 607639"/>
              <a:gd name="connsiteY41" fmla="*/ 527271 h 606722"/>
              <a:gd name="connsiteX42" fmla="*/ 379786 w 607639"/>
              <a:gd name="connsiteY42" fmla="*/ 544246 h 606722"/>
              <a:gd name="connsiteX43" fmla="*/ 379786 w 607639"/>
              <a:gd name="connsiteY43" fmla="*/ 581394 h 606722"/>
              <a:gd name="connsiteX44" fmla="*/ 354419 w 607639"/>
              <a:gd name="connsiteY44" fmla="*/ 606722 h 606722"/>
              <a:gd name="connsiteX45" fmla="*/ 253131 w 607639"/>
              <a:gd name="connsiteY45" fmla="*/ 606722 h 606722"/>
              <a:gd name="connsiteX46" fmla="*/ 227854 w 607639"/>
              <a:gd name="connsiteY46" fmla="*/ 581394 h 606722"/>
              <a:gd name="connsiteX47" fmla="*/ 227854 w 607639"/>
              <a:gd name="connsiteY47" fmla="*/ 544246 h 606722"/>
              <a:gd name="connsiteX48" fmla="*/ 186911 w 607639"/>
              <a:gd name="connsiteY48" fmla="*/ 527271 h 606722"/>
              <a:gd name="connsiteX49" fmla="*/ 160566 w 607639"/>
              <a:gd name="connsiteY49" fmla="*/ 553577 h 606722"/>
              <a:gd name="connsiteX50" fmla="*/ 124786 w 607639"/>
              <a:gd name="connsiteY50" fmla="*/ 553577 h 606722"/>
              <a:gd name="connsiteX51" fmla="*/ 53225 w 607639"/>
              <a:gd name="connsiteY51" fmla="*/ 482125 h 606722"/>
              <a:gd name="connsiteX52" fmla="*/ 53225 w 607639"/>
              <a:gd name="connsiteY52" fmla="*/ 446310 h 606722"/>
              <a:gd name="connsiteX53" fmla="*/ 79482 w 607639"/>
              <a:gd name="connsiteY53" fmla="*/ 420004 h 606722"/>
              <a:gd name="connsiteX54" fmla="*/ 62482 w 607639"/>
              <a:gd name="connsiteY54" fmla="*/ 379212 h 606722"/>
              <a:gd name="connsiteX55" fmla="*/ 25278 w 607639"/>
              <a:gd name="connsiteY55" fmla="*/ 379212 h 606722"/>
              <a:gd name="connsiteX56" fmla="*/ 0 w 607639"/>
              <a:gd name="connsiteY56" fmla="*/ 353884 h 606722"/>
              <a:gd name="connsiteX57" fmla="*/ 0 w 607639"/>
              <a:gd name="connsiteY57" fmla="*/ 252749 h 606722"/>
              <a:gd name="connsiteX58" fmla="*/ 25278 w 607639"/>
              <a:gd name="connsiteY58" fmla="*/ 227510 h 606722"/>
              <a:gd name="connsiteX59" fmla="*/ 62482 w 607639"/>
              <a:gd name="connsiteY59" fmla="*/ 227510 h 606722"/>
              <a:gd name="connsiteX60" fmla="*/ 79482 w 607639"/>
              <a:gd name="connsiteY60" fmla="*/ 186629 h 606722"/>
              <a:gd name="connsiteX61" fmla="*/ 53225 w 607639"/>
              <a:gd name="connsiteY61" fmla="*/ 160323 h 606722"/>
              <a:gd name="connsiteX62" fmla="*/ 53225 w 607639"/>
              <a:gd name="connsiteY62" fmla="*/ 124597 h 606722"/>
              <a:gd name="connsiteX63" fmla="*/ 124786 w 607639"/>
              <a:gd name="connsiteY63" fmla="*/ 53145 h 606722"/>
              <a:gd name="connsiteX64" fmla="*/ 160566 w 607639"/>
              <a:gd name="connsiteY64" fmla="*/ 53145 h 606722"/>
              <a:gd name="connsiteX65" fmla="*/ 186911 w 607639"/>
              <a:gd name="connsiteY65" fmla="*/ 79451 h 606722"/>
              <a:gd name="connsiteX66" fmla="*/ 227854 w 607639"/>
              <a:gd name="connsiteY66" fmla="*/ 62387 h 606722"/>
              <a:gd name="connsiteX67" fmla="*/ 227854 w 607639"/>
              <a:gd name="connsiteY67" fmla="*/ 25239 h 606722"/>
              <a:gd name="connsiteX68" fmla="*/ 253131 w 607639"/>
              <a:gd name="connsiteY6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7639" h="606722">
                <a:moveTo>
                  <a:pt x="303820" y="278099"/>
                </a:moveTo>
                <a:cubicBezTo>
                  <a:pt x="317792" y="278099"/>
                  <a:pt x="329118" y="289410"/>
                  <a:pt x="329118" y="303362"/>
                </a:cubicBezTo>
                <a:cubicBezTo>
                  <a:pt x="329118" y="317314"/>
                  <a:pt x="317792" y="328625"/>
                  <a:pt x="303820" y="328625"/>
                </a:cubicBezTo>
                <a:cubicBezTo>
                  <a:pt x="289848" y="328625"/>
                  <a:pt x="278522" y="317314"/>
                  <a:pt x="278522" y="303362"/>
                </a:cubicBezTo>
                <a:cubicBezTo>
                  <a:pt x="278522" y="289410"/>
                  <a:pt x="289848" y="278099"/>
                  <a:pt x="303820" y="278099"/>
                </a:cubicBezTo>
                <a:close/>
                <a:moveTo>
                  <a:pt x="303775" y="252735"/>
                </a:moveTo>
                <a:cubicBezTo>
                  <a:pt x="275921" y="252735"/>
                  <a:pt x="253140" y="275492"/>
                  <a:pt x="253140" y="303317"/>
                </a:cubicBezTo>
                <a:cubicBezTo>
                  <a:pt x="253140" y="331231"/>
                  <a:pt x="275921" y="353900"/>
                  <a:pt x="303775" y="353900"/>
                </a:cubicBezTo>
                <a:cubicBezTo>
                  <a:pt x="331718" y="353900"/>
                  <a:pt x="354410" y="331231"/>
                  <a:pt x="354410" y="303317"/>
                </a:cubicBezTo>
                <a:cubicBezTo>
                  <a:pt x="354410" y="275492"/>
                  <a:pt x="331718" y="252735"/>
                  <a:pt x="303775" y="252735"/>
                </a:cubicBezTo>
                <a:close/>
                <a:moveTo>
                  <a:pt x="303775" y="202241"/>
                </a:moveTo>
                <a:cubicBezTo>
                  <a:pt x="359660" y="202241"/>
                  <a:pt x="405045" y="247579"/>
                  <a:pt x="405045" y="303317"/>
                </a:cubicBezTo>
                <a:cubicBezTo>
                  <a:pt x="405045" y="359144"/>
                  <a:pt x="359660" y="404482"/>
                  <a:pt x="303775" y="404482"/>
                </a:cubicBezTo>
                <a:cubicBezTo>
                  <a:pt x="247978" y="404482"/>
                  <a:pt x="202593" y="359144"/>
                  <a:pt x="202593" y="303317"/>
                </a:cubicBezTo>
                <a:cubicBezTo>
                  <a:pt x="202593" y="247579"/>
                  <a:pt x="247978" y="202241"/>
                  <a:pt x="303775" y="202241"/>
                </a:cubicBezTo>
                <a:close/>
                <a:moveTo>
                  <a:pt x="303775" y="151703"/>
                </a:moveTo>
                <a:cubicBezTo>
                  <a:pt x="220021" y="151703"/>
                  <a:pt x="151932" y="219689"/>
                  <a:pt x="151932" y="303317"/>
                </a:cubicBezTo>
                <a:cubicBezTo>
                  <a:pt x="151932" y="387033"/>
                  <a:pt x="220021" y="455019"/>
                  <a:pt x="303775" y="455019"/>
                </a:cubicBezTo>
                <a:cubicBezTo>
                  <a:pt x="387618" y="455019"/>
                  <a:pt x="455707" y="387033"/>
                  <a:pt x="455707" y="303317"/>
                </a:cubicBezTo>
                <a:cubicBezTo>
                  <a:pt x="455707" y="219689"/>
                  <a:pt x="387618" y="151703"/>
                  <a:pt x="303775" y="151703"/>
                </a:cubicBezTo>
                <a:close/>
                <a:moveTo>
                  <a:pt x="253131" y="0"/>
                </a:moveTo>
                <a:lnTo>
                  <a:pt x="354419" y="0"/>
                </a:lnTo>
                <a:cubicBezTo>
                  <a:pt x="368482" y="0"/>
                  <a:pt x="379786" y="11287"/>
                  <a:pt x="379786" y="25239"/>
                </a:cubicBezTo>
                <a:lnTo>
                  <a:pt x="379786" y="62387"/>
                </a:lnTo>
                <a:cubicBezTo>
                  <a:pt x="393849" y="66831"/>
                  <a:pt x="407555" y="72519"/>
                  <a:pt x="420639" y="79451"/>
                </a:cubicBezTo>
                <a:lnTo>
                  <a:pt x="446985" y="53145"/>
                </a:lnTo>
                <a:cubicBezTo>
                  <a:pt x="456953" y="43191"/>
                  <a:pt x="472974" y="43191"/>
                  <a:pt x="482854" y="53145"/>
                </a:cubicBezTo>
                <a:lnTo>
                  <a:pt x="554414" y="124597"/>
                </a:lnTo>
                <a:cubicBezTo>
                  <a:pt x="564294" y="134462"/>
                  <a:pt x="564294" y="150459"/>
                  <a:pt x="554414" y="160323"/>
                </a:cubicBezTo>
                <a:lnTo>
                  <a:pt x="528069" y="186629"/>
                </a:lnTo>
                <a:cubicBezTo>
                  <a:pt x="535011" y="199782"/>
                  <a:pt x="540707" y="213468"/>
                  <a:pt x="545158" y="227510"/>
                </a:cubicBezTo>
                <a:lnTo>
                  <a:pt x="582273" y="227510"/>
                </a:lnTo>
                <a:cubicBezTo>
                  <a:pt x="596336" y="227510"/>
                  <a:pt x="607639" y="238796"/>
                  <a:pt x="607639" y="252749"/>
                </a:cubicBezTo>
                <a:lnTo>
                  <a:pt x="607639" y="353884"/>
                </a:lnTo>
                <a:cubicBezTo>
                  <a:pt x="607639" y="367926"/>
                  <a:pt x="596247" y="379212"/>
                  <a:pt x="582273" y="379212"/>
                </a:cubicBezTo>
                <a:lnTo>
                  <a:pt x="545158" y="379212"/>
                </a:lnTo>
                <a:cubicBezTo>
                  <a:pt x="540707" y="393254"/>
                  <a:pt x="535011" y="406940"/>
                  <a:pt x="528069" y="420004"/>
                </a:cubicBezTo>
                <a:lnTo>
                  <a:pt x="554414" y="446310"/>
                </a:lnTo>
                <a:cubicBezTo>
                  <a:pt x="564294" y="456263"/>
                  <a:pt x="564294" y="472260"/>
                  <a:pt x="554414" y="482125"/>
                </a:cubicBezTo>
                <a:lnTo>
                  <a:pt x="482854" y="553577"/>
                </a:lnTo>
                <a:cubicBezTo>
                  <a:pt x="472974" y="563442"/>
                  <a:pt x="456953" y="563442"/>
                  <a:pt x="446985" y="553577"/>
                </a:cubicBezTo>
                <a:lnTo>
                  <a:pt x="420639" y="527271"/>
                </a:lnTo>
                <a:cubicBezTo>
                  <a:pt x="407555" y="534203"/>
                  <a:pt x="393849" y="539802"/>
                  <a:pt x="379786" y="544246"/>
                </a:cubicBezTo>
                <a:lnTo>
                  <a:pt x="379786" y="581394"/>
                </a:lnTo>
                <a:cubicBezTo>
                  <a:pt x="379786" y="595435"/>
                  <a:pt x="368393" y="606722"/>
                  <a:pt x="354419" y="606722"/>
                </a:cubicBezTo>
                <a:lnTo>
                  <a:pt x="253131" y="606722"/>
                </a:lnTo>
                <a:cubicBezTo>
                  <a:pt x="239157" y="606722"/>
                  <a:pt x="227854" y="595435"/>
                  <a:pt x="227854" y="581394"/>
                </a:cubicBezTo>
                <a:lnTo>
                  <a:pt x="227854" y="544246"/>
                </a:lnTo>
                <a:cubicBezTo>
                  <a:pt x="213791" y="539802"/>
                  <a:pt x="200084" y="534203"/>
                  <a:pt x="186911" y="527271"/>
                </a:cubicBezTo>
                <a:lnTo>
                  <a:pt x="160566" y="553577"/>
                </a:lnTo>
                <a:cubicBezTo>
                  <a:pt x="150686" y="563442"/>
                  <a:pt x="134665" y="563442"/>
                  <a:pt x="124786" y="553577"/>
                </a:cubicBezTo>
                <a:lnTo>
                  <a:pt x="53225" y="482125"/>
                </a:lnTo>
                <a:cubicBezTo>
                  <a:pt x="43257" y="472260"/>
                  <a:pt x="43257" y="456263"/>
                  <a:pt x="53225" y="446310"/>
                </a:cubicBezTo>
                <a:lnTo>
                  <a:pt x="79482" y="420004"/>
                </a:lnTo>
                <a:cubicBezTo>
                  <a:pt x="72629" y="406940"/>
                  <a:pt x="66932" y="393254"/>
                  <a:pt x="62482" y="379212"/>
                </a:cubicBezTo>
                <a:lnTo>
                  <a:pt x="25278" y="379212"/>
                </a:lnTo>
                <a:cubicBezTo>
                  <a:pt x="11304" y="379212"/>
                  <a:pt x="0" y="367926"/>
                  <a:pt x="0" y="353884"/>
                </a:cubicBezTo>
                <a:lnTo>
                  <a:pt x="0" y="252749"/>
                </a:lnTo>
                <a:cubicBezTo>
                  <a:pt x="0" y="238796"/>
                  <a:pt x="11304" y="227510"/>
                  <a:pt x="25278" y="227510"/>
                </a:cubicBezTo>
                <a:lnTo>
                  <a:pt x="62482" y="227510"/>
                </a:lnTo>
                <a:cubicBezTo>
                  <a:pt x="66932" y="213468"/>
                  <a:pt x="72629" y="199782"/>
                  <a:pt x="79482" y="186629"/>
                </a:cubicBezTo>
                <a:lnTo>
                  <a:pt x="53225" y="160323"/>
                </a:lnTo>
                <a:cubicBezTo>
                  <a:pt x="43257" y="150459"/>
                  <a:pt x="43257" y="134462"/>
                  <a:pt x="53225" y="124597"/>
                </a:cubicBezTo>
                <a:lnTo>
                  <a:pt x="124786" y="53145"/>
                </a:lnTo>
                <a:cubicBezTo>
                  <a:pt x="134665" y="43191"/>
                  <a:pt x="150686" y="43191"/>
                  <a:pt x="160566" y="53145"/>
                </a:cubicBezTo>
                <a:lnTo>
                  <a:pt x="186911" y="79451"/>
                </a:lnTo>
                <a:cubicBezTo>
                  <a:pt x="200084" y="72519"/>
                  <a:pt x="213791" y="66831"/>
                  <a:pt x="227854" y="62387"/>
                </a:cubicBezTo>
                <a:lnTo>
                  <a:pt x="227854" y="25239"/>
                </a:lnTo>
                <a:cubicBezTo>
                  <a:pt x="227854" y="11287"/>
                  <a:pt x="239157" y="0"/>
                  <a:pt x="2531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placeholder_286118">
            <a:extLst>
              <a:ext uri="{FF2B5EF4-FFF2-40B4-BE49-F238E27FC236}">
                <a16:creationId xmlns:a16="http://schemas.microsoft.com/office/drawing/2014/main" id="{B0432C63-97FB-D648-9168-5B8011955563}"/>
              </a:ext>
            </a:extLst>
          </p:cNvPr>
          <p:cNvSpPr>
            <a:spLocks noChangeAspect="1"/>
          </p:cNvSpPr>
          <p:nvPr>
            <p:custDataLst>
              <p:tags r:id="rId25"/>
            </p:custDataLst>
          </p:nvPr>
        </p:nvSpPr>
        <p:spPr bwMode="auto">
          <a:xfrm>
            <a:off x="4108699" y="4049014"/>
            <a:ext cx="293557" cy="344386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statistical-chart_64023">
            <a:extLst>
              <a:ext uri="{FF2B5EF4-FFF2-40B4-BE49-F238E27FC236}">
                <a16:creationId xmlns:a16="http://schemas.microsoft.com/office/drawing/2014/main" id="{88AEF618-F4D9-824B-B1B6-603BCCB827FE}"/>
              </a:ext>
            </a:extLst>
          </p:cNvPr>
          <p:cNvSpPr>
            <a:spLocks noChangeAspect="1"/>
          </p:cNvSpPr>
          <p:nvPr>
            <p:custDataLst>
              <p:tags r:id="rId26"/>
            </p:custDataLst>
          </p:nvPr>
        </p:nvSpPr>
        <p:spPr bwMode="auto">
          <a:xfrm>
            <a:off x="2038372" y="5118704"/>
            <a:ext cx="306989" cy="344386"/>
          </a:xfrm>
          <a:custGeom>
            <a:avLst/>
            <a:gdLst>
              <a:gd name="connsiteX0" fmla="*/ 16193 w 538132"/>
              <a:gd name="connsiteY0" fmla="*/ 302232 h 603687"/>
              <a:gd name="connsiteX1" fmla="*/ 132346 w 538132"/>
              <a:gd name="connsiteY1" fmla="*/ 302232 h 603687"/>
              <a:gd name="connsiteX2" fmla="*/ 148540 w 538132"/>
              <a:gd name="connsiteY2" fmla="*/ 318399 h 603687"/>
              <a:gd name="connsiteX3" fmla="*/ 148540 w 538132"/>
              <a:gd name="connsiteY3" fmla="*/ 587520 h 603687"/>
              <a:gd name="connsiteX4" fmla="*/ 132346 w 538132"/>
              <a:gd name="connsiteY4" fmla="*/ 603687 h 603687"/>
              <a:gd name="connsiteX5" fmla="*/ 16193 w 538132"/>
              <a:gd name="connsiteY5" fmla="*/ 603687 h 603687"/>
              <a:gd name="connsiteX6" fmla="*/ 0 w 538132"/>
              <a:gd name="connsiteY6" fmla="*/ 587520 h 603687"/>
              <a:gd name="connsiteX7" fmla="*/ 0 w 538132"/>
              <a:gd name="connsiteY7" fmla="*/ 318399 h 603687"/>
              <a:gd name="connsiteX8" fmla="*/ 16193 w 538132"/>
              <a:gd name="connsiteY8" fmla="*/ 302232 h 603687"/>
              <a:gd name="connsiteX9" fmla="*/ 405786 w 538132"/>
              <a:gd name="connsiteY9" fmla="*/ 186857 h 603687"/>
              <a:gd name="connsiteX10" fmla="*/ 521939 w 538132"/>
              <a:gd name="connsiteY10" fmla="*/ 186857 h 603687"/>
              <a:gd name="connsiteX11" fmla="*/ 538132 w 538132"/>
              <a:gd name="connsiteY11" fmla="*/ 203025 h 603687"/>
              <a:gd name="connsiteX12" fmla="*/ 538132 w 538132"/>
              <a:gd name="connsiteY12" fmla="*/ 587520 h 603687"/>
              <a:gd name="connsiteX13" fmla="*/ 521939 w 538132"/>
              <a:gd name="connsiteY13" fmla="*/ 603687 h 603687"/>
              <a:gd name="connsiteX14" fmla="*/ 405786 w 538132"/>
              <a:gd name="connsiteY14" fmla="*/ 603687 h 603687"/>
              <a:gd name="connsiteX15" fmla="*/ 389592 w 538132"/>
              <a:gd name="connsiteY15" fmla="*/ 587520 h 603687"/>
              <a:gd name="connsiteX16" fmla="*/ 389592 w 538132"/>
              <a:gd name="connsiteY16" fmla="*/ 203025 h 603687"/>
              <a:gd name="connsiteX17" fmla="*/ 405786 w 538132"/>
              <a:gd name="connsiteY17" fmla="*/ 186857 h 603687"/>
              <a:gd name="connsiteX18" fmla="*/ 211024 w 538132"/>
              <a:gd name="connsiteY18" fmla="*/ 0 h 603687"/>
              <a:gd name="connsiteX19" fmla="*/ 327177 w 538132"/>
              <a:gd name="connsiteY19" fmla="*/ 0 h 603687"/>
              <a:gd name="connsiteX20" fmla="*/ 343371 w 538132"/>
              <a:gd name="connsiteY20" fmla="*/ 16168 h 603687"/>
              <a:gd name="connsiteX21" fmla="*/ 343371 w 538132"/>
              <a:gd name="connsiteY21" fmla="*/ 587519 h 603687"/>
              <a:gd name="connsiteX22" fmla="*/ 327177 w 538132"/>
              <a:gd name="connsiteY22" fmla="*/ 603687 h 603687"/>
              <a:gd name="connsiteX23" fmla="*/ 211024 w 538132"/>
              <a:gd name="connsiteY23" fmla="*/ 603687 h 603687"/>
              <a:gd name="connsiteX24" fmla="*/ 194831 w 538132"/>
              <a:gd name="connsiteY24" fmla="*/ 587519 h 603687"/>
              <a:gd name="connsiteX25" fmla="*/ 194831 w 538132"/>
              <a:gd name="connsiteY25" fmla="*/ 16168 h 603687"/>
              <a:gd name="connsiteX26" fmla="*/ 211024 w 538132"/>
              <a:gd name="connsiteY26" fmla="*/ 0 h 60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8132" h="603687">
                <a:moveTo>
                  <a:pt x="16193" y="302232"/>
                </a:moveTo>
                <a:lnTo>
                  <a:pt x="132346" y="302232"/>
                </a:lnTo>
                <a:cubicBezTo>
                  <a:pt x="141235" y="302232"/>
                  <a:pt x="148540" y="309525"/>
                  <a:pt x="148540" y="318399"/>
                </a:cubicBezTo>
                <a:lnTo>
                  <a:pt x="148540" y="587520"/>
                </a:lnTo>
                <a:cubicBezTo>
                  <a:pt x="148540" y="596394"/>
                  <a:pt x="141235" y="603687"/>
                  <a:pt x="132346" y="603687"/>
                </a:cubicBezTo>
                <a:lnTo>
                  <a:pt x="16193" y="603687"/>
                </a:lnTo>
                <a:cubicBezTo>
                  <a:pt x="7305" y="603687"/>
                  <a:pt x="0" y="596394"/>
                  <a:pt x="0" y="587520"/>
                </a:cubicBezTo>
                <a:lnTo>
                  <a:pt x="0" y="318399"/>
                </a:lnTo>
                <a:cubicBezTo>
                  <a:pt x="0" y="309525"/>
                  <a:pt x="7305" y="302232"/>
                  <a:pt x="16193" y="302232"/>
                </a:cubicBezTo>
                <a:close/>
                <a:moveTo>
                  <a:pt x="405786" y="186857"/>
                </a:moveTo>
                <a:lnTo>
                  <a:pt x="521939" y="186857"/>
                </a:lnTo>
                <a:cubicBezTo>
                  <a:pt x="530827" y="186857"/>
                  <a:pt x="538132" y="194029"/>
                  <a:pt x="538132" y="203025"/>
                </a:cubicBezTo>
                <a:lnTo>
                  <a:pt x="538132" y="587520"/>
                </a:lnTo>
                <a:cubicBezTo>
                  <a:pt x="538132" y="596393"/>
                  <a:pt x="530827" y="603687"/>
                  <a:pt x="521939" y="603687"/>
                </a:cubicBezTo>
                <a:lnTo>
                  <a:pt x="405786" y="603687"/>
                </a:lnTo>
                <a:cubicBezTo>
                  <a:pt x="396897" y="603687"/>
                  <a:pt x="389592" y="596393"/>
                  <a:pt x="389592" y="587520"/>
                </a:cubicBezTo>
                <a:lnTo>
                  <a:pt x="389592" y="203025"/>
                </a:lnTo>
                <a:cubicBezTo>
                  <a:pt x="389592" y="194029"/>
                  <a:pt x="396897" y="186857"/>
                  <a:pt x="405786" y="186857"/>
                </a:cubicBezTo>
                <a:close/>
                <a:moveTo>
                  <a:pt x="211024" y="0"/>
                </a:moveTo>
                <a:lnTo>
                  <a:pt x="327177" y="0"/>
                </a:lnTo>
                <a:cubicBezTo>
                  <a:pt x="336066" y="0"/>
                  <a:pt x="343371" y="7294"/>
                  <a:pt x="343371" y="16168"/>
                </a:cubicBezTo>
                <a:lnTo>
                  <a:pt x="343371" y="587519"/>
                </a:lnTo>
                <a:cubicBezTo>
                  <a:pt x="343371" y="596393"/>
                  <a:pt x="336066" y="603687"/>
                  <a:pt x="327177" y="603687"/>
                </a:cubicBezTo>
                <a:lnTo>
                  <a:pt x="211024" y="603687"/>
                </a:lnTo>
                <a:cubicBezTo>
                  <a:pt x="202136" y="603687"/>
                  <a:pt x="194831" y="596393"/>
                  <a:pt x="194831" y="587519"/>
                </a:cubicBezTo>
                <a:lnTo>
                  <a:pt x="194831" y="16168"/>
                </a:lnTo>
                <a:cubicBezTo>
                  <a:pt x="194831" y="7294"/>
                  <a:pt x="202136" y="0"/>
                  <a:pt x="2110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wifi-cloud_72981">
            <a:extLst>
              <a:ext uri="{FF2B5EF4-FFF2-40B4-BE49-F238E27FC236}">
                <a16:creationId xmlns:a16="http://schemas.microsoft.com/office/drawing/2014/main" id="{E4AB7126-4A84-9445-A3DB-F640A81E6900}"/>
              </a:ext>
            </a:extLst>
          </p:cNvPr>
          <p:cNvSpPr>
            <a:spLocks noChangeAspect="1"/>
          </p:cNvSpPr>
          <p:nvPr>
            <p:custDataLst>
              <p:tags r:id="rId27"/>
            </p:custDataLst>
          </p:nvPr>
        </p:nvSpPr>
        <p:spPr bwMode="auto">
          <a:xfrm>
            <a:off x="1406923" y="4049014"/>
            <a:ext cx="343507" cy="344386"/>
          </a:xfrm>
          <a:custGeom>
            <a:avLst/>
            <a:gdLst>
              <a:gd name="connsiteX0" fmla="*/ 283655 w 606580"/>
              <a:gd name="connsiteY0" fmla="*/ 180789 h 608133"/>
              <a:gd name="connsiteX1" fmla="*/ 463969 w 606580"/>
              <a:gd name="connsiteY1" fmla="*/ 329895 h 608133"/>
              <a:gd name="connsiteX2" fmla="*/ 467288 w 606580"/>
              <a:gd name="connsiteY2" fmla="*/ 329803 h 608133"/>
              <a:gd name="connsiteX3" fmla="*/ 606580 w 606580"/>
              <a:gd name="connsiteY3" fmla="*/ 468968 h 608133"/>
              <a:gd name="connsiteX4" fmla="*/ 467288 w 606580"/>
              <a:gd name="connsiteY4" fmla="*/ 608133 h 608133"/>
              <a:gd name="connsiteX5" fmla="*/ 92278 w 606580"/>
              <a:gd name="connsiteY5" fmla="*/ 608133 h 608133"/>
              <a:gd name="connsiteX6" fmla="*/ 0 w 606580"/>
              <a:gd name="connsiteY6" fmla="*/ 508177 h 608133"/>
              <a:gd name="connsiteX7" fmla="*/ 100113 w 606580"/>
              <a:gd name="connsiteY7" fmla="*/ 408221 h 608133"/>
              <a:gd name="connsiteX8" fmla="*/ 105829 w 606580"/>
              <a:gd name="connsiteY8" fmla="*/ 408774 h 608133"/>
              <a:gd name="connsiteX9" fmla="*/ 100113 w 606580"/>
              <a:gd name="connsiteY9" fmla="*/ 364042 h 608133"/>
              <a:gd name="connsiteX10" fmla="*/ 283655 w 606580"/>
              <a:gd name="connsiteY10" fmla="*/ 180789 h 608133"/>
              <a:gd name="connsiteX11" fmla="*/ 399230 w 606580"/>
              <a:gd name="connsiteY11" fmla="*/ 97945 h 608133"/>
              <a:gd name="connsiteX12" fmla="*/ 506377 w 606580"/>
              <a:gd name="connsiteY12" fmla="*/ 204910 h 608133"/>
              <a:gd name="connsiteX13" fmla="*/ 476133 w 606580"/>
              <a:gd name="connsiteY13" fmla="*/ 235195 h 608133"/>
              <a:gd name="connsiteX14" fmla="*/ 445888 w 606580"/>
              <a:gd name="connsiteY14" fmla="*/ 204910 h 608133"/>
              <a:gd name="connsiteX15" fmla="*/ 399230 w 606580"/>
              <a:gd name="connsiteY15" fmla="*/ 158424 h 608133"/>
              <a:gd name="connsiteX16" fmla="*/ 368986 w 606580"/>
              <a:gd name="connsiteY16" fmla="*/ 128230 h 608133"/>
              <a:gd name="connsiteX17" fmla="*/ 399230 w 606580"/>
              <a:gd name="connsiteY17" fmla="*/ 97945 h 608133"/>
              <a:gd name="connsiteX18" fmla="*/ 403459 w 606580"/>
              <a:gd name="connsiteY18" fmla="*/ 0 h 608133"/>
              <a:gd name="connsiteX19" fmla="*/ 403552 w 606580"/>
              <a:gd name="connsiteY19" fmla="*/ 0 h 608133"/>
              <a:gd name="connsiteX20" fmla="*/ 604533 w 606580"/>
              <a:gd name="connsiteY20" fmla="*/ 200633 h 608133"/>
              <a:gd name="connsiteX21" fmla="*/ 574294 w 606580"/>
              <a:gd name="connsiteY21" fmla="*/ 230820 h 608133"/>
              <a:gd name="connsiteX22" fmla="*/ 574201 w 606580"/>
              <a:gd name="connsiteY22" fmla="*/ 230820 h 608133"/>
              <a:gd name="connsiteX23" fmla="*/ 543962 w 606580"/>
              <a:gd name="connsiteY23" fmla="*/ 200633 h 608133"/>
              <a:gd name="connsiteX24" fmla="*/ 403552 w 606580"/>
              <a:gd name="connsiteY24" fmla="*/ 60466 h 608133"/>
              <a:gd name="connsiteX25" fmla="*/ 403459 w 606580"/>
              <a:gd name="connsiteY25" fmla="*/ 60466 h 608133"/>
              <a:gd name="connsiteX26" fmla="*/ 373220 w 606580"/>
              <a:gd name="connsiteY26" fmla="*/ 30187 h 608133"/>
              <a:gd name="connsiteX27" fmla="*/ 403459 w 606580"/>
              <a:gd name="connsiteY27" fmla="*/ 0 h 60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6580" h="608133">
                <a:moveTo>
                  <a:pt x="283655" y="180789"/>
                </a:moveTo>
                <a:cubicBezTo>
                  <a:pt x="373351" y="180789"/>
                  <a:pt x="447929" y="245034"/>
                  <a:pt x="463969" y="329895"/>
                </a:cubicBezTo>
                <a:cubicBezTo>
                  <a:pt x="465075" y="329895"/>
                  <a:pt x="466089" y="329803"/>
                  <a:pt x="467288" y="329803"/>
                </a:cubicBezTo>
                <a:cubicBezTo>
                  <a:pt x="544263" y="329803"/>
                  <a:pt x="606580" y="392022"/>
                  <a:pt x="606580" y="468968"/>
                </a:cubicBezTo>
                <a:cubicBezTo>
                  <a:pt x="606580" y="545730"/>
                  <a:pt x="544263" y="608133"/>
                  <a:pt x="467288" y="608133"/>
                </a:cubicBezTo>
                <a:lnTo>
                  <a:pt x="92278" y="608133"/>
                </a:lnTo>
                <a:cubicBezTo>
                  <a:pt x="40101" y="604636"/>
                  <a:pt x="0" y="561101"/>
                  <a:pt x="0" y="508177"/>
                </a:cubicBezTo>
                <a:cubicBezTo>
                  <a:pt x="0" y="452953"/>
                  <a:pt x="44802" y="408221"/>
                  <a:pt x="100113" y="408221"/>
                </a:cubicBezTo>
                <a:cubicBezTo>
                  <a:pt x="102049" y="408221"/>
                  <a:pt x="103893" y="408589"/>
                  <a:pt x="105829" y="408774"/>
                </a:cubicBezTo>
                <a:cubicBezTo>
                  <a:pt x="102234" y="394415"/>
                  <a:pt x="100113" y="379505"/>
                  <a:pt x="100113" y="364042"/>
                </a:cubicBezTo>
                <a:cubicBezTo>
                  <a:pt x="100113" y="262797"/>
                  <a:pt x="182251" y="180789"/>
                  <a:pt x="283655" y="180789"/>
                </a:cubicBezTo>
                <a:close/>
                <a:moveTo>
                  <a:pt x="399230" y="97945"/>
                </a:moveTo>
                <a:cubicBezTo>
                  <a:pt x="458336" y="97945"/>
                  <a:pt x="506377" y="145997"/>
                  <a:pt x="506377" y="204910"/>
                </a:cubicBezTo>
                <a:cubicBezTo>
                  <a:pt x="506377" y="221664"/>
                  <a:pt x="492822" y="235195"/>
                  <a:pt x="476133" y="235195"/>
                </a:cubicBezTo>
                <a:cubicBezTo>
                  <a:pt x="459443" y="235195"/>
                  <a:pt x="445888" y="221664"/>
                  <a:pt x="445888" y="204910"/>
                </a:cubicBezTo>
                <a:cubicBezTo>
                  <a:pt x="445888" y="179227"/>
                  <a:pt x="424957" y="158424"/>
                  <a:pt x="399230" y="158424"/>
                </a:cubicBezTo>
                <a:cubicBezTo>
                  <a:pt x="382541" y="158424"/>
                  <a:pt x="368986" y="144892"/>
                  <a:pt x="368986" y="128230"/>
                </a:cubicBezTo>
                <a:cubicBezTo>
                  <a:pt x="368986" y="111477"/>
                  <a:pt x="382541" y="97945"/>
                  <a:pt x="399230" y="97945"/>
                </a:cubicBezTo>
                <a:close/>
                <a:moveTo>
                  <a:pt x="403459" y="0"/>
                </a:moveTo>
                <a:lnTo>
                  <a:pt x="403552" y="0"/>
                </a:lnTo>
                <a:cubicBezTo>
                  <a:pt x="514276" y="0"/>
                  <a:pt x="604441" y="90009"/>
                  <a:pt x="604533" y="200633"/>
                </a:cubicBezTo>
                <a:cubicBezTo>
                  <a:pt x="604533" y="217291"/>
                  <a:pt x="590981" y="230820"/>
                  <a:pt x="574294" y="230820"/>
                </a:cubicBezTo>
                <a:lnTo>
                  <a:pt x="574201" y="230820"/>
                </a:lnTo>
                <a:cubicBezTo>
                  <a:pt x="557514" y="230820"/>
                  <a:pt x="543962" y="217291"/>
                  <a:pt x="543962" y="200633"/>
                </a:cubicBezTo>
                <a:cubicBezTo>
                  <a:pt x="543962" y="123325"/>
                  <a:pt x="480902" y="60466"/>
                  <a:pt x="403552" y="60466"/>
                </a:cubicBezTo>
                <a:lnTo>
                  <a:pt x="403459" y="60466"/>
                </a:lnTo>
                <a:cubicBezTo>
                  <a:pt x="386772" y="60466"/>
                  <a:pt x="373220" y="46937"/>
                  <a:pt x="373220" y="30187"/>
                </a:cubicBezTo>
                <a:cubicBezTo>
                  <a:pt x="373220" y="13529"/>
                  <a:pt x="386772" y="0"/>
                  <a:pt x="4034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wo-coin-stacks_72132">
            <a:extLst>
              <a:ext uri="{FF2B5EF4-FFF2-40B4-BE49-F238E27FC236}">
                <a16:creationId xmlns:a16="http://schemas.microsoft.com/office/drawing/2014/main" id="{E675A17B-D474-1745-8C4F-E6CD32C8C9B7}"/>
              </a:ext>
            </a:extLst>
          </p:cNvPr>
          <p:cNvSpPr>
            <a:spLocks noChangeAspect="1"/>
          </p:cNvSpPr>
          <p:nvPr>
            <p:custDataLst>
              <p:tags r:id="rId28"/>
            </p:custDataLst>
          </p:nvPr>
        </p:nvSpPr>
        <p:spPr bwMode="auto">
          <a:xfrm>
            <a:off x="2072744" y="2970877"/>
            <a:ext cx="349327" cy="344386"/>
          </a:xfrm>
          <a:custGeom>
            <a:avLst/>
            <a:gdLst>
              <a:gd name="connsiteX0" fmla="*/ 261001 w 608698"/>
              <a:gd name="connsiteY0" fmla="*/ 479068 h 600088"/>
              <a:gd name="connsiteX1" fmla="*/ 432425 w 608698"/>
              <a:gd name="connsiteY1" fmla="*/ 554184 h 600088"/>
              <a:gd name="connsiteX2" fmla="*/ 603774 w 608698"/>
              <a:gd name="connsiteY2" fmla="*/ 479068 h 600088"/>
              <a:gd name="connsiteX3" fmla="*/ 608697 w 608698"/>
              <a:gd name="connsiteY3" fmla="*/ 502020 h 600088"/>
              <a:gd name="connsiteX4" fmla="*/ 432425 w 608698"/>
              <a:gd name="connsiteY4" fmla="*/ 600088 h 600088"/>
              <a:gd name="connsiteX5" fmla="*/ 256152 w 608698"/>
              <a:gd name="connsiteY5" fmla="*/ 502020 h 600088"/>
              <a:gd name="connsiteX6" fmla="*/ 261001 w 608698"/>
              <a:gd name="connsiteY6" fmla="*/ 479068 h 600088"/>
              <a:gd name="connsiteX7" fmla="*/ 4924 w 608698"/>
              <a:gd name="connsiteY7" fmla="*/ 382605 h 600088"/>
              <a:gd name="connsiteX8" fmla="*/ 176285 w 608698"/>
              <a:gd name="connsiteY8" fmla="*/ 457793 h 600088"/>
              <a:gd name="connsiteX9" fmla="*/ 236041 w 608698"/>
              <a:gd name="connsiteY9" fmla="*/ 451980 h 600088"/>
              <a:gd name="connsiteX10" fmla="*/ 231640 w 608698"/>
              <a:gd name="connsiteY10" fmla="*/ 462264 h 600088"/>
              <a:gd name="connsiteX11" fmla="*/ 225000 w 608698"/>
              <a:gd name="connsiteY11" fmla="*/ 493412 h 600088"/>
              <a:gd name="connsiteX12" fmla="*/ 225298 w 608698"/>
              <a:gd name="connsiteY12" fmla="*/ 499820 h 600088"/>
              <a:gd name="connsiteX13" fmla="*/ 176285 w 608698"/>
              <a:gd name="connsiteY13" fmla="*/ 503695 h 600088"/>
              <a:gd name="connsiteX14" fmla="*/ 0 w 608698"/>
              <a:gd name="connsiteY14" fmla="*/ 405556 h 600088"/>
              <a:gd name="connsiteX15" fmla="*/ 4924 w 608698"/>
              <a:gd name="connsiteY15" fmla="*/ 382605 h 600088"/>
              <a:gd name="connsiteX16" fmla="*/ 261001 w 608698"/>
              <a:gd name="connsiteY16" fmla="*/ 375478 h 600088"/>
              <a:gd name="connsiteX17" fmla="*/ 432425 w 608698"/>
              <a:gd name="connsiteY17" fmla="*/ 450622 h 600088"/>
              <a:gd name="connsiteX18" fmla="*/ 603774 w 608698"/>
              <a:gd name="connsiteY18" fmla="*/ 375478 h 600088"/>
              <a:gd name="connsiteX19" fmla="*/ 608697 w 608698"/>
              <a:gd name="connsiteY19" fmla="*/ 398416 h 600088"/>
              <a:gd name="connsiteX20" fmla="*/ 432425 w 608698"/>
              <a:gd name="connsiteY20" fmla="*/ 496498 h 600088"/>
              <a:gd name="connsiteX21" fmla="*/ 256152 w 608698"/>
              <a:gd name="connsiteY21" fmla="*/ 398416 h 600088"/>
              <a:gd name="connsiteX22" fmla="*/ 261001 w 608698"/>
              <a:gd name="connsiteY22" fmla="*/ 375478 h 600088"/>
              <a:gd name="connsiteX23" fmla="*/ 4924 w 608698"/>
              <a:gd name="connsiteY23" fmla="*/ 279086 h 600088"/>
              <a:gd name="connsiteX24" fmla="*/ 176285 w 608698"/>
              <a:gd name="connsiteY24" fmla="*/ 354274 h 600088"/>
              <a:gd name="connsiteX25" fmla="*/ 236041 w 608698"/>
              <a:gd name="connsiteY25" fmla="*/ 348461 h 600088"/>
              <a:gd name="connsiteX26" fmla="*/ 231640 w 608698"/>
              <a:gd name="connsiteY26" fmla="*/ 358745 h 600088"/>
              <a:gd name="connsiteX27" fmla="*/ 225000 w 608698"/>
              <a:gd name="connsiteY27" fmla="*/ 389818 h 600088"/>
              <a:gd name="connsiteX28" fmla="*/ 225298 w 608698"/>
              <a:gd name="connsiteY28" fmla="*/ 396301 h 600088"/>
              <a:gd name="connsiteX29" fmla="*/ 176285 w 608698"/>
              <a:gd name="connsiteY29" fmla="*/ 400176 h 600088"/>
              <a:gd name="connsiteX30" fmla="*/ 0 w 608698"/>
              <a:gd name="connsiteY30" fmla="*/ 302037 h 600088"/>
              <a:gd name="connsiteX31" fmla="*/ 4924 w 608698"/>
              <a:gd name="connsiteY31" fmla="*/ 279086 h 600088"/>
              <a:gd name="connsiteX32" fmla="*/ 261001 w 608698"/>
              <a:gd name="connsiteY32" fmla="*/ 271959 h 600088"/>
              <a:gd name="connsiteX33" fmla="*/ 432425 w 608698"/>
              <a:gd name="connsiteY33" fmla="*/ 347103 h 600088"/>
              <a:gd name="connsiteX34" fmla="*/ 603774 w 608698"/>
              <a:gd name="connsiteY34" fmla="*/ 271959 h 600088"/>
              <a:gd name="connsiteX35" fmla="*/ 608697 w 608698"/>
              <a:gd name="connsiteY35" fmla="*/ 294897 h 600088"/>
              <a:gd name="connsiteX36" fmla="*/ 432425 w 608698"/>
              <a:gd name="connsiteY36" fmla="*/ 392979 h 600088"/>
              <a:gd name="connsiteX37" fmla="*/ 256152 w 608698"/>
              <a:gd name="connsiteY37" fmla="*/ 294897 h 600088"/>
              <a:gd name="connsiteX38" fmla="*/ 261001 w 608698"/>
              <a:gd name="connsiteY38" fmla="*/ 271959 h 600088"/>
              <a:gd name="connsiteX39" fmla="*/ 4924 w 608698"/>
              <a:gd name="connsiteY39" fmla="*/ 175567 h 600088"/>
              <a:gd name="connsiteX40" fmla="*/ 176285 w 608698"/>
              <a:gd name="connsiteY40" fmla="*/ 250713 h 600088"/>
              <a:gd name="connsiteX41" fmla="*/ 236041 w 608698"/>
              <a:gd name="connsiteY41" fmla="*/ 244904 h 600088"/>
              <a:gd name="connsiteX42" fmla="*/ 231640 w 608698"/>
              <a:gd name="connsiteY42" fmla="*/ 255182 h 600088"/>
              <a:gd name="connsiteX43" fmla="*/ 225000 w 608698"/>
              <a:gd name="connsiteY43" fmla="*/ 286238 h 600088"/>
              <a:gd name="connsiteX44" fmla="*/ 225298 w 608698"/>
              <a:gd name="connsiteY44" fmla="*/ 292718 h 600088"/>
              <a:gd name="connsiteX45" fmla="*/ 176285 w 608698"/>
              <a:gd name="connsiteY45" fmla="*/ 296516 h 600088"/>
              <a:gd name="connsiteX46" fmla="*/ 0 w 608698"/>
              <a:gd name="connsiteY46" fmla="*/ 198506 h 600088"/>
              <a:gd name="connsiteX47" fmla="*/ 4924 w 608698"/>
              <a:gd name="connsiteY47" fmla="*/ 175567 h 600088"/>
              <a:gd name="connsiteX48" fmla="*/ 432425 w 608698"/>
              <a:gd name="connsiteY48" fmla="*/ 96392 h 600088"/>
              <a:gd name="connsiteX49" fmla="*/ 608698 w 608698"/>
              <a:gd name="connsiteY49" fmla="*/ 194443 h 600088"/>
              <a:gd name="connsiteX50" fmla="*/ 432425 w 608698"/>
              <a:gd name="connsiteY50" fmla="*/ 292494 h 600088"/>
              <a:gd name="connsiteX51" fmla="*/ 256152 w 608698"/>
              <a:gd name="connsiteY51" fmla="*/ 194443 h 600088"/>
              <a:gd name="connsiteX52" fmla="*/ 432425 w 608698"/>
              <a:gd name="connsiteY52" fmla="*/ 96392 h 600088"/>
              <a:gd name="connsiteX53" fmla="*/ 176258 w 608698"/>
              <a:gd name="connsiteY53" fmla="*/ 0 h 600088"/>
              <a:gd name="connsiteX54" fmla="*/ 347817 w 608698"/>
              <a:gd name="connsiteY54" fmla="*/ 75446 h 600088"/>
              <a:gd name="connsiteX55" fmla="*/ 224966 w 608698"/>
              <a:gd name="connsiteY55" fmla="*/ 185823 h 600088"/>
              <a:gd name="connsiteX56" fmla="*/ 225264 w 608698"/>
              <a:gd name="connsiteY56" fmla="*/ 192228 h 600088"/>
              <a:gd name="connsiteX57" fmla="*/ 176258 w 608698"/>
              <a:gd name="connsiteY57" fmla="*/ 196101 h 600088"/>
              <a:gd name="connsiteX58" fmla="*/ 0 w 608698"/>
              <a:gd name="connsiteY58" fmla="*/ 98013 h 600088"/>
              <a:gd name="connsiteX59" fmla="*/ 176258 w 608698"/>
              <a:gd name="connsiteY59" fmla="*/ 0 h 6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8698" h="600088">
                <a:moveTo>
                  <a:pt x="261001" y="479068"/>
                </a:moveTo>
                <a:cubicBezTo>
                  <a:pt x="279575" y="522140"/>
                  <a:pt x="349249" y="554184"/>
                  <a:pt x="432425" y="554184"/>
                </a:cubicBezTo>
                <a:cubicBezTo>
                  <a:pt x="515600" y="554184"/>
                  <a:pt x="585199" y="522140"/>
                  <a:pt x="603774" y="479068"/>
                </a:cubicBezTo>
                <a:cubicBezTo>
                  <a:pt x="606981" y="486371"/>
                  <a:pt x="608697" y="494046"/>
                  <a:pt x="608697" y="502020"/>
                </a:cubicBezTo>
                <a:cubicBezTo>
                  <a:pt x="608697" y="556196"/>
                  <a:pt x="529774" y="600088"/>
                  <a:pt x="432425" y="600088"/>
                </a:cubicBezTo>
                <a:cubicBezTo>
                  <a:pt x="335076" y="600088"/>
                  <a:pt x="256152" y="556196"/>
                  <a:pt x="256152" y="502020"/>
                </a:cubicBezTo>
                <a:cubicBezTo>
                  <a:pt x="256152" y="494046"/>
                  <a:pt x="257868" y="486371"/>
                  <a:pt x="261001" y="479068"/>
                </a:cubicBezTo>
                <a:close/>
                <a:moveTo>
                  <a:pt x="4924" y="382605"/>
                </a:moveTo>
                <a:cubicBezTo>
                  <a:pt x="23425" y="425750"/>
                  <a:pt x="93103" y="457793"/>
                  <a:pt x="176285" y="457793"/>
                </a:cubicBezTo>
                <a:cubicBezTo>
                  <a:pt x="197248" y="457793"/>
                  <a:pt x="217391" y="455781"/>
                  <a:pt x="236041" y="451980"/>
                </a:cubicBezTo>
                <a:lnTo>
                  <a:pt x="231640" y="462264"/>
                </a:lnTo>
                <a:cubicBezTo>
                  <a:pt x="227238" y="472398"/>
                  <a:pt x="225000" y="482905"/>
                  <a:pt x="225000" y="493412"/>
                </a:cubicBezTo>
                <a:cubicBezTo>
                  <a:pt x="225000" y="495573"/>
                  <a:pt x="225149" y="497734"/>
                  <a:pt x="225298" y="499820"/>
                </a:cubicBezTo>
                <a:cubicBezTo>
                  <a:pt x="209781" y="502354"/>
                  <a:pt x="193294" y="503695"/>
                  <a:pt x="176285" y="503695"/>
                </a:cubicBezTo>
                <a:cubicBezTo>
                  <a:pt x="78929" y="503695"/>
                  <a:pt x="0" y="459730"/>
                  <a:pt x="0" y="405556"/>
                </a:cubicBezTo>
                <a:cubicBezTo>
                  <a:pt x="0" y="397657"/>
                  <a:pt x="1716" y="389982"/>
                  <a:pt x="4924" y="382605"/>
                </a:cubicBezTo>
                <a:close/>
                <a:moveTo>
                  <a:pt x="261001" y="375478"/>
                </a:moveTo>
                <a:cubicBezTo>
                  <a:pt x="279575" y="418598"/>
                  <a:pt x="349249" y="450622"/>
                  <a:pt x="432425" y="450622"/>
                </a:cubicBezTo>
                <a:cubicBezTo>
                  <a:pt x="515600" y="450622"/>
                  <a:pt x="585199" y="418598"/>
                  <a:pt x="603774" y="375478"/>
                </a:cubicBezTo>
                <a:cubicBezTo>
                  <a:pt x="606981" y="382851"/>
                  <a:pt x="608697" y="390522"/>
                  <a:pt x="608697" y="398416"/>
                </a:cubicBezTo>
                <a:cubicBezTo>
                  <a:pt x="608697" y="452558"/>
                  <a:pt x="529774" y="496498"/>
                  <a:pt x="432425" y="496498"/>
                </a:cubicBezTo>
                <a:cubicBezTo>
                  <a:pt x="335076" y="496498"/>
                  <a:pt x="256152" y="452558"/>
                  <a:pt x="256152" y="398416"/>
                </a:cubicBezTo>
                <a:cubicBezTo>
                  <a:pt x="256152" y="390522"/>
                  <a:pt x="257868" y="382851"/>
                  <a:pt x="261001" y="375478"/>
                </a:cubicBezTo>
                <a:close/>
                <a:moveTo>
                  <a:pt x="4924" y="279086"/>
                </a:moveTo>
                <a:cubicBezTo>
                  <a:pt x="23425" y="322231"/>
                  <a:pt x="93103" y="354274"/>
                  <a:pt x="176285" y="354274"/>
                </a:cubicBezTo>
                <a:cubicBezTo>
                  <a:pt x="197248" y="354274"/>
                  <a:pt x="217391" y="352187"/>
                  <a:pt x="236041" y="348461"/>
                </a:cubicBezTo>
                <a:lnTo>
                  <a:pt x="231640" y="358745"/>
                </a:lnTo>
                <a:cubicBezTo>
                  <a:pt x="227238" y="368879"/>
                  <a:pt x="225000" y="379311"/>
                  <a:pt x="225000" y="389818"/>
                </a:cubicBezTo>
                <a:cubicBezTo>
                  <a:pt x="225000" y="392054"/>
                  <a:pt x="225149" y="394140"/>
                  <a:pt x="225298" y="396301"/>
                </a:cubicBezTo>
                <a:cubicBezTo>
                  <a:pt x="209781" y="398835"/>
                  <a:pt x="193294" y="400176"/>
                  <a:pt x="176285" y="400176"/>
                </a:cubicBezTo>
                <a:cubicBezTo>
                  <a:pt x="78929" y="400176"/>
                  <a:pt x="0" y="356211"/>
                  <a:pt x="0" y="302037"/>
                </a:cubicBezTo>
                <a:cubicBezTo>
                  <a:pt x="0" y="294138"/>
                  <a:pt x="1716" y="286463"/>
                  <a:pt x="4924" y="279086"/>
                </a:cubicBezTo>
                <a:close/>
                <a:moveTo>
                  <a:pt x="261001" y="271959"/>
                </a:moveTo>
                <a:cubicBezTo>
                  <a:pt x="279575" y="315079"/>
                  <a:pt x="349249" y="347103"/>
                  <a:pt x="432425" y="347103"/>
                </a:cubicBezTo>
                <a:cubicBezTo>
                  <a:pt x="515600" y="347103"/>
                  <a:pt x="585199" y="315079"/>
                  <a:pt x="603774" y="271959"/>
                </a:cubicBezTo>
                <a:cubicBezTo>
                  <a:pt x="606981" y="279332"/>
                  <a:pt x="608697" y="287003"/>
                  <a:pt x="608697" y="294897"/>
                </a:cubicBezTo>
                <a:cubicBezTo>
                  <a:pt x="608697" y="349039"/>
                  <a:pt x="529774" y="392979"/>
                  <a:pt x="432425" y="392979"/>
                </a:cubicBezTo>
                <a:cubicBezTo>
                  <a:pt x="335076" y="392979"/>
                  <a:pt x="256152" y="349039"/>
                  <a:pt x="256152" y="294897"/>
                </a:cubicBezTo>
                <a:cubicBezTo>
                  <a:pt x="256152" y="287003"/>
                  <a:pt x="257868" y="279332"/>
                  <a:pt x="261001" y="271959"/>
                </a:cubicBezTo>
                <a:close/>
                <a:moveTo>
                  <a:pt x="4924" y="175567"/>
                </a:moveTo>
                <a:cubicBezTo>
                  <a:pt x="23425" y="218689"/>
                  <a:pt x="93103" y="250713"/>
                  <a:pt x="176285" y="250713"/>
                </a:cubicBezTo>
                <a:cubicBezTo>
                  <a:pt x="197248" y="250713"/>
                  <a:pt x="217391" y="248628"/>
                  <a:pt x="236041" y="244904"/>
                </a:cubicBezTo>
                <a:lnTo>
                  <a:pt x="231640" y="255182"/>
                </a:lnTo>
                <a:cubicBezTo>
                  <a:pt x="227238" y="265311"/>
                  <a:pt x="225000" y="275737"/>
                  <a:pt x="225000" y="286238"/>
                </a:cubicBezTo>
                <a:cubicBezTo>
                  <a:pt x="225000" y="288398"/>
                  <a:pt x="225149" y="290558"/>
                  <a:pt x="225298" y="292718"/>
                </a:cubicBezTo>
                <a:cubicBezTo>
                  <a:pt x="209781" y="295175"/>
                  <a:pt x="193294" y="296516"/>
                  <a:pt x="176285" y="296516"/>
                </a:cubicBezTo>
                <a:cubicBezTo>
                  <a:pt x="78929" y="296516"/>
                  <a:pt x="0" y="252650"/>
                  <a:pt x="0" y="198506"/>
                </a:cubicBezTo>
                <a:cubicBezTo>
                  <a:pt x="0" y="190611"/>
                  <a:pt x="1716" y="182940"/>
                  <a:pt x="4924" y="175567"/>
                </a:cubicBezTo>
                <a:close/>
                <a:moveTo>
                  <a:pt x="432425" y="96392"/>
                </a:moveTo>
                <a:cubicBezTo>
                  <a:pt x="529778" y="96392"/>
                  <a:pt x="608698" y="140291"/>
                  <a:pt x="608698" y="194443"/>
                </a:cubicBezTo>
                <a:cubicBezTo>
                  <a:pt x="608698" y="248595"/>
                  <a:pt x="529778" y="292494"/>
                  <a:pt x="432425" y="292494"/>
                </a:cubicBezTo>
                <a:cubicBezTo>
                  <a:pt x="335072" y="292494"/>
                  <a:pt x="256152" y="248595"/>
                  <a:pt x="256152" y="194443"/>
                </a:cubicBezTo>
                <a:cubicBezTo>
                  <a:pt x="256152" y="140291"/>
                  <a:pt x="335072" y="96392"/>
                  <a:pt x="432425" y="96392"/>
                </a:cubicBezTo>
                <a:close/>
                <a:moveTo>
                  <a:pt x="176258" y="0"/>
                </a:moveTo>
                <a:cubicBezTo>
                  <a:pt x="259651" y="0"/>
                  <a:pt x="329542" y="32175"/>
                  <a:pt x="347817" y="75446"/>
                </a:cubicBezTo>
                <a:cubicBezTo>
                  <a:pt x="275166" y="92800"/>
                  <a:pt x="224966" y="135103"/>
                  <a:pt x="224966" y="185823"/>
                </a:cubicBezTo>
                <a:cubicBezTo>
                  <a:pt x="224966" y="187983"/>
                  <a:pt x="225115" y="190143"/>
                  <a:pt x="225264" y="192228"/>
                </a:cubicBezTo>
                <a:cubicBezTo>
                  <a:pt x="209749" y="194760"/>
                  <a:pt x="193265" y="196101"/>
                  <a:pt x="176258" y="196101"/>
                </a:cubicBezTo>
                <a:cubicBezTo>
                  <a:pt x="78917" y="196101"/>
                  <a:pt x="0" y="152159"/>
                  <a:pt x="0" y="98013"/>
                </a:cubicBezTo>
                <a:cubicBezTo>
                  <a:pt x="0" y="43868"/>
                  <a:pt x="78917" y="0"/>
                  <a:pt x="1762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D8011250-D5CB-374A-BCDC-E78BBC21C24F}"/>
              </a:ext>
            </a:extLst>
          </p:cNvPr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2506040" y="3617981"/>
            <a:ext cx="854493" cy="125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46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2">
            <a:extLst>
              <a:ext uri="{FF2B5EF4-FFF2-40B4-BE49-F238E27FC236}">
                <a16:creationId xmlns:a16="http://schemas.microsoft.com/office/drawing/2014/main" id="{032B9BA4-75EC-4647-950F-3790FFE01577}"/>
              </a:ext>
            </a:extLst>
          </p:cNvPr>
          <p:cNvGrpSpPr/>
          <p:nvPr/>
        </p:nvGrpSpPr>
        <p:grpSpPr>
          <a:xfrm>
            <a:off x="1011236" y="4443412"/>
            <a:ext cx="530225" cy="447675"/>
            <a:chOff x="5268913" y="1114425"/>
            <a:chExt cx="530225" cy="447675"/>
          </a:xfrm>
          <a:solidFill>
            <a:schemeClr val="bg1"/>
          </a:solidFill>
        </p:grpSpPr>
        <p:sp>
          <p:nvSpPr>
            <p:cNvPr id="4" name="Freeform 137">
              <a:extLst>
                <a:ext uri="{FF2B5EF4-FFF2-40B4-BE49-F238E27FC236}">
                  <a16:creationId xmlns:a16="http://schemas.microsoft.com/office/drawing/2014/main" id="{7BB722FF-06DA-ED41-A425-DE3C6DBD1D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8913" y="1114425"/>
              <a:ext cx="530225" cy="447675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214" y="10"/>
                </a:cxn>
                <a:cxn ang="0">
                  <a:pos x="204" y="44"/>
                </a:cxn>
                <a:cxn ang="0">
                  <a:pos x="212" y="84"/>
                </a:cxn>
                <a:cxn ang="0">
                  <a:pos x="158" y="128"/>
                </a:cxn>
                <a:cxn ang="0">
                  <a:pos x="128" y="66"/>
                </a:cxn>
                <a:cxn ang="0">
                  <a:pos x="102" y="28"/>
                </a:cxn>
                <a:cxn ang="0">
                  <a:pos x="66" y="18"/>
                </a:cxn>
                <a:cxn ang="0">
                  <a:pos x="44" y="22"/>
                </a:cxn>
                <a:cxn ang="0">
                  <a:pos x="44" y="32"/>
                </a:cxn>
                <a:cxn ang="0">
                  <a:pos x="32" y="78"/>
                </a:cxn>
                <a:cxn ang="0">
                  <a:pos x="8" y="60"/>
                </a:cxn>
                <a:cxn ang="0">
                  <a:pos x="2" y="64"/>
                </a:cxn>
                <a:cxn ang="0">
                  <a:pos x="8" y="114"/>
                </a:cxn>
                <a:cxn ang="0">
                  <a:pos x="30" y="136"/>
                </a:cxn>
                <a:cxn ang="0">
                  <a:pos x="64" y="148"/>
                </a:cxn>
                <a:cxn ang="0">
                  <a:pos x="52" y="234"/>
                </a:cxn>
                <a:cxn ang="0">
                  <a:pos x="90" y="280"/>
                </a:cxn>
                <a:cxn ang="0">
                  <a:pos x="100" y="280"/>
                </a:cxn>
                <a:cxn ang="0">
                  <a:pos x="218" y="280"/>
                </a:cxn>
                <a:cxn ang="0">
                  <a:pos x="262" y="236"/>
                </a:cxn>
                <a:cxn ang="0">
                  <a:pos x="248" y="130"/>
                </a:cxn>
                <a:cxn ang="0">
                  <a:pos x="244" y="116"/>
                </a:cxn>
                <a:cxn ang="0">
                  <a:pos x="290" y="130"/>
                </a:cxn>
                <a:cxn ang="0">
                  <a:pos x="334" y="86"/>
                </a:cxn>
                <a:cxn ang="0">
                  <a:pos x="248" y="92"/>
                </a:cxn>
                <a:cxn ang="0">
                  <a:pos x="248" y="92"/>
                </a:cxn>
                <a:cxn ang="0">
                  <a:pos x="94" y="266"/>
                </a:cxn>
                <a:cxn ang="0">
                  <a:pos x="162" y="144"/>
                </a:cxn>
                <a:cxn ang="0">
                  <a:pos x="82" y="72"/>
                </a:cxn>
                <a:cxn ang="0">
                  <a:pos x="62" y="32"/>
                </a:cxn>
                <a:cxn ang="0">
                  <a:pos x="92" y="40"/>
                </a:cxn>
                <a:cxn ang="0">
                  <a:pos x="114" y="72"/>
                </a:cxn>
                <a:cxn ang="0">
                  <a:pos x="108" y="110"/>
                </a:cxn>
                <a:cxn ang="0">
                  <a:pos x="96" y="122"/>
                </a:cxn>
                <a:cxn ang="0">
                  <a:pos x="74" y="132"/>
                </a:cxn>
                <a:cxn ang="0">
                  <a:pos x="46" y="130"/>
                </a:cxn>
                <a:cxn ang="0">
                  <a:pos x="22" y="110"/>
                </a:cxn>
                <a:cxn ang="0">
                  <a:pos x="22" y="88"/>
                </a:cxn>
                <a:cxn ang="0">
                  <a:pos x="54" y="100"/>
                </a:cxn>
                <a:cxn ang="0">
                  <a:pos x="120" y="166"/>
                </a:cxn>
                <a:cxn ang="0">
                  <a:pos x="98" y="138"/>
                </a:cxn>
                <a:cxn ang="0">
                  <a:pos x="104" y="134"/>
                </a:cxn>
                <a:cxn ang="0">
                  <a:pos x="110" y="128"/>
                </a:cxn>
                <a:cxn ang="0">
                  <a:pos x="116" y="122"/>
                </a:cxn>
                <a:cxn ang="0">
                  <a:pos x="120" y="118"/>
                </a:cxn>
                <a:cxn ang="0">
                  <a:pos x="148" y="138"/>
                </a:cxn>
                <a:cxn ang="0">
                  <a:pos x="218" y="262"/>
                </a:cxn>
                <a:cxn ang="0">
                  <a:pos x="290" y="112"/>
                </a:cxn>
                <a:cxn ang="0">
                  <a:pos x="316" y="86"/>
                </a:cxn>
              </a:cxnLst>
              <a:rect l="0" t="0" r="r" b="b"/>
              <a:pathLst>
                <a:path w="334" h="282">
                  <a:moveTo>
                    <a:pt x="332" y="80"/>
                  </a:moveTo>
                  <a:lnTo>
                    <a:pt x="252" y="2"/>
                  </a:lnTo>
                  <a:lnTo>
                    <a:pt x="252" y="2"/>
                  </a:lnTo>
                  <a:lnTo>
                    <a:pt x="248" y="0"/>
                  </a:lnTo>
                  <a:lnTo>
                    <a:pt x="244" y="0"/>
                  </a:lnTo>
                  <a:lnTo>
                    <a:pt x="216" y="8"/>
                  </a:lnTo>
                  <a:lnTo>
                    <a:pt x="216" y="8"/>
                  </a:lnTo>
                  <a:lnTo>
                    <a:pt x="214" y="10"/>
                  </a:lnTo>
                  <a:lnTo>
                    <a:pt x="212" y="14"/>
                  </a:lnTo>
                  <a:lnTo>
                    <a:pt x="204" y="40"/>
                  </a:lnTo>
                  <a:lnTo>
                    <a:pt x="204" y="40"/>
                  </a:lnTo>
                  <a:lnTo>
                    <a:pt x="204" y="44"/>
                  </a:lnTo>
                  <a:lnTo>
                    <a:pt x="204" y="48"/>
                  </a:lnTo>
                  <a:lnTo>
                    <a:pt x="230" y="74"/>
                  </a:lnTo>
                  <a:lnTo>
                    <a:pt x="216" y="88"/>
                  </a:lnTo>
                  <a:lnTo>
                    <a:pt x="212" y="84"/>
                  </a:lnTo>
                  <a:lnTo>
                    <a:pt x="212" y="84"/>
                  </a:lnTo>
                  <a:lnTo>
                    <a:pt x="206" y="82"/>
                  </a:lnTo>
                  <a:lnTo>
                    <a:pt x="202" y="84"/>
                  </a:lnTo>
                  <a:lnTo>
                    <a:pt x="158" y="128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30" y="82"/>
                  </a:lnTo>
                  <a:lnTo>
                    <a:pt x="128" y="66"/>
                  </a:lnTo>
                  <a:lnTo>
                    <a:pt x="122" y="50"/>
                  </a:lnTo>
                  <a:lnTo>
                    <a:pt x="110" y="36"/>
                  </a:lnTo>
                  <a:lnTo>
                    <a:pt x="110" y="36"/>
                  </a:lnTo>
                  <a:lnTo>
                    <a:pt x="102" y="28"/>
                  </a:lnTo>
                  <a:lnTo>
                    <a:pt x="90" y="22"/>
                  </a:lnTo>
                  <a:lnTo>
                    <a:pt x="78" y="20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56" y="18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4" y="2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54" y="84"/>
                  </a:lnTo>
                  <a:lnTo>
                    <a:pt x="32" y="78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4" y="62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2" y="98"/>
                  </a:lnTo>
                  <a:lnTo>
                    <a:pt x="8" y="114"/>
                  </a:lnTo>
                  <a:lnTo>
                    <a:pt x="14" y="122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30" y="136"/>
                  </a:lnTo>
                  <a:lnTo>
                    <a:pt x="40" y="142"/>
                  </a:lnTo>
                  <a:lnTo>
                    <a:pt x="52" y="146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82" y="146"/>
                  </a:lnTo>
                  <a:lnTo>
                    <a:pt x="110" y="176"/>
                  </a:lnTo>
                  <a:lnTo>
                    <a:pt x="52" y="234"/>
                  </a:lnTo>
                  <a:lnTo>
                    <a:pt x="52" y="234"/>
                  </a:lnTo>
                  <a:lnTo>
                    <a:pt x="50" y="238"/>
                  </a:lnTo>
                  <a:lnTo>
                    <a:pt x="50" y="238"/>
                  </a:lnTo>
                  <a:lnTo>
                    <a:pt x="52" y="244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94" y="282"/>
                  </a:lnTo>
                  <a:lnTo>
                    <a:pt x="94" y="282"/>
                  </a:lnTo>
                  <a:lnTo>
                    <a:pt x="100" y="280"/>
                  </a:lnTo>
                  <a:lnTo>
                    <a:pt x="158" y="222"/>
                  </a:lnTo>
                  <a:lnTo>
                    <a:pt x="212" y="278"/>
                  </a:lnTo>
                  <a:lnTo>
                    <a:pt x="212" y="278"/>
                  </a:lnTo>
                  <a:lnTo>
                    <a:pt x="218" y="280"/>
                  </a:lnTo>
                  <a:lnTo>
                    <a:pt x="222" y="278"/>
                  </a:lnTo>
                  <a:lnTo>
                    <a:pt x="260" y="240"/>
                  </a:lnTo>
                  <a:lnTo>
                    <a:pt x="260" y="240"/>
                  </a:lnTo>
                  <a:lnTo>
                    <a:pt x="262" y="236"/>
                  </a:lnTo>
                  <a:lnTo>
                    <a:pt x="260" y="230"/>
                  </a:lnTo>
                  <a:lnTo>
                    <a:pt x="204" y="176"/>
                  </a:lnTo>
                  <a:lnTo>
                    <a:pt x="248" y="130"/>
                  </a:lnTo>
                  <a:lnTo>
                    <a:pt x="248" y="130"/>
                  </a:lnTo>
                  <a:lnTo>
                    <a:pt x="250" y="126"/>
                  </a:lnTo>
                  <a:lnTo>
                    <a:pt x="250" y="126"/>
                  </a:lnTo>
                  <a:lnTo>
                    <a:pt x="248" y="120"/>
                  </a:lnTo>
                  <a:lnTo>
                    <a:pt x="244" y="116"/>
                  </a:lnTo>
                  <a:lnTo>
                    <a:pt x="258" y="102"/>
                  </a:lnTo>
                  <a:lnTo>
                    <a:pt x="284" y="128"/>
                  </a:lnTo>
                  <a:lnTo>
                    <a:pt x="284" y="128"/>
                  </a:lnTo>
                  <a:lnTo>
                    <a:pt x="290" y="130"/>
                  </a:lnTo>
                  <a:lnTo>
                    <a:pt x="294" y="128"/>
                  </a:lnTo>
                  <a:lnTo>
                    <a:pt x="332" y="90"/>
                  </a:lnTo>
                  <a:lnTo>
                    <a:pt x="332" y="90"/>
                  </a:lnTo>
                  <a:lnTo>
                    <a:pt x="334" y="86"/>
                  </a:lnTo>
                  <a:lnTo>
                    <a:pt x="334" y="86"/>
                  </a:lnTo>
                  <a:lnTo>
                    <a:pt x="332" y="80"/>
                  </a:lnTo>
                  <a:lnTo>
                    <a:pt x="332" y="80"/>
                  </a:lnTo>
                  <a:close/>
                  <a:moveTo>
                    <a:pt x="248" y="92"/>
                  </a:moveTo>
                  <a:lnTo>
                    <a:pt x="234" y="106"/>
                  </a:lnTo>
                  <a:lnTo>
                    <a:pt x="226" y="98"/>
                  </a:lnTo>
                  <a:lnTo>
                    <a:pt x="240" y="84"/>
                  </a:lnTo>
                  <a:lnTo>
                    <a:pt x="248" y="92"/>
                  </a:lnTo>
                  <a:close/>
                  <a:moveTo>
                    <a:pt x="162" y="144"/>
                  </a:moveTo>
                  <a:lnTo>
                    <a:pt x="206" y="98"/>
                  </a:lnTo>
                  <a:lnTo>
                    <a:pt x="234" y="126"/>
                  </a:lnTo>
                  <a:lnTo>
                    <a:pt x="94" y="266"/>
                  </a:lnTo>
                  <a:lnTo>
                    <a:pt x="68" y="238"/>
                  </a:lnTo>
                  <a:lnTo>
                    <a:pt x="162" y="144"/>
                  </a:lnTo>
                  <a:lnTo>
                    <a:pt x="162" y="142"/>
                  </a:lnTo>
                  <a:lnTo>
                    <a:pt x="162" y="144"/>
                  </a:lnTo>
                  <a:close/>
                  <a:moveTo>
                    <a:pt x="80" y="78"/>
                  </a:moveTo>
                  <a:lnTo>
                    <a:pt x="80" y="78"/>
                  </a:lnTo>
                  <a:lnTo>
                    <a:pt x="82" y="74"/>
                  </a:lnTo>
                  <a:lnTo>
                    <a:pt x="82" y="72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74" y="32"/>
                  </a:lnTo>
                  <a:lnTo>
                    <a:pt x="84" y="36"/>
                  </a:lnTo>
                  <a:lnTo>
                    <a:pt x="92" y="40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110" y="58"/>
                  </a:lnTo>
                  <a:lnTo>
                    <a:pt x="114" y="72"/>
                  </a:lnTo>
                  <a:lnTo>
                    <a:pt x="116" y="84"/>
                  </a:lnTo>
                  <a:lnTo>
                    <a:pt x="114" y="98"/>
                  </a:lnTo>
                  <a:lnTo>
                    <a:pt x="114" y="98"/>
                  </a:lnTo>
                  <a:lnTo>
                    <a:pt x="108" y="110"/>
                  </a:lnTo>
                  <a:lnTo>
                    <a:pt x="102" y="118"/>
                  </a:lnTo>
                  <a:lnTo>
                    <a:pt x="102" y="118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0" y="128"/>
                  </a:lnTo>
                  <a:lnTo>
                    <a:pt x="82" y="132"/>
                  </a:lnTo>
                  <a:lnTo>
                    <a:pt x="82" y="132"/>
                  </a:lnTo>
                  <a:lnTo>
                    <a:pt x="74" y="132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54" y="132"/>
                  </a:lnTo>
                  <a:lnTo>
                    <a:pt x="46" y="130"/>
                  </a:lnTo>
                  <a:lnTo>
                    <a:pt x="36" y="126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22" y="110"/>
                  </a:lnTo>
                  <a:lnTo>
                    <a:pt x="18" y="102"/>
                  </a:lnTo>
                  <a:lnTo>
                    <a:pt x="14" y="92"/>
                  </a:lnTo>
                  <a:lnTo>
                    <a:pt x="14" y="80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6" y="90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8" y="100"/>
                  </a:lnTo>
                  <a:lnTo>
                    <a:pt x="60" y="98"/>
                  </a:lnTo>
                  <a:lnTo>
                    <a:pt x="80" y="78"/>
                  </a:lnTo>
                  <a:close/>
                  <a:moveTo>
                    <a:pt x="120" y="166"/>
                  </a:moveTo>
                  <a:lnTo>
                    <a:pt x="96" y="140"/>
                  </a:lnTo>
                  <a:lnTo>
                    <a:pt x="96" y="140"/>
                  </a:lnTo>
                  <a:lnTo>
                    <a:pt x="98" y="138"/>
                  </a:lnTo>
                  <a:lnTo>
                    <a:pt x="98" y="138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104" y="134"/>
                  </a:lnTo>
                  <a:lnTo>
                    <a:pt x="104" y="134"/>
                  </a:lnTo>
                  <a:lnTo>
                    <a:pt x="106" y="134"/>
                  </a:lnTo>
                  <a:lnTo>
                    <a:pt x="106" y="134"/>
                  </a:lnTo>
                  <a:lnTo>
                    <a:pt x="110" y="128"/>
                  </a:lnTo>
                  <a:lnTo>
                    <a:pt x="110" y="128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16" y="122"/>
                  </a:lnTo>
                  <a:lnTo>
                    <a:pt x="116" y="122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2" y="114"/>
                  </a:lnTo>
                  <a:lnTo>
                    <a:pt x="148" y="138"/>
                  </a:lnTo>
                  <a:lnTo>
                    <a:pt x="120" y="166"/>
                  </a:lnTo>
                  <a:close/>
                  <a:moveTo>
                    <a:pt x="194" y="184"/>
                  </a:moveTo>
                  <a:lnTo>
                    <a:pt x="244" y="236"/>
                  </a:lnTo>
                  <a:lnTo>
                    <a:pt x="218" y="262"/>
                  </a:lnTo>
                  <a:lnTo>
                    <a:pt x="168" y="212"/>
                  </a:lnTo>
                  <a:lnTo>
                    <a:pt x="194" y="184"/>
                  </a:lnTo>
                  <a:close/>
                  <a:moveTo>
                    <a:pt x="316" y="86"/>
                  </a:moveTo>
                  <a:lnTo>
                    <a:pt x="290" y="112"/>
                  </a:lnTo>
                  <a:lnTo>
                    <a:pt x="218" y="42"/>
                  </a:lnTo>
                  <a:lnTo>
                    <a:pt x="224" y="20"/>
                  </a:lnTo>
                  <a:lnTo>
                    <a:pt x="244" y="14"/>
                  </a:lnTo>
                  <a:lnTo>
                    <a:pt x="316" y="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138">
              <a:extLst>
                <a:ext uri="{FF2B5EF4-FFF2-40B4-BE49-F238E27FC236}">
                  <a16:creationId xmlns:a16="http://schemas.microsoft.com/office/drawing/2014/main" id="{2B5FEB8A-4145-4B4D-9A25-7AC8E2091D4A}"/>
                </a:ext>
              </a:extLst>
            </p:cNvPr>
            <p:cNvSpPr/>
            <p:nvPr/>
          </p:nvSpPr>
          <p:spPr bwMode="auto">
            <a:xfrm>
              <a:off x="5430838" y="1336675"/>
              <a:ext cx="142875" cy="14605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84"/>
                </a:cxn>
                <a:cxn ang="0">
                  <a:pos x="2" y="90"/>
                </a:cxn>
                <a:cxn ang="0">
                  <a:pos x="2" y="90"/>
                </a:cxn>
                <a:cxn ang="0">
                  <a:pos x="6" y="92"/>
                </a:cxn>
                <a:cxn ang="0">
                  <a:pos x="6" y="92"/>
                </a:cxn>
                <a:cxn ang="0">
                  <a:pos x="12" y="90"/>
                </a:cxn>
                <a:cxn ang="0">
                  <a:pos x="88" y="12"/>
                </a:cxn>
                <a:cxn ang="0">
                  <a:pos x="88" y="12"/>
                </a:cxn>
                <a:cxn ang="0">
                  <a:pos x="90" y="8"/>
                </a:cxn>
                <a:cxn ang="0">
                  <a:pos x="88" y="2"/>
                </a:cxn>
                <a:cxn ang="0">
                  <a:pos x="88" y="2"/>
                </a:cxn>
                <a:cxn ang="0">
                  <a:pos x="84" y="0"/>
                </a:cxn>
                <a:cxn ang="0">
                  <a:pos x="78" y="2"/>
                </a:cxn>
                <a:cxn ang="0">
                  <a:pos x="2" y="80"/>
                </a:cxn>
                <a:cxn ang="0">
                  <a:pos x="2" y="8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90" h="92">
                  <a:moveTo>
                    <a:pt x="0" y="84"/>
                  </a:moveTo>
                  <a:lnTo>
                    <a:pt x="0" y="84"/>
                  </a:lnTo>
                  <a:lnTo>
                    <a:pt x="2" y="90"/>
                  </a:lnTo>
                  <a:lnTo>
                    <a:pt x="2" y="90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12" y="90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90" y="8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4" y="0"/>
                  </a:lnTo>
                  <a:lnTo>
                    <a:pt x="78" y="2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" name="TextBox 18">
            <a:extLst>
              <a:ext uri="{FF2B5EF4-FFF2-40B4-BE49-F238E27FC236}">
                <a16:creationId xmlns:a16="http://schemas.microsoft.com/office/drawing/2014/main" id="{21FA5DA2-EF9E-0C43-94FB-C4530744B7A3}"/>
              </a:ext>
            </a:extLst>
          </p:cNvPr>
          <p:cNvSpPr txBox="1"/>
          <p:nvPr/>
        </p:nvSpPr>
        <p:spPr>
          <a:xfrm>
            <a:off x="1757362" y="4287710"/>
            <a:ext cx="3598416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evenim MT" pitchFamily="2" charset="-79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9DD173D-F7DD-8047-A7AB-880DE00E546A}"/>
              </a:ext>
            </a:extLst>
          </p:cNvPr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服务支持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1A970AC0-40AD-9445-BE44-3C30B72C6D2C}"/>
              </a:ext>
            </a:extLst>
          </p:cNvPr>
          <p:cNvSpPr txBox="1"/>
          <p:nvPr/>
        </p:nvSpPr>
        <p:spPr>
          <a:xfrm>
            <a:off x="1046229" y="2307372"/>
            <a:ext cx="3000080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对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售后工程师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F3DF543-7349-4843-BD2D-8F335393E1D3}"/>
              </a:ext>
            </a:extLst>
          </p:cNvPr>
          <p:cNvSpPr txBox="1"/>
          <p:nvPr/>
        </p:nvSpPr>
        <p:spPr>
          <a:xfrm>
            <a:off x="1799857" y="1926646"/>
            <a:ext cx="224645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F17265"/>
                </a:solidFill>
                <a:latin typeface="Heiti SC Medium" pitchFamily="2" charset="-128"/>
                <a:ea typeface="Heiti SC Medium" pitchFamily="2" charset="-128"/>
              </a:rPr>
              <a:t>技术支持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265404A0-B93F-A644-A456-5BB1098C1DF4}"/>
              </a:ext>
            </a:extLst>
          </p:cNvPr>
          <p:cNvSpPr txBox="1"/>
          <p:nvPr/>
        </p:nvSpPr>
        <p:spPr>
          <a:xfrm>
            <a:off x="1076722" y="4728768"/>
            <a:ext cx="2969587" cy="100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人工客服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7×12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小时在线，售前售后定向指导，专业客服答疑解惑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BCB2895-2FE0-B747-970F-0F7E814E4F2E}"/>
              </a:ext>
            </a:extLst>
          </p:cNvPr>
          <p:cNvSpPr txBox="1"/>
          <p:nvPr/>
        </p:nvSpPr>
        <p:spPr>
          <a:xfrm>
            <a:off x="1799857" y="4348042"/>
            <a:ext cx="224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FED025"/>
                </a:solidFill>
                <a:latin typeface="Heiti SC Medium" pitchFamily="2" charset="-128"/>
                <a:ea typeface="Heiti SC Medium" pitchFamily="2" charset="-128"/>
              </a:rPr>
              <a:t>服务支持</a:t>
            </a: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F5F16DD0-9EB9-E74B-A61E-80AF32A827A5}"/>
              </a:ext>
            </a:extLst>
          </p:cNvPr>
          <p:cNvSpPr txBox="1"/>
          <p:nvPr/>
        </p:nvSpPr>
        <p:spPr>
          <a:xfrm>
            <a:off x="7960749" y="4728768"/>
            <a:ext cx="2920661" cy="68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赋能大课，在线课程自助教学，随时随地提升业务能力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0C8E21A-C65F-5545-802F-AFC8AD70C59D}"/>
              </a:ext>
            </a:extLst>
          </p:cNvPr>
          <p:cNvSpPr txBox="1"/>
          <p:nvPr/>
        </p:nvSpPr>
        <p:spPr>
          <a:xfrm>
            <a:off x="7960749" y="4348042"/>
            <a:ext cx="224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9BD97D"/>
                </a:solidFill>
                <a:latin typeface="Heiti SC Medium" pitchFamily="2" charset="-128"/>
                <a:ea typeface="Heiti SC Medium" pitchFamily="2" charset="-128"/>
              </a:rPr>
              <a:t>培训支持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7AD0D61C-68BB-A840-BC3F-58FD18E2B1F8}"/>
              </a:ext>
            </a:extLst>
          </p:cNvPr>
          <p:cNvSpPr txBox="1"/>
          <p:nvPr/>
        </p:nvSpPr>
        <p:spPr>
          <a:xfrm>
            <a:off x="7960749" y="2307372"/>
            <a:ext cx="2722229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对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1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运营顾问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832AC6-6504-5743-8C4D-619168452127}"/>
              </a:ext>
            </a:extLst>
          </p:cNvPr>
          <p:cNvSpPr txBox="1"/>
          <p:nvPr/>
        </p:nvSpPr>
        <p:spPr>
          <a:xfrm>
            <a:off x="7960749" y="1926646"/>
            <a:ext cx="224645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AAE0"/>
                </a:solidFill>
                <a:latin typeface="Heiti SC Medium" pitchFamily="2" charset="-128"/>
                <a:ea typeface="Heiti SC Medium" pitchFamily="2" charset="-128"/>
              </a:rPr>
              <a:t>运营支持</a:t>
            </a:r>
          </a:p>
        </p:txBody>
      </p:sp>
      <p:grpSp>
        <p:nvGrpSpPr>
          <p:cNvPr id="16" name="Group 19">
            <a:extLst>
              <a:ext uri="{FF2B5EF4-FFF2-40B4-BE49-F238E27FC236}">
                <a16:creationId xmlns:a16="http://schemas.microsoft.com/office/drawing/2014/main" id="{5C07A2FA-E24B-7544-94E3-D15601A54BC6}"/>
              </a:ext>
            </a:extLst>
          </p:cNvPr>
          <p:cNvGrpSpPr/>
          <p:nvPr/>
        </p:nvGrpSpPr>
        <p:grpSpPr>
          <a:xfrm>
            <a:off x="6328336" y="2696335"/>
            <a:ext cx="1414328" cy="2577707"/>
            <a:chOff x="6474042" y="2675607"/>
            <a:chExt cx="1424911" cy="2596994"/>
          </a:xfrm>
        </p:grpSpPr>
        <p:sp>
          <p:nvSpPr>
            <p:cNvPr id="17" name="Speech Bubble: Oval 1">
              <a:extLst>
                <a:ext uri="{FF2B5EF4-FFF2-40B4-BE49-F238E27FC236}">
                  <a16:creationId xmlns:a16="http://schemas.microsoft.com/office/drawing/2014/main" id="{84D258B1-32CC-4445-8CEC-C43D2F016160}"/>
                </a:ext>
              </a:extLst>
            </p:cNvPr>
            <p:cNvSpPr/>
            <p:nvPr/>
          </p:nvSpPr>
          <p:spPr>
            <a:xfrm>
              <a:off x="6474042" y="2675607"/>
              <a:ext cx="1424911" cy="1347837"/>
            </a:xfrm>
            <a:prstGeom prst="wedgeEllipseCallout">
              <a:avLst>
                <a:gd name="adj1" fmla="val -29"/>
                <a:gd name="adj2" fmla="val 65817"/>
              </a:avLst>
            </a:prstGeom>
            <a:solidFill>
              <a:srgbClr val="9BD97D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18" name="Straight Connector 3">
              <a:extLst>
                <a:ext uri="{FF2B5EF4-FFF2-40B4-BE49-F238E27FC236}">
                  <a16:creationId xmlns:a16="http://schemas.microsoft.com/office/drawing/2014/main" id="{59EA3BC0-59D2-B34A-829A-A22AE23899F0}"/>
                </a:ext>
              </a:extLst>
            </p:cNvPr>
            <p:cNvCxnSpPr/>
            <p:nvPr/>
          </p:nvCxnSpPr>
          <p:spPr>
            <a:xfrm>
              <a:off x="7186497" y="4363198"/>
              <a:ext cx="0" cy="909403"/>
            </a:xfrm>
            <a:prstGeom prst="line">
              <a:avLst/>
            </a:prstGeom>
            <a:solidFill>
              <a:schemeClr val="accent4"/>
            </a:solidFill>
            <a:ln w="28575">
              <a:solidFill>
                <a:srgbClr val="9BD97D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21">
            <a:extLst>
              <a:ext uri="{FF2B5EF4-FFF2-40B4-BE49-F238E27FC236}">
                <a16:creationId xmlns:a16="http://schemas.microsoft.com/office/drawing/2014/main" id="{FE64897C-F472-024B-9629-47E815D03F6D}"/>
              </a:ext>
            </a:extLst>
          </p:cNvPr>
          <p:cNvGrpSpPr/>
          <p:nvPr/>
        </p:nvGrpSpPr>
        <p:grpSpPr>
          <a:xfrm>
            <a:off x="4218689" y="1740907"/>
            <a:ext cx="1414328" cy="2577707"/>
            <a:chOff x="4312419" y="1585399"/>
            <a:chExt cx="1424911" cy="2596994"/>
          </a:xfrm>
        </p:grpSpPr>
        <p:sp>
          <p:nvSpPr>
            <p:cNvPr id="20" name="Speech Bubble: Oval 15">
              <a:extLst>
                <a:ext uri="{FF2B5EF4-FFF2-40B4-BE49-F238E27FC236}">
                  <a16:creationId xmlns:a16="http://schemas.microsoft.com/office/drawing/2014/main" id="{58234459-F602-464B-A9D9-0744CE70EFAE}"/>
                </a:ext>
              </a:extLst>
            </p:cNvPr>
            <p:cNvSpPr/>
            <p:nvPr/>
          </p:nvSpPr>
          <p:spPr>
            <a:xfrm flipV="1">
              <a:off x="4312419" y="2834556"/>
              <a:ext cx="1424911" cy="1347837"/>
            </a:xfrm>
            <a:prstGeom prst="wedgeEllipseCallout">
              <a:avLst>
                <a:gd name="adj1" fmla="val -29"/>
                <a:gd name="adj2" fmla="val 65817"/>
              </a:avLst>
            </a:prstGeom>
            <a:solidFill>
              <a:srgbClr val="F1726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21" name="Straight Connector 16">
              <a:extLst>
                <a:ext uri="{FF2B5EF4-FFF2-40B4-BE49-F238E27FC236}">
                  <a16:creationId xmlns:a16="http://schemas.microsoft.com/office/drawing/2014/main" id="{44DDC740-1CA5-0845-B596-5DB0DDF0A170}"/>
                </a:ext>
              </a:extLst>
            </p:cNvPr>
            <p:cNvCxnSpPr/>
            <p:nvPr/>
          </p:nvCxnSpPr>
          <p:spPr>
            <a:xfrm flipV="1">
              <a:off x="5024875" y="1585399"/>
              <a:ext cx="0" cy="909403"/>
            </a:xfrm>
            <a:prstGeom prst="line">
              <a:avLst/>
            </a:prstGeom>
            <a:solidFill>
              <a:schemeClr val="accent1"/>
            </a:solidFill>
            <a:ln w="28575">
              <a:solidFill>
                <a:srgbClr val="F17265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8">
            <a:extLst>
              <a:ext uri="{FF2B5EF4-FFF2-40B4-BE49-F238E27FC236}">
                <a16:creationId xmlns:a16="http://schemas.microsoft.com/office/drawing/2014/main" id="{77D68BD0-25D9-EF45-8858-B79B8E9AD562}"/>
              </a:ext>
            </a:extLst>
          </p:cNvPr>
          <p:cNvGrpSpPr/>
          <p:nvPr/>
        </p:nvGrpSpPr>
        <p:grpSpPr>
          <a:xfrm>
            <a:off x="5170310" y="1613444"/>
            <a:ext cx="2577706" cy="1414328"/>
            <a:chOff x="5327788" y="1623397"/>
            <a:chExt cx="2596993" cy="1424911"/>
          </a:xfrm>
        </p:grpSpPr>
        <p:sp>
          <p:nvSpPr>
            <p:cNvPr id="23" name="Speech Bubble: Oval 12">
              <a:extLst>
                <a:ext uri="{FF2B5EF4-FFF2-40B4-BE49-F238E27FC236}">
                  <a16:creationId xmlns:a16="http://schemas.microsoft.com/office/drawing/2014/main" id="{66338015-B4F0-CA4F-B93B-E9D2670EFD5E}"/>
                </a:ext>
              </a:extLst>
            </p:cNvPr>
            <p:cNvSpPr/>
            <p:nvPr/>
          </p:nvSpPr>
          <p:spPr>
            <a:xfrm rot="16200000" flipH="1">
              <a:off x="5289251" y="1661934"/>
              <a:ext cx="1424911" cy="1347837"/>
            </a:xfrm>
            <a:prstGeom prst="wedgeEllipseCallout">
              <a:avLst>
                <a:gd name="adj1" fmla="val -29"/>
                <a:gd name="adj2" fmla="val 65817"/>
              </a:avLst>
            </a:prstGeom>
            <a:solidFill>
              <a:srgbClr val="00AAE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24" name="Straight Connector 13">
              <a:extLst>
                <a:ext uri="{FF2B5EF4-FFF2-40B4-BE49-F238E27FC236}">
                  <a16:creationId xmlns:a16="http://schemas.microsoft.com/office/drawing/2014/main" id="{03BAA9E5-B265-AE46-9F4A-A827EC6BFCA7}"/>
                </a:ext>
              </a:extLst>
            </p:cNvPr>
            <p:cNvCxnSpPr/>
            <p:nvPr/>
          </p:nvCxnSpPr>
          <p:spPr>
            <a:xfrm rot="16200000" flipH="1">
              <a:off x="7470080" y="1881151"/>
              <a:ext cx="0" cy="909403"/>
            </a:xfrm>
            <a:prstGeom prst="line">
              <a:avLst/>
            </a:prstGeom>
            <a:solidFill>
              <a:schemeClr val="accent2"/>
            </a:solidFill>
            <a:ln w="28575">
              <a:solidFill>
                <a:srgbClr val="00AAE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0">
            <a:extLst>
              <a:ext uri="{FF2B5EF4-FFF2-40B4-BE49-F238E27FC236}">
                <a16:creationId xmlns:a16="http://schemas.microsoft.com/office/drawing/2014/main" id="{EC2E47E1-3868-574E-923B-762FA2F597B8}"/>
              </a:ext>
            </a:extLst>
          </p:cNvPr>
          <p:cNvGrpSpPr/>
          <p:nvPr/>
        </p:nvGrpSpPr>
        <p:grpSpPr>
          <a:xfrm>
            <a:off x="4184788" y="3945484"/>
            <a:ext cx="2577707" cy="1414328"/>
            <a:chOff x="4267218" y="3805718"/>
            <a:chExt cx="2596994" cy="1424911"/>
          </a:xfrm>
        </p:grpSpPr>
        <p:sp>
          <p:nvSpPr>
            <p:cNvPr id="27" name="Speech Bubble: Oval 9">
              <a:extLst>
                <a:ext uri="{FF2B5EF4-FFF2-40B4-BE49-F238E27FC236}">
                  <a16:creationId xmlns:a16="http://schemas.microsoft.com/office/drawing/2014/main" id="{DC748A9A-1A83-D343-AA54-7553CBB0625C}"/>
                </a:ext>
              </a:extLst>
            </p:cNvPr>
            <p:cNvSpPr/>
            <p:nvPr/>
          </p:nvSpPr>
          <p:spPr>
            <a:xfrm rot="5400000">
              <a:off x="5477838" y="3844255"/>
              <a:ext cx="1424911" cy="1347837"/>
            </a:xfrm>
            <a:prstGeom prst="wedgeEllipseCallout">
              <a:avLst>
                <a:gd name="adj1" fmla="val -29"/>
                <a:gd name="adj2" fmla="val 65817"/>
              </a:avLst>
            </a:prstGeom>
            <a:solidFill>
              <a:srgbClr val="FED02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28" name="Straight Connector 10">
              <a:extLst>
                <a:ext uri="{FF2B5EF4-FFF2-40B4-BE49-F238E27FC236}">
                  <a16:creationId xmlns:a16="http://schemas.microsoft.com/office/drawing/2014/main" id="{6636B18C-884D-9243-8447-80CB26FD68A0}"/>
                </a:ext>
              </a:extLst>
            </p:cNvPr>
            <p:cNvCxnSpPr/>
            <p:nvPr/>
          </p:nvCxnSpPr>
          <p:spPr>
            <a:xfrm rot="5400000">
              <a:off x="4721920" y="4063471"/>
              <a:ext cx="0" cy="909403"/>
            </a:xfrm>
            <a:prstGeom prst="line">
              <a:avLst/>
            </a:prstGeom>
            <a:ln w="28575">
              <a:solidFill>
                <a:srgbClr val="FED025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0345EFC-326C-4044-982B-E7B673E6E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960" y="3233606"/>
            <a:ext cx="790057" cy="8184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F74A9DD-A956-144A-BC91-D2E8545F1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667" y="2025819"/>
            <a:ext cx="779363" cy="63859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844A473-BE08-E347-86B1-5DE493881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259" y="3046207"/>
            <a:ext cx="871837" cy="66511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D1B2996-DFFB-6B42-8A17-30AF1E68B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725" y="4236081"/>
            <a:ext cx="785712" cy="81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45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BE2B00F-827C-4340-B889-8758DB89B22D}"/>
              </a:ext>
            </a:extLst>
          </p:cNvPr>
          <p:cNvSpPr/>
          <p:nvPr/>
        </p:nvSpPr>
        <p:spPr>
          <a:xfrm>
            <a:off x="-194385" y="0"/>
            <a:ext cx="12580771" cy="694111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B2118D5-81ED-AA42-867C-1A5F5FB6A509}"/>
              </a:ext>
            </a:extLst>
          </p:cNvPr>
          <p:cNvGrpSpPr/>
          <p:nvPr/>
        </p:nvGrpSpPr>
        <p:grpSpPr>
          <a:xfrm>
            <a:off x="2051984" y="1853317"/>
            <a:ext cx="2643418" cy="2643418"/>
            <a:chOff x="664523" y="300767"/>
            <a:chExt cx="3035689" cy="3035689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673083B6-0075-8B47-9266-1A7A9E3779EE}"/>
                </a:ext>
              </a:extLst>
            </p:cNvPr>
            <p:cNvSpPr/>
            <p:nvPr/>
          </p:nvSpPr>
          <p:spPr>
            <a:xfrm>
              <a:off x="664523" y="300767"/>
              <a:ext cx="3035689" cy="30356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0" dist="444500" dir="5400000" sx="95000" sy="95000" algn="tl" rotWithShape="0">
                <a:schemeClr val="tx1">
                  <a:lumMod val="65000"/>
                  <a:lumOff val="3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3A7EB81-382E-1D44-B502-2A3D3366ACF1}"/>
                </a:ext>
              </a:extLst>
            </p:cNvPr>
            <p:cNvSpPr txBox="1"/>
            <p:nvPr/>
          </p:nvSpPr>
          <p:spPr>
            <a:xfrm>
              <a:off x="674453" y="1182403"/>
              <a:ext cx="3015830" cy="106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PART/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04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1985C4"/>
                </a:solidFill>
                <a:effectLst/>
                <a:uLnTx/>
                <a:uFillTx/>
                <a:latin typeface="Arial Black" panose="020B0A04020102020204" pitchFamily="34" charset="0"/>
                <a:ea typeface="思源宋体 CN Heavy" panose="02020900000000000000" pitchFamily="18" charset="-122"/>
                <a:cs typeface="+mn-cs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88D12085-0F43-3041-A693-9A71143F209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10868" y="2534088"/>
            <a:ext cx="3547052" cy="553998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rgbClr val="1985C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行业商家案例</a:t>
            </a:r>
            <a:endParaRPr lang="id-ID" altLang="zh-CN" sz="3600" b="1" dirty="0">
              <a:solidFill>
                <a:srgbClr val="1985C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32FC502-9CA5-7141-A3A5-436CC51847B2}"/>
              </a:ext>
            </a:extLst>
          </p:cNvPr>
          <p:cNvSpPr txBox="1"/>
          <p:nvPr/>
        </p:nvSpPr>
        <p:spPr>
          <a:xfrm>
            <a:off x="5210867" y="3287875"/>
            <a:ext cx="2805373" cy="735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同行业商家案例</a:t>
            </a:r>
          </a:p>
        </p:txBody>
      </p:sp>
    </p:spTree>
    <p:extLst>
      <p:ext uri="{BB962C8B-B14F-4D97-AF65-F5344CB8AC3E}">
        <p14:creationId xmlns:p14="http://schemas.microsoft.com/office/powerpoint/2010/main" val="260993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同行业商家案例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F78BCF94-3488-534E-BEE8-177DE4FCCC8B}"/>
              </a:ext>
            </a:extLst>
          </p:cNvPr>
          <p:cNvSpPr/>
          <p:nvPr/>
        </p:nvSpPr>
        <p:spPr>
          <a:xfrm>
            <a:off x="2207315" y="1356189"/>
            <a:ext cx="2090365" cy="407888"/>
          </a:xfrm>
          <a:prstGeom prst="roundRect">
            <a:avLst>
              <a:gd name="adj" fmla="val 14026"/>
            </a:avLst>
          </a:pr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112749-3425-C24B-AB54-ACBAF4F71CEF}"/>
              </a:ext>
            </a:extLst>
          </p:cNvPr>
          <p:cNvSpPr txBox="1"/>
          <p:nvPr/>
        </p:nvSpPr>
        <p:spPr>
          <a:xfrm>
            <a:off x="693475" y="1319786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服务商户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2614108-25D5-0144-BC14-4D1EF1622D49}"/>
              </a:ext>
            </a:extLst>
          </p:cNvPr>
          <p:cNvSpPr txBox="1"/>
          <p:nvPr/>
        </p:nvSpPr>
        <p:spPr>
          <a:xfrm>
            <a:off x="2286077" y="1365823"/>
            <a:ext cx="2346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常州江南环球港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1E28614-5867-204C-B0BD-80D8988F78B1}"/>
              </a:ext>
            </a:extLst>
          </p:cNvPr>
          <p:cNvSpPr txBox="1"/>
          <p:nvPr/>
        </p:nvSpPr>
        <p:spPr>
          <a:xfrm>
            <a:off x="693473" y="1922666"/>
            <a:ext cx="10307565" cy="12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常州江南环球港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，开放于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2015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12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24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日，坐落在沪宁高速常州出口，是一个辐射周边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16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3200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万人的休闲乐园。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2018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6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月江南环球港获颁国家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3</a:t>
            </a:r>
            <a:r>
              <a:rPr lang="e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A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级旅游景区，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2021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年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7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月常州江南环球港再度实现消费体验升级目标，</a:t>
            </a:r>
            <a:r>
              <a:rPr lang="zh-CN" altLang="en-US" b="1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其负一楼</a:t>
            </a:r>
            <a:r>
              <a:rPr lang="en-US" altLang="zh-CN" b="1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36</a:t>
            </a:r>
            <a:r>
              <a:rPr lang="zh-CN" altLang="en-US" b="1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家连锁餐饮门店同步安装使用“银响力收银系统”。</a:t>
            </a:r>
            <a:endParaRPr kumimoji="1" lang="zh-CN" altLang="en-US" b="1" dirty="0">
              <a:solidFill>
                <a:srgbClr val="1890FF"/>
              </a:solidFill>
              <a:latin typeface="Heiti SC Medium" pitchFamily="2" charset="-128"/>
              <a:ea typeface="Heiti SC Medium" pitchFamily="2" charset="-128"/>
              <a:cs typeface="微软雅黑" panose="020B050302020402020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7DF049D-3FB5-1440-8280-7FF3E2B7B10A}"/>
              </a:ext>
            </a:extLst>
          </p:cNvPr>
          <p:cNvSpPr/>
          <p:nvPr/>
        </p:nvSpPr>
        <p:spPr>
          <a:xfrm>
            <a:off x="7589520" y="4033520"/>
            <a:ext cx="3776471" cy="2413517"/>
          </a:xfrm>
          <a:prstGeom prst="rect">
            <a:avLst/>
          </a:prstGeom>
          <a:solidFill>
            <a:srgbClr val="1990F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5C868F3-8281-EE45-880E-B1DBF701DCC7}"/>
              </a:ext>
            </a:extLst>
          </p:cNvPr>
          <p:cNvSpPr/>
          <p:nvPr/>
        </p:nvSpPr>
        <p:spPr>
          <a:xfrm>
            <a:off x="7783154" y="3860048"/>
            <a:ext cx="3431245" cy="2460177"/>
          </a:xfrm>
          <a:prstGeom prst="rect">
            <a:avLst/>
          </a:prstGeom>
          <a:solidFill>
            <a:srgbClr val="1990F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B2C836C-5C32-824C-BA26-F5310A77DD11}"/>
              </a:ext>
            </a:extLst>
          </p:cNvPr>
          <p:cNvSpPr txBox="1"/>
          <p:nvPr/>
        </p:nvSpPr>
        <p:spPr>
          <a:xfrm>
            <a:off x="802135" y="4395578"/>
            <a:ext cx="6279385" cy="225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其中有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36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家优质品牌连锁门店：</a:t>
            </a:r>
            <a:r>
              <a:rPr lang="en" altLang="zh-CN" sz="16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COCO</a:t>
            </a:r>
            <a:r>
              <a:rPr lang="zh-CN" altLang="en-US" sz="16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奶茶、</a:t>
            </a:r>
            <a:r>
              <a:rPr lang="en" altLang="zh-CN" sz="16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R&amp;B</a:t>
            </a:r>
            <a:r>
              <a:rPr lang="zh-CN" altLang="en-US" sz="1600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巡茶、喜姐炸串、柳州螺蛳粉、老谭酸菜鱼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等多个门店对银响力收银系统使用的便捷性、高效性赞口不绝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安装当天，中仑工作人员全天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24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小时守护商家，随时随地记录问题、解决问题，力保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36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家门店高效收银，高效运营！促成项目的正常运转，完善的售后获得了商家的认可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1362AE1A-3AA5-9844-AEE9-09BDF8975D5D}"/>
              </a:ext>
            </a:extLst>
          </p:cNvPr>
          <p:cNvSpPr/>
          <p:nvPr/>
        </p:nvSpPr>
        <p:spPr>
          <a:xfrm>
            <a:off x="795024" y="3805137"/>
            <a:ext cx="1554480" cy="429768"/>
          </a:xfrm>
          <a:prstGeom prst="roundRect">
            <a:avLst>
              <a:gd name="adj" fmla="val 50000"/>
            </a:avLst>
          </a:prstGeom>
          <a:solidFill>
            <a:srgbClr val="19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744409C-D99B-0F4D-83BB-4F1701D07ACC}"/>
              </a:ext>
            </a:extLst>
          </p:cNvPr>
          <p:cNvSpPr txBox="1"/>
          <p:nvPr/>
        </p:nvSpPr>
        <p:spPr>
          <a:xfrm>
            <a:off x="985016" y="3833585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用户体验</a:t>
            </a:r>
          </a:p>
        </p:txBody>
      </p:sp>
      <p:pic>
        <p:nvPicPr>
          <p:cNvPr id="17" name="图片 16" descr="微信截图_20211029115514">
            <a:extLst>
              <a:ext uri="{FF2B5EF4-FFF2-40B4-BE49-F238E27FC236}">
                <a16:creationId xmlns:a16="http://schemas.microsoft.com/office/drawing/2014/main" id="{C36F09F7-1EEF-A546-9E9F-45957DFC8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072" y="3695036"/>
            <a:ext cx="3647230" cy="248973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同行业商家案例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776047" y="1788612"/>
            <a:ext cx="244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1890FF"/>
                </a:solidFill>
              </a:rPr>
              <a:t>他们都在用银响力</a:t>
            </a:r>
            <a:r>
              <a:rPr lang="en-US" altLang="zh-CN" sz="2000" b="1" dirty="0">
                <a:solidFill>
                  <a:srgbClr val="1890FF"/>
                </a:solidFill>
              </a:rPr>
              <a:t>…</a:t>
            </a:r>
            <a:endParaRPr lang="zh-CN" altLang="en-US" sz="2000" b="1" dirty="0">
              <a:solidFill>
                <a:srgbClr val="1890FF"/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C504146C-B015-2942-8AD0-8709F2717312}"/>
              </a:ext>
            </a:extLst>
          </p:cNvPr>
          <p:cNvSpPr/>
          <p:nvPr/>
        </p:nvSpPr>
        <p:spPr>
          <a:xfrm>
            <a:off x="1825752" y="3843532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2C2849AD-BFE6-1E4A-A697-BC90A1C57836}"/>
              </a:ext>
            </a:extLst>
          </p:cNvPr>
          <p:cNvSpPr/>
          <p:nvPr/>
        </p:nvSpPr>
        <p:spPr>
          <a:xfrm>
            <a:off x="6495288" y="3843532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0FCF96FF-E869-5E4D-9E4F-1D74CE800A91}"/>
              </a:ext>
            </a:extLst>
          </p:cNvPr>
          <p:cNvSpPr/>
          <p:nvPr/>
        </p:nvSpPr>
        <p:spPr>
          <a:xfrm>
            <a:off x="4160520" y="3843532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FBA00B6-4A07-DB42-96FA-CAD8C7BC8B36}"/>
              </a:ext>
            </a:extLst>
          </p:cNvPr>
          <p:cNvSpPr/>
          <p:nvPr/>
        </p:nvSpPr>
        <p:spPr>
          <a:xfrm>
            <a:off x="8830056" y="3843532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94222BF2-3AF0-2C42-AEDB-6F89667BC960}"/>
              </a:ext>
            </a:extLst>
          </p:cNvPr>
          <p:cNvSpPr/>
          <p:nvPr/>
        </p:nvSpPr>
        <p:spPr>
          <a:xfrm>
            <a:off x="6495288" y="2990298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48D205EF-6307-D74B-B8A2-EFD469FD176C}"/>
              </a:ext>
            </a:extLst>
          </p:cNvPr>
          <p:cNvSpPr/>
          <p:nvPr/>
        </p:nvSpPr>
        <p:spPr>
          <a:xfrm>
            <a:off x="8830056" y="2990298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7BCEBA16-96B4-5041-B44F-CEA337ECA590}"/>
              </a:ext>
            </a:extLst>
          </p:cNvPr>
          <p:cNvSpPr/>
          <p:nvPr/>
        </p:nvSpPr>
        <p:spPr>
          <a:xfrm>
            <a:off x="4160520" y="2990298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A4F8F51C-7F9F-B247-8734-5EC1182D51A7}"/>
              </a:ext>
            </a:extLst>
          </p:cNvPr>
          <p:cNvSpPr/>
          <p:nvPr/>
        </p:nvSpPr>
        <p:spPr>
          <a:xfrm>
            <a:off x="1825752" y="2990298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6790959-2C42-4741-8488-FBBB860A1FAE}"/>
              </a:ext>
            </a:extLst>
          </p:cNvPr>
          <p:cNvSpPr txBox="1"/>
          <p:nvPr/>
        </p:nvSpPr>
        <p:spPr>
          <a:xfrm>
            <a:off x="2039850" y="30556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衢州鸭头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AD71D95-5B41-3541-9EFE-2700CF1B6FE8}"/>
              </a:ext>
            </a:extLst>
          </p:cNvPr>
          <p:cNvSpPr txBox="1"/>
          <p:nvPr/>
        </p:nvSpPr>
        <p:spPr>
          <a:xfrm>
            <a:off x="4374618" y="30556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牛舌火烧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DAA7A1E-C29A-6C4E-9D2F-47F7DC4CC9BF}"/>
              </a:ext>
            </a:extLst>
          </p:cNvPr>
          <p:cNvSpPr txBox="1"/>
          <p:nvPr/>
        </p:nvSpPr>
        <p:spPr>
          <a:xfrm>
            <a:off x="6709386" y="30556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精武鸭脖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A4ADE3E-732B-3146-9CA5-DD9447EDD47E}"/>
              </a:ext>
            </a:extLst>
          </p:cNvPr>
          <p:cNvSpPr txBox="1"/>
          <p:nvPr/>
        </p:nvSpPr>
        <p:spPr>
          <a:xfrm>
            <a:off x="9159570" y="305567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麦趣堡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7959D16-1686-CB45-B4AD-5CD429189CD1}"/>
              </a:ext>
            </a:extLst>
          </p:cNvPr>
          <p:cNvSpPr txBox="1"/>
          <p:nvPr/>
        </p:nvSpPr>
        <p:spPr>
          <a:xfrm>
            <a:off x="1794591" y="3908794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X.CHA</a:t>
            </a:r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奶茶店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689E76B-F959-4E49-91BA-A2880D218226}"/>
              </a:ext>
            </a:extLst>
          </p:cNvPr>
          <p:cNvSpPr txBox="1"/>
          <p:nvPr/>
        </p:nvSpPr>
        <p:spPr>
          <a:xfrm>
            <a:off x="4095696" y="3908794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pc="-15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李记丰和楼包子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C22B94E-0DEF-AE4D-8CAA-FC8B94A7A915}"/>
              </a:ext>
            </a:extLst>
          </p:cNvPr>
          <p:cNvSpPr txBox="1"/>
          <p:nvPr/>
        </p:nvSpPr>
        <p:spPr>
          <a:xfrm>
            <a:off x="6478554" y="3908794"/>
            <a:ext cx="156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石鱼记啵啵鱼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7EBAACE-0641-4A4B-88BA-AFC1C8543760}"/>
              </a:ext>
            </a:extLst>
          </p:cNvPr>
          <p:cNvSpPr txBox="1"/>
          <p:nvPr/>
        </p:nvSpPr>
        <p:spPr>
          <a:xfrm>
            <a:off x="9073809" y="3908854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N</a:t>
            </a:r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多寿司</a:t>
            </a: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514DEF37-75C3-D544-BB22-EE7F0B4251A0}"/>
              </a:ext>
            </a:extLst>
          </p:cNvPr>
          <p:cNvSpPr/>
          <p:nvPr/>
        </p:nvSpPr>
        <p:spPr>
          <a:xfrm>
            <a:off x="6495288" y="4696766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63999E1A-6E44-6545-8E5D-64B7A65BBCB1}"/>
              </a:ext>
            </a:extLst>
          </p:cNvPr>
          <p:cNvSpPr/>
          <p:nvPr/>
        </p:nvSpPr>
        <p:spPr>
          <a:xfrm>
            <a:off x="8830056" y="4696766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3CFDC982-F916-B945-A3E6-CF9978B3D042}"/>
              </a:ext>
            </a:extLst>
          </p:cNvPr>
          <p:cNvSpPr/>
          <p:nvPr/>
        </p:nvSpPr>
        <p:spPr>
          <a:xfrm>
            <a:off x="4160520" y="4696766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54446BF5-CED0-164C-9952-B7A663D205CD}"/>
              </a:ext>
            </a:extLst>
          </p:cNvPr>
          <p:cNvSpPr/>
          <p:nvPr/>
        </p:nvSpPr>
        <p:spPr>
          <a:xfrm>
            <a:off x="1825752" y="4696766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F10E080-8F68-0B4C-BF7B-8A1836DF32A5}"/>
              </a:ext>
            </a:extLst>
          </p:cNvPr>
          <p:cNvSpPr txBox="1"/>
          <p:nvPr/>
        </p:nvSpPr>
        <p:spPr>
          <a:xfrm>
            <a:off x="2155266" y="476208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烽火隆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7EF4C60-F7AD-DF4A-8D91-52D41D5AA3C2}"/>
              </a:ext>
            </a:extLst>
          </p:cNvPr>
          <p:cNvSpPr txBox="1"/>
          <p:nvPr/>
        </p:nvSpPr>
        <p:spPr>
          <a:xfrm>
            <a:off x="4374618" y="476208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沙县小吃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7576F94-AADC-3F40-AA7B-F160A099952C}"/>
              </a:ext>
            </a:extLst>
          </p:cNvPr>
          <p:cNvSpPr txBox="1"/>
          <p:nvPr/>
        </p:nvSpPr>
        <p:spPr>
          <a:xfrm>
            <a:off x="6709386" y="4762086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重庆小面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28214F1-06C1-304B-92BA-C45CF4B6DF65}"/>
              </a:ext>
            </a:extLst>
          </p:cNvPr>
          <p:cNvSpPr txBox="1"/>
          <p:nvPr/>
        </p:nvSpPr>
        <p:spPr>
          <a:xfrm>
            <a:off x="9044154" y="47621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你捞我烫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872B5F6-8350-FD43-96A7-53B2D832E9F7}"/>
              </a:ext>
            </a:extLst>
          </p:cNvPr>
          <p:cNvSpPr/>
          <p:nvPr/>
        </p:nvSpPr>
        <p:spPr>
          <a:xfrm>
            <a:off x="-194385" y="-41557"/>
            <a:ext cx="12580771" cy="694111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B5FB75F-E8B0-2C4D-A323-700BAA6961A1}"/>
              </a:ext>
            </a:extLst>
          </p:cNvPr>
          <p:cNvGrpSpPr/>
          <p:nvPr/>
        </p:nvGrpSpPr>
        <p:grpSpPr>
          <a:xfrm>
            <a:off x="1468083" y="1853317"/>
            <a:ext cx="2643418" cy="2643418"/>
            <a:chOff x="664523" y="300767"/>
            <a:chExt cx="3035689" cy="3035689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33E14F8B-E87B-5145-8207-E5C3A24DC30F}"/>
                </a:ext>
              </a:extLst>
            </p:cNvPr>
            <p:cNvSpPr/>
            <p:nvPr/>
          </p:nvSpPr>
          <p:spPr>
            <a:xfrm>
              <a:off x="664523" y="300767"/>
              <a:ext cx="3035689" cy="30356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0" dist="444500" dir="5400000" sx="95000" sy="95000" algn="tl" rotWithShape="0">
                <a:schemeClr val="tx1">
                  <a:lumMod val="65000"/>
                  <a:lumOff val="3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2176E8D6-A185-0445-91A3-F870792D9F4C}"/>
                </a:ext>
              </a:extLst>
            </p:cNvPr>
            <p:cNvSpPr txBox="1"/>
            <p:nvPr/>
          </p:nvSpPr>
          <p:spPr>
            <a:xfrm>
              <a:off x="674453" y="1182403"/>
              <a:ext cx="3015830" cy="106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PART/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02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1985C4"/>
                </a:solidFill>
                <a:effectLst/>
                <a:uLnTx/>
                <a:uFillTx/>
                <a:latin typeface="Arial Black" panose="020B0A04020102020204" pitchFamily="34" charset="0"/>
                <a:ea typeface="思源宋体 CN Heavy" panose="02020900000000000000" pitchFamily="18" charset="-122"/>
                <a:cs typeface="+mn-cs"/>
              </a:endParaRPr>
            </a:p>
          </p:txBody>
        </p:sp>
      </p:grp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E985E66B-3B57-A84D-878B-B64CC7096679}"/>
              </a:ext>
            </a:extLst>
          </p:cNvPr>
          <p:cNvSpPr txBox="1">
            <a:spLocks/>
          </p:cNvSpPr>
          <p:nvPr/>
        </p:nvSpPr>
        <p:spPr>
          <a:xfrm>
            <a:off x="4626966" y="3287875"/>
            <a:ext cx="5756554" cy="1208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多级组织架构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| 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店务管理升级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| 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会员经营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| 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数字营销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| 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多渠道交易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| 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数据中心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8536D86-1A7D-9C4D-B8DF-E4496E05124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26967" y="2534088"/>
            <a:ext cx="6090339" cy="553998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rgbClr val="1985C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银响力快餐行业解决方案</a:t>
            </a:r>
          </a:p>
        </p:txBody>
      </p:sp>
    </p:spTree>
    <p:extLst>
      <p:ext uri="{BB962C8B-B14F-4D97-AF65-F5344CB8AC3E}">
        <p14:creationId xmlns:p14="http://schemas.microsoft.com/office/powerpoint/2010/main" val="325227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7636080" y="4298535"/>
            <a:ext cx="2181250" cy="130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397E7D8-4EA5-2C4C-8D78-0B361D054F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2"/>
          <a:stretch/>
        </p:blipFill>
        <p:spPr>
          <a:xfrm>
            <a:off x="2059430" y="2731497"/>
            <a:ext cx="2203148" cy="13129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F443B2-DAF8-A642-A8DC-8669989E3C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67"/>
          <a:stretch/>
        </p:blipFill>
        <p:spPr>
          <a:xfrm>
            <a:off x="7629045" y="2736562"/>
            <a:ext cx="2192347" cy="1307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34DCC7F-CB01-AD4B-9B45-C0B6C224A8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67"/>
          <a:stretch/>
        </p:blipFill>
        <p:spPr>
          <a:xfrm>
            <a:off x="2059430" y="4228175"/>
            <a:ext cx="2192347" cy="13079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A6714-75AB-C947-8AD2-62793C295D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39"/>
          <a:stretch/>
        </p:blipFill>
        <p:spPr>
          <a:xfrm>
            <a:off x="4907936" y="4298534"/>
            <a:ext cx="2192347" cy="13019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8D60C97-260E-3748-9CB4-5B7811E2AE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9"/>
          <a:stretch/>
        </p:blipFill>
        <p:spPr>
          <a:xfrm>
            <a:off x="4907936" y="2731497"/>
            <a:ext cx="2192346" cy="129883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charset="0"/>
                <a:ea typeface="黑体" charset="0"/>
              </a:rPr>
              <a:t>适用多个细分行业</a:t>
            </a:r>
            <a:endParaRPr lang="zh-CN" altLang="en-US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36652" y="1442563"/>
            <a:ext cx="8518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0" i="0" u="none" strike="noStrike" baseline="0" dirty="0">
                <a:latin typeface="Heiti SC Medium" pitchFamily="2" charset="-128"/>
                <a:ea typeface="Heiti SC Medium" pitchFamily="2" charset="-128"/>
              </a:rPr>
              <a:t>可涵盖美食广场、茶饮</a:t>
            </a:r>
            <a:r>
              <a:rPr lang="zh-CN" altLang="en-US" dirty="0">
                <a:latin typeface="Heiti SC Medium" pitchFamily="2" charset="-128"/>
                <a:ea typeface="Heiti SC Medium" pitchFamily="2" charset="-128"/>
                <a:sym typeface="+mn-ea"/>
              </a:rPr>
              <a:t>、咖啡、甜品、烘焙、小食等多个轻餐快餐细分</a:t>
            </a:r>
            <a:r>
              <a:rPr lang="zh-CN" altLang="en-US" b="0" i="0" u="none" strike="noStrike" baseline="0" dirty="0">
                <a:latin typeface="Heiti SC Medium" pitchFamily="2" charset="-128"/>
                <a:ea typeface="Heiti SC Medium" pitchFamily="2" charset="-128"/>
              </a:rPr>
              <a:t>行业商户。</a:t>
            </a:r>
          </a:p>
          <a:p>
            <a:pPr algn="ctr"/>
            <a:r>
              <a:rPr lang="zh-CN" altLang="en-US" b="0" i="0" u="none" strike="noStrike" baseline="0" dirty="0">
                <a:latin typeface="Heiti SC Medium" pitchFamily="2" charset="-128"/>
                <a:ea typeface="Heiti SC Medium" pitchFamily="2" charset="-128"/>
              </a:rPr>
              <a:t>满足客户不同场景需求。</a:t>
            </a:r>
            <a:endParaRPr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95871" y="3759078"/>
            <a:ext cx="1017470" cy="339621"/>
          </a:xfrm>
          <a:prstGeom prst="rect">
            <a:avLst/>
          </a:prstGeom>
          <a:solidFill>
            <a:srgbClr val="1890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charset="0"/>
                <a:ea typeface="Heiti SC Medium" charset="0"/>
              </a:rPr>
              <a:t>美食广场</a:t>
            </a:r>
            <a:endParaRPr lang="zh-CN" altLang="en-US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941257" y="3754157"/>
            <a:ext cx="737637" cy="338554"/>
          </a:xfrm>
          <a:prstGeom prst="rect">
            <a:avLst/>
          </a:prstGeom>
          <a:solidFill>
            <a:srgbClr val="1890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charset="0"/>
                <a:ea typeface="Heiti SC Medium" charset="0"/>
              </a:rPr>
              <a:t>茶饮</a:t>
            </a:r>
            <a:endParaRPr lang="zh-CN" altLang="en-US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90608" y="5245770"/>
            <a:ext cx="822733" cy="354675"/>
          </a:xfrm>
          <a:prstGeom prst="rect">
            <a:avLst/>
          </a:prstGeom>
          <a:solidFill>
            <a:srgbClr val="1890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charset="0"/>
                <a:ea typeface="Heiti SC Medium" charset="0"/>
                <a:sym typeface="+mn-ea"/>
              </a:rPr>
              <a:t>甜品</a:t>
            </a:r>
            <a:endParaRPr lang="zh-CN" altLang="en-US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224209" y="3760146"/>
            <a:ext cx="737637" cy="338554"/>
          </a:xfrm>
          <a:prstGeom prst="rect">
            <a:avLst/>
          </a:prstGeom>
          <a:solidFill>
            <a:srgbClr val="1890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charset="0"/>
                <a:ea typeface="Heiti SC Medium" charset="0"/>
                <a:sym typeface="+mn-ea"/>
              </a:rPr>
              <a:t>小食</a:t>
            </a:r>
            <a:endParaRPr lang="zh-CN" altLang="en-US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941257" y="5359580"/>
            <a:ext cx="737637" cy="338554"/>
          </a:xfrm>
          <a:prstGeom prst="rect">
            <a:avLst/>
          </a:prstGeom>
          <a:solidFill>
            <a:srgbClr val="1890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charset="0"/>
                <a:ea typeface="Heiti SC Medium" charset="0"/>
              </a:rPr>
              <a:t>烘焙</a:t>
            </a:r>
            <a:endParaRPr lang="zh-CN" altLang="en-US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140160" y="5359580"/>
            <a:ext cx="821686" cy="338554"/>
          </a:xfrm>
          <a:prstGeom prst="rect">
            <a:avLst/>
          </a:prstGeom>
          <a:solidFill>
            <a:srgbClr val="1890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Heiti SC Medium" charset="0"/>
                <a:ea typeface="Heiti SC Medium" charset="0"/>
              </a:rPr>
              <a:t>咖啡</a:t>
            </a:r>
            <a:endParaRPr lang="zh-CN" altLang="en-US" sz="16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多端齐放，玩转新零售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58B8D0-A8A1-2447-886F-A10707C1C45C}"/>
              </a:ext>
            </a:extLst>
          </p:cNvPr>
          <p:cNvSpPr/>
          <p:nvPr/>
        </p:nvSpPr>
        <p:spPr>
          <a:xfrm>
            <a:off x="1275080" y="1251250"/>
            <a:ext cx="9641840" cy="432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+mn-ea"/>
                <a:ea typeface="黑体" panose="02010609060101010101" pitchFamily="49" charset="-122"/>
                <a:cs typeface="+mn-ea"/>
                <a:sym typeface="+mn-lt"/>
              </a:rPr>
              <a:t>门店收银、网店收银、商家管理系统均可在多个平台上操作，相互协作，互为补充。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70289D-1949-9E4B-8D18-5B6F1D9A3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59" y="2224791"/>
            <a:ext cx="3017262" cy="20694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5D677A-351E-7149-9B87-D292DEA70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21" y="2224791"/>
            <a:ext cx="2569120" cy="41418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FFDB95-A1B3-3249-B43A-E26AEF39B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21" y="4492700"/>
            <a:ext cx="3019539" cy="1923159"/>
          </a:xfrm>
          <a:prstGeom prst="rect">
            <a:avLst/>
          </a:prstGeom>
        </p:spPr>
      </p:pic>
      <p:sp>
        <p:nvSpPr>
          <p:cNvPr id="11" name="右箭头 10">
            <a:extLst>
              <a:ext uri="{FF2B5EF4-FFF2-40B4-BE49-F238E27FC236}">
                <a16:creationId xmlns:a16="http://schemas.microsoft.com/office/drawing/2014/main" id="{F3E301DF-807E-0445-9FBC-1959F1D1B46D}"/>
              </a:ext>
            </a:extLst>
          </p:cNvPr>
          <p:cNvSpPr/>
          <p:nvPr/>
        </p:nvSpPr>
        <p:spPr>
          <a:xfrm>
            <a:off x="5565971" y="2604661"/>
            <a:ext cx="1128899" cy="5994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Heiti SC Medium" pitchFamily="2" charset="-128"/>
                <a:ea typeface="Heiti SC Medium" pitchFamily="2" charset="-128"/>
              </a:rPr>
              <a:t>交易处理</a:t>
            </a:r>
          </a:p>
        </p:txBody>
      </p:sp>
      <p:sp>
        <p:nvSpPr>
          <p:cNvPr id="12" name="右箭头 11">
            <a:extLst>
              <a:ext uri="{FF2B5EF4-FFF2-40B4-BE49-F238E27FC236}">
                <a16:creationId xmlns:a16="http://schemas.microsoft.com/office/drawing/2014/main" id="{48DE1BC8-683A-684E-B745-CB5D5EC2C041}"/>
              </a:ext>
            </a:extLst>
          </p:cNvPr>
          <p:cNvSpPr/>
          <p:nvPr/>
        </p:nvSpPr>
        <p:spPr>
          <a:xfrm flipH="1">
            <a:off x="5565971" y="3297337"/>
            <a:ext cx="1128899" cy="5994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Heiti SC Medium" pitchFamily="2" charset="-128"/>
                <a:ea typeface="Heiti SC Medium" pitchFamily="2" charset="-128"/>
              </a:rPr>
              <a:t>云端管理</a:t>
            </a:r>
          </a:p>
        </p:txBody>
      </p:sp>
      <p:sp>
        <p:nvSpPr>
          <p:cNvPr id="13" name="右箭头 12">
            <a:extLst>
              <a:ext uri="{FF2B5EF4-FFF2-40B4-BE49-F238E27FC236}">
                <a16:creationId xmlns:a16="http://schemas.microsoft.com/office/drawing/2014/main" id="{1B6B4DED-3586-7746-89F6-A1410849A4C0}"/>
              </a:ext>
            </a:extLst>
          </p:cNvPr>
          <p:cNvSpPr/>
          <p:nvPr/>
        </p:nvSpPr>
        <p:spPr>
          <a:xfrm>
            <a:off x="5565971" y="4839861"/>
            <a:ext cx="1128899" cy="5994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Heiti SC Medium" pitchFamily="2" charset="-128"/>
                <a:ea typeface="Heiti SC Medium" pitchFamily="2" charset="-128"/>
              </a:rPr>
              <a:t>交易处理</a:t>
            </a:r>
          </a:p>
        </p:txBody>
      </p:sp>
      <p:sp>
        <p:nvSpPr>
          <p:cNvPr id="14" name="右箭头 13">
            <a:extLst>
              <a:ext uri="{FF2B5EF4-FFF2-40B4-BE49-F238E27FC236}">
                <a16:creationId xmlns:a16="http://schemas.microsoft.com/office/drawing/2014/main" id="{DB447ACD-191D-374C-BA80-9BA2A6FF71FB}"/>
              </a:ext>
            </a:extLst>
          </p:cNvPr>
          <p:cNvSpPr/>
          <p:nvPr/>
        </p:nvSpPr>
        <p:spPr>
          <a:xfrm flipH="1">
            <a:off x="5565971" y="5575832"/>
            <a:ext cx="1128899" cy="5994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Heiti SC Medium" pitchFamily="2" charset="-128"/>
                <a:ea typeface="Heiti SC Medium" pitchFamily="2" charset="-128"/>
              </a:rPr>
              <a:t>云端管理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多级组织架构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12096" y="1443041"/>
            <a:ext cx="5107170" cy="4112369"/>
            <a:chOff x="412096" y="1443041"/>
            <a:chExt cx="5107170" cy="4112369"/>
          </a:xfrm>
        </p:grpSpPr>
        <p:cxnSp>
          <p:nvCxnSpPr>
            <p:cNvPr id="28" name="肘形连接符 27"/>
            <p:cNvCxnSpPr/>
            <p:nvPr/>
          </p:nvCxnSpPr>
          <p:spPr>
            <a:xfrm rot="5400000">
              <a:off x="1662403" y="2783197"/>
              <a:ext cx="999071" cy="843109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1100640" y="3760824"/>
              <a:ext cx="1236118" cy="499234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1161822" y="3814944"/>
              <a:ext cx="1113755" cy="393897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52086" y="3838317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部门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866276" y="3760824"/>
              <a:ext cx="1236118" cy="499234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3927458" y="3814944"/>
              <a:ext cx="1113755" cy="393897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cxnSp>
          <p:nvCxnSpPr>
            <p:cNvPr id="34" name="肘形连接符 33"/>
            <p:cNvCxnSpPr/>
            <p:nvPr/>
          </p:nvCxnSpPr>
          <p:spPr>
            <a:xfrm rot="16200000" flipH="1">
              <a:off x="3552124" y="2783197"/>
              <a:ext cx="999071" cy="843109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4123499" y="3825702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部门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36" name="直线箭头连接符 32"/>
            <p:cNvCxnSpPr/>
            <p:nvPr/>
          </p:nvCxnSpPr>
          <p:spPr>
            <a:xfrm>
              <a:off x="1721660" y="4229218"/>
              <a:ext cx="0" cy="75562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肘形连接符 36"/>
            <p:cNvCxnSpPr/>
            <p:nvPr/>
          </p:nvCxnSpPr>
          <p:spPr>
            <a:xfrm rot="5400000">
              <a:off x="719889" y="4288197"/>
              <a:ext cx="755620" cy="63766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肘形连接符 37"/>
            <p:cNvCxnSpPr/>
            <p:nvPr/>
          </p:nvCxnSpPr>
          <p:spPr>
            <a:xfrm rot="16200000" flipH="1">
              <a:off x="1943660" y="4288199"/>
              <a:ext cx="755620" cy="63766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 38"/>
            <p:cNvSpPr/>
            <p:nvPr/>
          </p:nvSpPr>
          <p:spPr>
            <a:xfrm>
              <a:off x="412096" y="5112646"/>
              <a:ext cx="780110" cy="442762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450708" y="5149535"/>
              <a:ext cx="702887" cy="349733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51229" y="5164750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门店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kumimoji="1"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313970" y="5112646"/>
              <a:ext cx="780110" cy="442762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1352582" y="5149535"/>
              <a:ext cx="702887" cy="349733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353103" y="5164750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门店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kumimoji="1"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228370" y="5112646"/>
              <a:ext cx="780110" cy="442762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2266982" y="5149535"/>
              <a:ext cx="702887" cy="349733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267503" y="5164750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网店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kumimoji="1"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55" name="肘形连接符 54"/>
            <p:cNvCxnSpPr/>
            <p:nvPr/>
          </p:nvCxnSpPr>
          <p:spPr>
            <a:xfrm rot="5400000">
              <a:off x="3787693" y="4288200"/>
              <a:ext cx="755620" cy="63766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肘形连接符 55"/>
            <p:cNvCxnSpPr/>
            <p:nvPr/>
          </p:nvCxnSpPr>
          <p:spPr>
            <a:xfrm rot="16200000" flipH="1">
              <a:off x="4421521" y="4289385"/>
              <a:ext cx="755620" cy="63766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矩形 56"/>
            <p:cNvSpPr/>
            <p:nvPr/>
          </p:nvSpPr>
          <p:spPr>
            <a:xfrm>
              <a:off x="3450561" y="5112648"/>
              <a:ext cx="780110" cy="442762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3489173" y="5149537"/>
              <a:ext cx="702887" cy="349733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3489694" y="5164752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门店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kumimoji="1"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4739156" y="5112648"/>
              <a:ext cx="780110" cy="442762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61" name="矩形 60"/>
            <p:cNvSpPr/>
            <p:nvPr/>
          </p:nvSpPr>
          <p:spPr>
            <a:xfrm>
              <a:off x="4777768" y="5149537"/>
              <a:ext cx="702887" cy="349733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4778289" y="5164752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网店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kumimoji="1"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3" name="六边形 62"/>
            <p:cNvSpPr/>
            <p:nvPr/>
          </p:nvSpPr>
          <p:spPr>
            <a:xfrm rot="1800000">
              <a:off x="2205760" y="1443041"/>
              <a:ext cx="1747116" cy="1506135"/>
            </a:xfrm>
            <a:prstGeom prst="hexagon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4" name="六边形 63"/>
            <p:cNvSpPr/>
            <p:nvPr/>
          </p:nvSpPr>
          <p:spPr>
            <a:xfrm rot="1800000">
              <a:off x="2369331" y="1555976"/>
              <a:ext cx="1391945" cy="1199953"/>
            </a:xfrm>
            <a:prstGeom prst="hexagon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2599058" y="1937634"/>
              <a:ext cx="9605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总  部</a:t>
              </a:r>
              <a:endParaRPr kumimoji="1" lang="en-US" altLang="zh-CN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46F3226A-665A-9642-9F68-4FBF200C00FD}"/>
              </a:ext>
            </a:extLst>
          </p:cNvPr>
          <p:cNvSpPr txBox="1"/>
          <p:nvPr/>
        </p:nvSpPr>
        <p:spPr>
          <a:xfrm>
            <a:off x="6466053" y="2492984"/>
            <a:ext cx="3297707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46" name="TextBox 127">
            <a:extLst>
              <a:ext uri="{FF2B5EF4-FFF2-40B4-BE49-F238E27FC236}">
                <a16:creationId xmlns:a16="http://schemas.microsoft.com/office/drawing/2014/main" id="{8495C9E6-119C-934E-9DC3-E545E284ABBF}"/>
              </a:ext>
            </a:extLst>
          </p:cNvPr>
          <p:cNvSpPr txBox="1"/>
          <p:nvPr/>
        </p:nvSpPr>
        <p:spPr>
          <a:xfrm>
            <a:off x="6543057" y="3187910"/>
            <a:ext cx="4145263" cy="1142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微软雅黑" panose="020B0503020204020204" pitchFamily="34" charset="-122"/>
              </a:rPr>
              <a:t>适配品牌商线下渠道的传统管理模式，分总部、部门、门店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微软雅黑" panose="020B0503020204020204" pitchFamily="34" charset="-122"/>
              </a:rPr>
              <a:t>网店，每一级独立管理又相互协作，共同完成连锁店铺的经营管理工作。</a:t>
            </a:r>
          </a:p>
        </p:txBody>
      </p:sp>
      <p:sp>
        <p:nvSpPr>
          <p:cNvPr id="48" name="TextBox 115">
            <a:extLst>
              <a:ext uri="{FF2B5EF4-FFF2-40B4-BE49-F238E27FC236}">
                <a16:creationId xmlns:a16="http://schemas.microsoft.com/office/drawing/2014/main" id="{3A719AE7-A438-AD4B-A010-1701F682AD7A}"/>
              </a:ext>
            </a:extLst>
          </p:cNvPr>
          <p:cNvSpPr txBox="1"/>
          <p:nvPr/>
        </p:nvSpPr>
        <p:spPr>
          <a:xfrm>
            <a:off x="6573537" y="2574244"/>
            <a:ext cx="29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Lato Regular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总部 </a:t>
            </a:r>
            <a:r>
              <a:rPr lang="en-US" altLang="zh-CN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-</a:t>
            </a:r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＞</a:t>
            </a:r>
            <a:r>
              <a:rPr lang="en-US" altLang="zh-CN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部门 </a:t>
            </a:r>
            <a:r>
              <a:rPr lang="en-US" altLang="zh-CN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-</a:t>
            </a:r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＞</a:t>
            </a:r>
            <a:r>
              <a:rPr lang="en-US" altLang="zh-CN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门店</a:t>
            </a:r>
            <a:r>
              <a:rPr lang="en-US" altLang="zh-CN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/</a:t>
            </a:r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网店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科学的商品管理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椭圆 68">
            <a:extLst>
              <a:ext uri="{FF2B5EF4-FFF2-40B4-BE49-F238E27FC236}">
                <a16:creationId xmlns:a16="http://schemas.microsoft.com/office/drawing/2014/main" id="{9558651B-003E-4147-A3E4-DCEF349A5A86}"/>
              </a:ext>
            </a:extLst>
          </p:cNvPr>
          <p:cNvSpPr/>
          <p:nvPr/>
        </p:nvSpPr>
        <p:spPr>
          <a:xfrm>
            <a:off x="5784276" y="3493068"/>
            <a:ext cx="1577138" cy="1560123"/>
          </a:xfrm>
          <a:custGeom>
            <a:avLst/>
            <a:gdLst/>
            <a:ahLst/>
            <a:cxnLst/>
            <a:rect l="l" t="t" r="r" b="b"/>
            <a:pathLst>
              <a:path w="1401767" h="1386644">
                <a:moveTo>
                  <a:pt x="233035" y="0"/>
                </a:moveTo>
                <a:lnTo>
                  <a:pt x="640881" y="0"/>
                </a:lnTo>
                <a:cubicBezTo>
                  <a:pt x="633096" y="19935"/>
                  <a:pt x="629318" y="41634"/>
                  <a:pt x="629318" y="64216"/>
                </a:cubicBezTo>
                <a:cubicBezTo>
                  <a:pt x="629318" y="173647"/>
                  <a:pt x="718028" y="262357"/>
                  <a:pt x="827459" y="262357"/>
                </a:cubicBezTo>
                <a:cubicBezTo>
                  <a:pt x="936890" y="262357"/>
                  <a:pt x="1025600" y="173647"/>
                  <a:pt x="1025600" y="64216"/>
                </a:cubicBezTo>
                <a:cubicBezTo>
                  <a:pt x="1025600" y="41634"/>
                  <a:pt x="1021823" y="19935"/>
                  <a:pt x="1014038" y="0"/>
                </a:cubicBezTo>
                <a:lnTo>
                  <a:pt x="1401767" y="0"/>
                </a:lnTo>
                <a:lnTo>
                  <a:pt x="1401767" y="1168732"/>
                </a:lnTo>
                <a:lnTo>
                  <a:pt x="956993" y="1168732"/>
                </a:lnTo>
                <a:cubicBezTo>
                  <a:pt x="968847" y="1188427"/>
                  <a:pt x="974696" y="1211557"/>
                  <a:pt x="974696" y="1236054"/>
                </a:cubicBezTo>
                <a:cubicBezTo>
                  <a:pt x="974696" y="1319223"/>
                  <a:pt x="907275" y="1386644"/>
                  <a:pt x="824106" y="1386644"/>
                </a:cubicBezTo>
                <a:cubicBezTo>
                  <a:pt x="740937" y="1386644"/>
                  <a:pt x="673516" y="1319223"/>
                  <a:pt x="673516" y="1236054"/>
                </a:cubicBezTo>
                <a:cubicBezTo>
                  <a:pt x="673516" y="1211557"/>
                  <a:pt x="679365" y="1188427"/>
                  <a:pt x="691220" y="1168732"/>
                </a:cubicBezTo>
                <a:lnTo>
                  <a:pt x="233035" y="1168732"/>
                </a:lnTo>
                <a:lnTo>
                  <a:pt x="233035" y="733499"/>
                </a:lnTo>
                <a:cubicBezTo>
                  <a:pt x="212516" y="743855"/>
                  <a:pt x="189291" y="749187"/>
                  <a:pt x="164821" y="749187"/>
                </a:cubicBezTo>
                <a:cubicBezTo>
                  <a:pt x="73793" y="749187"/>
                  <a:pt x="0" y="675395"/>
                  <a:pt x="0" y="584366"/>
                </a:cubicBezTo>
                <a:cubicBezTo>
                  <a:pt x="0" y="493338"/>
                  <a:pt x="73793" y="419545"/>
                  <a:pt x="164821" y="419545"/>
                </a:cubicBezTo>
                <a:cubicBezTo>
                  <a:pt x="189291" y="419545"/>
                  <a:pt x="212516" y="424878"/>
                  <a:pt x="233035" y="435233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矩形 65">
            <a:extLst>
              <a:ext uri="{FF2B5EF4-FFF2-40B4-BE49-F238E27FC236}">
                <a16:creationId xmlns:a16="http://schemas.microsoft.com/office/drawing/2014/main" id="{5BE86866-1475-E844-88B1-32BD4B03D837}"/>
              </a:ext>
            </a:extLst>
          </p:cNvPr>
          <p:cNvSpPr/>
          <p:nvPr/>
        </p:nvSpPr>
        <p:spPr>
          <a:xfrm>
            <a:off x="4452356" y="3241237"/>
            <a:ext cx="1582313" cy="1566779"/>
          </a:xfrm>
          <a:custGeom>
            <a:avLst/>
            <a:gdLst/>
            <a:ahLst/>
            <a:cxnLst/>
            <a:rect l="l" t="t" r="r" b="b"/>
            <a:pathLst>
              <a:path w="1406366" h="1392560">
                <a:moveTo>
                  <a:pt x="822000" y="0"/>
                </a:moveTo>
                <a:cubicBezTo>
                  <a:pt x="913029" y="0"/>
                  <a:pt x="986821" y="73793"/>
                  <a:pt x="986821" y="164821"/>
                </a:cubicBezTo>
                <a:cubicBezTo>
                  <a:pt x="986821" y="185675"/>
                  <a:pt x="982948" y="205623"/>
                  <a:pt x="975467" y="223828"/>
                </a:cubicBezTo>
                <a:lnTo>
                  <a:pt x="1406366" y="223828"/>
                </a:lnTo>
                <a:lnTo>
                  <a:pt x="1406366" y="633859"/>
                </a:lnTo>
                <a:cubicBezTo>
                  <a:pt x="1386081" y="625588"/>
                  <a:pt x="1363875" y="621361"/>
                  <a:pt x="1340681" y="621361"/>
                </a:cubicBezTo>
                <a:cubicBezTo>
                  <a:pt x="1237497" y="621361"/>
                  <a:pt x="1153848" y="705009"/>
                  <a:pt x="1153848" y="808194"/>
                </a:cubicBezTo>
                <a:cubicBezTo>
                  <a:pt x="1153848" y="911379"/>
                  <a:pt x="1237497" y="995027"/>
                  <a:pt x="1340681" y="995027"/>
                </a:cubicBezTo>
                <a:cubicBezTo>
                  <a:pt x="1363875" y="995027"/>
                  <a:pt x="1386081" y="990802"/>
                  <a:pt x="1406366" y="982530"/>
                </a:cubicBezTo>
                <a:lnTo>
                  <a:pt x="1406366" y="1392560"/>
                </a:lnTo>
                <a:lnTo>
                  <a:pt x="237634" y="1392560"/>
                </a:lnTo>
                <a:lnTo>
                  <a:pt x="237634" y="927784"/>
                </a:lnTo>
                <a:cubicBezTo>
                  <a:pt x="214351" y="948086"/>
                  <a:pt x="183720" y="958784"/>
                  <a:pt x="150590" y="958784"/>
                </a:cubicBezTo>
                <a:cubicBezTo>
                  <a:pt x="67421" y="958784"/>
                  <a:pt x="0" y="891363"/>
                  <a:pt x="0" y="808194"/>
                </a:cubicBezTo>
                <a:cubicBezTo>
                  <a:pt x="0" y="725025"/>
                  <a:pt x="67421" y="657604"/>
                  <a:pt x="150590" y="657604"/>
                </a:cubicBezTo>
                <a:cubicBezTo>
                  <a:pt x="183720" y="657604"/>
                  <a:pt x="214351" y="668302"/>
                  <a:pt x="237634" y="688604"/>
                </a:cubicBezTo>
                <a:lnTo>
                  <a:pt x="237634" y="223828"/>
                </a:lnTo>
                <a:lnTo>
                  <a:pt x="668533" y="223828"/>
                </a:lnTo>
                <a:cubicBezTo>
                  <a:pt x="661052" y="205623"/>
                  <a:pt x="657179" y="185675"/>
                  <a:pt x="657179" y="164821"/>
                </a:cubicBezTo>
                <a:cubicBezTo>
                  <a:pt x="657179" y="73793"/>
                  <a:pt x="730972" y="0"/>
                  <a:pt x="822000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椭圆 75">
            <a:extLst>
              <a:ext uri="{FF2B5EF4-FFF2-40B4-BE49-F238E27FC236}">
                <a16:creationId xmlns:a16="http://schemas.microsoft.com/office/drawing/2014/main" id="{126E88A3-50F8-9A4F-9531-23D48A7FE191}"/>
              </a:ext>
            </a:extLst>
          </p:cNvPr>
          <p:cNvSpPr/>
          <p:nvPr/>
        </p:nvSpPr>
        <p:spPr>
          <a:xfrm>
            <a:off x="4719720" y="1863953"/>
            <a:ext cx="1604023" cy="1613300"/>
          </a:xfrm>
          <a:custGeom>
            <a:avLst/>
            <a:gdLst/>
            <a:ahLst/>
            <a:cxnLst/>
            <a:rect l="l" t="t" r="r" b="b"/>
            <a:pathLst>
              <a:path w="1425662" h="1433908">
                <a:moveTo>
                  <a:pt x="584366" y="0"/>
                </a:moveTo>
                <a:cubicBezTo>
                  <a:pt x="667535" y="0"/>
                  <a:pt x="734956" y="67421"/>
                  <a:pt x="734956" y="150590"/>
                </a:cubicBezTo>
                <a:cubicBezTo>
                  <a:pt x="734956" y="197370"/>
                  <a:pt x="713626" y="239167"/>
                  <a:pt x="678832" y="265176"/>
                </a:cubicBezTo>
                <a:lnTo>
                  <a:pt x="1168733" y="265176"/>
                </a:lnTo>
                <a:lnTo>
                  <a:pt x="1168733" y="716520"/>
                </a:lnTo>
                <a:cubicBezTo>
                  <a:pt x="1193634" y="695548"/>
                  <a:pt x="1225973" y="684721"/>
                  <a:pt x="1260841" y="684721"/>
                </a:cubicBezTo>
                <a:cubicBezTo>
                  <a:pt x="1351870" y="684721"/>
                  <a:pt x="1425662" y="758513"/>
                  <a:pt x="1425662" y="849542"/>
                </a:cubicBezTo>
                <a:cubicBezTo>
                  <a:pt x="1425662" y="940571"/>
                  <a:pt x="1351870" y="1014363"/>
                  <a:pt x="1260841" y="1014363"/>
                </a:cubicBezTo>
                <a:cubicBezTo>
                  <a:pt x="1225973" y="1014363"/>
                  <a:pt x="1193634" y="1003536"/>
                  <a:pt x="1168733" y="982566"/>
                </a:cubicBezTo>
                <a:lnTo>
                  <a:pt x="1168733" y="1433908"/>
                </a:lnTo>
                <a:lnTo>
                  <a:pt x="765724" y="1433908"/>
                </a:lnTo>
                <a:cubicBezTo>
                  <a:pt x="770905" y="1418114"/>
                  <a:pt x="773249" y="1401256"/>
                  <a:pt x="773249" y="1383851"/>
                </a:cubicBezTo>
                <a:cubicBezTo>
                  <a:pt x="773249" y="1279093"/>
                  <a:pt x="688325" y="1194168"/>
                  <a:pt x="583566" y="1194168"/>
                </a:cubicBezTo>
                <a:cubicBezTo>
                  <a:pt x="478807" y="1194168"/>
                  <a:pt x="393882" y="1279093"/>
                  <a:pt x="393882" y="1383851"/>
                </a:cubicBezTo>
                <a:cubicBezTo>
                  <a:pt x="393882" y="1401256"/>
                  <a:pt x="396227" y="1418114"/>
                  <a:pt x="401408" y="1433908"/>
                </a:cubicBezTo>
                <a:lnTo>
                  <a:pt x="0" y="1433908"/>
                </a:lnTo>
                <a:lnTo>
                  <a:pt x="0" y="265176"/>
                </a:lnTo>
                <a:lnTo>
                  <a:pt x="489901" y="265176"/>
                </a:lnTo>
                <a:cubicBezTo>
                  <a:pt x="455106" y="239167"/>
                  <a:pt x="433776" y="197370"/>
                  <a:pt x="433776" y="150590"/>
                </a:cubicBezTo>
                <a:cubicBezTo>
                  <a:pt x="433776" y="67421"/>
                  <a:pt x="501197" y="0"/>
                  <a:pt x="584366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椭圆 76">
            <a:extLst>
              <a:ext uri="{FF2B5EF4-FFF2-40B4-BE49-F238E27FC236}">
                <a16:creationId xmlns:a16="http://schemas.microsoft.com/office/drawing/2014/main" id="{B74B185F-4F93-DA46-83B1-29262D217CBA}"/>
              </a:ext>
            </a:extLst>
          </p:cNvPr>
          <p:cNvSpPr/>
          <p:nvPr/>
        </p:nvSpPr>
        <p:spPr>
          <a:xfrm>
            <a:off x="6054009" y="2162304"/>
            <a:ext cx="1557999" cy="1584682"/>
          </a:xfrm>
          <a:custGeom>
            <a:avLst/>
            <a:gdLst/>
            <a:ahLst/>
            <a:cxnLst/>
            <a:rect l="l" t="t" r="r" b="b"/>
            <a:pathLst>
              <a:path w="1384756" h="1408472">
                <a:moveTo>
                  <a:pt x="0" y="0"/>
                </a:moveTo>
                <a:lnTo>
                  <a:pt x="1168732" y="0"/>
                </a:lnTo>
                <a:lnTo>
                  <a:pt x="1168732" y="450207"/>
                </a:lnTo>
                <a:cubicBezTo>
                  <a:pt x="1188073" y="439244"/>
                  <a:pt x="1210481" y="433776"/>
                  <a:pt x="1234166" y="433776"/>
                </a:cubicBezTo>
                <a:cubicBezTo>
                  <a:pt x="1317335" y="433776"/>
                  <a:pt x="1384756" y="501197"/>
                  <a:pt x="1384756" y="584366"/>
                </a:cubicBezTo>
                <a:cubicBezTo>
                  <a:pt x="1384756" y="667535"/>
                  <a:pt x="1317335" y="734956"/>
                  <a:pt x="1234166" y="734956"/>
                </a:cubicBezTo>
                <a:cubicBezTo>
                  <a:pt x="1210481" y="734956"/>
                  <a:pt x="1188073" y="729488"/>
                  <a:pt x="1168732" y="718526"/>
                </a:cubicBezTo>
                <a:lnTo>
                  <a:pt x="1168732" y="1168732"/>
                </a:lnTo>
                <a:lnTo>
                  <a:pt x="728979" y="1168732"/>
                </a:lnTo>
                <a:cubicBezTo>
                  <a:pt x="742528" y="1190517"/>
                  <a:pt x="749187" y="1216306"/>
                  <a:pt x="749187" y="1243651"/>
                </a:cubicBezTo>
                <a:cubicBezTo>
                  <a:pt x="749187" y="1334680"/>
                  <a:pt x="675394" y="1408472"/>
                  <a:pt x="584366" y="1408472"/>
                </a:cubicBezTo>
                <a:cubicBezTo>
                  <a:pt x="493337" y="1408472"/>
                  <a:pt x="419545" y="1334680"/>
                  <a:pt x="419545" y="1243651"/>
                </a:cubicBezTo>
                <a:cubicBezTo>
                  <a:pt x="419545" y="1216306"/>
                  <a:pt x="426204" y="1190517"/>
                  <a:pt x="439754" y="1168732"/>
                </a:cubicBezTo>
                <a:lnTo>
                  <a:pt x="0" y="1168732"/>
                </a:lnTo>
                <a:lnTo>
                  <a:pt x="0" y="761099"/>
                </a:lnTo>
                <a:cubicBezTo>
                  <a:pt x="24839" y="773303"/>
                  <a:pt x="52809" y="779836"/>
                  <a:pt x="82305" y="779836"/>
                </a:cubicBezTo>
                <a:cubicBezTo>
                  <a:pt x="190260" y="779836"/>
                  <a:pt x="277774" y="692321"/>
                  <a:pt x="277774" y="584366"/>
                </a:cubicBezTo>
                <a:cubicBezTo>
                  <a:pt x="277774" y="476411"/>
                  <a:pt x="190260" y="388896"/>
                  <a:pt x="82305" y="388896"/>
                </a:cubicBezTo>
                <a:cubicBezTo>
                  <a:pt x="52809" y="388896"/>
                  <a:pt x="24839" y="395429"/>
                  <a:pt x="0" y="407633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0869AB5-F264-8343-BD3A-1D9A2A24A0DC}"/>
              </a:ext>
            </a:extLst>
          </p:cNvPr>
          <p:cNvSpPr/>
          <p:nvPr/>
        </p:nvSpPr>
        <p:spPr>
          <a:xfrm>
            <a:off x="4816931" y="2616255"/>
            <a:ext cx="1134234" cy="307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商品信息</a:t>
            </a:r>
            <a:endParaRPr lang="en-US" altLang="zh-CN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5499750-6E4F-A04D-ADEF-138883CC9061}"/>
              </a:ext>
            </a:extLst>
          </p:cNvPr>
          <p:cNvSpPr/>
          <p:nvPr/>
        </p:nvSpPr>
        <p:spPr>
          <a:xfrm>
            <a:off x="4816931" y="3987321"/>
            <a:ext cx="1134234" cy="307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商品组合</a:t>
            </a:r>
            <a:endParaRPr lang="en-US" altLang="zh-CN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7BFB94E-1476-0240-8AB8-B698EA8AC633}"/>
              </a:ext>
            </a:extLst>
          </p:cNvPr>
          <p:cNvSpPr/>
          <p:nvPr/>
        </p:nvSpPr>
        <p:spPr>
          <a:xfrm>
            <a:off x="6153707" y="2490525"/>
            <a:ext cx="113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多渠道</a:t>
            </a:r>
            <a:endParaRPr lang="en-US" altLang="zh-CN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统一管理</a:t>
            </a:r>
            <a:endParaRPr lang="en-US" altLang="zh-CN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6E20FBE-29BD-A242-8E17-3176043EE7D5}"/>
              </a:ext>
            </a:extLst>
          </p:cNvPr>
          <p:cNvSpPr/>
          <p:nvPr/>
        </p:nvSpPr>
        <p:spPr>
          <a:xfrm>
            <a:off x="6153707" y="3987321"/>
            <a:ext cx="1134234" cy="307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价格体系</a:t>
            </a:r>
            <a:endParaRPr lang="en-US" altLang="zh-CN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A506BD8-E4D9-A248-AD45-FA6D6D28F861}"/>
              </a:ext>
            </a:extLst>
          </p:cNvPr>
          <p:cNvSpPr/>
          <p:nvPr/>
        </p:nvSpPr>
        <p:spPr>
          <a:xfrm>
            <a:off x="1236000" y="1915384"/>
            <a:ext cx="3128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01.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全方位的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商品档案建立</a:t>
            </a: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63369285-70ED-6346-A4BA-F0B63843C497}"/>
              </a:ext>
            </a:extLst>
          </p:cNvPr>
          <p:cNvSpPr txBox="1"/>
          <p:nvPr/>
        </p:nvSpPr>
        <p:spPr>
          <a:xfrm>
            <a:off x="1236000" y="2277998"/>
            <a:ext cx="3128372" cy="93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套餐商品、商品品类、品牌、规格、多单位、销售分组全方位商品档案建立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ACAD9C3-8E36-CA49-BBFF-05C48DEB76EC}"/>
              </a:ext>
            </a:extLst>
          </p:cNvPr>
          <p:cNvSpPr/>
          <p:nvPr/>
        </p:nvSpPr>
        <p:spPr>
          <a:xfrm>
            <a:off x="1236000" y="3838747"/>
            <a:ext cx="3128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03.</a:t>
            </a:r>
            <a:r>
              <a:rPr lang="zh-CN" altLang="en-US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智能原料管理</a:t>
            </a:r>
            <a:endParaRPr lang="zh-CN" altLang="en-US" b="1" dirty="0">
              <a:solidFill>
                <a:srgbClr val="3AD8B4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9FB85822-5D85-6B4C-8454-0DD56D6AA133}"/>
              </a:ext>
            </a:extLst>
          </p:cNvPr>
          <p:cNvSpPr txBox="1"/>
          <p:nvPr/>
        </p:nvSpPr>
        <p:spPr>
          <a:xfrm>
            <a:off x="1236000" y="4201361"/>
            <a:ext cx="3128372" cy="93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成品、原料有序管理，后台设置原料配比，销售自动扣减库存，原材料损耗一目了然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F62F6EC-EE03-044D-8507-C452D0743F70}"/>
              </a:ext>
            </a:extLst>
          </p:cNvPr>
          <p:cNvSpPr/>
          <p:nvPr/>
        </p:nvSpPr>
        <p:spPr>
          <a:xfrm>
            <a:off x="7774042" y="1915384"/>
            <a:ext cx="3181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02.</a:t>
            </a:r>
            <a:r>
              <a:rPr lang="zh-CN" altLang="en-US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多渠道商品统一管理</a:t>
            </a:r>
            <a:endParaRPr lang="zh-CN" altLang="en-US" b="1" dirty="0">
              <a:solidFill>
                <a:srgbClr val="3AD8B4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7" name="TextBox 28">
            <a:extLst>
              <a:ext uri="{FF2B5EF4-FFF2-40B4-BE49-F238E27FC236}">
                <a16:creationId xmlns:a16="http://schemas.microsoft.com/office/drawing/2014/main" id="{D11667DE-8478-AA4B-AA6C-6D4C2597ED04}"/>
              </a:ext>
            </a:extLst>
          </p:cNvPr>
          <p:cNvSpPr txBox="1"/>
          <p:nvPr/>
        </p:nvSpPr>
        <p:spPr>
          <a:xfrm>
            <a:off x="7774042" y="2277998"/>
            <a:ext cx="3181957" cy="93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可由总部统一创建商品，也可由门店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网店自行建档，统一存储、分别上架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C179E11-A20E-994E-B7C8-CFEC159AA7F8}"/>
              </a:ext>
            </a:extLst>
          </p:cNvPr>
          <p:cNvSpPr/>
          <p:nvPr/>
        </p:nvSpPr>
        <p:spPr>
          <a:xfrm>
            <a:off x="7774042" y="3838747"/>
            <a:ext cx="3181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04.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价格体系管理</a:t>
            </a:r>
            <a:endParaRPr lang="zh-CN" altLang="en-US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95A877F0-2284-B643-945B-ADA70B6B1258}"/>
              </a:ext>
            </a:extLst>
          </p:cNvPr>
          <p:cNvSpPr txBox="1"/>
          <p:nvPr/>
        </p:nvSpPr>
        <p:spPr>
          <a:xfrm>
            <a:off x="7774042" y="4201361"/>
            <a:ext cx="3181957" cy="93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商品零售价、会员价、批发价、配销价、进货价多价格管理，支持建立调价审批流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精细化库存管理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MH_Other_1">
            <a:extLst>
              <a:ext uri="{FF2B5EF4-FFF2-40B4-BE49-F238E27FC236}">
                <a16:creationId xmlns:a16="http://schemas.microsoft.com/office/drawing/2014/main" id="{563B774D-D4AB-4148-AAB0-1FC290A376E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578299" y="1433963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rPr>
              <a:t>A</a:t>
            </a:r>
            <a:endParaRPr lang="zh-CN" altLang="en-US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C95FA3C-6A5C-E94B-928D-88DC17307D02}"/>
              </a:ext>
            </a:extLst>
          </p:cNvPr>
          <p:cNvSpPr/>
          <p:nvPr/>
        </p:nvSpPr>
        <p:spPr>
          <a:xfrm>
            <a:off x="6281232" y="1646091"/>
            <a:ext cx="4515769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智能化库存共享策略，满足现货销售、先销后采多种销售模式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6CE1430-6BC3-FE40-A7C6-59F594ABF020}"/>
              </a:ext>
            </a:extLst>
          </p:cNvPr>
          <p:cNvSpPr txBox="1"/>
          <p:nvPr/>
        </p:nvSpPr>
        <p:spPr>
          <a:xfrm>
            <a:off x="6281232" y="1320908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库存策略</a:t>
            </a:r>
          </a:p>
        </p:txBody>
      </p:sp>
      <p:sp>
        <p:nvSpPr>
          <p:cNvPr id="28" name="MH_Other_2">
            <a:extLst>
              <a:ext uri="{FF2B5EF4-FFF2-40B4-BE49-F238E27FC236}">
                <a16:creationId xmlns:a16="http://schemas.microsoft.com/office/drawing/2014/main" id="{DE06A815-57EC-1843-A58F-5AEC12D5422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92240" y="2483910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rPr>
              <a:t>B</a:t>
            </a:r>
            <a:endParaRPr lang="zh-CN" altLang="en-US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0F55DE7-011D-7C49-8E06-E71C1F95B87D}"/>
              </a:ext>
            </a:extLst>
          </p:cNvPr>
          <p:cNvSpPr/>
          <p:nvPr/>
        </p:nvSpPr>
        <p:spPr>
          <a:xfrm>
            <a:off x="7219950" y="2694809"/>
            <a:ext cx="3579495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帮助多仓多门店间货物完成合理化调配，提升库存周转效率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61225AA-2BD8-FA46-9A0A-D653A6E5D945}"/>
              </a:ext>
            </a:extLst>
          </p:cNvPr>
          <p:cNvSpPr txBox="1"/>
          <p:nvPr/>
        </p:nvSpPr>
        <p:spPr>
          <a:xfrm>
            <a:off x="7219950" y="2369678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多仓管理</a:t>
            </a:r>
          </a:p>
        </p:txBody>
      </p:sp>
      <p:sp>
        <p:nvSpPr>
          <p:cNvPr id="31" name="MH_Other_3">
            <a:extLst>
              <a:ext uri="{FF2B5EF4-FFF2-40B4-BE49-F238E27FC236}">
                <a16:creationId xmlns:a16="http://schemas.microsoft.com/office/drawing/2014/main" id="{137659DC-0B97-B44E-ABEA-F7CBF2DCD4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52544" y="3634740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rPr>
              <a:t>C</a:t>
            </a:r>
            <a:endParaRPr lang="zh-CN" altLang="en-US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704AEE15-E74B-A643-B1ED-4A4B7DFC4E31}"/>
              </a:ext>
            </a:extLst>
          </p:cNvPr>
          <p:cNvSpPr/>
          <p:nvPr/>
        </p:nvSpPr>
        <p:spPr>
          <a:xfrm>
            <a:off x="7710956" y="3837419"/>
            <a:ext cx="3780003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实时可售库存查询服务，为门店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网店提供精准库存查询，避免超卖风险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EBBA3E0-3B6A-1140-98BC-4A7EE2F1129C}"/>
              </a:ext>
            </a:extLst>
          </p:cNvPr>
          <p:cNvSpPr txBox="1"/>
          <p:nvPr/>
        </p:nvSpPr>
        <p:spPr>
          <a:xfrm>
            <a:off x="7710957" y="3512236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可售库存查询</a:t>
            </a:r>
          </a:p>
        </p:txBody>
      </p:sp>
      <p:sp>
        <p:nvSpPr>
          <p:cNvPr id="55" name="MH_Other_6">
            <a:extLst>
              <a:ext uri="{FF2B5EF4-FFF2-40B4-BE49-F238E27FC236}">
                <a16:creationId xmlns:a16="http://schemas.microsoft.com/office/drawing/2014/main" id="{AA6A0EF3-02E2-5540-9040-DB98F7BCA7C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880620" y="4713626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rPr>
              <a:t>D</a:t>
            </a:r>
            <a:endParaRPr lang="zh-CN" altLang="en-US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D26D1B1E-AEF9-8A47-B361-E17B2E1559FC}"/>
              </a:ext>
            </a:extLst>
          </p:cNvPr>
          <p:cNvSpPr/>
          <p:nvPr/>
        </p:nvSpPr>
        <p:spPr>
          <a:xfrm>
            <a:off x="7638810" y="4975817"/>
            <a:ext cx="3689590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全业务场景的出入库数据记录，所有库存进出可追踪，推进精细化库存管理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BBEC30D5-7AF2-5E4A-AB9B-19FB2A3FA4AD}"/>
              </a:ext>
            </a:extLst>
          </p:cNvPr>
          <p:cNvSpPr txBox="1"/>
          <p:nvPr/>
        </p:nvSpPr>
        <p:spPr>
          <a:xfrm>
            <a:off x="7639033" y="4650926"/>
            <a:ext cx="344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线上线下统一库存</a:t>
            </a:r>
          </a:p>
        </p:txBody>
      </p:sp>
      <p:sp>
        <p:nvSpPr>
          <p:cNvPr id="58" name="MH_Other_4">
            <a:extLst>
              <a:ext uri="{FF2B5EF4-FFF2-40B4-BE49-F238E27FC236}">
                <a16:creationId xmlns:a16="http://schemas.microsoft.com/office/drawing/2014/main" id="{7FAB743C-F6BA-F241-9523-8D6000116EC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050610" y="5579921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rPr>
              <a:t>E</a:t>
            </a:r>
            <a:endParaRPr lang="zh-CN" altLang="en-US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80D6F63-3D2B-234E-862C-D5D7F5493CCB}"/>
              </a:ext>
            </a:extLst>
          </p:cNvPr>
          <p:cNvSpPr/>
          <p:nvPr/>
        </p:nvSpPr>
        <p:spPr>
          <a:xfrm>
            <a:off x="6880620" y="5996544"/>
            <a:ext cx="4271961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满足日常盘点和计划盘点多种盘点需求，让盘点工作更高效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CF44C57A-EEA0-A946-B934-D8C5A41DADCE}"/>
              </a:ext>
            </a:extLst>
          </p:cNvPr>
          <p:cNvSpPr txBox="1"/>
          <p:nvPr/>
        </p:nvSpPr>
        <p:spPr>
          <a:xfrm>
            <a:off x="6880620" y="5671361"/>
            <a:ext cx="379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库存盘点</a:t>
            </a:r>
          </a:p>
        </p:txBody>
      </p:sp>
      <p:pic>
        <p:nvPicPr>
          <p:cNvPr id="61" name="Picture 5" descr="E:\ck1.jpgck1">
            <a:extLst>
              <a:ext uri="{FF2B5EF4-FFF2-40B4-BE49-F238E27FC236}">
                <a16:creationId xmlns:a16="http://schemas.microsoft.com/office/drawing/2014/main" id="{B6D6320A-54D3-1240-92FD-61B41BBC66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4856" y="1908810"/>
            <a:ext cx="4072890" cy="4073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662.856692913386,&quot;width&quot;:7662.85669291338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52,&quot;width&quot;:1161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1"/>
  <p:tag name="KSO_WM_TEMPLATE_CATEGORY" val="diagram"/>
  <p:tag name="KSO_WM_TEMPLATE_INDEX" val="160670"/>
  <p:tag name="KSO_WM_UNIT_INDEX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8"/>
  <p:tag name="KSO_WM_TEMPLATE_CATEGORY" val="diagram"/>
  <p:tag name="KSO_WM_TEMPLATE_INDEX" val="160670"/>
  <p:tag name="KSO_WM_UNIT_INDEX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15"/>
  <p:tag name="KSO_WM_TEMPLATE_CATEGORY" val="diagram"/>
  <p:tag name="KSO_WM_TEMPLATE_INDEX" val="160670"/>
  <p:tag name="KSO_WM_UNIT_INDEX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22"/>
  <p:tag name="KSO_WM_TEMPLATE_CATEGORY" val="diagram"/>
  <p:tag name="KSO_WM_TEMPLATE_INDEX" val="160670"/>
  <p:tag name="KSO_WM_UNIT_INDEX" val="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29"/>
  <p:tag name="KSO_WM_TEMPLATE_CATEGORY" val="diagram"/>
  <p:tag name="KSO_WM_TEMPLATE_INDEX" val="160670"/>
  <p:tag name="KSO_WM_UNIT_INDEX" val="2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36"/>
  <p:tag name="KSO_WM_TEMPLATE_CATEGORY" val="diagram"/>
  <p:tag name="KSO_WM_TEMPLATE_INDEX" val="160670"/>
  <p:tag name="KSO_WM_UNIT_INDEX" val="3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11"/>
  <p:tag name="KSO_WM_UNIT_ID" val="diagram160670_6*l_i*1_11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6_1"/>
  <p:tag name="KSO_WM_UNIT_ID" val="diagram160670_6*l_h_f*1_6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12"/>
  <p:tag name="KSO_WM_UNIT_ID" val="diagram160670_6*l_i*1_1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9"/>
  <p:tag name="KSO_WM_UNIT_ID" val="diagram160670_6*l_i*1_9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3_1"/>
  <p:tag name="KSO_WM_UNIT_ID" val="diagram160670_6*l_h_f*1_3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10"/>
  <p:tag name="KSO_WM_UNIT_ID" val="diagram160670_6*l_i*1_10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7"/>
  <p:tag name="KSO_WM_UNIT_ID" val="diagram160670_6*l_i*1_7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5_1"/>
  <p:tag name="KSO_WM_UNIT_ID" val="diagram160670_6*l_h_f*1_5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8"/>
  <p:tag name="KSO_WM_UNIT_ID" val="diagram160670_6*l_i*1_8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5"/>
  <p:tag name="KSO_WM_UNIT_ID" val="diagram160670_6*l_i*1_5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2_1"/>
  <p:tag name="KSO_WM_UNIT_ID" val="diagram160670_6*l_h_f*1_2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6"/>
  <p:tag name="KSO_WM_UNIT_ID" val="diagram160670_6*l_i*1_6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3"/>
  <p:tag name="KSO_WM_UNIT_ID" val="diagram160670_6*l_i*1_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4_1"/>
  <p:tag name="KSO_WM_UNIT_ID" val="diagram160670_6*l_h_f*1_4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4"/>
  <p:tag name="KSO_WM_UNIT_ID" val="diagram160670_6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1"/>
  <p:tag name="KSO_WM_UNIT_ID" val="diagram160670_6*l_i*1_1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1_1"/>
  <p:tag name="KSO_WM_UNIT_ID" val="diagram160670_6*l_h_f*1_1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2"/>
  <p:tag name="KSO_WM_UNIT_ID" val="diagram160670_6*l_i*1_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627_4*l_h_i*1_2_3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627_4*l_h_i*1_2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627_4*l_h_i*1_2_2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627_4*l_h_f*1_2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627_4*l_h_i*1_5_3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627_4*l_h_i*1_5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2"/>
  <p:tag name="KSO_WM_UNIT_ID" val="diagram627_4*l_h_i*1_5_2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627_4*l_h_f*1_5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627_4*l_h_i*1_4_3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627_4*l_h_i*1_4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627_4*l_h_i*1_4_2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627_4*l_h_f*1_4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627_4*l_h_i*1_3_3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27_4*l_h_i*1_3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627_4*l_h_i*1_3_2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627_4*l_h_f*1_3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627_4*l_h_i*1_1_3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27_4*l_h_i*1_1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627_4*l_h_i*1_1_2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627_4*l_h_f*1_1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168787_4*l_i*1_2"/>
  <p:tag name="KSO_WM_TEMPLATE_CATEGORY" val="diagram"/>
  <p:tag name="KSO_WM_TEMPLATE_INDEX" val="20168787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68787_4*l_i*1_1"/>
  <p:tag name="KSO_WM_TEMPLATE_CATEGORY" val="diagram"/>
  <p:tag name="KSO_WM_TEMPLATE_INDEX" val="20168787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8787_4*l_h_i*1_3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8787_4*l_h_i*1_2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68787_4*l_h_i*1_1_3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68787_4*l_h_i*1_1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68787_4*l_h_a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8787_4*l_h_f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68787_4*l_h_i*1_2_3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68787_4*l_h_i*1_2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68787_4*l_h_a*1_2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68787_4*l_h_f*1_2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168787_4*l_h_i*1_3_3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68787_4*l_h_i*1_3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68787_4*l_h_a*1_3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68787_4*l_h_f*1_3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168787_4*l_h_i*1_4_3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68787_4*l_h_i*1_4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68787_4*l_h_a*1_4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68787_4*l_h_f*1_4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68787_4*l_h_i*1_4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8787_4*l_h_i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8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168787_4*l_h_x*1_4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10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68787_4*l_h_x*1_2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168787_4*l_h_x*1_3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3"/>
  <p:tag name="KSO_WM_UNIT_ID" val="diagram20168787_4*l_x*1_3"/>
  <p:tag name="KSO_WM_TEMPLATE_CATEGORY" val="diagram"/>
  <p:tag name="KSO_WM_TEMPLATE_INDEX" val="20168787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10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2"/>
  <p:tag name="KSO_WM_UNIT_ID" val="diagram20168787_4*l_x*1_2"/>
  <p:tag name="KSO_WM_TEMPLATE_CATEGORY" val="diagram"/>
  <p:tag name="KSO_WM_TEMPLATE_INDEX" val="20168787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10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68787_4*l_h_x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168787_4*l_i*1_3"/>
  <p:tag name="KSO_WM_TEMPLATE_CATEGORY" val="diagram"/>
  <p:tag name="KSO_WM_TEMPLATE_INDEX" val="20168787"/>
  <p:tag name="KSO_WM_UNIT_LAYERLEVEL" val="1_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6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027584"/>
      </a:accent4>
      <a:accent5>
        <a:srgbClr val="FFC000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2885</Words>
  <Application>Microsoft Macintosh PowerPoint</Application>
  <PresentationFormat>宽屏</PresentationFormat>
  <Paragraphs>446</Paragraphs>
  <Slides>37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63" baseType="lpstr">
      <vt:lpstr>等线</vt:lpstr>
      <vt:lpstr>等线 Light</vt:lpstr>
      <vt:lpstr>方正兰亭粗黑简体</vt:lpstr>
      <vt:lpstr>黑体</vt:lpstr>
      <vt:lpstr>思源黑体 CN Bold</vt:lpstr>
      <vt:lpstr>思源宋体 CN</vt:lpstr>
      <vt:lpstr>思源宋体 CN Heavy</vt:lpstr>
      <vt:lpstr>宋体</vt:lpstr>
      <vt:lpstr>微软雅黑</vt:lpstr>
      <vt:lpstr>字魂59号-创粗黑</vt:lpstr>
      <vt:lpstr>Heiti SC Light</vt:lpstr>
      <vt:lpstr>Heiti SC Medium</vt:lpstr>
      <vt:lpstr>Lato Regular</vt:lpstr>
      <vt:lpstr>Open Sans</vt:lpstr>
      <vt:lpstr>Open Sans Light</vt:lpstr>
      <vt:lpstr>Agency FB</vt:lpstr>
      <vt:lpstr>Arial</vt:lpstr>
      <vt:lpstr>Arial Black</vt:lpstr>
      <vt:lpstr>Calibri</vt:lpstr>
      <vt:lpstr>Calibri Light</vt:lpstr>
      <vt:lpstr>Copperplate Gothic Bold</vt:lpstr>
      <vt:lpstr>Levenim MT</vt:lpstr>
      <vt:lpstr>Wingdings</vt:lpstr>
      <vt:lpstr>webwppDefTheme</vt:lpstr>
      <vt:lpstr>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Office User</cp:lastModifiedBy>
  <cp:revision>15</cp:revision>
  <dcterms:created xsi:type="dcterms:W3CDTF">2022-03-15T10:40:48Z</dcterms:created>
  <dcterms:modified xsi:type="dcterms:W3CDTF">2022-03-25T09:54:49Z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2052-0.0.0.0</vt:lpwstr>
  </property>
  <property fmtid="{D5CDD505-2E9C-101B-9397-08002B2CF9AE}" pid="3" name="ICV">
    <vt:lpwstr>F0F5A2079590439B9DABF9619F6EA82E</vt:lpwstr>
  </property>
</Properties>
</file>